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71" r:id="rId2"/>
    <p:sldId id="454" r:id="rId3"/>
    <p:sldId id="462" r:id="rId4"/>
    <p:sldId id="443" r:id="rId5"/>
    <p:sldId id="460" r:id="rId6"/>
    <p:sldId id="459" r:id="rId7"/>
    <p:sldId id="456" r:id="rId8"/>
    <p:sldId id="458" r:id="rId9"/>
    <p:sldId id="463" r:id="rId10"/>
    <p:sldId id="464" r:id="rId11"/>
    <p:sldId id="419" r:id="rId12"/>
  </p:sldIdLst>
  <p:sldSz cx="9144000" cy="6858000" type="screen4x3"/>
  <p:notesSz cx="6791325" cy="98726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11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23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35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47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5596" algn="l" defTabSz="914239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2716" algn="l" defTabSz="914239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199835" algn="l" defTabSz="914239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6954" algn="l" defTabSz="914239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56843C4-FEC3-4883-A589-ABEA99E212ED}">
          <p14:sldIdLst>
            <p14:sldId id="271"/>
            <p14:sldId id="454"/>
            <p14:sldId id="462"/>
            <p14:sldId id="443"/>
            <p14:sldId id="460"/>
            <p14:sldId id="459"/>
            <p14:sldId id="456"/>
            <p14:sldId id="458"/>
            <p14:sldId id="463"/>
            <p14:sldId id="464"/>
            <p14:sldId id="41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DD2F"/>
    <a:srgbClr val="99FF66"/>
    <a:srgbClr val="99CCFF"/>
    <a:srgbClr val="3DAFD7"/>
    <a:srgbClr val="6192F5"/>
    <a:srgbClr val="008600"/>
    <a:srgbClr val="00FF99"/>
    <a:srgbClr val="00CC00"/>
    <a:srgbClr val="61FF61"/>
    <a:srgbClr val="009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5427" autoAdjust="0"/>
  </p:normalViewPr>
  <p:slideViewPr>
    <p:cSldViewPr>
      <p:cViewPr varScale="1">
        <p:scale>
          <a:sx n="85" d="100"/>
          <a:sy n="85" d="100"/>
        </p:scale>
        <p:origin x="-1454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0"/>
      <c:rotY val="20"/>
      <c:depthPercent val="100"/>
      <c:rAngAx val="0"/>
      <c:perspective val="20"/>
    </c:view3D>
    <c:floor>
      <c:thickness val="0"/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1884736504203563E-2"/>
          <c:y val="4.3011569591035963E-2"/>
          <c:w val="0.93988059486445952"/>
          <c:h val="0.8822161426508164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4кв. 2016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190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190500" h="101600"/>
                <a:bevelB w="101600" h="25400"/>
              </a:sp3d>
            </c:spPr>
          </c:dPt>
          <c:dLbls>
            <c:dLbl>
              <c:idx val="0"/>
              <c:layout>
                <c:manualLayout>
                  <c:x val="8.0286064576895588E-3"/>
                  <c:y val="0.2874155426015249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rPr>
                      <a:t> 956 826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256">
                <a:noFill/>
              </a:ln>
            </c:spPr>
            <c:txPr>
              <a:bodyPr/>
              <a:lstStyle/>
              <a:p>
                <a:pPr>
                  <a:defRPr sz="2385">
                    <a:ln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956826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4кв. 2017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190500" h="101600"/>
              <a:bevelB w="101600" h="25400"/>
            </a:sp3d>
          </c:spPr>
          <c:invertIfNegative val="0"/>
          <c:dLbls>
            <c:dLbl>
              <c:idx val="0"/>
              <c:layout>
                <c:manualLayout>
                  <c:x val="-3.5071078631381176E-3"/>
                  <c:y val="0.3180092567348025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rPr>
                      <a:t> 731 599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256">
                <a:noFill/>
              </a:ln>
            </c:spPr>
            <c:txPr>
              <a:bodyPr/>
              <a:lstStyle/>
              <a:p>
                <a:pPr>
                  <a:defRPr sz="2385">
                    <a:ln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731599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4 кв.2018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190500" h="101600"/>
              <a:bevelB w="101600" h="25400"/>
            </a:sp3d>
          </c:spPr>
          <c:invertIfNegative val="0"/>
          <c:dLbls>
            <c:dLbl>
              <c:idx val="0"/>
              <c:layout>
                <c:manualLayout>
                  <c:x val="3.8626484962831073E-3"/>
                  <c:y val="0.2519152798208858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rPr>
                      <a:t> 539 287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256">
                <a:noFill/>
              </a:ln>
            </c:spPr>
            <c:txPr>
              <a:bodyPr/>
              <a:lstStyle/>
              <a:p>
                <a:pPr>
                  <a:defRPr sz="2385">
                    <a:ln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539287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gapDepth val="189"/>
        <c:shape val="box"/>
        <c:axId val="35325952"/>
        <c:axId val="31792448"/>
        <c:axId val="0"/>
      </c:bar3DChart>
      <c:catAx>
        <c:axId val="3532595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31792448"/>
        <c:crosses val="autoZero"/>
        <c:auto val="1"/>
        <c:lblAlgn val="ctr"/>
        <c:lblOffset val="100"/>
        <c:noMultiLvlLbl val="0"/>
      </c:catAx>
      <c:valAx>
        <c:axId val="317924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5325952"/>
        <c:crosses val="autoZero"/>
        <c:crossBetween val="between"/>
      </c:valAx>
      <c:spPr>
        <a:noFill/>
        <a:ln w="25394">
          <a:noFill/>
        </a:ln>
      </c:spPr>
    </c:plotArea>
    <c:legend>
      <c:legendPos val="r"/>
      <c:layout>
        <c:manualLayout>
          <c:xMode val="edge"/>
          <c:yMode val="edge"/>
          <c:x val="0.19961240310077522"/>
          <c:y val="0.89330024813895781"/>
          <c:w val="0.60658914728682178"/>
          <c:h val="0.10669975186104218"/>
        </c:manualLayout>
      </c:layout>
      <c:overlay val="0"/>
      <c:txPr>
        <a:bodyPr/>
        <a:lstStyle/>
        <a:p>
          <a:pPr>
            <a:defRPr sz="199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35401332150821E-2"/>
          <c:y val="9.6473655704921611E-4"/>
          <c:w val="0.9698638282615063"/>
          <c:h val="0.581641536357071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НДС с налогооблагаемой базы, млн. руб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3.5993733122623565E-3"/>
                  <c:y val="0.16259998580014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7405984685248668E-3"/>
                  <c:y val="0.304731331935340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  <a:latin typeface="Cambria" panose="020405030504060302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 01.01.2018</c:v>
                </c:pt>
                <c:pt idx="1">
                  <c:v>на 01.01.2019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88.1</c:v>
                </c:pt>
                <c:pt idx="1">
                  <c:v>94.7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axId val="35327488"/>
        <c:axId val="59877632"/>
      </c:barChart>
      <c:catAx>
        <c:axId val="353274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accent1">
                    <a:lumMod val="50000"/>
                  </a:schemeClr>
                </a:solidFill>
                <a:effectLst/>
                <a:latin typeface="Cambria" panose="02040503050406030204" pitchFamily="18" charset="0"/>
              </a:defRPr>
            </a:pPr>
            <a:endParaRPr lang="ru-RU"/>
          </a:p>
        </c:txPr>
        <c:crossAx val="59877632"/>
        <c:crosses val="autoZero"/>
        <c:auto val="1"/>
        <c:lblAlgn val="ctr"/>
        <c:lblOffset val="100"/>
        <c:noMultiLvlLbl val="0"/>
      </c:catAx>
      <c:valAx>
        <c:axId val="5987763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#,##0.0" sourceLinked="1"/>
        <c:majorTickMark val="out"/>
        <c:minorTickMark val="none"/>
        <c:tickLblPos val="nextTo"/>
        <c:crossAx val="3532748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200" b="1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3.6271578830995584E-2"/>
          <c:y val="5.4533871236529278E-3"/>
          <c:w val="0.82414285780415963"/>
          <c:h val="0.19537320316749923"/>
        </c:manualLayout>
      </c:layout>
      <c:overlay val="0"/>
      <c:txPr>
        <a:bodyPr/>
        <a:lstStyle/>
        <a:p>
          <a:pPr>
            <a:defRPr sz="1200" b="1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3.0136258806492764E-2"/>
          <c:y val="9.2704977224752808E-2"/>
          <c:w val="0.9698638282615063"/>
          <c:h val="0.555380692994896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Удельный вес вычетов в начислениях , %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5.8195162223354489E-3"/>
                  <c:y val="0.35348033225066494"/>
                </c:manualLayout>
              </c:layout>
              <c:tx>
                <c:rich>
                  <a:bodyPr/>
                  <a:lstStyle/>
                  <a:p>
                    <a:r>
                      <a:rPr lang="en-US" sz="1800" dirty="0"/>
                      <a:t>92.5%</a:t>
                    </a:r>
                    <a:endParaRPr lang="en-US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162158446510281E-3"/>
                  <c:y val="0.145794810679963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Cambria" panose="020405030504060302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 01.01.2018</c:v>
                </c:pt>
                <c:pt idx="1">
                  <c:v>на 01.01.2019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0.92500000000000004</c:v>
                </c:pt>
                <c:pt idx="1">
                  <c:v>0.89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axId val="111230976"/>
        <c:axId val="77317248"/>
      </c:barChart>
      <c:catAx>
        <c:axId val="1112309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accent1">
                    <a:lumMod val="50000"/>
                  </a:schemeClr>
                </a:solidFill>
                <a:effectLst/>
                <a:latin typeface="Cambria" panose="02040503050406030204" pitchFamily="18" charset="0"/>
              </a:defRPr>
            </a:pPr>
            <a:endParaRPr lang="ru-RU"/>
          </a:p>
        </c:txPr>
        <c:crossAx val="77317248"/>
        <c:crosses val="autoZero"/>
        <c:auto val="1"/>
        <c:lblAlgn val="ctr"/>
        <c:lblOffset val="100"/>
        <c:noMultiLvlLbl val="0"/>
      </c:catAx>
      <c:valAx>
        <c:axId val="77317248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0.0%" sourceLinked="1"/>
        <c:majorTickMark val="out"/>
        <c:minorTickMark val="none"/>
        <c:tickLblPos val="nextTo"/>
        <c:crossAx val="11123097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200" b="1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23881613728742784"/>
          <c:y val="5.9021219864459546E-4"/>
          <c:w val="0.75629024935926648"/>
          <c:h val="0.19537320316749923"/>
        </c:manualLayout>
      </c:layout>
      <c:overlay val="0"/>
      <c:txPr>
        <a:bodyPr/>
        <a:lstStyle/>
        <a:p>
          <a:pPr>
            <a:defRPr sz="1200" b="1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20"/>
      <c:depthPercent val="15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9124128352241462E-2"/>
          <c:y val="2.7323861034410816E-2"/>
          <c:w val="0.97662575644205529"/>
          <c:h val="0.8553107920258182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FFFF00"/>
            </a:solidFill>
            <a:effectLst/>
            <a:scene3d>
              <a:camera prst="orthographicFront"/>
              <a:lightRig rig="threePt" dir="t"/>
            </a:scene3d>
            <a:sp3d/>
          </c:spPr>
          <c:invertIfNegative val="0"/>
          <c:dLbls>
            <c:dLbl>
              <c:idx val="0"/>
              <c:layout>
                <c:manualLayout>
                  <c:x val="8.5000959898764977E-3"/>
                  <c:y val="0.2193855154305348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105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9833817596031988E-2"/>
                  <c:y val="0.1892740237534583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68</a:t>
                    </a:r>
                    <a:endParaRPr lang="en-US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УНД к доплате</c:v>
                </c:pt>
                <c:pt idx="1">
                  <c:v> УНД уменьшающие сумму НДС к возмещению</c:v>
                </c:pt>
              </c:strCache>
            </c:strRef>
          </c:cat>
          <c:val>
            <c:numRef>
              <c:f>Лист1!$B$2:$B$3</c:f>
              <c:numCache>
                <c:formatCode>0.00</c:formatCode>
                <c:ptCount val="2"/>
                <c:pt idx="0">
                  <c:v>2000</c:v>
                </c:pt>
                <c:pt idx="1">
                  <c:v>1000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0066FF"/>
            </a:solidFill>
            <a:scene3d>
              <a:camera prst="orthographicFront"/>
              <a:lightRig rig="threePt" dir="t"/>
            </a:scene3d>
            <a:sp3d/>
          </c:spPr>
          <c:invertIfNegative val="0"/>
          <c:dLbls>
            <c:delete val="1"/>
          </c:dLbls>
          <c:cat>
            <c:strRef>
              <c:f>Лист1!$A$2:$A$3</c:f>
              <c:strCache>
                <c:ptCount val="2"/>
                <c:pt idx="0">
                  <c:v>УНД к доплате</c:v>
                </c:pt>
                <c:pt idx="1">
                  <c:v> УНД уменьшающие сумму НДС к возмещению</c:v>
                </c:pt>
              </c:strCache>
            </c:strRef>
          </c:cat>
          <c:val>
            <c:numRef>
              <c:f>Лист1!$C$2:$C$3</c:f>
              <c:numCache>
                <c:formatCode>0.00</c:formatCode>
                <c:ptCount val="2"/>
                <c:pt idx="0">
                  <c:v>4500</c:v>
                </c:pt>
                <c:pt idx="1">
                  <c:v>2500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11231488"/>
        <c:axId val="77318976"/>
        <c:axId val="45862016"/>
      </c:bar3DChart>
      <c:catAx>
        <c:axId val="111231488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77318976"/>
        <c:crosses val="autoZero"/>
        <c:auto val="1"/>
        <c:lblAlgn val="ctr"/>
        <c:lblOffset val="100"/>
        <c:noMultiLvlLbl val="0"/>
      </c:catAx>
      <c:valAx>
        <c:axId val="77318976"/>
        <c:scaling>
          <c:logBase val="10"/>
          <c:orientation val="minMax"/>
          <c:min val="30"/>
        </c:scaling>
        <c:delete val="1"/>
        <c:axPos val="l"/>
        <c:numFmt formatCode="0.00" sourceLinked="1"/>
        <c:majorTickMark val="none"/>
        <c:minorTickMark val="none"/>
        <c:tickLblPos val="low"/>
        <c:crossAx val="111231488"/>
        <c:crosses val="autoZero"/>
        <c:crossBetween val="between"/>
      </c:valAx>
      <c:serAx>
        <c:axId val="45862016"/>
        <c:scaling>
          <c:orientation val="minMax"/>
        </c:scaling>
        <c:delete val="1"/>
        <c:axPos val="b"/>
        <c:majorTickMark val="none"/>
        <c:minorTickMark val="none"/>
        <c:tickLblPos val="nextTo"/>
        <c:crossAx val="77318976"/>
        <c:crosses val="autoZero"/>
      </c:ser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0.43137</cdr:x>
      <cdr:y>0.25</cdr:y>
    </cdr:from>
    <cdr:to>
      <cdr:x>0.57423</cdr:x>
      <cdr:y>0.39544</cdr:y>
    </cdr:to>
    <cdr:sp macro="" textlink="">
      <cdr:nvSpPr>
        <cdr:cNvPr id="2" name="Стрелка вниз 1"/>
        <cdr:cNvSpPr/>
      </cdr:nvSpPr>
      <cdr:spPr>
        <a:xfrm xmlns:a="http://schemas.openxmlformats.org/drawingml/2006/main" rot="10800000">
          <a:off x="1584176" y="576064"/>
          <a:ext cx="524640" cy="335131"/>
        </a:xfrm>
        <a:prstGeom xmlns:a="http://schemas.openxmlformats.org/drawingml/2006/main" prst="downArrow">
          <a:avLst/>
        </a:prstGeom>
        <a:solidFill xmlns:a="http://schemas.openxmlformats.org/drawingml/2006/main">
          <a:srgbClr val="00B050"/>
        </a:solidFill>
      </cdr:spPr>
      <cdr:style>
        <a:lnRef xmlns:a="http://schemas.openxmlformats.org/drawingml/2006/main" idx="0">
          <a:schemeClr val="accent2"/>
        </a:lnRef>
        <a:fillRef xmlns:a="http://schemas.openxmlformats.org/drawingml/2006/main" idx="3">
          <a:schemeClr val="accent2"/>
        </a:fillRef>
        <a:effectRef xmlns:a="http://schemas.openxmlformats.org/drawingml/2006/main" idx="3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119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239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35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477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5596" algn="l" defTabSz="914239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2716" algn="l" defTabSz="914239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199835" algn="l" defTabSz="914239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6954" algn="l" defTabSz="914239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0.37255</cdr:x>
      <cdr:y>0.125</cdr:y>
    </cdr:from>
    <cdr:to>
      <cdr:x>0.56863</cdr:x>
      <cdr:y>0.21875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368152" y="288032"/>
          <a:ext cx="72008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i="1" dirty="0" smtClean="0">
              <a:solidFill>
                <a:schemeClr val="tx1"/>
              </a:solidFill>
            </a:rPr>
            <a:t>+  6 558</a:t>
          </a:r>
          <a:endParaRPr lang="ru-RU" sz="1100" b="1" i="1" dirty="0">
            <a:solidFill>
              <a:schemeClr val="tx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0.44828</cdr:x>
      <cdr:y>0.23529</cdr:y>
    </cdr:from>
    <cdr:to>
      <cdr:x>0.59114</cdr:x>
      <cdr:y>0.47059</cdr:y>
    </cdr:to>
    <cdr:sp macro="" textlink="">
      <cdr:nvSpPr>
        <cdr:cNvPr id="2" name="Стрелка вниз 1"/>
        <cdr:cNvSpPr/>
      </cdr:nvSpPr>
      <cdr:spPr>
        <a:xfrm xmlns:a="http://schemas.openxmlformats.org/drawingml/2006/main">
          <a:off x="1872208" y="576064"/>
          <a:ext cx="596649" cy="576064"/>
        </a:xfrm>
        <a:prstGeom xmlns:a="http://schemas.openxmlformats.org/drawingml/2006/main" prst="downArrow">
          <a:avLst/>
        </a:prstGeom>
        <a:solidFill xmlns:a="http://schemas.openxmlformats.org/drawingml/2006/main">
          <a:srgbClr val="00B0F0"/>
        </a:solidFill>
      </cdr:spPr>
      <cdr:style>
        <a:lnRef xmlns:a="http://schemas.openxmlformats.org/drawingml/2006/main" idx="0">
          <a:schemeClr val="accent2"/>
        </a:lnRef>
        <a:fillRef xmlns:a="http://schemas.openxmlformats.org/drawingml/2006/main" idx="3">
          <a:schemeClr val="accent2"/>
        </a:fillRef>
        <a:effectRef xmlns:a="http://schemas.openxmlformats.org/drawingml/2006/main" idx="3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119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239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35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477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5596" algn="l" defTabSz="914239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2716" algn="l" defTabSz="914239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199835" algn="l" defTabSz="914239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6954" algn="l" defTabSz="914239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0.44828</cdr:x>
      <cdr:y>0.5</cdr:y>
    </cdr:from>
    <cdr:to>
      <cdr:x>0.62069</cdr:x>
      <cdr:y>0.61765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72208" y="1224136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- 3,5 %</a:t>
          </a:r>
          <a:endParaRPr lang="ru-RU" sz="1100" b="1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0.18475</cdr:x>
      <cdr:y>0.82927</cdr:y>
    </cdr:from>
    <cdr:to>
      <cdr:x>0.42393</cdr:x>
      <cdr:y>0.99659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56183" y="2448272"/>
          <a:ext cx="2144150" cy="4939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solidFill>
                <a:schemeClr val="tx2">
                  <a:lumMod val="75000"/>
                </a:schemeClr>
              </a:solidFill>
            </a:rPr>
            <a:t>УНД к доплате,</a:t>
          </a:r>
        </a:p>
        <a:p xmlns:a="http://schemas.openxmlformats.org/drawingml/2006/main">
          <a:pPr algn="ctr"/>
          <a:r>
            <a:rPr lang="ru-RU" sz="1000" b="1" dirty="0" smtClean="0">
              <a:solidFill>
                <a:schemeClr val="tx2">
                  <a:lumMod val="75000"/>
                </a:schemeClr>
              </a:solidFill>
            </a:rPr>
            <a:t> </a:t>
          </a:r>
          <a:r>
            <a:rPr lang="ru-RU" sz="1000" b="1" dirty="0" err="1" smtClean="0">
              <a:solidFill>
                <a:schemeClr val="tx2">
                  <a:lumMod val="75000"/>
                </a:schemeClr>
              </a:solidFill>
            </a:rPr>
            <a:t>млн.руб</a:t>
          </a:r>
          <a:r>
            <a:rPr lang="ru-RU" sz="1000" b="1" dirty="0" smtClean="0">
              <a:solidFill>
                <a:schemeClr val="tx2">
                  <a:lumMod val="75000"/>
                </a:schemeClr>
              </a:solidFill>
            </a:rPr>
            <a:t>.</a:t>
          </a:r>
          <a:endParaRPr lang="ru-RU" sz="1000" b="1" dirty="0">
            <a:solidFill>
              <a:schemeClr val="tx2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0.45786</cdr:x>
      <cdr:y>0.8209</cdr:y>
    </cdr:from>
    <cdr:to>
      <cdr:x>0.70618</cdr:x>
      <cdr:y>1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4104455" y="2423561"/>
          <a:ext cx="2226110" cy="5287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solidFill>
                <a:schemeClr val="tx2">
                  <a:lumMod val="75000"/>
                </a:schemeClr>
              </a:solidFill>
            </a:rPr>
            <a:t>УНД,</a:t>
          </a:r>
          <a:r>
            <a:rPr lang="ru-RU" sz="1000" b="1" dirty="0">
              <a:solidFill>
                <a:schemeClr val="tx2">
                  <a:lumMod val="75000"/>
                </a:schemeClr>
              </a:solidFill>
            </a:rPr>
            <a:t> </a:t>
          </a:r>
          <a:r>
            <a:rPr lang="ru-RU" sz="1000" b="1" dirty="0" smtClean="0">
              <a:solidFill>
                <a:schemeClr val="tx2">
                  <a:lumMod val="75000"/>
                </a:schemeClr>
              </a:solidFill>
            </a:rPr>
            <a:t>уменьшающие </a:t>
          </a:r>
          <a:r>
            <a:rPr lang="ru-RU" sz="1000" b="1" dirty="0">
              <a:solidFill>
                <a:schemeClr val="tx2">
                  <a:lumMod val="75000"/>
                </a:schemeClr>
              </a:solidFill>
            </a:rPr>
            <a:t>сумму </a:t>
          </a:r>
          <a:endParaRPr lang="ru-RU" sz="1000" b="1" dirty="0" smtClean="0">
            <a:solidFill>
              <a:schemeClr val="tx2">
                <a:lumMod val="75000"/>
              </a:schemeClr>
            </a:solidFill>
          </a:endParaRPr>
        </a:p>
        <a:p xmlns:a="http://schemas.openxmlformats.org/drawingml/2006/main">
          <a:pPr algn="ctr"/>
          <a:r>
            <a:rPr lang="ru-RU" sz="1000" b="1" dirty="0" smtClean="0">
              <a:solidFill>
                <a:schemeClr val="tx2">
                  <a:lumMod val="75000"/>
                </a:schemeClr>
              </a:solidFill>
            </a:rPr>
            <a:t>НДС </a:t>
          </a:r>
          <a:r>
            <a:rPr lang="ru-RU" sz="1000" b="1" dirty="0">
              <a:solidFill>
                <a:schemeClr val="tx2">
                  <a:lumMod val="75000"/>
                </a:schemeClr>
              </a:solidFill>
            </a:rPr>
            <a:t>к </a:t>
          </a:r>
          <a:r>
            <a:rPr lang="ru-RU" sz="1000" b="1" dirty="0" smtClean="0">
              <a:solidFill>
                <a:schemeClr val="tx2">
                  <a:lumMod val="75000"/>
                </a:schemeClr>
              </a:solidFill>
            </a:rPr>
            <a:t>возмещению,</a:t>
          </a:r>
        </a:p>
        <a:p xmlns:a="http://schemas.openxmlformats.org/drawingml/2006/main">
          <a:pPr algn="ctr"/>
          <a:r>
            <a:rPr lang="ru-RU" sz="1000" b="1" dirty="0" err="1" smtClean="0">
              <a:solidFill>
                <a:schemeClr val="tx2">
                  <a:lumMod val="75000"/>
                </a:schemeClr>
              </a:solidFill>
            </a:rPr>
            <a:t>млн.руб</a:t>
          </a:r>
          <a:r>
            <a:rPr lang="ru-RU" sz="1000" b="1" dirty="0" smtClean="0">
              <a:solidFill>
                <a:schemeClr val="tx2">
                  <a:lumMod val="75000"/>
                </a:schemeClr>
              </a:solidFill>
            </a:rPr>
            <a:t>.</a:t>
          </a:r>
          <a:endParaRPr lang="ru-RU" sz="1000" b="1" dirty="0">
            <a:solidFill>
              <a:schemeClr val="tx2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0.11624</cdr:x>
      <cdr:y>0.53659</cdr:y>
    </cdr:from>
    <cdr:to>
      <cdr:x>0.23431</cdr:x>
      <cdr:y>0.63415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42019" y="1584176"/>
          <a:ext cx="105841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 2017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0.10017</cdr:x>
      <cdr:y>0.56098</cdr:y>
    </cdr:from>
    <cdr:to>
      <cdr:x>0.11624</cdr:x>
      <cdr:y>0.60976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898003" y="1656184"/>
          <a:ext cx="144016" cy="144016"/>
        </a:xfrm>
        <a:prstGeom xmlns:a="http://schemas.openxmlformats.org/drawingml/2006/main" prst="rect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solidFill>
            <a:srgbClr val="FFFF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0.12427</cdr:x>
      <cdr:y>0.29268</cdr:y>
    </cdr:from>
    <cdr:to>
      <cdr:x>0.24234</cdr:x>
      <cdr:y>0.39024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1114027" y="864096"/>
          <a:ext cx="105841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/>
            <a:t>2018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0.10017</cdr:x>
      <cdr:y>0.31707</cdr:y>
    </cdr:from>
    <cdr:to>
      <cdr:x>0.11624</cdr:x>
      <cdr:y>0.36585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898003" y="936104"/>
          <a:ext cx="144016" cy="144016"/>
        </a:xfrm>
        <a:prstGeom xmlns:a="http://schemas.openxmlformats.org/drawingml/2006/main" prst="rect">
          <a:avLst/>
        </a:prstGeom>
        <a:solidFill xmlns:a="http://schemas.openxmlformats.org/drawingml/2006/main">
          <a:srgbClr val="0066FF"/>
        </a:solidFill>
        <a:ln xmlns:a="http://schemas.openxmlformats.org/drawingml/2006/main">
          <a:solidFill>
            <a:srgbClr val="0066FF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0.15262</cdr:x>
      <cdr:y>0</cdr:y>
    </cdr:from>
    <cdr:to>
      <cdr:x>0.87555</cdr:x>
      <cdr:y>0.19603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368152" y="-3212976"/>
          <a:ext cx="6480697" cy="5787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solidFill>
                <a:schemeClr val="tx1"/>
              </a:solidFill>
            </a:rPr>
            <a:t>Уточненные налоговые декларации по НДС, представленные в связи с самостоятельной оценкой налоговых рисков</a:t>
          </a:r>
          <a:endParaRPr lang="ru-RU" sz="14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0.40413</cdr:x>
      <cdr:y>0.46341</cdr:y>
    </cdr:from>
    <cdr:to>
      <cdr:x>0.42823</cdr:x>
      <cdr:y>0.73171</cdr:y>
    </cdr:to>
    <cdr:cxnSp macro="">
      <cdr:nvCxnSpPr>
        <cdr:cNvPr id="10" name="Прямая со стрелкой 9"/>
        <cdr:cNvCxnSpPr/>
      </cdr:nvCxnSpPr>
      <cdr:spPr>
        <a:xfrm xmlns:a="http://schemas.openxmlformats.org/drawingml/2006/main" flipV="1">
          <a:off x="3622847" y="1368152"/>
          <a:ext cx="216024" cy="792088"/>
        </a:xfrm>
        <a:prstGeom xmlns:a="http://schemas.openxmlformats.org/drawingml/2006/main" prst="straightConnector1">
          <a:avLst/>
        </a:prstGeom>
        <a:ln xmlns:a="http://schemas.openxmlformats.org/drawingml/2006/main" w="34925">
          <a:solidFill>
            <a:schemeClr val="tx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0.66118</cdr:x>
      <cdr:y>0.46341</cdr:y>
    </cdr:from>
    <cdr:to>
      <cdr:x>0.67724</cdr:x>
      <cdr:y>0.73171</cdr:y>
    </cdr:to>
    <cdr:cxnSp macro="">
      <cdr:nvCxnSpPr>
        <cdr:cNvPr id="12" name="Прямая со стрелкой 11"/>
        <cdr:cNvCxnSpPr/>
      </cdr:nvCxnSpPr>
      <cdr:spPr>
        <a:xfrm xmlns:a="http://schemas.openxmlformats.org/drawingml/2006/main" flipV="1">
          <a:off x="5927103" y="1368152"/>
          <a:ext cx="144016" cy="792088"/>
        </a:xfrm>
        <a:prstGeom xmlns:a="http://schemas.openxmlformats.org/drawingml/2006/main" prst="straightConnector1">
          <a:avLst/>
        </a:prstGeom>
        <a:ln xmlns:a="http://schemas.openxmlformats.org/drawingml/2006/main" w="34925">
          <a:solidFill>
            <a:schemeClr val="tx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0.40413</cdr:x>
      <cdr:y>0.63415</cdr:y>
    </cdr:from>
    <cdr:to>
      <cdr:x>0.48446</cdr:x>
      <cdr:y>0.78049</cdr:y>
    </cdr:to>
    <cdr:sp macro="" textlink="">
      <cdr:nvSpPr>
        <cdr:cNvPr id="24" name="TextBox 23"/>
        <cdr:cNvSpPr txBox="1"/>
      </cdr:nvSpPr>
      <cdr:spPr>
        <a:xfrm xmlns:a="http://schemas.openxmlformats.org/drawingml/2006/main">
          <a:off x="3622847" y="1872208"/>
          <a:ext cx="72008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900" dirty="0" smtClean="0"/>
            <a:t> </a:t>
          </a:r>
          <a:r>
            <a:rPr lang="ru-RU" sz="900" b="1" i="1" dirty="0" smtClean="0"/>
            <a:t>рост в </a:t>
          </a:r>
          <a:r>
            <a:rPr lang="ru-RU" sz="900" b="1" i="1" dirty="0" smtClean="0"/>
            <a:t>1,7 </a:t>
          </a:r>
          <a:r>
            <a:rPr lang="ru-RU" sz="900" b="1" i="1" dirty="0" smtClean="0"/>
            <a:t>раза</a:t>
          </a:r>
          <a:endParaRPr lang="ru-RU" sz="900" b="1" i="1" dirty="0"/>
        </a:p>
      </cdr:txBody>
    </cdr:sp>
  </cdr:relSizeAnchor>
  <cdr:relSizeAnchor xmlns:cdr="http://schemas.openxmlformats.org/drawingml/2006/chartDrawing">
    <cdr:from>
      <cdr:x>0.66921</cdr:x>
      <cdr:y>0.60976</cdr:y>
    </cdr:from>
    <cdr:to>
      <cdr:x>0.7415</cdr:x>
      <cdr:y>0.7561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5999111" y="1800200"/>
          <a:ext cx="648072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900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р</a:t>
          </a:r>
          <a:r>
            <a:rPr lang="ru-RU" sz="9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ост в  1,2 раза</a:t>
          </a:r>
          <a:endParaRPr lang="ru-RU" sz="9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0.40966</cdr:x>
      <cdr:y>0.28889</cdr:y>
    </cdr:from>
    <cdr:to>
      <cdr:x>0.49802</cdr:x>
      <cdr:y>0.4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672407" y="936108"/>
          <a:ext cx="792087" cy="3600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bg1"/>
              </a:solidFill>
            </a:rPr>
            <a:t>181</a:t>
          </a:r>
          <a:endParaRPr lang="ru-RU" sz="18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0.6908</cdr:x>
      <cdr:y>0.31111</cdr:y>
    </cdr:from>
    <cdr:to>
      <cdr:x>0.739</cdr:x>
      <cdr:y>0.4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6192688" y="1008112"/>
          <a:ext cx="4320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bg1"/>
              </a:solidFill>
            </a:rPr>
            <a:t>80</a:t>
          </a:r>
          <a:endParaRPr lang="ru-RU" sz="1800" b="1" dirty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9"/>
            <a:ext cx="2942373" cy="493952"/>
          </a:xfrm>
          <a:prstGeom prst="rect">
            <a:avLst/>
          </a:prstGeom>
        </p:spPr>
        <p:txBody>
          <a:bodyPr vert="horz" lIns="92047" tIns="46023" rIns="92047" bIns="4602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7354" y="9"/>
            <a:ext cx="2942373" cy="493952"/>
          </a:xfrm>
          <a:prstGeom prst="rect">
            <a:avLst/>
          </a:prstGeom>
        </p:spPr>
        <p:txBody>
          <a:bodyPr vert="horz" lIns="92047" tIns="46023" rIns="92047" bIns="46023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65558E4-55E0-4FED-AD15-C2B2EA24CE2F}" type="datetimeFigureOut">
              <a:rPr lang="ru-RU"/>
              <a:pPr>
                <a:defRPr/>
              </a:pPr>
              <a:t>12.02.2019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39775"/>
            <a:ext cx="4943475" cy="3706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47" tIns="46023" rIns="92047" bIns="46023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133" y="4690155"/>
            <a:ext cx="5433060" cy="4442381"/>
          </a:xfrm>
          <a:prstGeom prst="rect">
            <a:avLst/>
          </a:prstGeom>
        </p:spPr>
        <p:txBody>
          <a:bodyPr vert="horz" lIns="92047" tIns="46023" rIns="92047" bIns="46023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377132"/>
            <a:ext cx="2942373" cy="493952"/>
          </a:xfrm>
          <a:prstGeom prst="rect">
            <a:avLst/>
          </a:prstGeom>
        </p:spPr>
        <p:txBody>
          <a:bodyPr vert="horz" lIns="92047" tIns="46023" rIns="92047" bIns="4602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7354" y="9377132"/>
            <a:ext cx="2942373" cy="493952"/>
          </a:xfrm>
          <a:prstGeom prst="rect">
            <a:avLst/>
          </a:prstGeom>
        </p:spPr>
        <p:txBody>
          <a:bodyPr vert="horz" lIns="92047" tIns="46023" rIns="92047" bIns="46023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ABBF34E-4AA0-462B-872B-5FB4EFF87E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165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1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3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5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7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3925" y="742950"/>
            <a:ext cx="4945063" cy="37084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950" tIns="45977" rIns="91950" bIns="45977" numCol="1" anchor="t" anchorCtr="0" compatLnSpc="1">
            <a:prstTxWarp prst="textNoShape">
              <a:avLst/>
            </a:prstTxWarp>
          </a:bodyPr>
          <a:lstStyle/>
          <a:p>
            <a:pPr defTabSz="1048305"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6387" name="Номер слайда 3"/>
          <p:cNvSpPr txBox="1">
            <a:spLocks noGrp="1"/>
          </p:cNvSpPr>
          <p:nvPr/>
        </p:nvSpPr>
        <p:spPr bwMode="auto">
          <a:xfrm>
            <a:off x="3847354" y="9377132"/>
            <a:ext cx="2942373" cy="49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950" tIns="45977" rIns="91950" bIns="45977" anchor="b"/>
          <a:lstStyle/>
          <a:p>
            <a:pPr algn="r" defTabSz="1045108"/>
            <a:fld id="{36BF34E6-A9FF-4386-9517-88AEB657E990}" type="slidenum">
              <a:rPr lang="ru-RU" altLang="ru-RU" sz="1200">
                <a:solidFill>
                  <a:srgbClr val="000000"/>
                </a:solidFill>
                <a:latin typeface="Calibri" pitchFamily="34" charset="0"/>
              </a:rPr>
              <a:pPr algn="r" defTabSz="1045108"/>
              <a:t>1</a:t>
            </a:fld>
            <a:endParaRPr lang="ru-RU" alt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316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2338" y="739775"/>
            <a:ext cx="4946650" cy="3709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79133" y="4690155"/>
            <a:ext cx="5433060" cy="4440794"/>
          </a:xfrm>
          <a:noFill/>
        </p:spPr>
        <p:txBody>
          <a:bodyPr wrap="square" lIns="92057" tIns="46029" rIns="92057" bIns="46029" numCol="1" anchor="t" anchorCtr="0" compatLnSpc="1">
            <a:prstTxWarp prst="textNoShape">
              <a:avLst/>
            </a:prstTxWarp>
          </a:bodyPr>
          <a:lstStyle/>
          <a:p>
            <a:pPr defTabSz="1050168"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87043" name="Номер слайда 3"/>
          <p:cNvSpPr txBox="1">
            <a:spLocks noGrp="1"/>
          </p:cNvSpPr>
          <p:nvPr/>
        </p:nvSpPr>
        <p:spPr bwMode="auto">
          <a:xfrm>
            <a:off x="3847354" y="9378724"/>
            <a:ext cx="2942373" cy="4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57" tIns="46029" rIns="92057" bIns="46029" anchor="b"/>
          <a:lstStyle/>
          <a:p>
            <a:pPr algn="r" defTabSz="1051765"/>
            <a:fld id="{8F5353A1-0FD3-45D1-A258-F66166ACF3C6}" type="slidenum">
              <a:rPr lang="ru-RU" altLang="ru-RU" sz="1200">
                <a:solidFill>
                  <a:srgbClr val="000000"/>
                </a:solidFill>
                <a:latin typeface="Calibri" pitchFamily="34" charset="0"/>
              </a:rPr>
              <a:pPr algn="r" defTabSz="1051765"/>
              <a:t>11</a:t>
            </a:fld>
            <a:endParaRPr lang="ru-RU" alt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092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293B5-EDC2-4A94-8E5B-A5176317FB0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8F770-81A0-4D0E-9D67-FAA530E2B4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843C6-2A11-4E75-BE07-E60DCAA05E1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CE9B2-418E-4DD3-BAFE-B51699D254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689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98DF4-8060-49C5-8793-ACE829D3B6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63B2C-59CA-4636-809C-82E87F2287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91E7E-C52C-4CB9-801B-061B146591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E67FF-38E1-423B-9156-7F440F629A1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33D29-CED5-4AA2-B726-BA38CE9248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5CBF8-F682-4E12-8C31-59F9193564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598DA-709B-445F-9335-22533F7B99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2AF9A-A2D0-4BAC-BD8F-4264B81279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44500"/>
                <a:satMod val="160000"/>
              </a:schemeClr>
            </a:gs>
            <a:gs pos="47000">
              <a:schemeClr val="accent1">
                <a:tint val="23500"/>
                <a:satMod val="160000"/>
              </a:schemeClr>
            </a:gs>
            <a:gs pos="48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861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D19C422-C077-4FAB-BA65-B0D18A0DA1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  <p:sldLayoutId id="2147483662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1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23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35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4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39" indent="-34283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19" indent="-2857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98" indent="-22856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18" indent="-22856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37" indent="-22856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Relationship Id="rId5" Type="http://schemas.microsoft.com/office/2007/relationships/hdphoto" Target="../media/hdphoto55.wdp"/><Relationship Id="rId4" Type="http://schemas.openxmlformats.org/officeDocument/2006/relationships/image" Target="../media/image109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microsoft.com/office/2007/relationships/hdphoto" Target="../media/hdphoto4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0" Type="http://schemas.microsoft.com/office/2007/relationships/hdphoto" Target="../media/hdphoto3.wdp"/><Relationship Id="rId4" Type="http://schemas.openxmlformats.org/officeDocument/2006/relationships/image" Target="../media/image5.pn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png"/><Relationship Id="rId18" Type="http://schemas.openxmlformats.org/officeDocument/2006/relationships/image" Target="../media/image20.png"/><Relationship Id="rId26" Type="http://schemas.openxmlformats.org/officeDocument/2006/relationships/image" Target="../media/image24.jpeg"/><Relationship Id="rId3" Type="http://schemas.microsoft.com/office/2007/relationships/hdphoto" Target="../media/hdphoto5.wdp"/><Relationship Id="rId21" Type="http://schemas.microsoft.com/office/2007/relationships/hdphoto" Target="../media/hdphoto13.wdp"/><Relationship Id="rId34" Type="http://schemas.openxmlformats.org/officeDocument/2006/relationships/image" Target="../media/image30.jpeg"/><Relationship Id="rId7" Type="http://schemas.openxmlformats.org/officeDocument/2006/relationships/image" Target="../media/image14.png"/><Relationship Id="rId12" Type="http://schemas.microsoft.com/office/2007/relationships/hdphoto" Target="../media/hdphoto9.wdp"/><Relationship Id="rId17" Type="http://schemas.microsoft.com/office/2007/relationships/hdphoto" Target="../media/hdphoto11.wdp"/><Relationship Id="rId25" Type="http://schemas.microsoft.com/office/2007/relationships/hdphoto" Target="../media/hdphoto15.wdp"/><Relationship Id="rId33" Type="http://schemas.microsoft.com/office/2007/relationships/hdphoto" Target="../media/hdphoto17.wdp"/><Relationship Id="rId2" Type="http://schemas.openxmlformats.org/officeDocument/2006/relationships/image" Target="../media/image11.png"/><Relationship Id="rId16" Type="http://schemas.openxmlformats.org/officeDocument/2006/relationships/image" Target="../media/image19.png"/><Relationship Id="rId20" Type="http://schemas.openxmlformats.org/officeDocument/2006/relationships/image" Target="../media/image21.png"/><Relationship Id="rId29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24" Type="http://schemas.openxmlformats.org/officeDocument/2006/relationships/image" Target="../media/image23.png"/><Relationship Id="rId32" Type="http://schemas.openxmlformats.org/officeDocument/2006/relationships/image" Target="../media/image29.png"/><Relationship Id="rId5" Type="http://schemas.microsoft.com/office/2007/relationships/hdphoto" Target="../media/hdphoto6.wdp"/><Relationship Id="rId15" Type="http://schemas.openxmlformats.org/officeDocument/2006/relationships/image" Target="../media/image18.jpeg"/><Relationship Id="rId23" Type="http://schemas.microsoft.com/office/2007/relationships/hdphoto" Target="../media/hdphoto14.wdp"/><Relationship Id="rId28" Type="http://schemas.microsoft.com/office/2007/relationships/hdphoto" Target="../media/hdphoto16.wdp"/><Relationship Id="rId36" Type="http://schemas.microsoft.com/office/2007/relationships/hdphoto" Target="../media/hdphoto18.wdp"/><Relationship Id="rId10" Type="http://schemas.microsoft.com/office/2007/relationships/hdphoto" Target="../media/hdphoto8.wdp"/><Relationship Id="rId19" Type="http://schemas.microsoft.com/office/2007/relationships/hdphoto" Target="../media/hdphoto12.wdp"/><Relationship Id="rId31" Type="http://schemas.openxmlformats.org/officeDocument/2006/relationships/image" Target="../media/image28.png"/><Relationship Id="rId4" Type="http://schemas.openxmlformats.org/officeDocument/2006/relationships/image" Target="../media/image12.png"/><Relationship Id="rId9" Type="http://schemas.openxmlformats.org/officeDocument/2006/relationships/image" Target="../media/image15.png"/><Relationship Id="rId14" Type="http://schemas.microsoft.com/office/2007/relationships/hdphoto" Target="../media/hdphoto10.wdp"/><Relationship Id="rId22" Type="http://schemas.openxmlformats.org/officeDocument/2006/relationships/image" Target="../media/image22.png"/><Relationship Id="rId27" Type="http://schemas.openxmlformats.org/officeDocument/2006/relationships/image" Target="../media/image25.png"/><Relationship Id="rId30" Type="http://schemas.openxmlformats.org/officeDocument/2006/relationships/image" Target="../media/image27.jpeg"/><Relationship Id="rId35" Type="http://schemas.openxmlformats.org/officeDocument/2006/relationships/image" Target="../media/image31.png"/><Relationship Id="rId8" Type="http://schemas.microsoft.com/office/2007/relationships/hdphoto" Target="../media/hdphoto7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microsoft.com/office/2007/relationships/hdphoto" Target="../media/hdphoto21.wdp"/><Relationship Id="rId18" Type="http://schemas.openxmlformats.org/officeDocument/2006/relationships/image" Target="../media/image41.jpeg"/><Relationship Id="rId3" Type="http://schemas.microsoft.com/office/2007/relationships/hdphoto" Target="../media/hdphoto19.wdp"/><Relationship Id="rId7" Type="http://schemas.openxmlformats.org/officeDocument/2006/relationships/image" Target="../media/image35.png"/><Relationship Id="rId12" Type="http://schemas.openxmlformats.org/officeDocument/2006/relationships/image" Target="../media/image38.png"/><Relationship Id="rId17" Type="http://schemas.microsoft.com/office/2007/relationships/hdphoto" Target="../media/hdphoto23.wdp"/><Relationship Id="rId2" Type="http://schemas.openxmlformats.org/officeDocument/2006/relationships/image" Target="../media/image32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microsoft.com/office/2007/relationships/hdphoto" Target="../media/hdphoto3.wdp"/><Relationship Id="rId5" Type="http://schemas.microsoft.com/office/2007/relationships/hdphoto" Target="../media/hdphoto20.wdp"/><Relationship Id="rId15" Type="http://schemas.microsoft.com/office/2007/relationships/hdphoto" Target="../media/hdphoto22.wdp"/><Relationship Id="rId10" Type="http://schemas.openxmlformats.org/officeDocument/2006/relationships/image" Target="../media/image9.jpeg"/><Relationship Id="rId19" Type="http://schemas.openxmlformats.org/officeDocument/2006/relationships/image" Target="../media/image42.png"/><Relationship Id="rId4" Type="http://schemas.openxmlformats.org/officeDocument/2006/relationships/image" Target="../media/image33.png"/><Relationship Id="rId9" Type="http://schemas.openxmlformats.org/officeDocument/2006/relationships/image" Target="../media/image37.jpeg"/><Relationship Id="rId1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4.wdp"/><Relationship Id="rId13" Type="http://schemas.openxmlformats.org/officeDocument/2006/relationships/image" Target="../media/image52.jpe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microsoft.com/office/2007/relationships/hdphoto" Target="../media/hdphoto25.wdp"/><Relationship Id="rId2" Type="http://schemas.openxmlformats.org/officeDocument/2006/relationships/image" Target="../media/image43.jpeg"/><Relationship Id="rId16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51.jpeg"/><Relationship Id="rId5" Type="http://schemas.openxmlformats.org/officeDocument/2006/relationships/image" Target="../media/image46.png"/><Relationship Id="rId15" Type="http://schemas.openxmlformats.org/officeDocument/2006/relationships/image" Target="../media/image54.jpeg"/><Relationship Id="rId10" Type="http://schemas.openxmlformats.org/officeDocument/2006/relationships/image" Target="../media/image50.png"/><Relationship Id="rId4" Type="http://schemas.openxmlformats.org/officeDocument/2006/relationships/image" Target="../media/image45.png"/><Relationship Id="rId9" Type="http://schemas.openxmlformats.org/officeDocument/2006/relationships/image" Target="../media/image49.jpeg"/><Relationship Id="rId14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microsoft.com/office/2007/relationships/hdphoto" Target="../media/hdphoto30.wdp"/><Relationship Id="rId26" Type="http://schemas.microsoft.com/office/2007/relationships/hdphoto" Target="../media/hdphoto34.wdp"/><Relationship Id="rId21" Type="http://schemas.openxmlformats.org/officeDocument/2006/relationships/image" Target="../media/image67.png"/><Relationship Id="rId34" Type="http://schemas.openxmlformats.org/officeDocument/2006/relationships/image" Target="../media/image72.png"/><Relationship Id="rId7" Type="http://schemas.openxmlformats.org/officeDocument/2006/relationships/image" Target="../media/image60.png"/><Relationship Id="rId12" Type="http://schemas.microsoft.com/office/2007/relationships/hdphoto" Target="../media/hdphoto28.wdp"/><Relationship Id="rId17" Type="http://schemas.openxmlformats.org/officeDocument/2006/relationships/image" Target="../media/image65.png"/><Relationship Id="rId25" Type="http://schemas.openxmlformats.org/officeDocument/2006/relationships/image" Target="../media/image69.png"/><Relationship Id="rId33" Type="http://schemas.microsoft.com/office/2007/relationships/hdphoto" Target="../media/hdphoto12.wdp"/><Relationship Id="rId2" Type="http://schemas.openxmlformats.org/officeDocument/2006/relationships/image" Target="../media/image56.jpeg"/><Relationship Id="rId16" Type="http://schemas.microsoft.com/office/2007/relationships/hdphoto" Target="../media/hdphoto29.wdp"/><Relationship Id="rId20" Type="http://schemas.microsoft.com/office/2007/relationships/hdphoto" Target="../media/hdphoto31.wdp"/><Relationship Id="rId29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6.wdp"/><Relationship Id="rId11" Type="http://schemas.openxmlformats.org/officeDocument/2006/relationships/image" Target="../media/image63.png"/><Relationship Id="rId24" Type="http://schemas.microsoft.com/office/2007/relationships/hdphoto" Target="../media/hdphoto33.wdp"/><Relationship Id="rId32" Type="http://schemas.openxmlformats.org/officeDocument/2006/relationships/image" Target="../media/image20.png"/><Relationship Id="rId37" Type="http://schemas.microsoft.com/office/2007/relationships/hdphoto" Target="../media/hdphoto38.wdp"/><Relationship Id="rId5" Type="http://schemas.openxmlformats.org/officeDocument/2006/relationships/image" Target="../media/image59.png"/><Relationship Id="rId15" Type="http://schemas.openxmlformats.org/officeDocument/2006/relationships/image" Target="../media/image64.png"/><Relationship Id="rId23" Type="http://schemas.openxmlformats.org/officeDocument/2006/relationships/image" Target="../media/image68.png"/><Relationship Id="rId28" Type="http://schemas.microsoft.com/office/2007/relationships/hdphoto" Target="../media/hdphoto35.wdp"/><Relationship Id="rId36" Type="http://schemas.openxmlformats.org/officeDocument/2006/relationships/image" Target="../media/image73.png"/><Relationship Id="rId10" Type="http://schemas.openxmlformats.org/officeDocument/2006/relationships/image" Target="../media/image62.jpeg"/><Relationship Id="rId19" Type="http://schemas.openxmlformats.org/officeDocument/2006/relationships/image" Target="../media/image66.png"/><Relationship Id="rId31" Type="http://schemas.openxmlformats.org/officeDocument/2006/relationships/image" Target="../media/image28.png"/><Relationship Id="rId4" Type="http://schemas.openxmlformats.org/officeDocument/2006/relationships/image" Target="../media/image58.jpeg"/><Relationship Id="rId9" Type="http://schemas.openxmlformats.org/officeDocument/2006/relationships/image" Target="../media/image61.jpeg"/><Relationship Id="rId14" Type="http://schemas.microsoft.com/office/2007/relationships/hdphoto" Target="../media/hdphoto6.wdp"/><Relationship Id="rId22" Type="http://schemas.microsoft.com/office/2007/relationships/hdphoto" Target="../media/hdphoto32.wdp"/><Relationship Id="rId27" Type="http://schemas.openxmlformats.org/officeDocument/2006/relationships/image" Target="../media/image70.png"/><Relationship Id="rId30" Type="http://schemas.microsoft.com/office/2007/relationships/hdphoto" Target="../media/hdphoto36.wdp"/><Relationship Id="rId35" Type="http://schemas.microsoft.com/office/2007/relationships/hdphoto" Target="../media/hdphoto37.wdp"/><Relationship Id="rId8" Type="http://schemas.microsoft.com/office/2007/relationships/hdphoto" Target="../media/hdphoto27.wdp"/><Relationship Id="rId3" Type="http://schemas.openxmlformats.org/officeDocument/2006/relationships/image" Target="../media/image57.jpe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3.png"/><Relationship Id="rId18" Type="http://schemas.openxmlformats.org/officeDocument/2006/relationships/image" Target="../media/image87.png"/><Relationship Id="rId26" Type="http://schemas.microsoft.com/office/2007/relationships/hdphoto" Target="../media/hdphoto44.wdp"/><Relationship Id="rId3" Type="http://schemas.openxmlformats.org/officeDocument/2006/relationships/image" Target="../media/image75.jpeg"/><Relationship Id="rId21" Type="http://schemas.openxmlformats.org/officeDocument/2006/relationships/image" Target="../media/image89.png"/><Relationship Id="rId34" Type="http://schemas.microsoft.com/office/2007/relationships/hdphoto" Target="../media/hdphoto48.wdp"/><Relationship Id="rId7" Type="http://schemas.openxmlformats.org/officeDocument/2006/relationships/image" Target="../media/image79.jpeg"/><Relationship Id="rId12" Type="http://schemas.microsoft.com/office/2007/relationships/hdphoto" Target="../media/hdphoto40.wdp"/><Relationship Id="rId17" Type="http://schemas.openxmlformats.org/officeDocument/2006/relationships/image" Target="../media/image86.jpeg"/><Relationship Id="rId25" Type="http://schemas.openxmlformats.org/officeDocument/2006/relationships/image" Target="../media/image92.png"/><Relationship Id="rId33" Type="http://schemas.openxmlformats.org/officeDocument/2006/relationships/image" Target="../media/image96.png"/><Relationship Id="rId2" Type="http://schemas.openxmlformats.org/officeDocument/2006/relationships/image" Target="../media/image74.jpeg"/><Relationship Id="rId16" Type="http://schemas.openxmlformats.org/officeDocument/2006/relationships/image" Target="../media/image85.png"/><Relationship Id="rId20" Type="http://schemas.openxmlformats.org/officeDocument/2006/relationships/image" Target="../media/image88.png"/><Relationship Id="rId29" Type="http://schemas.openxmlformats.org/officeDocument/2006/relationships/image" Target="../media/image9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jpeg"/><Relationship Id="rId11" Type="http://schemas.openxmlformats.org/officeDocument/2006/relationships/image" Target="../media/image82.png"/><Relationship Id="rId24" Type="http://schemas.microsoft.com/office/2007/relationships/hdphoto" Target="../media/hdphoto43.wdp"/><Relationship Id="rId32" Type="http://schemas.microsoft.com/office/2007/relationships/hdphoto" Target="../media/hdphoto47.wdp"/><Relationship Id="rId5" Type="http://schemas.openxmlformats.org/officeDocument/2006/relationships/image" Target="../media/image77.jpeg"/><Relationship Id="rId15" Type="http://schemas.openxmlformats.org/officeDocument/2006/relationships/image" Target="../media/image84.png"/><Relationship Id="rId23" Type="http://schemas.openxmlformats.org/officeDocument/2006/relationships/image" Target="../media/image91.png"/><Relationship Id="rId28" Type="http://schemas.microsoft.com/office/2007/relationships/hdphoto" Target="../media/hdphoto45.wdp"/><Relationship Id="rId10" Type="http://schemas.microsoft.com/office/2007/relationships/hdphoto" Target="../media/hdphoto39.wdp"/><Relationship Id="rId19" Type="http://schemas.microsoft.com/office/2007/relationships/hdphoto" Target="../media/hdphoto42.wdp"/><Relationship Id="rId31" Type="http://schemas.openxmlformats.org/officeDocument/2006/relationships/image" Target="../media/image95.png"/><Relationship Id="rId4" Type="http://schemas.openxmlformats.org/officeDocument/2006/relationships/image" Target="../media/image76.jpeg"/><Relationship Id="rId9" Type="http://schemas.openxmlformats.org/officeDocument/2006/relationships/image" Target="../media/image81.png"/><Relationship Id="rId14" Type="http://schemas.microsoft.com/office/2007/relationships/hdphoto" Target="../media/hdphoto41.wdp"/><Relationship Id="rId22" Type="http://schemas.openxmlformats.org/officeDocument/2006/relationships/image" Target="../media/image90.png"/><Relationship Id="rId27" Type="http://schemas.openxmlformats.org/officeDocument/2006/relationships/image" Target="../media/image93.png"/><Relationship Id="rId30" Type="http://schemas.microsoft.com/office/2007/relationships/hdphoto" Target="../media/hdphoto46.wdp"/><Relationship Id="rId8" Type="http://schemas.openxmlformats.org/officeDocument/2006/relationships/image" Target="../media/image8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microsoft.com/office/2007/relationships/hdphoto" Target="../media/hdphoto52.wdp"/><Relationship Id="rId18" Type="http://schemas.microsoft.com/office/2007/relationships/hdphoto" Target="../media/hdphoto54.wdp"/><Relationship Id="rId3" Type="http://schemas.openxmlformats.org/officeDocument/2006/relationships/image" Target="../media/image98.png"/><Relationship Id="rId21" Type="http://schemas.openxmlformats.org/officeDocument/2006/relationships/image" Target="../media/image108.png"/><Relationship Id="rId7" Type="http://schemas.openxmlformats.org/officeDocument/2006/relationships/image" Target="../media/image100.png"/><Relationship Id="rId12" Type="http://schemas.openxmlformats.org/officeDocument/2006/relationships/image" Target="../media/image103.png"/><Relationship Id="rId17" Type="http://schemas.openxmlformats.org/officeDocument/2006/relationships/image" Target="../media/image106.png"/><Relationship Id="rId2" Type="http://schemas.openxmlformats.org/officeDocument/2006/relationships/image" Target="../media/image97.jpg"/><Relationship Id="rId16" Type="http://schemas.microsoft.com/office/2007/relationships/hdphoto" Target="../media/hdphoto53.wdp"/><Relationship Id="rId20" Type="http://schemas.openxmlformats.org/officeDocument/2006/relationships/image" Target="../media/image107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50.wdp"/><Relationship Id="rId11" Type="http://schemas.openxmlformats.org/officeDocument/2006/relationships/image" Target="../media/image102.png"/><Relationship Id="rId5" Type="http://schemas.openxmlformats.org/officeDocument/2006/relationships/image" Target="../media/image99.png"/><Relationship Id="rId15" Type="http://schemas.openxmlformats.org/officeDocument/2006/relationships/image" Target="../media/image105.png"/><Relationship Id="rId10" Type="http://schemas.openxmlformats.org/officeDocument/2006/relationships/image" Target="../media/image13.png"/><Relationship Id="rId19" Type="http://schemas.openxmlformats.org/officeDocument/2006/relationships/image" Target="../media/image89.png"/><Relationship Id="rId4" Type="http://schemas.microsoft.com/office/2007/relationships/hdphoto" Target="../media/hdphoto49.wdp"/><Relationship Id="rId9" Type="http://schemas.microsoft.com/office/2007/relationships/hdphoto" Target="../media/hdphoto51.wdp"/><Relationship Id="rId14" Type="http://schemas.openxmlformats.org/officeDocument/2006/relationships/image" Target="../media/image104.jpeg"/><Relationship Id="rId22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Прямоугольник 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lIns="91408" tIns="45704" rIns="91408" bIns="45704" anchor="ctr"/>
          <a:lstStyle/>
          <a:p>
            <a:pPr algn="ctr" defTabSz="912652"/>
            <a:endParaRPr lang="ru-RU" altLang="ru-RU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364" name="TextBox 42"/>
          <p:cNvSpPr txBox="1">
            <a:spLocks noChangeArrowheads="1"/>
          </p:cNvSpPr>
          <p:nvPr/>
        </p:nvSpPr>
        <p:spPr bwMode="auto">
          <a:xfrm>
            <a:off x="414886" y="6127750"/>
            <a:ext cx="8326433" cy="36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08" tIns="45704" rIns="91408" bIns="45704">
            <a:spAutoFit/>
          </a:bodyPr>
          <a:lstStyle/>
          <a:p>
            <a:pPr algn="ctr" defTabSz="912652"/>
            <a:r>
              <a:rPr lang="ru-RU" altLang="ru-RU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2019 </a:t>
            </a:r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ГОД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714349" y="5000637"/>
            <a:ext cx="8026970" cy="707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4" tIns="45712" rIns="91424" bIns="45712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i="1" dirty="0" smtClean="0">
                <a:solidFill>
                  <a:srgbClr val="104E72"/>
                </a:solidFill>
                <a:latin typeface="Cambria" pitchFamily="18" charset="0"/>
                <a:cs typeface="Arial" charset="0"/>
              </a:rPr>
              <a:t>Начальник отдела камерального контроля  </a:t>
            </a:r>
          </a:p>
          <a:p>
            <a:r>
              <a:rPr lang="ru-RU" sz="2000" i="1" dirty="0" smtClean="0">
                <a:solidFill>
                  <a:srgbClr val="104E72"/>
                </a:solidFill>
                <a:latin typeface="Cambria" pitchFamily="18" charset="0"/>
                <a:cs typeface="Arial" charset="0"/>
              </a:rPr>
              <a:t>УФНС России по Брянской области                                         </a:t>
            </a:r>
            <a:r>
              <a:rPr lang="ru-RU" sz="2000" i="1" dirty="0" err="1" smtClean="0">
                <a:solidFill>
                  <a:srgbClr val="104E72"/>
                </a:solidFill>
                <a:latin typeface="Cambria" pitchFamily="18" charset="0"/>
                <a:cs typeface="Arial" charset="0"/>
              </a:rPr>
              <a:t>С.И.Котова</a:t>
            </a:r>
            <a:endParaRPr lang="ru-RU" sz="2000" i="1" dirty="0">
              <a:solidFill>
                <a:srgbClr val="104E72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colorTemperature colorTemp="475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428604"/>
            <a:ext cx="1627614" cy="1620079"/>
          </a:xfrm>
          <a:prstGeom prst="rect">
            <a:avLst/>
          </a:prstGeom>
          <a:ln>
            <a:noFill/>
          </a:ln>
          <a:effectLst/>
          <a:extLst/>
        </p:spPr>
      </p:pic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568870" y="2564904"/>
            <a:ext cx="8172449" cy="1754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4" tIns="45712" rIns="91424" bIns="45712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ДОКЛАД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: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«</a:t>
            </a:r>
            <a:r>
              <a:rPr lang="ru-RU" sz="2000" i="1" dirty="0">
                <a:solidFill>
                  <a:srgbClr val="104E72"/>
                </a:solidFill>
                <a:latin typeface="Cambria" pitchFamily="18" charset="0"/>
                <a:cs typeface="Arial" charset="0"/>
              </a:rPr>
              <a:t>Результаты правоприменительной практики и соблюдения обязательных требований при администрировании НДС, в том числе с использованием возможностей ПО АСК НДС-2. Риск ориентированный подход при проведении камеральных налоговых проверок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»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7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/>
          </p:cNvGraphicFramePr>
          <p:nvPr>
            <p:extLst/>
          </p:nvPr>
        </p:nvGraphicFramePr>
        <p:xfrm>
          <a:off x="611560" y="1124744"/>
          <a:ext cx="3672407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Объект 6"/>
          <p:cNvGraphicFramePr>
            <a:graphicFrameLocks/>
          </p:cNvGraphicFramePr>
          <p:nvPr>
            <p:extLst/>
          </p:nvPr>
        </p:nvGraphicFramePr>
        <p:xfrm>
          <a:off x="4355976" y="1124744"/>
          <a:ext cx="4176464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1686297"/>
              </p:ext>
            </p:extLst>
          </p:nvPr>
        </p:nvGraphicFramePr>
        <p:xfrm>
          <a:off x="-108520" y="3212976"/>
          <a:ext cx="8964487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259632" y="357494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«Самостоятельная оценка рисков по НДС»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81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426" y="835711"/>
            <a:ext cx="4114800" cy="409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552" y="4909916"/>
            <a:ext cx="817244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9699700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3069" y="188640"/>
            <a:ext cx="7772400" cy="432048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Схема при экспорте товаров</a:t>
            </a:r>
            <a:endParaRPr lang="ru-RU" sz="1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637240" y="4799491"/>
            <a:ext cx="1669147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200" i="1" dirty="0" smtClean="0"/>
              <a:t>Организация «В»-услуги таможенного оформления и хранение печати организации «А»</a:t>
            </a:r>
            <a:endParaRPr lang="ru-RU" sz="1200" i="1" dirty="0"/>
          </a:p>
        </p:txBody>
      </p:sp>
      <p:cxnSp>
        <p:nvCxnSpPr>
          <p:cNvPr id="35" name="Скругленная соединительная линия 34"/>
          <p:cNvCxnSpPr>
            <a:endCxn id="5" idx="0"/>
          </p:cNvCxnSpPr>
          <p:nvPr/>
        </p:nvCxnSpPr>
        <p:spPr>
          <a:xfrm>
            <a:off x="2654147" y="1118117"/>
            <a:ext cx="5372868" cy="1106494"/>
          </a:xfrm>
          <a:prstGeom prst="curvedConnector2">
            <a:avLst/>
          </a:prstGeom>
          <a:ln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Скругленная соединительная линия 41"/>
          <p:cNvCxnSpPr/>
          <p:nvPr/>
        </p:nvCxnSpPr>
        <p:spPr>
          <a:xfrm flipV="1">
            <a:off x="2453742" y="3929827"/>
            <a:ext cx="5773678" cy="1409214"/>
          </a:xfrm>
          <a:prstGeom prst="curvedConnector3">
            <a:avLst>
              <a:gd name="adj1" fmla="val 70320"/>
            </a:avLst>
          </a:prstGeom>
          <a:ln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 rot="319988">
            <a:off x="3863574" y="1174340"/>
            <a:ext cx="1224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фактически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 rot="21406102">
            <a:off x="4098835" y="4047441"/>
            <a:ext cx="13645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фактически</a:t>
            </a:r>
            <a:endParaRPr lang="ru-RU" sz="1400" b="1" dirty="0">
              <a:solidFill>
                <a:srgbClr val="FF0000"/>
              </a:solidFill>
            </a:endParaRPr>
          </a:p>
        </p:txBody>
      </p:sp>
      <p:pic>
        <p:nvPicPr>
          <p:cNvPr id="20" name="Рисунок 19"/>
          <p:cNvPicPr/>
          <p:nvPr/>
        </p:nvPicPr>
        <p:blipFill rotWithShape="1">
          <a:blip r:embed="rId2" cstate="print"/>
          <a:srcRect l="11075" t="14246" r="32900" b="24732"/>
          <a:stretch/>
        </p:blipFill>
        <p:spPr bwMode="auto">
          <a:xfrm>
            <a:off x="44878" y="4115659"/>
            <a:ext cx="2707771" cy="19736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7365" y="4175369"/>
            <a:ext cx="20421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официальный дилер ООО «Фольксваген Групп Рус»</a:t>
            </a:r>
          </a:p>
          <a:p>
            <a:endParaRPr lang="ru-RU" dirty="0"/>
          </a:p>
        </p:txBody>
      </p:sp>
      <p:pic>
        <p:nvPicPr>
          <p:cNvPr id="23" name="Рисунок 22"/>
          <p:cNvPicPr/>
          <p:nvPr/>
        </p:nvPicPr>
        <p:blipFill rotWithShape="1">
          <a:blip r:embed="rId3" cstate="print"/>
          <a:srcRect l="8670" t="11290" r="29206" b="18280"/>
          <a:stretch/>
        </p:blipFill>
        <p:spPr bwMode="auto">
          <a:xfrm>
            <a:off x="6981194" y="2297015"/>
            <a:ext cx="1922487" cy="15544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150349" y="2224611"/>
            <a:ext cx="1753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Организация «Б»   (Украина)</a:t>
            </a:r>
            <a:endParaRPr lang="ru-RU" sz="16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25" name="Рисунок 24"/>
          <p:cNvPicPr/>
          <p:nvPr/>
        </p:nvPicPr>
        <p:blipFill rotWithShape="1">
          <a:blip r:embed="rId4" cstate="print"/>
          <a:srcRect l="13965" t="6721" r="12671" b="8871"/>
          <a:stretch/>
        </p:blipFill>
        <p:spPr bwMode="auto">
          <a:xfrm>
            <a:off x="12225" y="828923"/>
            <a:ext cx="2705088" cy="18699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-30312" y="2140629"/>
            <a:ext cx="216024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официальный дилер ООО «Тойота-Мотор»</a:t>
            </a:r>
          </a:p>
          <a:p>
            <a:endParaRPr lang="ru-RU" sz="1100" dirty="0">
              <a:solidFill>
                <a:schemeClr val="bg1"/>
              </a:solidFill>
            </a:endParaRPr>
          </a:p>
        </p:txBody>
      </p:sp>
      <p:pic>
        <p:nvPicPr>
          <p:cNvPr id="30" name="Рисунок 29"/>
          <p:cNvPicPr/>
          <p:nvPr/>
        </p:nvPicPr>
        <p:blipFill rotWithShape="1">
          <a:blip r:embed="rId5" cstate="print"/>
          <a:srcRect l="45107" t="22850" r="41248" b="29570"/>
          <a:stretch/>
        </p:blipFill>
        <p:spPr bwMode="auto">
          <a:xfrm>
            <a:off x="8183741" y="4799491"/>
            <a:ext cx="738472" cy="12898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1" name="Рисунок 30"/>
          <p:cNvPicPr/>
          <p:nvPr/>
        </p:nvPicPr>
        <p:blipFill rotWithShape="1">
          <a:blip r:embed="rId6" cstate="print"/>
          <a:srcRect l="7545" t="12097" r="28404" b="18816"/>
          <a:stretch/>
        </p:blipFill>
        <p:spPr bwMode="auto">
          <a:xfrm>
            <a:off x="3238866" y="2243037"/>
            <a:ext cx="2908349" cy="21940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618919" y="2974249"/>
            <a:ext cx="2078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Организация «А» (Россия)</a:t>
            </a: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563039" y="1772816"/>
            <a:ext cx="3729994" cy="6642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1181376"/>
              </a:avLst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Взаимозависимые   лица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40" name="Скругленная соединительная линия 39"/>
          <p:cNvCxnSpPr/>
          <p:nvPr/>
        </p:nvCxnSpPr>
        <p:spPr>
          <a:xfrm rot="10800000" flipV="1">
            <a:off x="4613190" y="1933499"/>
            <a:ext cx="1542819" cy="371272"/>
          </a:xfrm>
          <a:prstGeom prst="curvedConnector2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4" name="Скругленная соединительная линия 43"/>
          <p:cNvCxnSpPr/>
          <p:nvPr/>
        </p:nvCxnSpPr>
        <p:spPr>
          <a:xfrm>
            <a:off x="6130071" y="1949679"/>
            <a:ext cx="1823005" cy="355093"/>
          </a:xfrm>
          <a:prstGeom prst="curvedConnector2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W:\Цыбина\1430723317_3d-arrow-5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EBFFFF"/>
              </a:clrFrom>
              <a:clrTo>
                <a:srgbClr val="EB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531" b="66303" l="10000" r="90000"/>
                    </a14:imgEffect>
                    <a14:imgEffect>
                      <a14:artisticPaintBrush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310" b="28476"/>
          <a:stretch/>
        </p:blipFill>
        <p:spPr bwMode="auto">
          <a:xfrm rot="5400000" flipV="1">
            <a:off x="2600079" y="1235037"/>
            <a:ext cx="1448274" cy="1055408"/>
          </a:xfrm>
          <a:prstGeom prst="rect">
            <a:avLst/>
          </a:prstGeom>
          <a:noFill/>
          <a:scene3d>
            <a:camera prst="orthographicFront">
              <a:rot lat="0" lon="0" rev="216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W:\Цыбина\1430723317_3d-arrow-5.jpg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EBFFFF"/>
              </a:clrFrom>
              <a:clrTo>
                <a:srgbClr val="EB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310" b="28476"/>
          <a:stretch/>
        </p:blipFill>
        <p:spPr bwMode="auto">
          <a:xfrm>
            <a:off x="5940151" y="2486878"/>
            <a:ext cx="1359191" cy="100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W:\Цыбина\1430723317_3d-arrow-5.jpg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EBFFFF"/>
              </a:clrFrom>
              <a:clrTo>
                <a:srgbClr val="EB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310" b="28476"/>
          <a:stretch/>
        </p:blipFill>
        <p:spPr bwMode="auto">
          <a:xfrm rot="19472215">
            <a:off x="2684008" y="4335304"/>
            <a:ext cx="1514489" cy="103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 rot="21185679">
            <a:off x="4045913" y="5234472"/>
            <a:ext cx="1224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фактически</a:t>
            </a:r>
            <a:endParaRPr lang="ru-RU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59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уга 4"/>
          <p:cNvSpPr/>
          <p:nvPr/>
        </p:nvSpPr>
        <p:spPr>
          <a:xfrm rot="15131597">
            <a:off x="201309" y="2457917"/>
            <a:ext cx="3557369" cy="2025023"/>
          </a:xfrm>
          <a:prstGeom prst="arc">
            <a:avLst>
              <a:gd name="adj1" fmla="val 10880508"/>
              <a:gd name="adj2" fmla="val 21437323"/>
            </a:avLst>
          </a:prstGeom>
          <a:ln>
            <a:prstDash val="lgDashDotDot"/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7" name="Рисунок 6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4551" l="0" r="100000">
                        <a14:backgroundMark x1="86088" y1="15298" x2="93388" y2="570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659" y="2149029"/>
            <a:ext cx="3015762" cy="2585313"/>
          </a:xfrm>
          <a:prstGeom prst="rect">
            <a:avLst/>
          </a:prstGeom>
        </p:spPr>
      </p:pic>
      <p:pic>
        <p:nvPicPr>
          <p:cNvPr id="1031" name="Picture 7" descr="W:\Скрипкина\ББ\autowp.ru_daf_cf85_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43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46097" flipH="1">
            <a:off x="-189343" y="1603326"/>
            <a:ext cx="2722282" cy="150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269" y="79870"/>
            <a:ext cx="1945683" cy="148212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08620" y="3306490"/>
            <a:ext cx="2250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</a:rPr>
              <a:t>Организация «А»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337157" y="502607"/>
            <a:ext cx="1769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Организация «Б»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3" name="Picture 2" descr="W:\Скрипкина\СР\depositphotos_9923572-stock-photo-cow-on-a-summer-pastur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29" b="98971" l="0" r="100000">
                        <a14:foregroundMark x1="39453" y1="14559" x2="50000" y2="15441"/>
                        <a14:foregroundMark x1="51855" y1="16324" x2="55371" y2="11912"/>
                        <a14:foregroundMark x1="39453" y1="17206" x2="32910" y2="7500"/>
                        <a14:foregroundMark x1="60645" y1="78529" x2="60059" y2="91029"/>
                        <a14:foregroundMark x1="78418" y1="68824" x2="79590" y2="86471"/>
                        <a14:foregroundMark x1="49805" y1="77941" x2="49023" y2="87500"/>
                        <a14:foregroundMark x1="52148" y1="79706" x2="51270" y2="88529"/>
                        <a14:foregroundMark x1="49121" y1="77794" x2="44531" y2="89706"/>
                        <a14:foregroundMark x1="47363" y1="89265" x2="53125" y2="90735"/>
                        <a14:foregroundMark x1="62207" y1="89265" x2="61133" y2="93971"/>
                        <a14:foregroundMark x1="84961" y1="73824" x2="81641" y2="86471"/>
                        <a14:foregroundMark x1="86035" y1="89706" x2="86035" y2="89706"/>
                        <a14:foregroundMark x1="88965" y1="41029" x2="88672" y2="59265"/>
                        <a14:foregroundMark x1="85449" y1="45000" x2="91602" y2="52206"/>
                        <a14:foregroundMark x1="88770" y1="50735" x2="87695" y2="52941"/>
                        <a14:foregroundMark x1="91504" y1="35294" x2="91504" y2="35294"/>
                        <a14:foregroundMark x1="87109" y1="35441" x2="88770" y2="45000"/>
                        <a14:foregroundMark x1="37988" y1="17059" x2="33496" y2="12794"/>
                        <a14:foregroundMark x1="33496" y1="13088" x2="32422" y2="6324"/>
                        <a14:foregroundMark x1="32715" y1="16324" x2="37500" y2="20441"/>
                        <a14:foregroundMark x1="36230" y1="22500" x2="37695" y2="19706"/>
                        <a14:foregroundMark x1="31738" y1="16471" x2="34180" y2="18971"/>
                        <a14:foregroundMark x1="33887" y1="18824" x2="36230" y2="22500"/>
                        <a14:backgroundMark x1="30566" y1="15441" x2="32324" y2="3824"/>
                        <a14:backgroundMark x1="4590" y1="8382" x2="21680" y2="9265"/>
                        <a14:backgroundMark x1="91309" y1="8382" x2="12891" y2="3824"/>
                        <a14:backgroundMark x1="9961" y1="17206" x2="24707" y2="4706"/>
                        <a14:backgroundMark x1="4590" y1="12794" x2="5762" y2="18971"/>
                        <a14:backgroundMark x1="24121" y1="20735" x2="35840" y2="35882"/>
                        <a14:backgroundMark x1="35840" y1="41176" x2="33496" y2="52794"/>
                        <a14:backgroundMark x1="34082" y1="56324" x2="40625" y2="58971"/>
                        <a14:backgroundMark x1="25293" y1="53676" x2="16992" y2="35882"/>
                        <a14:backgroundMark x1="34668" y1="56324" x2="31738" y2="45588"/>
                        <a14:backgroundMark x1="64258" y1="24265" x2="87793" y2="31471"/>
                        <a14:backgroundMark x1="87793" y1="31471" x2="88965" y2="60735"/>
                        <a14:backgroundMark x1="68945" y1="16324" x2="94336" y2="23382"/>
                        <a14:backgroundMark x1="36719" y1="35000" x2="36719" y2="42206"/>
                        <a14:backgroundMark x1="87988" y1="33824" x2="90625" y2="54706"/>
                        <a14:backgroundMark x1="90430" y1="53971" x2="85449" y2="70441"/>
                        <a14:backgroundMark x1="85352" y1="71471" x2="86523" y2="77941"/>
                        <a14:backgroundMark x1="88477" y1="60441" x2="91309" y2="28235"/>
                        <a14:backgroundMark x1="93457" y1="36765" x2="94434" y2="75735"/>
                        <a14:backgroundMark x1="64258" y1="73824" x2="65234" y2="63529"/>
                        <a14:backgroundMark x1="78320" y1="70735" x2="79199" y2="76029"/>
                        <a14:backgroundMark x1="83984" y1="73971" x2="82520" y2="81176"/>
                        <a14:backgroundMark x1="85352" y1="74559" x2="83984" y2="79706"/>
                        <a14:backgroundMark x1="47852" y1="67206" x2="47949" y2="91029"/>
                        <a14:backgroundMark x1="45313" y1="83971" x2="47363" y2="91765"/>
                        <a14:backgroundMark x1="53320" y1="83235" x2="50977" y2="90441"/>
                        <a14:backgroundMark x1="34375" y1="13529" x2="34375" y2="13529"/>
                        <a14:backgroundMark x1="34180" y1="12059" x2="34180" y2="12059"/>
                        <a14:backgroundMark x1="32031" y1="16324" x2="34180" y2="18235"/>
                        <a14:backgroundMark x1="34375" y1="10588" x2="37500" y2="14265"/>
                        <a14:backgroundMark x1="38379" y1="15294" x2="36523" y2="14706"/>
                        <a14:backgroundMark x1="85645" y1="42794" x2="84863" y2="55441"/>
                        <a14:backgroundMark x1="86328" y1="41471" x2="85840" y2="55000"/>
                        <a14:backgroundMark x1="87793" y1="59559" x2="88281" y2="49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48932">
            <a:off x="18336" y="1431188"/>
            <a:ext cx="1517273" cy="100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W:\Скрипкина\СР\depositphotos_9923572-stock-photo-cow-on-a-summer-pastur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29" b="98971" l="0" r="100000">
                        <a14:foregroundMark x1="39453" y1="14559" x2="50000" y2="15441"/>
                        <a14:foregroundMark x1="51855" y1="16324" x2="55371" y2="11912"/>
                        <a14:foregroundMark x1="39453" y1="17206" x2="32910" y2="7500"/>
                        <a14:foregroundMark x1="60645" y1="78529" x2="60059" y2="91029"/>
                        <a14:foregroundMark x1="78418" y1="68824" x2="79590" y2="86471"/>
                        <a14:foregroundMark x1="49805" y1="77941" x2="49023" y2="87500"/>
                        <a14:foregroundMark x1="52148" y1="79706" x2="51270" y2="88529"/>
                        <a14:foregroundMark x1="49121" y1="77794" x2="44531" y2="89706"/>
                        <a14:foregroundMark x1="47363" y1="89265" x2="53125" y2="90735"/>
                        <a14:foregroundMark x1="62207" y1="89265" x2="61133" y2="93971"/>
                        <a14:foregroundMark x1="84961" y1="73824" x2="81641" y2="86471"/>
                        <a14:foregroundMark x1="86035" y1="89706" x2="86035" y2="89706"/>
                        <a14:foregroundMark x1="88965" y1="41029" x2="88672" y2="59265"/>
                        <a14:foregroundMark x1="85449" y1="45000" x2="91602" y2="52206"/>
                        <a14:foregroundMark x1="88770" y1="50735" x2="87695" y2="52941"/>
                        <a14:foregroundMark x1="91504" y1="35294" x2="91504" y2="35294"/>
                        <a14:foregroundMark x1="87109" y1="35441" x2="88770" y2="45000"/>
                        <a14:foregroundMark x1="37988" y1="17059" x2="33496" y2="12794"/>
                        <a14:foregroundMark x1="33496" y1="13088" x2="32422" y2="6324"/>
                        <a14:foregroundMark x1="32715" y1="16324" x2="37500" y2="20441"/>
                        <a14:foregroundMark x1="36230" y1="22500" x2="37695" y2="19706"/>
                        <a14:foregroundMark x1="31738" y1="16471" x2="34180" y2="18971"/>
                        <a14:foregroundMark x1="33887" y1="18824" x2="36230" y2="22500"/>
                        <a14:backgroundMark x1="30566" y1="15441" x2="32324" y2="3824"/>
                        <a14:backgroundMark x1="4590" y1="8382" x2="21680" y2="9265"/>
                        <a14:backgroundMark x1="91309" y1="8382" x2="12891" y2="3824"/>
                        <a14:backgroundMark x1="9961" y1="17206" x2="24707" y2="4706"/>
                        <a14:backgroundMark x1="4590" y1="12794" x2="5762" y2="18971"/>
                        <a14:backgroundMark x1="24121" y1="20735" x2="35840" y2="35882"/>
                        <a14:backgroundMark x1="35840" y1="41176" x2="33496" y2="52794"/>
                        <a14:backgroundMark x1="34082" y1="56324" x2="40625" y2="58971"/>
                        <a14:backgroundMark x1="25293" y1="53676" x2="16992" y2="35882"/>
                        <a14:backgroundMark x1="34668" y1="56324" x2="31738" y2="45588"/>
                        <a14:backgroundMark x1="64258" y1="24265" x2="87793" y2="31471"/>
                        <a14:backgroundMark x1="87793" y1="31471" x2="88965" y2="60735"/>
                        <a14:backgroundMark x1="68945" y1="16324" x2="94336" y2="23382"/>
                        <a14:backgroundMark x1="36719" y1="35000" x2="36719" y2="42206"/>
                        <a14:backgroundMark x1="87988" y1="33824" x2="90625" y2="54706"/>
                        <a14:backgroundMark x1="90430" y1="53971" x2="85449" y2="70441"/>
                        <a14:backgroundMark x1="85352" y1="71471" x2="86523" y2="77941"/>
                        <a14:backgroundMark x1="88477" y1="60441" x2="91309" y2="28235"/>
                        <a14:backgroundMark x1="93457" y1="36765" x2="94434" y2="75735"/>
                        <a14:backgroundMark x1="64258" y1="73824" x2="65234" y2="63529"/>
                        <a14:backgroundMark x1="78320" y1="70735" x2="79199" y2="76029"/>
                        <a14:backgroundMark x1="83984" y1="73971" x2="82520" y2="81176"/>
                        <a14:backgroundMark x1="85352" y1="74559" x2="83984" y2="79706"/>
                        <a14:backgroundMark x1="47852" y1="67206" x2="47949" y2="91029"/>
                        <a14:backgroundMark x1="45313" y1="83971" x2="47363" y2="91765"/>
                        <a14:backgroundMark x1="53320" y1="83235" x2="50977" y2="90441"/>
                        <a14:backgroundMark x1="34375" y1="13529" x2="34375" y2="13529"/>
                        <a14:backgroundMark x1="34180" y1="12059" x2="34180" y2="12059"/>
                        <a14:backgroundMark x1="32031" y1="16324" x2="34180" y2="18235"/>
                        <a14:backgroundMark x1="34375" y1="10588" x2="37500" y2="14265"/>
                        <a14:backgroundMark x1="38379" y1="15294" x2="36523" y2="14706"/>
                        <a14:backgroundMark x1="85645" y1="42794" x2="84863" y2="55441"/>
                        <a14:backgroundMark x1="86328" y1="41471" x2="85840" y2="55000"/>
                        <a14:backgroundMark x1="87793" y1="59559" x2="88281" y2="49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48932">
            <a:off x="961500" y="1536388"/>
            <a:ext cx="1200438" cy="79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W:\Скрипкина\СР\depositphotos_9923572-stock-photo-cow-on-a-summer-pasture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29" b="98971" l="0" r="100000">
                        <a14:foregroundMark x1="39453" y1="14559" x2="50000" y2="15441"/>
                        <a14:foregroundMark x1="51855" y1="16324" x2="55371" y2="11912"/>
                        <a14:foregroundMark x1="39453" y1="17206" x2="32910" y2="7500"/>
                        <a14:foregroundMark x1="60645" y1="78529" x2="60059" y2="91029"/>
                        <a14:foregroundMark x1="78418" y1="68824" x2="79590" y2="86471"/>
                        <a14:foregroundMark x1="49805" y1="77941" x2="49023" y2="87500"/>
                        <a14:foregroundMark x1="52148" y1="79706" x2="51270" y2="88529"/>
                        <a14:foregroundMark x1="49121" y1="77794" x2="44531" y2="89706"/>
                        <a14:foregroundMark x1="47363" y1="89265" x2="53125" y2="90735"/>
                        <a14:foregroundMark x1="62207" y1="89265" x2="61133" y2="93971"/>
                        <a14:foregroundMark x1="84961" y1="73824" x2="81641" y2="86471"/>
                        <a14:foregroundMark x1="86035" y1="89706" x2="86035" y2="89706"/>
                        <a14:foregroundMark x1="88965" y1="41029" x2="88672" y2="59265"/>
                        <a14:foregroundMark x1="85449" y1="45000" x2="91602" y2="52206"/>
                        <a14:foregroundMark x1="88770" y1="50735" x2="87695" y2="52941"/>
                        <a14:foregroundMark x1="91504" y1="35294" x2="91504" y2="35294"/>
                        <a14:foregroundMark x1="87109" y1="35441" x2="88770" y2="45000"/>
                        <a14:foregroundMark x1="37988" y1="17059" x2="33496" y2="12794"/>
                        <a14:foregroundMark x1="33496" y1="13088" x2="32422" y2="6324"/>
                        <a14:foregroundMark x1="32715" y1="16324" x2="37500" y2="20441"/>
                        <a14:foregroundMark x1="36230" y1="22500" x2="37695" y2="19706"/>
                        <a14:foregroundMark x1="31738" y1="16471" x2="34180" y2="18971"/>
                        <a14:foregroundMark x1="33887" y1="18824" x2="36230" y2="22500"/>
                        <a14:backgroundMark x1="30566" y1="15441" x2="32324" y2="3824"/>
                        <a14:backgroundMark x1="4590" y1="8382" x2="21680" y2="9265"/>
                        <a14:backgroundMark x1="91309" y1="8382" x2="12891" y2="3824"/>
                        <a14:backgroundMark x1="9961" y1="17206" x2="24707" y2="4706"/>
                        <a14:backgroundMark x1="4590" y1="12794" x2="5762" y2="18971"/>
                        <a14:backgroundMark x1="24121" y1="20735" x2="35840" y2="35882"/>
                        <a14:backgroundMark x1="35840" y1="41176" x2="33496" y2="52794"/>
                        <a14:backgroundMark x1="34082" y1="56324" x2="40625" y2="58971"/>
                        <a14:backgroundMark x1="25293" y1="53676" x2="16992" y2="35882"/>
                        <a14:backgroundMark x1="34668" y1="56324" x2="31738" y2="45588"/>
                        <a14:backgroundMark x1="64258" y1="24265" x2="87793" y2="31471"/>
                        <a14:backgroundMark x1="87793" y1="31471" x2="88965" y2="60735"/>
                        <a14:backgroundMark x1="68945" y1="16324" x2="94336" y2="23382"/>
                        <a14:backgroundMark x1="36719" y1="35000" x2="36719" y2="42206"/>
                        <a14:backgroundMark x1="87988" y1="33824" x2="90625" y2="54706"/>
                        <a14:backgroundMark x1="90430" y1="53971" x2="85449" y2="70441"/>
                        <a14:backgroundMark x1="85352" y1="71471" x2="86523" y2="77941"/>
                        <a14:backgroundMark x1="88477" y1="60441" x2="91309" y2="28235"/>
                        <a14:backgroundMark x1="93457" y1="36765" x2="94434" y2="75735"/>
                        <a14:backgroundMark x1="64258" y1="73824" x2="65234" y2="63529"/>
                        <a14:backgroundMark x1="78320" y1="70735" x2="79199" y2="76029"/>
                        <a14:backgroundMark x1="83984" y1="73971" x2="82520" y2="81176"/>
                        <a14:backgroundMark x1="85352" y1="74559" x2="83984" y2="79706"/>
                        <a14:backgroundMark x1="47852" y1="67206" x2="47949" y2="91029"/>
                        <a14:backgroundMark x1="45313" y1="83971" x2="47363" y2="91765"/>
                        <a14:backgroundMark x1="53320" y1="83235" x2="50977" y2="90441"/>
                        <a14:backgroundMark x1="34375" y1="13529" x2="34375" y2="13529"/>
                        <a14:backgroundMark x1="34180" y1="12059" x2="34180" y2="12059"/>
                        <a14:backgroundMark x1="32031" y1="16324" x2="34180" y2="18235"/>
                        <a14:backgroundMark x1="34375" y1="10588" x2="37500" y2="14265"/>
                        <a14:backgroundMark x1="38379" y1="15294" x2="36523" y2="14706"/>
                        <a14:backgroundMark x1="85645" y1="42794" x2="84863" y2="55441"/>
                        <a14:backgroundMark x1="86328" y1="41471" x2="85840" y2="55000"/>
                        <a14:backgroundMark x1="87793" y1="59559" x2="88281" y2="49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48932">
            <a:off x="858841" y="1236733"/>
            <a:ext cx="1200438" cy="650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W:\Скрипкина\СР\depositphotos_9923572-stock-photo-cow-on-a-summer-pasture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29" b="98971" l="0" r="100000">
                        <a14:foregroundMark x1="39453" y1="14559" x2="50000" y2="15441"/>
                        <a14:foregroundMark x1="51855" y1="16324" x2="55371" y2="11912"/>
                        <a14:foregroundMark x1="39453" y1="17206" x2="32910" y2="7500"/>
                        <a14:foregroundMark x1="60645" y1="78529" x2="60059" y2="91029"/>
                        <a14:foregroundMark x1="78418" y1="68824" x2="79590" y2="86471"/>
                        <a14:foregroundMark x1="49805" y1="77941" x2="49023" y2="87500"/>
                        <a14:foregroundMark x1="52148" y1="79706" x2="51270" y2="88529"/>
                        <a14:foregroundMark x1="49121" y1="77794" x2="44531" y2="89706"/>
                        <a14:foregroundMark x1="47363" y1="89265" x2="53125" y2="90735"/>
                        <a14:foregroundMark x1="62207" y1="89265" x2="61133" y2="93971"/>
                        <a14:foregroundMark x1="84961" y1="73824" x2="81641" y2="86471"/>
                        <a14:foregroundMark x1="86035" y1="89706" x2="86035" y2="89706"/>
                        <a14:foregroundMark x1="88965" y1="41029" x2="88672" y2="59265"/>
                        <a14:foregroundMark x1="85449" y1="45000" x2="91602" y2="52206"/>
                        <a14:foregroundMark x1="88770" y1="50735" x2="87695" y2="52941"/>
                        <a14:foregroundMark x1="91504" y1="35294" x2="91504" y2="35294"/>
                        <a14:foregroundMark x1="87109" y1="35441" x2="88770" y2="45000"/>
                        <a14:foregroundMark x1="37988" y1="17059" x2="33496" y2="12794"/>
                        <a14:foregroundMark x1="33496" y1="13088" x2="32422" y2="6324"/>
                        <a14:foregroundMark x1="32715" y1="16324" x2="37500" y2="20441"/>
                        <a14:foregroundMark x1="36230" y1="22500" x2="37695" y2="19706"/>
                        <a14:foregroundMark x1="31738" y1="16471" x2="34180" y2="18971"/>
                        <a14:foregroundMark x1="33887" y1="18824" x2="36230" y2="22500"/>
                        <a14:backgroundMark x1="30566" y1="15441" x2="32324" y2="3824"/>
                        <a14:backgroundMark x1="4590" y1="8382" x2="21680" y2="9265"/>
                        <a14:backgroundMark x1="91309" y1="8382" x2="12891" y2="3824"/>
                        <a14:backgroundMark x1="9961" y1="17206" x2="24707" y2="4706"/>
                        <a14:backgroundMark x1="4590" y1="12794" x2="5762" y2="18971"/>
                        <a14:backgroundMark x1="24121" y1="20735" x2="35840" y2="35882"/>
                        <a14:backgroundMark x1="35840" y1="41176" x2="33496" y2="52794"/>
                        <a14:backgroundMark x1="34082" y1="56324" x2="40625" y2="58971"/>
                        <a14:backgroundMark x1="25293" y1="53676" x2="16992" y2="35882"/>
                        <a14:backgroundMark x1="34668" y1="56324" x2="31738" y2="45588"/>
                        <a14:backgroundMark x1="64258" y1="24265" x2="87793" y2="31471"/>
                        <a14:backgroundMark x1="87793" y1="31471" x2="88965" y2="60735"/>
                        <a14:backgroundMark x1="68945" y1="16324" x2="94336" y2="23382"/>
                        <a14:backgroundMark x1="36719" y1="35000" x2="36719" y2="42206"/>
                        <a14:backgroundMark x1="87988" y1="33824" x2="90625" y2="54706"/>
                        <a14:backgroundMark x1="90430" y1="53971" x2="85449" y2="70441"/>
                        <a14:backgroundMark x1="85352" y1="71471" x2="86523" y2="77941"/>
                        <a14:backgroundMark x1="88477" y1="60441" x2="91309" y2="28235"/>
                        <a14:backgroundMark x1="93457" y1="36765" x2="94434" y2="75735"/>
                        <a14:backgroundMark x1="64258" y1="73824" x2="65234" y2="63529"/>
                        <a14:backgroundMark x1="78320" y1="70735" x2="79199" y2="76029"/>
                        <a14:backgroundMark x1="83984" y1="73971" x2="82520" y2="81176"/>
                        <a14:backgroundMark x1="85352" y1="74559" x2="83984" y2="79706"/>
                        <a14:backgroundMark x1="47852" y1="67206" x2="47949" y2="91029"/>
                        <a14:backgroundMark x1="45313" y1="83971" x2="47363" y2="91765"/>
                        <a14:backgroundMark x1="53320" y1="83235" x2="50977" y2="90441"/>
                        <a14:backgroundMark x1="34375" y1="13529" x2="34375" y2="13529"/>
                        <a14:backgroundMark x1="34180" y1="12059" x2="34180" y2="12059"/>
                        <a14:backgroundMark x1="32031" y1="16324" x2="34180" y2="18235"/>
                        <a14:backgroundMark x1="34375" y1="10588" x2="37500" y2="14265"/>
                        <a14:backgroundMark x1="38379" y1="15294" x2="36523" y2="14706"/>
                        <a14:backgroundMark x1="85645" y1="42794" x2="84863" y2="55441"/>
                        <a14:backgroundMark x1="86328" y1="41471" x2="85840" y2="55000"/>
                        <a14:backgroundMark x1="87793" y1="59559" x2="88281" y2="49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13"/>
          <a:stretch/>
        </p:blipFill>
        <p:spPr bwMode="auto">
          <a:xfrm rot="19748932">
            <a:off x="441780" y="2023009"/>
            <a:ext cx="1200438" cy="58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W:\Скрипкина\СР\ferma5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46" y="4972652"/>
            <a:ext cx="3531576" cy="18853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19" descr="W:\Скрипкина\ББ\i.jpe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625" r="100000">
                        <a14:foregroundMark x1="9063" y1="32188" x2="38750" y2="6875"/>
                        <a14:foregroundMark x1="87500" y1="28125" x2="55625" y2="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435" y="5069015"/>
            <a:ext cx="366407" cy="36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W:\Скрипкина\СР\depositphotos_9923572-stock-photo-cow-on-a-summer-pastur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29" b="98971" l="0" r="100000">
                        <a14:foregroundMark x1="39453" y1="14559" x2="50000" y2="15441"/>
                        <a14:foregroundMark x1="51855" y1="16324" x2="55371" y2="11912"/>
                        <a14:foregroundMark x1="39453" y1="17206" x2="32910" y2="7500"/>
                        <a14:foregroundMark x1="60645" y1="78529" x2="60059" y2="91029"/>
                        <a14:foregroundMark x1="78418" y1="68824" x2="79590" y2="86471"/>
                        <a14:foregroundMark x1="49805" y1="77941" x2="49023" y2="87500"/>
                        <a14:foregroundMark x1="52148" y1="79706" x2="51270" y2="88529"/>
                        <a14:foregroundMark x1="49121" y1="77794" x2="44531" y2="89706"/>
                        <a14:foregroundMark x1="47363" y1="89265" x2="53125" y2="90735"/>
                        <a14:foregroundMark x1="62207" y1="89265" x2="61133" y2="93971"/>
                        <a14:foregroundMark x1="84961" y1="73824" x2="81641" y2="86471"/>
                        <a14:foregroundMark x1="86035" y1="89706" x2="86035" y2="89706"/>
                        <a14:foregroundMark x1="88965" y1="41029" x2="88672" y2="59265"/>
                        <a14:foregroundMark x1="85449" y1="45000" x2="91602" y2="52206"/>
                        <a14:foregroundMark x1="88770" y1="50735" x2="87695" y2="52941"/>
                        <a14:foregroundMark x1="91504" y1="35294" x2="91504" y2="35294"/>
                        <a14:foregroundMark x1="87109" y1="35441" x2="88770" y2="45000"/>
                        <a14:foregroundMark x1="37988" y1="17059" x2="33496" y2="12794"/>
                        <a14:foregroundMark x1="33496" y1="13088" x2="32422" y2="6324"/>
                        <a14:foregroundMark x1="32715" y1="16324" x2="37500" y2="20441"/>
                        <a14:foregroundMark x1="36230" y1="22500" x2="37695" y2="19706"/>
                        <a14:foregroundMark x1="31738" y1="16471" x2="34180" y2="18971"/>
                        <a14:foregroundMark x1="33887" y1="18824" x2="36230" y2="22500"/>
                        <a14:backgroundMark x1="30566" y1="15441" x2="32324" y2="3824"/>
                        <a14:backgroundMark x1="4590" y1="8382" x2="21680" y2="9265"/>
                        <a14:backgroundMark x1="91309" y1="8382" x2="12891" y2="3824"/>
                        <a14:backgroundMark x1="9961" y1="17206" x2="24707" y2="4706"/>
                        <a14:backgroundMark x1="4590" y1="12794" x2="5762" y2="18971"/>
                        <a14:backgroundMark x1="24121" y1="20735" x2="35840" y2="35882"/>
                        <a14:backgroundMark x1="35840" y1="41176" x2="33496" y2="52794"/>
                        <a14:backgroundMark x1="34082" y1="56324" x2="40625" y2="58971"/>
                        <a14:backgroundMark x1="25293" y1="53676" x2="16992" y2="35882"/>
                        <a14:backgroundMark x1="34668" y1="56324" x2="31738" y2="45588"/>
                        <a14:backgroundMark x1="64258" y1="24265" x2="87793" y2="31471"/>
                        <a14:backgroundMark x1="87793" y1="31471" x2="88965" y2="60735"/>
                        <a14:backgroundMark x1="68945" y1="16324" x2="94336" y2="23382"/>
                        <a14:backgroundMark x1="36719" y1="35000" x2="36719" y2="42206"/>
                        <a14:backgroundMark x1="87988" y1="33824" x2="90625" y2="54706"/>
                        <a14:backgroundMark x1="90430" y1="53971" x2="85449" y2="70441"/>
                        <a14:backgroundMark x1="85352" y1="71471" x2="86523" y2="77941"/>
                        <a14:backgroundMark x1="88477" y1="60441" x2="91309" y2="28235"/>
                        <a14:backgroundMark x1="93457" y1="36765" x2="94434" y2="75735"/>
                        <a14:backgroundMark x1="64258" y1="73824" x2="65234" y2="63529"/>
                        <a14:backgroundMark x1="78320" y1="70735" x2="79199" y2="76029"/>
                        <a14:backgroundMark x1="83984" y1="73971" x2="82520" y2="81176"/>
                        <a14:backgroundMark x1="85352" y1="74559" x2="83984" y2="79706"/>
                        <a14:backgroundMark x1="47852" y1="67206" x2="47949" y2="91029"/>
                        <a14:backgroundMark x1="45313" y1="83971" x2="47363" y2="91765"/>
                        <a14:backgroundMark x1="53320" y1="83235" x2="50977" y2="90441"/>
                        <a14:backgroundMark x1="34375" y1="13529" x2="34375" y2="13529"/>
                        <a14:backgroundMark x1="34180" y1="12059" x2="34180" y2="12059"/>
                        <a14:backgroundMark x1="32031" y1="16324" x2="34180" y2="18235"/>
                        <a14:backgroundMark x1="34375" y1="10588" x2="37500" y2="14265"/>
                        <a14:backgroundMark x1="38379" y1="15294" x2="36523" y2="14706"/>
                        <a14:backgroundMark x1="85645" y1="42794" x2="84863" y2="55441"/>
                        <a14:backgroundMark x1="86328" y1="41471" x2="85840" y2="55000"/>
                        <a14:backgroundMark x1="87793" y1="59559" x2="88281" y2="49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48932">
            <a:off x="744406" y="1750447"/>
            <a:ext cx="1200438" cy="79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W:\Скрипкина\СР\depositphotos_9923572-stock-photo-cow-on-a-summer-pastur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29" b="98971" l="0" r="100000">
                        <a14:foregroundMark x1="39453" y1="14559" x2="50000" y2="15441"/>
                        <a14:foregroundMark x1="51855" y1="16324" x2="55371" y2="11912"/>
                        <a14:foregroundMark x1="39453" y1="17206" x2="32910" y2="7500"/>
                        <a14:foregroundMark x1="60645" y1="78529" x2="60059" y2="91029"/>
                        <a14:foregroundMark x1="78418" y1="68824" x2="79590" y2="86471"/>
                        <a14:foregroundMark x1="49805" y1="77941" x2="49023" y2="87500"/>
                        <a14:foregroundMark x1="52148" y1="79706" x2="51270" y2="88529"/>
                        <a14:foregroundMark x1="49121" y1="77794" x2="44531" y2="89706"/>
                        <a14:foregroundMark x1="47363" y1="89265" x2="53125" y2="90735"/>
                        <a14:foregroundMark x1="62207" y1="89265" x2="61133" y2="93971"/>
                        <a14:foregroundMark x1="84961" y1="73824" x2="81641" y2="86471"/>
                        <a14:foregroundMark x1="86035" y1="89706" x2="86035" y2="89706"/>
                        <a14:foregroundMark x1="88965" y1="41029" x2="88672" y2="59265"/>
                        <a14:foregroundMark x1="85449" y1="45000" x2="91602" y2="52206"/>
                        <a14:foregroundMark x1="88770" y1="50735" x2="87695" y2="52941"/>
                        <a14:foregroundMark x1="91504" y1="35294" x2="91504" y2="35294"/>
                        <a14:foregroundMark x1="87109" y1="35441" x2="88770" y2="45000"/>
                        <a14:foregroundMark x1="37988" y1="17059" x2="33496" y2="12794"/>
                        <a14:foregroundMark x1="33496" y1="13088" x2="32422" y2="6324"/>
                        <a14:foregroundMark x1="32715" y1="16324" x2="37500" y2="20441"/>
                        <a14:foregroundMark x1="36230" y1="22500" x2="37695" y2="19706"/>
                        <a14:foregroundMark x1="31738" y1="16471" x2="34180" y2="18971"/>
                        <a14:foregroundMark x1="33887" y1="18824" x2="36230" y2="22500"/>
                        <a14:backgroundMark x1="30566" y1="15441" x2="32324" y2="3824"/>
                        <a14:backgroundMark x1="4590" y1="8382" x2="21680" y2="9265"/>
                        <a14:backgroundMark x1="91309" y1="8382" x2="12891" y2="3824"/>
                        <a14:backgroundMark x1="9961" y1="17206" x2="24707" y2="4706"/>
                        <a14:backgroundMark x1="4590" y1="12794" x2="5762" y2="18971"/>
                        <a14:backgroundMark x1="24121" y1="20735" x2="35840" y2="35882"/>
                        <a14:backgroundMark x1="35840" y1="41176" x2="33496" y2="52794"/>
                        <a14:backgroundMark x1="34082" y1="56324" x2="40625" y2="58971"/>
                        <a14:backgroundMark x1="25293" y1="53676" x2="16992" y2="35882"/>
                        <a14:backgroundMark x1="34668" y1="56324" x2="31738" y2="45588"/>
                        <a14:backgroundMark x1="64258" y1="24265" x2="87793" y2="31471"/>
                        <a14:backgroundMark x1="87793" y1="31471" x2="88965" y2="60735"/>
                        <a14:backgroundMark x1="68945" y1="16324" x2="94336" y2="23382"/>
                        <a14:backgroundMark x1="36719" y1="35000" x2="36719" y2="42206"/>
                        <a14:backgroundMark x1="87988" y1="33824" x2="90625" y2="54706"/>
                        <a14:backgroundMark x1="90430" y1="53971" x2="85449" y2="70441"/>
                        <a14:backgroundMark x1="85352" y1="71471" x2="86523" y2="77941"/>
                        <a14:backgroundMark x1="88477" y1="60441" x2="91309" y2="28235"/>
                        <a14:backgroundMark x1="93457" y1="36765" x2="94434" y2="75735"/>
                        <a14:backgroundMark x1="64258" y1="73824" x2="65234" y2="63529"/>
                        <a14:backgroundMark x1="78320" y1="70735" x2="79199" y2="76029"/>
                        <a14:backgroundMark x1="83984" y1="73971" x2="82520" y2="81176"/>
                        <a14:backgroundMark x1="85352" y1="74559" x2="83984" y2="79706"/>
                        <a14:backgroundMark x1="47852" y1="67206" x2="47949" y2="91029"/>
                        <a14:backgroundMark x1="45313" y1="83971" x2="47363" y2="91765"/>
                        <a14:backgroundMark x1="53320" y1="83235" x2="50977" y2="90441"/>
                        <a14:backgroundMark x1="34375" y1="13529" x2="34375" y2="13529"/>
                        <a14:backgroundMark x1="34180" y1="12059" x2="34180" y2="12059"/>
                        <a14:backgroundMark x1="32031" y1="16324" x2="34180" y2="18235"/>
                        <a14:backgroundMark x1="34375" y1="10588" x2="37500" y2="14265"/>
                        <a14:backgroundMark x1="38379" y1="15294" x2="36523" y2="14706"/>
                        <a14:backgroundMark x1="85645" y1="42794" x2="84863" y2="55441"/>
                        <a14:backgroundMark x1="86328" y1="41471" x2="85840" y2="55000"/>
                        <a14:backgroundMark x1="87793" y1="59559" x2="88281" y2="49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48932">
            <a:off x="1224916" y="1309514"/>
            <a:ext cx="1200438" cy="79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18" descr="W:\Скрипкина\ББ\depositphotos_7837366-stock-photo-belarus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921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37965">
            <a:off x="95937" y="2078177"/>
            <a:ext cx="560242" cy="67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70922" y="6389451"/>
            <a:ext cx="1725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Ферма «С»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65" name="Picture 17" descr="W:\Скрипкина\ББ\1043140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286" b="95652" l="5527" r="89966">
                        <a14:foregroundMark x1="22024" y1="4103" x2="12925" y2="30435"/>
                        <a14:foregroundMark x1="36650" y1="7655" x2="53401" y2="150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435" y="4027291"/>
            <a:ext cx="985693" cy="118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17" descr="W:\Скрипкина\ББ\1043140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286" b="95652" l="5527" r="89966">
                        <a14:foregroundMark x1="22024" y1="4103" x2="12925" y2="30435"/>
                        <a14:foregroundMark x1="36650" y1="7655" x2="53401" y2="150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78223" flipV="1">
            <a:off x="3873699" y="3669853"/>
            <a:ext cx="1386304" cy="109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17" descr="W:\Скрипкина\ББ\1043140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286" b="95652" l="5527" r="89966">
                        <a14:foregroundMark x1="22024" y1="4103" x2="12925" y2="30435"/>
                        <a14:foregroundMark x1="36650" y1="7655" x2="53401" y2="150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264" y="1616992"/>
            <a:ext cx="985693" cy="118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17" descr="W:\Скрипкина\ББ\1043140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286" b="95652" l="5527" r="89966">
                        <a14:foregroundMark x1="22024" y1="4103" x2="12925" y2="30435"/>
                        <a14:foregroundMark x1="36650" y1="7655" x2="53401" y2="150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78223" flipV="1">
            <a:off x="3873700" y="342185"/>
            <a:ext cx="1386304" cy="1336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Штриховая стрелка вправо 12"/>
          <p:cNvSpPr/>
          <p:nvPr/>
        </p:nvSpPr>
        <p:spPr>
          <a:xfrm>
            <a:off x="4563421" y="3089787"/>
            <a:ext cx="1995115" cy="833516"/>
          </a:xfrm>
          <a:prstGeom prst="stripedRightArrow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W:\Скрипкина\СР\depositphotos_16564969-stock-photo-american-countryside-red-farm-with.jpg"/>
          <p:cNvPicPr>
            <a:picLocks noChangeAspect="1" noChangeArrowheads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5"/>
          <a:stretch/>
        </p:blipFill>
        <p:spPr bwMode="auto">
          <a:xfrm>
            <a:off x="7337271" y="1672001"/>
            <a:ext cx="1645985" cy="10973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3778" b="93889" l="3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642" y="883577"/>
            <a:ext cx="664153" cy="664153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3778" b="93889" l="3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863" y="1816954"/>
            <a:ext cx="664153" cy="664153"/>
          </a:xfrm>
          <a:prstGeom prst="rect">
            <a:avLst/>
          </a:prstGeom>
        </p:spPr>
      </p:pic>
      <p:pic>
        <p:nvPicPr>
          <p:cNvPr id="74" name="Рисунок 73"/>
          <p:cNvPicPr>
            <a:picLocks noChangeAspect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3778" b="93889" l="3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101" y="3042447"/>
            <a:ext cx="664153" cy="664153"/>
          </a:xfrm>
          <a:prstGeom prst="rect">
            <a:avLst/>
          </a:prstGeom>
        </p:spPr>
      </p:pic>
      <p:pic>
        <p:nvPicPr>
          <p:cNvPr id="14" name="Picture 7" descr="W:\Скрипкина\СР\home_1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848" y="2720647"/>
            <a:ext cx="1552356" cy="12180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Рисунок 75"/>
          <p:cNvPicPr>
            <a:picLocks noChangeAspect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3778" b="93889" l="3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397" y="5374200"/>
            <a:ext cx="664153" cy="664153"/>
          </a:xfrm>
          <a:prstGeom prst="rect">
            <a:avLst/>
          </a:prstGeom>
        </p:spPr>
      </p:pic>
      <p:pic>
        <p:nvPicPr>
          <p:cNvPr id="17" name="Picture 8" descr="W:\Скрипкина\СР\7Uy7Xzq7pkm8gV7vThpmcEGKGsUd3n.jp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550" y="548680"/>
            <a:ext cx="1519686" cy="11146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Рисунок 76"/>
          <p:cNvPicPr>
            <a:picLocks noChangeAspect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3778" b="93889" l="3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588" y="4164516"/>
            <a:ext cx="664153" cy="664153"/>
          </a:xfrm>
          <a:prstGeom prst="rect">
            <a:avLst/>
          </a:prstGeom>
        </p:spPr>
      </p:pic>
      <p:cxnSp>
        <p:nvCxnSpPr>
          <p:cNvPr id="24" name="Прямая со стрелкой 23"/>
          <p:cNvCxnSpPr/>
          <p:nvPr/>
        </p:nvCxnSpPr>
        <p:spPr>
          <a:xfrm>
            <a:off x="1682560" y="4881484"/>
            <a:ext cx="217094" cy="1823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467376" y="121866"/>
            <a:ext cx="14743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/>
              <a:t>Остаток</a:t>
            </a:r>
          </a:p>
          <a:p>
            <a:pPr algn="ctr"/>
            <a:r>
              <a:rPr lang="ru-RU" sz="1100" b="1" i="1" dirty="0" smtClean="0"/>
              <a:t> КРС на содержании </a:t>
            </a:r>
          </a:p>
          <a:p>
            <a:pPr algn="ctr"/>
            <a:r>
              <a:rPr lang="ru-RU" sz="1100" b="1" i="1" dirty="0" smtClean="0"/>
              <a:t>36,5 </a:t>
            </a:r>
            <a:r>
              <a:rPr lang="ru-RU" sz="1100" b="1" i="1" dirty="0" err="1" smtClean="0"/>
              <a:t>млн.руб</a:t>
            </a:r>
            <a:r>
              <a:rPr lang="ru-RU" sz="1100" b="1" i="1" dirty="0" smtClean="0"/>
              <a:t>.</a:t>
            </a:r>
            <a:endParaRPr lang="ru-RU" sz="1100" b="1" i="1" dirty="0"/>
          </a:p>
        </p:txBody>
      </p:sp>
      <p:pic>
        <p:nvPicPr>
          <p:cNvPr id="86" name="Рисунок 85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 rot="16200000">
            <a:off x="4047458" y="1157655"/>
            <a:ext cx="1031928" cy="808676"/>
          </a:xfrm>
          <a:prstGeom prst="rect">
            <a:avLst/>
          </a:prstGeom>
        </p:spPr>
      </p:pic>
      <p:pic>
        <p:nvPicPr>
          <p:cNvPr id="87" name="Рисунок 86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 rot="16200000">
            <a:off x="4472210" y="3972083"/>
            <a:ext cx="843207" cy="660784"/>
          </a:xfrm>
          <a:prstGeom prst="rect">
            <a:avLst/>
          </a:prstGeom>
        </p:spPr>
      </p:pic>
      <p:pic>
        <p:nvPicPr>
          <p:cNvPr id="88" name="Picture 9" descr="W:\Скрипкина\ББ\depositphotos_6653203-stock-photo-3d-character-textured-with-flag.jpg"/>
          <p:cNvPicPr>
            <a:picLocks noChangeAspect="1" noChangeArrowheads="1"/>
          </p:cNvPicPr>
          <p:nvPr/>
        </p:nvPicPr>
        <p:blipFill rotWithShape="1"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0" b="98750" l="5861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611"/>
          <a:stretch/>
        </p:blipFill>
        <p:spPr bwMode="auto">
          <a:xfrm>
            <a:off x="2357753" y="1763333"/>
            <a:ext cx="827328" cy="88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Двойная стрелка вверх/вниз 29"/>
          <p:cNvSpPr/>
          <p:nvPr/>
        </p:nvSpPr>
        <p:spPr>
          <a:xfrm>
            <a:off x="3126683" y="1729460"/>
            <a:ext cx="565749" cy="1147329"/>
          </a:xfrm>
          <a:prstGeom prst="up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100%</a:t>
            </a:r>
            <a:endParaRPr lang="ru-RU" sz="1400" b="1" dirty="0"/>
          </a:p>
        </p:txBody>
      </p:sp>
      <p:pic>
        <p:nvPicPr>
          <p:cNvPr id="31" name="Picture 9" descr="W:\Скрипкина\СР\razreshenie-na-mnogokvartirnoe-stroitelstvo-2013.jp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549" y="5209165"/>
            <a:ext cx="1631619" cy="113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7488326" y="5601187"/>
            <a:ext cx="1343877" cy="738664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РАЗРЕШЕНИЕ</a:t>
            </a:r>
          </a:p>
          <a:p>
            <a:pPr algn="ctr"/>
            <a:r>
              <a:rPr lang="ru-RU" sz="1400" b="1" dirty="0" smtClean="0"/>
              <a:t>ветеринарной службы</a:t>
            </a:r>
            <a:endParaRPr lang="ru-RU" sz="1400" b="1" dirty="0"/>
          </a:p>
        </p:txBody>
      </p:sp>
      <p:pic>
        <p:nvPicPr>
          <p:cNvPr id="1026" name="Picture 2" descr="F:\!!!!!КП\вилы.jpg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97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827" y="3904589"/>
            <a:ext cx="1491375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395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10" descr="F:\стрел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960" l="9994" r="938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45193" y="2715893"/>
            <a:ext cx="1631061" cy="88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:\стрелк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9960" l="9994" r="938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754" y="1068211"/>
            <a:ext cx="2263500" cy="1667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3200-00-576\Desktop\ФОТКИ\флаг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2" y="1382662"/>
            <a:ext cx="2139290" cy="1425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598DF4-8060-49C5-8793-ACE829D3B6E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9663" y="2808099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Организация «А»</a:t>
            </a:r>
          </a:p>
          <a:p>
            <a:pPr algn="ctr"/>
            <a:r>
              <a:rPr lang="ru-RU" sz="1600" b="1" dirty="0" smtClean="0"/>
              <a:t>(Молдова)</a:t>
            </a:r>
            <a:endParaRPr lang="ru-RU" sz="1600" b="1" dirty="0"/>
          </a:p>
        </p:txBody>
      </p:sp>
      <p:pic>
        <p:nvPicPr>
          <p:cNvPr id="7" name="Рисунок 6"/>
          <p:cNvPicPr/>
          <p:nvPr/>
        </p:nvPicPr>
        <p:blipFill rotWithShape="1">
          <a:blip r:embed="rId7" cstate="print"/>
          <a:srcRect l="7545" t="12097" r="28404" b="18816"/>
          <a:stretch/>
        </p:blipFill>
        <p:spPr bwMode="auto">
          <a:xfrm>
            <a:off x="2987824" y="2529784"/>
            <a:ext cx="2485262" cy="15729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61186" y="3088300"/>
            <a:ext cx="2078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Организация «Б» (РФ)</a:t>
            </a: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027" name="Picture 3" descr="C:\Users\3200-00-576\Desktop\ФОТКИ\рынок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5"/>
          <a:stretch/>
        </p:blipFill>
        <p:spPr bwMode="auto">
          <a:xfrm>
            <a:off x="6140832" y="4437112"/>
            <a:ext cx="2911872" cy="20896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6516216" y="2674467"/>
            <a:ext cx="2448272" cy="1473995"/>
          </a:xfrm>
          <a:prstGeom prst="ellipse">
            <a:avLst/>
          </a:prstGeom>
          <a:solidFill>
            <a:srgbClr val="6DD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Организации-покупатели (РФ)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0" name="Скругленная соединительная линия 9"/>
          <p:cNvCxnSpPr/>
          <p:nvPr/>
        </p:nvCxnSpPr>
        <p:spPr>
          <a:xfrm rot="16200000" flipH="1">
            <a:off x="2398567" y="2023099"/>
            <a:ext cx="2367553" cy="5086433"/>
          </a:xfrm>
          <a:prstGeom prst="curvedConnector2">
            <a:avLst/>
          </a:prstGeom>
          <a:ln>
            <a:prstDash val="sysDash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8" name="Picture 4" descr="C:\Users\3200-00-576\Desktop\ФОТКИ\фура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9589" r="-177" b="11339"/>
          <a:stretch/>
        </p:blipFill>
        <p:spPr bwMode="auto">
          <a:xfrm rot="358496">
            <a:off x="2758767" y="5176713"/>
            <a:ext cx="2101527" cy="1244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W:\Цыбина\1430723317_3d-arrow-5.jpg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EBFFFF"/>
              </a:clrFrom>
              <a:clrTo>
                <a:srgbClr val="EB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310" b="28476"/>
          <a:stretch/>
        </p:blipFill>
        <p:spPr bwMode="auto">
          <a:xfrm rot="20583954">
            <a:off x="5310315" y="3295704"/>
            <a:ext cx="1661034" cy="1233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W:\Цыбина\1430723317_3d-arrow-5.jpg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EBFFFF"/>
              </a:clrFrom>
              <a:clrTo>
                <a:srgbClr val="EB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310" b="28476"/>
          <a:stretch/>
        </p:blipFill>
        <p:spPr bwMode="auto">
          <a:xfrm rot="1867555" flipV="1">
            <a:off x="1701663" y="1877356"/>
            <a:ext cx="1714621" cy="130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3200-00-576\Desktop\ФОТКИ\персики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005" y="4545728"/>
            <a:ext cx="2100227" cy="1040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 rot="2752162">
            <a:off x="678439" y="4050741"/>
            <a:ext cx="1224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фактически</a:t>
            </a:r>
            <a:endParaRPr lang="ru-RU" sz="1400" b="1" dirty="0">
              <a:solidFill>
                <a:srgbClr val="FF0000"/>
              </a:solidFill>
            </a:endParaRPr>
          </a:p>
        </p:txBody>
      </p:sp>
      <p:pic>
        <p:nvPicPr>
          <p:cNvPr id="1030" name="Picture 6" descr="C:\Users\3200-00-576\Desktop\ФОТКИ\человек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72048" l="63500" r="93500">
                        <a14:foregroundMark x1="74500" y1="9639" x2="79000" y2="1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796" t="-505" r="2622" b="19906"/>
          <a:stretch/>
        </p:blipFill>
        <p:spPr bwMode="auto">
          <a:xfrm>
            <a:off x="3122232" y="761780"/>
            <a:ext cx="687299" cy="1019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783582" y="666657"/>
            <a:ext cx="1242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Гражданин </a:t>
            </a:r>
            <a:r>
              <a:rPr lang="ru-RU" sz="1400" b="1" dirty="0" err="1" smtClean="0"/>
              <a:t>Р.Молдовы</a:t>
            </a:r>
            <a:endParaRPr lang="ru-RU" sz="1400" b="1" dirty="0"/>
          </a:p>
        </p:txBody>
      </p:sp>
      <p:cxnSp>
        <p:nvCxnSpPr>
          <p:cNvPr id="36" name="Скругленная соединительная линия 35"/>
          <p:cNvCxnSpPr/>
          <p:nvPr/>
        </p:nvCxnSpPr>
        <p:spPr>
          <a:xfrm>
            <a:off x="2072118" y="1929998"/>
            <a:ext cx="2279764" cy="599786"/>
          </a:xfrm>
          <a:prstGeom prst="curvedConnector3">
            <a:avLst>
              <a:gd name="adj1" fmla="val 50000"/>
            </a:avLst>
          </a:prstGeom>
          <a:ln cmpd="thickThin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 rot="1241857">
            <a:off x="1626795" y="2033656"/>
            <a:ext cx="2990874" cy="76103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1181376"/>
              </a:avLst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1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</a:rPr>
              <a:t>Взаимозависимые   лица</a:t>
            </a:r>
            <a:endParaRPr lang="ru-RU" sz="1100" b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 flipH="1">
            <a:off x="2085249" y="1382662"/>
            <a:ext cx="1175937" cy="3394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355764" y="1234624"/>
            <a:ext cx="687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100%</a:t>
            </a:r>
            <a:endParaRPr lang="ru-RU" sz="1400" b="1" dirty="0"/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3628774" y="1413933"/>
            <a:ext cx="600341" cy="10321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3809531" y="1633354"/>
            <a:ext cx="687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100%</a:t>
            </a:r>
            <a:endParaRPr lang="ru-RU" sz="1400" b="1" dirty="0"/>
          </a:p>
        </p:txBody>
      </p:sp>
      <p:pic>
        <p:nvPicPr>
          <p:cNvPr id="1032" name="Picture 8" descr="C:\Users\3200-00-576\Desktop\ФОТКИ\рубль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89965" l="9961" r="899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599" y="2100761"/>
            <a:ext cx="773450" cy="429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3200-00-576\Desktop\ФОТКИ\таможня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81236"/>
            <a:ext cx="2242516" cy="13739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8" descr="C:\Users\3200-00-576\Desktop\ФОТКИ\рубль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193" y="3154259"/>
            <a:ext cx="806743" cy="447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0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Схема при импорте </a:t>
            </a:r>
            <a:r>
              <a:rPr lang="ru-RU" b="1" dirty="0"/>
              <a:t>товаров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386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Прямая со стрелкой 60"/>
          <p:cNvCxnSpPr/>
          <p:nvPr/>
        </p:nvCxnSpPr>
        <p:spPr>
          <a:xfrm>
            <a:off x="1703847" y="3248980"/>
            <a:ext cx="661601" cy="430217"/>
          </a:xfrm>
          <a:prstGeom prst="straightConnector1">
            <a:avLst/>
          </a:prstGeom>
          <a:ln w="25400">
            <a:solidFill>
              <a:srgbClr val="7030A0"/>
            </a:solidFill>
            <a:prstDash val="sysDot"/>
            <a:bevel/>
            <a:headEnd type="oval" w="lg" len="lg"/>
            <a:tailEnd type="arrow" w="lg" len="lg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0"/>
            <a:ext cx="7751710" cy="548680"/>
          </a:xfrm>
        </p:spPr>
        <p:txBody>
          <a:bodyPr>
            <a:noAutofit/>
          </a:bodyPr>
          <a:lstStyle/>
          <a:p>
            <a:pPr algn="ctr"/>
            <a:r>
              <a:rPr lang="ru-RU" sz="2394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при сдаче в аренду вагонов </a:t>
            </a:r>
            <a:endParaRPr lang="ru-RU" sz="2394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61018" y="5891981"/>
            <a:ext cx="619711" cy="595690"/>
          </a:xfrm>
        </p:spPr>
        <p:txBody>
          <a:bodyPr>
            <a:norm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11560" y="476672"/>
            <a:ext cx="806626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Рисунок 54" descr="54.jpg"/>
          <p:cNvPicPr>
            <a:picLocks noChangeAspect="1"/>
          </p:cNvPicPr>
          <p:nvPr/>
        </p:nvPicPr>
        <p:blipFill>
          <a:blip r:embed="rId2" cstate="print">
            <a:lum bright="30000"/>
          </a:blip>
          <a:srcRect l="53846" b="29840"/>
          <a:stretch>
            <a:fillRect/>
          </a:stretch>
        </p:blipFill>
        <p:spPr>
          <a:xfrm>
            <a:off x="5420992" y="638091"/>
            <a:ext cx="1326352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6" name="Выгнутая вниз стрелка 55"/>
          <p:cNvSpPr/>
          <p:nvPr/>
        </p:nvSpPr>
        <p:spPr>
          <a:xfrm rot="11351786">
            <a:off x="4173104" y="1356359"/>
            <a:ext cx="3570117" cy="904414"/>
          </a:xfrm>
          <a:prstGeom prst="curvedUpArrow">
            <a:avLst>
              <a:gd name="adj1" fmla="val 27111"/>
              <a:gd name="adj2" fmla="val 55786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7" name="Блок-схема: задержка 56"/>
          <p:cNvSpPr/>
          <p:nvPr/>
        </p:nvSpPr>
        <p:spPr>
          <a:xfrm rot="16200000">
            <a:off x="3303188" y="1063561"/>
            <a:ext cx="803215" cy="2615442"/>
          </a:xfrm>
          <a:prstGeom prst="flowChartDelay">
            <a:avLst/>
          </a:prstGeom>
          <a:gradFill flip="none" rotWithShape="0">
            <a:gsLst>
              <a:gs pos="0">
                <a:schemeClr val="bg1"/>
              </a:gs>
              <a:gs pos="100000">
                <a:srgbClr val="FF0000"/>
              </a:gs>
            </a:gsLst>
            <a:lin ang="16200000" scaled="0"/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0" name="Прямая со стрелкой 59"/>
          <p:cNvCxnSpPr/>
          <p:nvPr/>
        </p:nvCxnSpPr>
        <p:spPr>
          <a:xfrm flipV="1">
            <a:off x="1703847" y="2720047"/>
            <a:ext cx="661601" cy="431077"/>
          </a:xfrm>
          <a:prstGeom prst="straightConnector1">
            <a:avLst/>
          </a:prstGeom>
          <a:ln w="25400">
            <a:solidFill>
              <a:srgbClr val="7030A0"/>
            </a:solidFill>
            <a:prstDash val="sysDot"/>
            <a:bevel/>
            <a:headEnd type="oval" w="lg" len="lg"/>
            <a:tailEnd type="arrow" w="lg" len="lg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Рисунок 64" descr="husband-152323_960_7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2834018"/>
            <a:ext cx="666074" cy="720080"/>
          </a:xfrm>
          <a:prstGeom prst="rect">
            <a:avLst/>
          </a:prstGeom>
        </p:spPr>
      </p:pic>
      <p:pic>
        <p:nvPicPr>
          <p:cNvPr id="70" name="Рисунок 69" descr="Без имен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1423" y="4159896"/>
            <a:ext cx="2129366" cy="8009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" name="Рисунок 70" descr="kak-perevesti-dengi-v-sberbank-onlayn-na-kartu-19407-smal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74374" y="2797309"/>
            <a:ext cx="903341" cy="903341"/>
          </a:xfrm>
          <a:prstGeom prst="rect">
            <a:avLst/>
          </a:prstGeom>
        </p:spPr>
      </p:pic>
      <p:pic>
        <p:nvPicPr>
          <p:cNvPr id="54" name="Рисунок 53" descr="RJ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48048" y="1944798"/>
            <a:ext cx="1656184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" name="Picture 17" descr="W:\Скрипкина\ББ\104314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286" b="95652" l="5527" r="89966">
                        <a14:foregroundMark x1="22024" y1="4103" x2="12925" y2="30435"/>
                        <a14:foregroundMark x1="36650" y1="7655" x2="53401" y2="150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278670" y="2368270"/>
            <a:ext cx="920412" cy="142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Рисунок 6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914" r="4331" b="20842"/>
          <a:stretch/>
        </p:blipFill>
        <p:spPr>
          <a:xfrm>
            <a:off x="5319635" y="2277520"/>
            <a:ext cx="664969" cy="6608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6" name="Рисунок 7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75578">
            <a:off x="4851018" y="2241020"/>
            <a:ext cx="663011" cy="706835"/>
          </a:xfrm>
          <a:prstGeom prst="rect">
            <a:avLst/>
          </a:prstGeom>
        </p:spPr>
      </p:pic>
      <p:grpSp>
        <p:nvGrpSpPr>
          <p:cNvPr id="77" name="Группа 76"/>
          <p:cNvGrpSpPr/>
          <p:nvPr/>
        </p:nvGrpSpPr>
        <p:grpSpPr>
          <a:xfrm>
            <a:off x="2575611" y="5367239"/>
            <a:ext cx="1921959" cy="504056"/>
            <a:chOff x="2532551" y="5468792"/>
            <a:chExt cx="1921959" cy="504056"/>
          </a:xfrm>
        </p:grpSpPr>
        <p:sp>
          <p:nvSpPr>
            <p:cNvPr id="72" name="Облако 71"/>
            <p:cNvSpPr/>
            <p:nvPr/>
          </p:nvSpPr>
          <p:spPr bwMode="auto">
            <a:xfrm>
              <a:off x="2532551" y="5468792"/>
              <a:ext cx="1800200" cy="504056"/>
            </a:xfrm>
            <a:prstGeom prst="cloud">
              <a:avLst/>
            </a:prstGeom>
            <a:blipFill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 w="38100" cap="flat" cmpd="sng" algn="ctr">
              <a:solidFill>
                <a:schemeClr val="accent4">
                  <a:lumMod val="1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78191" tIns="39095" rIns="78191" bIns="39095" numCol="1" rtlCol="0" anchor="t" anchorCtr="0" compatLnSpc="1">
              <a:prstTxWarp prst="textNoShape">
                <a:avLst/>
              </a:prstTxWarp>
            </a:bodyPr>
            <a:lstStyle/>
            <a:p>
              <a:pPr defTabSz="985524">
                <a:spcBef>
                  <a:spcPts val="0"/>
                </a:spcBef>
              </a:pPr>
              <a:endParaRPr lang="ru-RU" sz="1368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2726318" y="5545539"/>
              <a:ext cx="1728192" cy="2501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85524">
                <a:spcBef>
                  <a:spcPts val="0"/>
                </a:spcBef>
              </a:pPr>
              <a:r>
                <a:rPr lang="ru-RU" sz="1026" i="1" dirty="0" err="1">
                  <a:solidFill>
                    <a:schemeClr val="tx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фирма-транзитер</a:t>
              </a:r>
              <a:endParaRPr lang="ru-RU" sz="1026" i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2365448" y="4628021"/>
            <a:ext cx="1921959" cy="504056"/>
            <a:chOff x="2532551" y="5468792"/>
            <a:chExt cx="1921959" cy="504056"/>
          </a:xfrm>
        </p:grpSpPr>
        <p:sp>
          <p:nvSpPr>
            <p:cNvPr id="79" name="Облако 78"/>
            <p:cNvSpPr/>
            <p:nvPr/>
          </p:nvSpPr>
          <p:spPr bwMode="auto">
            <a:xfrm>
              <a:off x="2532551" y="5468792"/>
              <a:ext cx="1800200" cy="504056"/>
            </a:xfrm>
            <a:prstGeom prst="cloud">
              <a:avLst/>
            </a:prstGeom>
            <a:blipFill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 w="38100" cap="flat" cmpd="sng" algn="ctr">
              <a:solidFill>
                <a:schemeClr val="accent4">
                  <a:lumMod val="1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78191" tIns="39095" rIns="78191" bIns="39095" numCol="1" rtlCol="0" anchor="t" anchorCtr="0" compatLnSpc="1">
              <a:prstTxWarp prst="textNoShape">
                <a:avLst/>
              </a:prstTxWarp>
            </a:bodyPr>
            <a:lstStyle/>
            <a:p>
              <a:pPr defTabSz="985524">
                <a:spcBef>
                  <a:spcPts val="0"/>
                </a:spcBef>
              </a:pPr>
              <a:endParaRPr lang="ru-RU" sz="1368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2726318" y="5545539"/>
              <a:ext cx="1728192" cy="2501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85524">
                <a:spcBef>
                  <a:spcPts val="0"/>
                </a:spcBef>
              </a:pPr>
              <a:r>
                <a:rPr lang="ru-RU" sz="1026" i="1" dirty="0" err="1">
                  <a:solidFill>
                    <a:schemeClr val="tx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фирма-транзитер</a:t>
              </a:r>
              <a:endParaRPr lang="ru-RU" sz="1026" i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81" name="Группа 80"/>
          <p:cNvGrpSpPr/>
          <p:nvPr/>
        </p:nvGrpSpPr>
        <p:grpSpPr>
          <a:xfrm>
            <a:off x="3444753" y="6061065"/>
            <a:ext cx="1921959" cy="504056"/>
            <a:chOff x="2532551" y="5468792"/>
            <a:chExt cx="1921959" cy="504056"/>
          </a:xfrm>
        </p:grpSpPr>
        <p:sp>
          <p:nvSpPr>
            <p:cNvPr id="82" name="Облако 81"/>
            <p:cNvSpPr/>
            <p:nvPr/>
          </p:nvSpPr>
          <p:spPr bwMode="auto">
            <a:xfrm>
              <a:off x="2532551" y="5468792"/>
              <a:ext cx="1800200" cy="504056"/>
            </a:xfrm>
            <a:prstGeom prst="cloud">
              <a:avLst/>
            </a:prstGeom>
            <a:blipFill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 w="38100" cap="flat" cmpd="sng" algn="ctr">
              <a:solidFill>
                <a:schemeClr val="accent4">
                  <a:lumMod val="1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78191" tIns="39095" rIns="78191" bIns="39095" numCol="1" rtlCol="0" anchor="t" anchorCtr="0" compatLnSpc="1">
              <a:prstTxWarp prst="textNoShape">
                <a:avLst/>
              </a:prstTxWarp>
            </a:bodyPr>
            <a:lstStyle/>
            <a:p>
              <a:pPr defTabSz="985524">
                <a:spcBef>
                  <a:spcPts val="0"/>
                </a:spcBef>
              </a:pPr>
              <a:endParaRPr lang="ru-RU" sz="1368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2726318" y="5545539"/>
              <a:ext cx="1728192" cy="2501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85524">
                <a:spcBef>
                  <a:spcPts val="0"/>
                </a:spcBef>
              </a:pPr>
              <a:r>
                <a:rPr lang="ru-RU" sz="1026" i="1" dirty="0" err="1">
                  <a:solidFill>
                    <a:schemeClr val="tx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фирма-транзитер</a:t>
              </a:r>
              <a:endParaRPr lang="ru-RU" sz="1026" i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5427732" y="6000132"/>
            <a:ext cx="1060860" cy="701707"/>
            <a:chOff x="5753760" y="5872485"/>
            <a:chExt cx="1060860" cy="70170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565" y="5872485"/>
              <a:ext cx="894484" cy="70170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84" name="TextBox 83"/>
            <p:cNvSpPr txBox="1"/>
            <p:nvPr/>
          </p:nvSpPr>
          <p:spPr>
            <a:xfrm>
              <a:off x="5753760" y="6138880"/>
              <a:ext cx="10608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chemeClr val="tx2">
                      <a:lumMod val="75000"/>
                    </a:schemeClr>
                  </a:solidFill>
                </a:rPr>
                <a:t>отчетность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42" name="Выгнутая вниз стрелка 41"/>
          <p:cNvSpPr/>
          <p:nvPr/>
        </p:nvSpPr>
        <p:spPr bwMode="auto">
          <a:xfrm rot="5400000">
            <a:off x="1983645" y="4266388"/>
            <a:ext cx="860900" cy="343373"/>
          </a:xfrm>
          <a:prstGeom prst="curvedUpArrow">
            <a:avLst>
              <a:gd name="adj1" fmla="val 20410"/>
              <a:gd name="adj2" fmla="val 58936"/>
              <a:gd name="adj3" fmla="val 35878"/>
            </a:avLst>
          </a:prstGeom>
          <a:gradFill>
            <a:gsLst>
              <a:gs pos="31000">
                <a:srgbClr val="92D050"/>
              </a:gs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  <a:tailEnd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6" name="Выгнутая вниз стрелка 85"/>
          <p:cNvSpPr/>
          <p:nvPr/>
        </p:nvSpPr>
        <p:spPr bwMode="auto">
          <a:xfrm rot="5400000">
            <a:off x="2246730" y="5171537"/>
            <a:ext cx="733334" cy="311962"/>
          </a:xfrm>
          <a:prstGeom prst="curvedUpArrow">
            <a:avLst>
              <a:gd name="adj1" fmla="val 20410"/>
              <a:gd name="adj2" fmla="val 58936"/>
              <a:gd name="adj3" fmla="val 35878"/>
            </a:avLst>
          </a:prstGeom>
          <a:gradFill>
            <a:gsLst>
              <a:gs pos="31000">
                <a:srgbClr val="92D050"/>
              </a:gs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  <a:tailEnd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7" name="Выгнутая вниз стрелка 86"/>
          <p:cNvSpPr/>
          <p:nvPr/>
        </p:nvSpPr>
        <p:spPr bwMode="auto">
          <a:xfrm rot="5400000">
            <a:off x="3081075" y="5915556"/>
            <a:ext cx="733334" cy="311962"/>
          </a:xfrm>
          <a:prstGeom prst="curvedUpArrow">
            <a:avLst>
              <a:gd name="adj1" fmla="val 20410"/>
              <a:gd name="adj2" fmla="val 58936"/>
              <a:gd name="adj3" fmla="val 35878"/>
            </a:avLst>
          </a:prstGeom>
          <a:gradFill>
            <a:gsLst>
              <a:gs pos="31000">
                <a:srgbClr val="92D050"/>
              </a:gs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tx1"/>
            </a:solidFill>
            <a:tailEnd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89" name="Рисунок 8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786" y="5172073"/>
            <a:ext cx="543825" cy="543825"/>
          </a:xfrm>
          <a:prstGeom prst="rect">
            <a:avLst/>
          </a:prstGeom>
        </p:spPr>
      </p:pic>
      <p:pic>
        <p:nvPicPr>
          <p:cNvPr id="90" name="Рисунок 8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486" y="6021296"/>
            <a:ext cx="543825" cy="543825"/>
          </a:xfrm>
          <a:prstGeom prst="rect">
            <a:avLst/>
          </a:prstGeom>
        </p:spPr>
      </p:pic>
      <p:sp>
        <p:nvSpPr>
          <p:cNvPr id="91" name="Молния 90"/>
          <p:cNvSpPr/>
          <p:nvPr/>
        </p:nvSpPr>
        <p:spPr>
          <a:xfrm>
            <a:off x="5079551" y="5497564"/>
            <a:ext cx="480168" cy="1082572"/>
          </a:xfrm>
          <a:prstGeom prst="lightningBolt">
            <a:avLst/>
          </a:prstGeom>
          <a:pattFill prst="wdDnDiag">
            <a:fgClr>
              <a:schemeClr val="tx2">
                <a:lumMod val="60000"/>
                <a:lumOff val="40000"/>
              </a:schemeClr>
            </a:fgClr>
            <a:bgClr>
              <a:schemeClr val="accent2">
                <a:lumMod val="60000"/>
                <a:lumOff val="40000"/>
              </a:schemeClr>
            </a:bgClr>
          </a:pattFill>
          <a:ln w="15875" cmpd="sng">
            <a:solidFill>
              <a:schemeClr val="tx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4" name="Рисунок 9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812" y="3624207"/>
            <a:ext cx="908379" cy="908379"/>
          </a:xfrm>
          <a:prstGeom prst="rect">
            <a:avLst/>
          </a:prstGeom>
        </p:spPr>
      </p:pic>
      <p:sp>
        <p:nvSpPr>
          <p:cNvPr id="51" name="TextBox 18"/>
          <p:cNvSpPr txBox="1">
            <a:spLocks noChangeArrowheads="1"/>
          </p:cNvSpPr>
          <p:nvPr/>
        </p:nvSpPr>
        <p:spPr bwMode="auto">
          <a:xfrm rot="20658468">
            <a:off x="5224645" y="3292688"/>
            <a:ext cx="1986510" cy="513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368" b="1" i="1" dirty="0" smtClean="0"/>
              <a:t>Не несет расходов по обслуживанию</a:t>
            </a:r>
            <a:endParaRPr lang="ru-RU" sz="1368" b="1" i="1" dirty="0"/>
          </a:p>
        </p:txBody>
      </p:sp>
      <p:sp>
        <p:nvSpPr>
          <p:cNvPr id="67" name="Полилиния 66"/>
          <p:cNvSpPr/>
          <p:nvPr/>
        </p:nvSpPr>
        <p:spPr>
          <a:xfrm rot="524003">
            <a:off x="4996507" y="3195414"/>
            <a:ext cx="2984170" cy="1373829"/>
          </a:xfrm>
          <a:custGeom>
            <a:avLst/>
            <a:gdLst>
              <a:gd name="connsiteX0" fmla="*/ 0 w 2705100"/>
              <a:gd name="connsiteY0" fmla="*/ 820582 h 820582"/>
              <a:gd name="connsiteX1" fmla="*/ 238125 w 2705100"/>
              <a:gd name="connsiteY1" fmla="*/ 639607 h 820582"/>
              <a:gd name="connsiteX2" fmla="*/ 647700 w 2705100"/>
              <a:gd name="connsiteY2" fmla="*/ 677707 h 820582"/>
              <a:gd name="connsiteX3" fmla="*/ 981075 w 2705100"/>
              <a:gd name="connsiteY3" fmla="*/ 420532 h 820582"/>
              <a:gd name="connsiteX4" fmla="*/ 1333500 w 2705100"/>
              <a:gd name="connsiteY4" fmla="*/ 458632 h 820582"/>
              <a:gd name="connsiteX5" fmla="*/ 1657350 w 2705100"/>
              <a:gd name="connsiteY5" fmla="*/ 210982 h 820582"/>
              <a:gd name="connsiteX6" fmla="*/ 2066925 w 2705100"/>
              <a:gd name="connsiteY6" fmla="*/ 239557 h 820582"/>
              <a:gd name="connsiteX7" fmla="*/ 2324100 w 2705100"/>
              <a:gd name="connsiteY7" fmla="*/ 30007 h 820582"/>
              <a:gd name="connsiteX8" fmla="*/ 2676525 w 2705100"/>
              <a:gd name="connsiteY8" fmla="*/ 1432 h 820582"/>
              <a:gd name="connsiteX9" fmla="*/ 2676525 w 2705100"/>
              <a:gd name="connsiteY9" fmla="*/ 1432 h 820582"/>
              <a:gd name="connsiteX10" fmla="*/ 2705100 w 2705100"/>
              <a:gd name="connsiteY10" fmla="*/ 10957 h 82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05100" h="820582">
                <a:moveTo>
                  <a:pt x="0" y="820582"/>
                </a:moveTo>
                <a:cubicBezTo>
                  <a:pt x="65087" y="742000"/>
                  <a:pt x="130175" y="663419"/>
                  <a:pt x="238125" y="639607"/>
                </a:cubicBezTo>
                <a:cubicBezTo>
                  <a:pt x="346075" y="615794"/>
                  <a:pt x="523875" y="714219"/>
                  <a:pt x="647700" y="677707"/>
                </a:cubicBezTo>
                <a:cubicBezTo>
                  <a:pt x="771525" y="641194"/>
                  <a:pt x="866775" y="457044"/>
                  <a:pt x="981075" y="420532"/>
                </a:cubicBezTo>
                <a:cubicBezTo>
                  <a:pt x="1095375" y="384020"/>
                  <a:pt x="1220788" y="493557"/>
                  <a:pt x="1333500" y="458632"/>
                </a:cubicBezTo>
                <a:cubicBezTo>
                  <a:pt x="1446213" y="423707"/>
                  <a:pt x="1535113" y="247494"/>
                  <a:pt x="1657350" y="210982"/>
                </a:cubicBezTo>
                <a:cubicBezTo>
                  <a:pt x="1779587" y="174470"/>
                  <a:pt x="1955800" y="269719"/>
                  <a:pt x="2066925" y="239557"/>
                </a:cubicBezTo>
                <a:cubicBezTo>
                  <a:pt x="2178050" y="209394"/>
                  <a:pt x="2222500" y="69694"/>
                  <a:pt x="2324100" y="30007"/>
                </a:cubicBezTo>
                <a:cubicBezTo>
                  <a:pt x="2425700" y="-9681"/>
                  <a:pt x="2676525" y="1432"/>
                  <a:pt x="2676525" y="1432"/>
                </a:cubicBezTo>
                <a:lnTo>
                  <a:pt x="2676525" y="1432"/>
                </a:lnTo>
                <a:lnTo>
                  <a:pt x="2705100" y="10957"/>
                </a:lnTo>
              </a:path>
            </a:pathLst>
          </a:custGeom>
          <a:noFill/>
          <a:ln w="44450" cap="rnd" cmpd="dbl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8"/>
          <p:cNvSpPr txBox="1">
            <a:spLocks noChangeArrowheads="1"/>
          </p:cNvSpPr>
          <p:nvPr/>
        </p:nvSpPr>
        <p:spPr bwMode="auto">
          <a:xfrm>
            <a:off x="4909507" y="1322331"/>
            <a:ext cx="1944216" cy="302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368" b="1" i="1" dirty="0" smtClean="0"/>
              <a:t>АРЕНДА</a:t>
            </a:r>
            <a:endParaRPr lang="ru-RU" sz="1368" b="1" i="1" dirty="0"/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5313" b="65974"/>
          <a:stretch/>
        </p:blipFill>
        <p:spPr>
          <a:xfrm>
            <a:off x="2631997" y="3219050"/>
            <a:ext cx="791314" cy="490076"/>
          </a:xfrm>
          <a:prstGeom prst="rect">
            <a:avLst/>
          </a:prstGeom>
        </p:spPr>
      </p:pic>
      <p:sp>
        <p:nvSpPr>
          <p:cNvPr id="58" name="Блок-схема: задержка 57"/>
          <p:cNvSpPr/>
          <p:nvPr/>
        </p:nvSpPr>
        <p:spPr>
          <a:xfrm rot="5400000">
            <a:off x="3288621" y="2804673"/>
            <a:ext cx="849371" cy="2598420"/>
          </a:xfrm>
          <a:prstGeom prst="flowChartDelay">
            <a:avLst/>
          </a:prstGeom>
          <a:gradFill flip="none" rotWithShape="0">
            <a:gsLst>
              <a:gs pos="0">
                <a:schemeClr val="bg1"/>
              </a:gs>
              <a:gs pos="100000">
                <a:srgbClr val="FF0000"/>
              </a:gs>
            </a:gsLst>
            <a:lin ang="5400000" scaled="1"/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TextBox 18"/>
          <p:cNvSpPr txBox="1">
            <a:spLocks noChangeArrowheads="1"/>
          </p:cNvSpPr>
          <p:nvPr/>
        </p:nvSpPr>
        <p:spPr bwMode="auto">
          <a:xfrm>
            <a:off x="2700476" y="2100846"/>
            <a:ext cx="19442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«А»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6" name="TextBox 18"/>
          <p:cNvSpPr txBox="1">
            <a:spLocks noChangeArrowheads="1"/>
          </p:cNvSpPr>
          <p:nvPr/>
        </p:nvSpPr>
        <p:spPr bwMode="auto">
          <a:xfrm>
            <a:off x="2667993" y="3780717"/>
            <a:ext cx="20736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«А-1»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7" name="Стрелка вправо с вырезом 96"/>
          <p:cNvSpPr/>
          <p:nvPr/>
        </p:nvSpPr>
        <p:spPr>
          <a:xfrm rot="16200000">
            <a:off x="3872657" y="3084211"/>
            <a:ext cx="989080" cy="260747"/>
          </a:xfrm>
          <a:prstGeom prst="notchedRightArrow">
            <a:avLst>
              <a:gd name="adj1" fmla="val 29223"/>
              <a:gd name="adj2" fmla="val 86529"/>
            </a:avLst>
          </a:prstGeom>
          <a:solidFill>
            <a:srgbClr val="009A0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TextBox 18"/>
          <p:cNvSpPr txBox="1">
            <a:spLocks noChangeArrowheads="1"/>
          </p:cNvSpPr>
          <p:nvPr/>
        </p:nvSpPr>
        <p:spPr bwMode="auto">
          <a:xfrm rot="20658468">
            <a:off x="4362274" y="3069073"/>
            <a:ext cx="786368" cy="513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368" b="1" i="1" dirty="0" err="1" smtClean="0">
                <a:solidFill>
                  <a:srgbClr val="009A00"/>
                </a:solidFill>
              </a:rPr>
              <a:t>Займ</a:t>
            </a:r>
            <a:endParaRPr lang="ru-RU" sz="1368" b="1" i="1" dirty="0" smtClean="0">
              <a:solidFill>
                <a:srgbClr val="009A00"/>
              </a:solidFill>
            </a:endParaRPr>
          </a:p>
          <a:p>
            <a:pPr algn="ctr"/>
            <a:r>
              <a:rPr lang="en-US" sz="1368" b="1" i="1" dirty="0">
                <a:solidFill>
                  <a:srgbClr val="009A00"/>
                </a:solidFill>
              </a:rPr>
              <a:t>$</a:t>
            </a:r>
            <a:r>
              <a:rPr lang="ru-RU" sz="1368" b="1" i="1" dirty="0" smtClean="0">
                <a:solidFill>
                  <a:srgbClr val="009A00"/>
                </a:solidFill>
              </a:rPr>
              <a:t> </a:t>
            </a:r>
            <a:endParaRPr lang="ru-RU" sz="1368" b="1" i="1" dirty="0">
              <a:solidFill>
                <a:srgbClr val="009A00"/>
              </a:solidFill>
            </a:endParaRPr>
          </a:p>
        </p:txBody>
      </p:sp>
      <p:sp>
        <p:nvSpPr>
          <p:cNvPr id="99" name="Овальная выноска 98"/>
          <p:cNvSpPr/>
          <p:nvPr/>
        </p:nvSpPr>
        <p:spPr>
          <a:xfrm>
            <a:off x="467544" y="764704"/>
            <a:ext cx="1897903" cy="936104"/>
          </a:xfrm>
          <a:prstGeom prst="wedgeEllipseCallout">
            <a:avLst>
              <a:gd name="adj1" fmla="val 101263"/>
              <a:gd name="adj2" fmla="val 86643"/>
            </a:avLst>
          </a:prstGeom>
          <a:solidFill>
            <a:schemeClr val="accent6">
              <a:lumMod val="20000"/>
              <a:lumOff val="80000"/>
            </a:schemeClr>
          </a:solidFill>
          <a:ln w="25400" cap="rnd" cmpd="dbl">
            <a:solidFill>
              <a:schemeClr val="accent6">
                <a:lumMod val="75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Реальные покупатели</a:t>
            </a:r>
            <a:endParaRPr lang="ru-RU" sz="16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0" name="TextBox 18"/>
          <p:cNvSpPr txBox="1">
            <a:spLocks noChangeArrowheads="1"/>
          </p:cNvSpPr>
          <p:nvPr/>
        </p:nvSpPr>
        <p:spPr bwMode="auto">
          <a:xfrm rot="20150102">
            <a:off x="2047826" y="1508009"/>
            <a:ext cx="7152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1800"/>
                </a:solidFill>
              </a:rPr>
              <a:t>$</a:t>
            </a:r>
            <a:r>
              <a:rPr lang="ru-RU" sz="1368" b="1" i="1" dirty="0" smtClean="0">
                <a:solidFill>
                  <a:srgbClr val="009A00"/>
                </a:solidFill>
              </a:rPr>
              <a:t> </a:t>
            </a:r>
            <a:endParaRPr lang="ru-RU" sz="1368" b="1" i="1" dirty="0">
              <a:solidFill>
                <a:srgbClr val="009A00"/>
              </a:solidFill>
            </a:endParaRPr>
          </a:p>
        </p:txBody>
      </p:sp>
      <p:pic>
        <p:nvPicPr>
          <p:cNvPr id="101" name="Рисунок 10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29" y="693288"/>
            <a:ext cx="989131" cy="823384"/>
          </a:xfrm>
          <a:prstGeom prst="rect">
            <a:avLst/>
          </a:prstGeom>
        </p:spPr>
      </p:pic>
      <p:sp>
        <p:nvSpPr>
          <p:cNvPr id="48" name="Овальная выноска 47"/>
          <p:cNvSpPr/>
          <p:nvPr/>
        </p:nvSpPr>
        <p:spPr>
          <a:xfrm>
            <a:off x="6488592" y="5029512"/>
            <a:ext cx="1897903" cy="936104"/>
          </a:xfrm>
          <a:prstGeom prst="wedgeEllipseCallout">
            <a:avLst>
              <a:gd name="adj1" fmla="val -131444"/>
              <a:gd name="adj2" fmla="val -127279"/>
            </a:avLst>
          </a:prstGeom>
          <a:solidFill>
            <a:schemeClr val="accent6">
              <a:lumMod val="20000"/>
              <a:lumOff val="80000"/>
            </a:schemeClr>
          </a:solidFill>
          <a:ln w="25400" cap="rnd" cmpd="dbl">
            <a:solidFill>
              <a:schemeClr val="accent6">
                <a:lumMod val="75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Реальные покупатели</a:t>
            </a:r>
            <a:endParaRPr lang="ru-RU" sz="16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9" name="TextBox 18"/>
          <p:cNvSpPr txBox="1">
            <a:spLocks noChangeArrowheads="1"/>
          </p:cNvSpPr>
          <p:nvPr/>
        </p:nvSpPr>
        <p:spPr bwMode="auto">
          <a:xfrm rot="20150102">
            <a:off x="5523995" y="4544242"/>
            <a:ext cx="7152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1800"/>
                </a:solidFill>
              </a:rPr>
              <a:t>$</a:t>
            </a:r>
            <a:r>
              <a:rPr lang="ru-RU" sz="1368" b="1" i="1" dirty="0" smtClean="0">
                <a:solidFill>
                  <a:srgbClr val="009A00"/>
                </a:solidFill>
              </a:rPr>
              <a:t> </a:t>
            </a:r>
            <a:endParaRPr lang="ru-RU" sz="1368" b="1" i="1" dirty="0">
              <a:solidFill>
                <a:srgbClr val="009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45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W:\Скрипкина\ББ\vozmeshhenie-nds-stanet-proshhe-popravki-v-nalogovyj-kodek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603" y="2440510"/>
            <a:ext cx="1367845" cy="9118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W:\Скрипкина\ББ\1606_Blog_what is an asset.be2c2d2a3a7d6969898d8f75d0d7b50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5" r="12369"/>
          <a:stretch/>
        </p:blipFill>
        <p:spPr bwMode="auto">
          <a:xfrm>
            <a:off x="6759628" y="1117109"/>
            <a:ext cx="964788" cy="9758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W:\Скрипкина\ББ\Home-Insurance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6" t="9256" r="10542"/>
          <a:stretch/>
        </p:blipFill>
        <p:spPr bwMode="auto">
          <a:xfrm>
            <a:off x="3641547" y="1499565"/>
            <a:ext cx="893014" cy="663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W:\Скрипкина\ББ\flag-of-belarus-byelorussian-soviet-socialist-republic-national-flag-taiwan-fla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8846" y1="7808" x2="2198" y2="28904"/>
                        <a14:foregroundMark x1="5220" y1="30685" x2="412" y2="43288"/>
                        <a14:foregroundMark x1="1648" y1="54110" x2="4121" y2="69726"/>
                        <a14:foregroundMark x1="4670" y1="69726" x2="14286" y2="85479"/>
                        <a14:foregroundMark x1="14286" y1="86712" x2="28159" y2="93836"/>
                        <a14:foregroundMark x1="24588" y1="10822" x2="12500" y2="16164"/>
                        <a14:foregroundMark x1="28139" y1="94816" x2="37446" y2="97840"/>
                        <a14:foregroundMark x1="40043" y1="98272" x2="47403" y2="98704"/>
                        <a14:foregroundMark x1="50433" y1="97840" x2="57792" y2="97840"/>
                        <a14:foregroundMark x1="72294" y1="93305" x2="86580" y2="82937"/>
                        <a14:foregroundMark x1="27056" y1="68035" x2="93506" y2="69114"/>
                        <a14:foregroundMark x1="58874" y1="97840" x2="72294" y2="94816"/>
                        <a14:foregroundMark x1="86147" y1="85961" x2="95022" y2="69978"/>
                        <a14:foregroundMark x1="55844" y1="81425" x2="25541" y2="79914"/>
                        <a14:foregroundMark x1="65801" y1="76026" x2="37446" y2="95248"/>
                        <a14:foregroundMark x1="75325" y1="79050" x2="59307" y2="87473"/>
                        <a14:foregroundMark x1="17749" y1="30022" x2="19697" y2="74514"/>
                        <a14:foregroundMark x1="8225" y1="39957" x2="7792" y2="70626"/>
                        <a14:foregroundMark x1="12771" y1="40389" x2="16234" y2="83369"/>
                        <a14:foregroundMark x1="35931" y1="72570" x2="58442" y2="764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28" y="4709592"/>
            <a:ext cx="1919496" cy="192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W:\Скрипкина\ББ\i.jpe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750" l="0" r="100000">
                        <a14:foregroundMark x1="1875" y1="35313" x2="12188" y2="16875"/>
                        <a14:foregroundMark x1="12188" y1="16875" x2="25313" y2="5938"/>
                        <a14:foregroundMark x1="25313" y1="5938" x2="36875" y2="2188"/>
                        <a14:foregroundMark x1="37500" y1="1563" x2="40625" y2="0"/>
                        <a14:foregroundMark x1="39688" y1="1563" x2="48750" y2="0"/>
                        <a14:foregroundMark x1="5000" y1="33125" x2="25313" y2="7187"/>
                        <a14:foregroundMark x1="20000" y1="16250" x2="36250" y2="4375"/>
                        <a14:foregroundMark x1="35313" y1="5000" x2="55937" y2="3438"/>
                        <a14:foregroundMark x1="56875" y1="5000" x2="76250" y2="14375"/>
                        <a14:foregroundMark x1="75313" y1="14688" x2="92813" y2="32813"/>
                        <a14:foregroundMark x1="65313" y1="25625" x2="40000" y2="12500"/>
                        <a14:foregroundMark x1="21875" y1="26563" x2="61250" y2="13750"/>
                        <a14:foregroundMark x1="76563" y1="24688" x2="11250" y2="284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212" y="933240"/>
            <a:ext cx="2335957" cy="2335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:\Скрипкина\ББ\57fb0e88a81fd.jpe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17"/>
          <a:stretch/>
        </p:blipFill>
        <p:spPr bwMode="auto">
          <a:xfrm>
            <a:off x="344632" y="1323130"/>
            <a:ext cx="1840127" cy="14434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70896" y="1639553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Организация</a:t>
            </a:r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 «А»</a:t>
            </a:r>
          </a:p>
          <a:p>
            <a:pPr algn="ctr"/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(РФ)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27802" y="5230027"/>
            <a:ext cx="15908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Организация</a:t>
            </a:r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 «Б»</a:t>
            </a:r>
          </a:p>
          <a:p>
            <a:pPr algn="ctr"/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(РБ)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1" name="Рисунок 10" descr="C:\FTP\LocalUser\3200-00-709\ББ\DSCN6569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68" y="4923206"/>
            <a:ext cx="2448272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Дуга 4"/>
          <p:cNvSpPr/>
          <p:nvPr/>
        </p:nvSpPr>
        <p:spPr>
          <a:xfrm>
            <a:off x="2515724" y="5028973"/>
            <a:ext cx="4536504" cy="936104"/>
          </a:xfrm>
          <a:prstGeom prst="arc">
            <a:avLst>
              <a:gd name="adj1" fmla="val 10880508"/>
              <a:gd name="adj2" fmla="val 21437323"/>
            </a:avLst>
          </a:prstGeom>
          <a:ln>
            <a:prstDash val="lgDashDot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уга 14"/>
          <p:cNvSpPr/>
          <p:nvPr/>
        </p:nvSpPr>
        <p:spPr>
          <a:xfrm flipV="1">
            <a:off x="2515724" y="5691692"/>
            <a:ext cx="4536504" cy="851570"/>
          </a:xfrm>
          <a:prstGeom prst="arc">
            <a:avLst>
              <a:gd name="adj1" fmla="val 10880508"/>
              <a:gd name="adj2" fmla="val 21539602"/>
            </a:avLst>
          </a:prstGeom>
          <a:ln>
            <a:prstDash val="lgDashDot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2" name="Picture 8" descr="W:\Скрипкина\ББ\11.jpe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170" y="6018169"/>
            <a:ext cx="1830778" cy="77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W:\Скрипкина\ББ\autowp.ru_daf_cf85_3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843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52510" y="4569577"/>
            <a:ext cx="1757369" cy="97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17216" y="6018169"/>
            <a:ext cx="21090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Завод-производитель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033" name="Picture 9" descr="W:\Скрипкина\ББ\depositphotos_6653203-stock-photo-3d-character-textured-with-flag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8750" l="5861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611"/>
          <a:stretch/>
        </p:blipFill>
        <p:spPr bwMode="auto">
          <a:xfrm>
            <a:off x="7668679" y="1183280"/>
            <a:ext cx="1654657" cy="282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W:\Скрипкина\ББ\s1200.jpe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3" b="9908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242" y="358100"/>
            <a:ext cx="1079690" cy="58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3809" b="98047" l="1494" r="100000">
                        <a14:foregroundMark x1="81379" y1="80664" x2="81379" y2="80664"/>
                        <a14:foregroundMark x1="71149" y1="82617" x2="71149" y2="82617"/>
                        <a14:foregroundMark x1="65517" y1="79102" x2="65517" y2="79102"/>
                        <a14:foregroundMark x1="68276" y1="75488" x2="68276" y2="754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37262" y="2681360"/>
            <a:ext cx="890888" cy="10485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 rot="21193521">
            <a:off x="5465892" y="3306054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1 </a:t>
            </a:r>
            <a:r>
              <a:rPr lang="ru-RU" sz="1100" b="1" dirty="0"/>
              <a:t>чел.</a:t>
            </a:r>
          </a:p>
        </p:txBody>
      </p:sp>
      <p:pic>
        <p:nvPicPr>
          <p:cNvPr id="1039" name="Picture 15" descr="W:\Скрипкина\ББ\18-06-15-1024x652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2301" b="89877" l="6250" r="899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275" y="304755"/>
            <a:ext cx="1351747" cy="86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Блок-схема: узел 35"/>
          <p:cNvSpPr/>
          <p:nvPr/>
        </p:nvSpPr>
        <p:spPr>
          <a:xfrm>
            <a:off x="4746242" y="192374"/>
            <a:ext cx="1052410" cy="786097"/>
          </a:xfrm>
          <a:prstGeom prst="flowChartConnector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4963400" y="284224"/>
            <a:ext cx="703077" cy="592577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Блок-схема: узел 40"/>
          <p:cNvSpPr/>
          <p:nvPr/>
        </p:nvSpPr>
        <p:spPr>
          <a:xfrm>
            <a:off x="3590603" y="1478453"/>
            <a:ext cx="1052410" cy="786097"/>
          </a:xfrm>
          <a:prstGeom prst="flowChartConnector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3807761" y="1570303"/>
            <a:ext cx="703077" cy="592577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Блок-схема: узел 44"/>
          <p:cNvSpPr/>
          <p:nvPr/>
        </p:nvSpPr>
        <p:spPr>
          <a:xfrm>
            <a:off x="6039945" y="290170"/>
            <a:ext cx="1052410" cy="786097"/>
          </a:xfrm>
          <a:prstGeom prst="flowChartConnector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6266620" y="364636"/>
            <a:ext cx="703077" cy="592577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0" name="Picture 16" descr="W:\Скрипкина\ББ\64.1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5167" b="95250" l="7250" r="97750">
                        <a14:foregroundMark x1="28125" y1="36500" x2="24250" y2="49167"/>
                        <a14:foregroundMark x1="49563" y1="19000" x2="56063" y2="6750"/>
                        <a14:foregroundMark x1="62063" y1="50750" x2="72125" y2="37667"/>
                        <a14:foregroundMark x1="74250" y1="41667" x2="82563" y2="36917"/>
                        <a14:foregroundMark x1="73625" y1="7917" x2="76000" y2="6750"/>
                        <a14:foregroundMark x1="74563" y1="13083" x2="76313" y2="24583"/>
                        <a14:foregroundMark x1="86438" y1="14250" x2="94500" y2="20583"/>
                        <a14:foregroundMark x1="83188" y1="26167" x2="84063" y2="36083"/>
                        <a14:foregroundMark x1="71563" y1="28583" x2="73375" y2="35667"/>
                        <a14:foregroundMark x1="77500" y1="28167" x2="79313" y2="31333"/>
                        <a14:backgroundMark x1="68000" y1="30167" x2="73375" y2="38500"/>
                        <a14:backgroundMark x1="77813" y1="27000" x2="82250" y2="35667"/>
                        <a14:backgroundMark x1="24813" y1="90083" x2="55813" y2="8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16" y="76128"/>
            <a:ext cx="2442523" cy="134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W:\Скрипкина\ББ\1043140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1286" b="95652" l="5527" r="89966">
                        <a14:foregroundMark x1="22024" y1="4103" x2="12925" y2="30435"/>
                        <a14:foregroundMark x1="36650" y1="7655" x2="53401" y2="150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07" y="2792241"/>
            <a:ext cx="1476006" cy="204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6" descr="W:\Скрипкина\ББ\64.1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5167" b="95250" l="7250" r="97750">
                        <a14:foregroundMark x1="28125" y1="36500" x2="24250" y2="49167"/>
                        <a14:foregroundMark x1="49563" y1="19000" x2="56063" y2="6750"/>
                        <a14:foregroundMark x1="62063" y1="50750" x2="72125" y2="37667"/>
                        <a14:foregroundMark x1="74250" y1="41667" x2="82563" y2="36917"/>
                        <a14:foregroundMark x1="73625" y1="7917" x2="76000" y2="6750"/>
                        <a14:foregroundMark x1="74563" y1="13083" x2="76313" y2="24583"/>
                        <a14:foregroundMark x1="86438" y1="14250" x2="94500" y2="20583"/>
                        <a14:foregroundMark x1="83188" y1="26167" x2="84063" y2="36083"/>
                        <a14:foregroundMark x1="71563" y1="28583" x2="73375" y2="35667"/>
                        <a14:foregroundMark x1="77500" y1="28167" x2="79313" y2="31333"/>
                        <a14:backgroundMark x1="68000" y1="30167" x2="73375" y2="38500"/>
                        <a14:backgroundMark x1="77813" y1="27000" x2="82250" y2="35667"/>
                        <a14:backgroundMark x1="24813" y1="90083" x2="55813" y2="8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27784" y="131202"/>
            <a:ext cx="2623170" cy="134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7" descr="W:\Скрипкина\ББ\1043140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286" b="95652" l="5527" r="89966">
                        <a14:foregroundMark x1="22024" y1="4103" x2="12925" y2="30435"/>
                        <a14:foregroundMark x1="36650" y1="7655" x2="53401" y2="150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42739">
            <a:off x="6580021" y="2523393"/>
            <a:ext cx="1324003" cy="205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трелка вниз 20"/>
          <p:cNvSpPr/>
          <p:nvPr/>
        </p:nvSpPr>
        <p:spPr>
          <a:xfrm>
            <a:off x="8149141" y="3934212"/>
            <a:ext cx="628735" cy="839631"/>
          </a:xfrm>
          <a:prstGeom prst="downArrow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учр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2" name="Стрелка влево 21"/>
          <p:cNvSpPr/>
          <p:nvPr/>
        </p:nvSpPr>
        <p:spPr>
          <a:xfrm>
            <a:off x="6909879" y="2077204"/>
            <a:ext cx="904148" cy="634934"/>
          </a:xfrm>
          <a:prstGeom prst="leftArrow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учр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.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55" name="Рисунок 54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 rot="16200000">
            <a:off x="814376" y="3026512"/>
            <a:ext cx="1202270" cy="942165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 rot="21002862">
            <a:off x="2182670" y="44102"/>
            <a:ext cx="1202270" cy="942165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 rot="2356167">
            <a:off x="6859131" y="3625549"/>
            <a:ext cx="1202270" cy="942165"/>
          </a:xfrm>
          <a:prstGeom prst="rect">
            <a:avLst/>
          </a:prstGeom>
        </p:spPr>
      </p:pic>
      <p:pic>
        <p:nvPicPr>
          <p:cNvPr id="1042" name="Picture 18" descr="W:\Скрипкина\ББ\depositphotos_7837366-stock-photo-belarus.jp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0" b="9921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080" y="4043910"/>
            <a:ext cx="560242" cy="67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18" descr="W:\Скрипкина\ББ\depositphotos_7837366-stock-photo-belarus.jp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0" b="9921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582" y="5468900"/>
            <a:ext cx="508943" cy="67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W:\Скрипкина\ББ\i.jpeg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ackgroundRemoval t="0" b="100000" l="625" r="100000">
                        <a14:foregroundMark x1="9063" y1="32188" x2="38750" y2="6875"/>
                        <a14:foregroundMark x1="87500" y1="28125" x2="55625" y2="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00" y="5064490"/>
            <a:ext cx="521518" cy="52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 rot="20635081">
            <a:off x="1008056" y="4166114"/>
            <a:ext cx="1126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b="1" i="1" dirty="0"/>
          </a:p>
        </p:txBody>
      </p:sp>
      <p:sp>
        <p:nvSpPr>
          <p:cNvPr id="62" name="TextBox 61"/>
          <p:cNvSpPr txBox="1"/>
          <p:nvPr/>
        </p:nvSpPr>
        <p:spPr>
          <a:xfrm rot="21118150">
            <a:off x="809263" y="876100"/>
            <a:ext cx="1126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b="1" i="1" dirty="0"/>
          </a:p>
        </p:txBody>
      </p:sp>
      <p:sp>
        <p:nvSpPr>
          <p:cNvPr id="63" name="TextBox 62"/>
          <p:cNvSpPr txBox="1"/>
          <p:nvPr/>
        </p:nvSpPr>
        <p:spPr>
          <a:xfrm rot="19252661">
            <a:off x="6388894" y="2875330"/>
            <a:ext cx="1126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/>
              <a:t>наценка</a:t>
            </a:r>
          </a:p>
          <a:p>
            <a:pPr algn="ctr"/>
            <a:r>
              <a:rPr lang="ru-RU" sz="1400" b="1" i="1" dirty="0" smtClean="0"/>
              <a:t> 3%</a:t>
            </a:r>
            <a:endParaRPr lang="ru-RU" sz="1400" b="1" i="1" dirty="0"/>
          </a:p>
        </p:txBody>
      </p:sp>
    </p:spTree>
    <p:extLst>
      <p:ext uri="{BB962C8B-B14F-4D97-AF65-F5344CB8AC3E}">
        <p14:creationId xmlns:p14="http://schemas.microsoft.com/office/powerpoint/2010/main" val="124254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3" name="Picture 29" descr="W:\Скрипкина\АСА\АСА\аэропор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390" y="1863758"/>
            <a:ext cx="2142568" cy="23340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Дуга 17"/>
          <p:cNvSpPr/>
          <p:nvPr/>
        </p:nvSpPr>
        <p:spPr>
          <a:xfrm rot="19799501">
            <a:off x="2166218" y="1150286"/>
            <a:ext cx="5944248" cy="2381262"/>
          </a:xfrm>
          <a:prstGeom prst="arc">
            <a:avLst>
              <a:gd name="adj1" fmla="val 13637444"/>
              <a:gd name="adj2" fmla="val 21311005"/>
            </a:avLst>
          </a:prstGeom>
          <a:ln>
            <a:prstDash val="sysDash"/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W:\Скрипкина\АСА\resize_1024_768_true_crop_1024_768_0_0_50182_8ea7d7e37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39" y="2077665"/>
            <a:ext cx="1380148" cy="66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W:\Скрипкина\АСА\АСА\бюджет 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9" t="5908" b="-3560"/>
          <a:stretch/>
        </p:blipFill>
        <p:spPr bwMode="auto">
          <a:xfrm>
            <a:off x="195351" y="94413"/>
            <a:ext cx="1302052" cy="13611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W:\Скрипкина\АСА\1536309497-stolica-s-su-PAChK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773" y="628712"/>
            <a:ext cx="984311" cy="7382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W:\Скрипкина\АСА\1527042849_S-aviakompanii-Groznyiy-Avia-snyal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99" y="1455607"/>
            <a:ext cx="1415828" cy="54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0" y="2810689"/>
            <a:ext cx="2052228" cy="1071370"/>
            <a:chOff x="244773" y="3161362"/>
            <a:chExt cx="2088232" cy="1222717"/>
          </a:xfrm>
        </p:grpSpPr>
        <p:pic>
          <p:nvPicPr>
            <p:cNvPr id="1038" name="Picture 14" descr="W:\Скрипкина\АСА\АСА\АСА\full_11241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719" y="3161362"/>
              <a:ext cx="1560341" cy="12227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244773" y="3460749"/>
              <a:ext cx="2088232" cy="843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err="1" smtClean="0">
                  <a:latin typeface="Monotype Corsiva" panose="03010101010201010101" pitchFamily="66" charset="0"/>
                </a:rPr>
                <a:t>эксплантанта</a:t>
              </a:r>
              <a:r>
                <a:rPr lang="ru-RU" sz="1400" b="1" dirty="0" smtClean="0">
                  <a:latin typeface="Monotype Corsiva" panose="03010101010201010101" pitchFamily="66" charset="0"/>
                </a:rPr>
                <a:t> </a:t>
              </a:r>
            </a:p>
            <a:p>
              <a:pPr algn="ctr"/>
              <a:r>
                <a:rPr lang="ru-RU" sz="1400" b="1" dirty="0" smtClean="0">
                  <a:latin typeface="Monotype Corsiva" panose="03010101010201010101" pitchFamily="66" charset="0"/>
                </a:rPr>
                <a:t>на воздушные </a:t>
              </a:r>
            </a:p>
            <a:p>
              <a:pPr algn="ctr"/>
              <a:r>
                <a:rPr lang="ru-RU" sz="1400" b="1" dirty="0" smtClean="0">
                  <a:latin typeface="Monotype Corsiva" panose="03010101010201010101" pitchFamily="66" charset="0"/>
                </a:rPr>
                <a:t>судна</a:t>
              </a:r>
              <a:endParaRPr lang="ru-RU" sz="1400" b="1" dirty="0">
                <a:latin typeface="Monotype Corsiva" panose="03010101010201010101" pitchFamily="66" charset="0"/>
              </a:endParaRPr>
            </a:p>
          </p:txBody>
        </p:sp>
      </p:grpSp>
      <p:pic>
        <p:nvPicPr>
          <p:cNvPr id="1039" name="Picture 15" descr="W:\Скрипкина\АСА\АСА\АСА\0018-010-Sovet-shkoly-sovet-obrazovatelnogo-uchrezhdenija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71" y="5469743"/>
            <a:ext cx="1448447" cy="122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W:\Скрипкина\АСА\АСА\АСА\Airline_ticket_Photo_c_Gstudio_Group_-_Fotoli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869" y="5107374"/>
            <a:ext cx="1214377" cy="1090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W:\Скрипкина\АСА\АСА\АСА\галочка(5)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72" b="89973" l="9969" r="939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3" y="1538573"/>
            <a:ext cx="326391" cy="38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7" descr="W:\Скрипкина\АСА\АСА\АСА\галочка(5)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872" b="89973" l="9969" r="939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5" y="2182716"/>
            <a:ext cx="326391" cy="38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7" descr="W:\Скрипкина\АСА\АСА\АСА\галочка(5)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872" b="89973" l="9969" r="939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205" y="3051084"/>
            <a:ext cx="326391" cy="38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141278" y="6541612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Организация «Х»</a:t>
            </a:r>
            <a:endParaRPr lang="ru-RU" sz="16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 rot="18002905" flipH="1">
            <a:off x="1780898" y="4612638"/>
            <a:ext cx="1405103" cy="589139"/>
            <a:chOff x="4038281" y="4909323"/>
            <a:chExt cx="3820158" cy="1493045"/>
          </a:xfrm>
        </p:grpSpPr>
        <p:pic>
          <p:nvPicPr>
            <p:cNvPr id="1043" name="Picture 19" descr="W:\Скрипкина\АСА\aa6zmp5d45c0ck0gcgckk40okgk0cg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242769">
              <a:off x="4038281" y="4909323"/>
              <a:ext cx="3820158" cy="149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18" descr="W:\Скрипкина\АСА\Arrow-PNG-Picture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2263" flipV="1">
              <a:off x="4301080" y="5269696"/>
              <a:ext cx="3219398" cy="984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TextBox 55"/>
          <p:cNvSpPr txBox="1"/>
          <p:nvPr/>
        </p:nvSpPr>
        <p:spPr>
          <a:xfrm>
            <a:off x="1315906" y="409829"/>
            <a:ext cx="10822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субсидии</a:t>
            </a:r>
            <a:endParaRPr lang="ru-RU" sz="1400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44" name="Picture 20" descr="W:\Скрипкина\АСА\corporate_culture1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925" y="1"/>
            <a:ext cx="2028093" cy="1631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6699439" y="1417969"/>
            <a:ext cx="2215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Организация «В»</a:t>
            </a:r>
            <a:endParaRPr lang="ru-RU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1047" name="Picture 23" descr="W:\Скрипкина\АСА\2850861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6750" b="97125" l="10000" r="91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671" y="2873648"/>
            <a:ext cx="2895639" cy="3667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3950604" y="6257315"/>
            <a:ext cx="2215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Организация «А»</a:t>
            </a:r>
            <a:endParaRPr lang="ru-RU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3909100" y="94413"/>
            <a:ext cx="2028727" cy="2037459"/>
            <a:chOff x="4038748" y="612864"/>
            <a:chExt cx="2028727" cy="2037459"/>
          </a:xfrm>
        </p:grpSpPr>
        <p:pic>
          <p:nvPicPr>
            <p:cNvPr id="1045" name="Picture 21" descr="W:\Скрипкина\АСА\dogovor.png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8748" y="612864"/>
              <a:ext cx="2028727" cy="20374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 rot="20520734">
              <a:off x="4431061" y="1108951"/>
              <a:ext cx="112254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latin typeface="Monotype Corsiva" panose="03010101010201010101" pitchFamily="66" charset="0"/>
                </a:rPr>
                <a:t>о передаче во фрахт судна с экипажем</a:t>
              </a:r>
              <a:endParaRPr lang="ru-RU" b="1" i="1" dirty="0">
                <a:latin typeface="Monotype Corsiva" panose="03010101010201010101" pitchFamily="66" charset="0"/>
              </a:endParaRPr>
            </a:p>
          </p:txBody>
        </p:sp>
      </p:grpSp>
      <p:sp>
        <p:nvSpPr>
          <p:cNvPr id="19" name="Стрелка вправо 18"/>
          <p:cNvSpPr/>
          <p:nvPr/>
        </p:nvSpPr>
        <p:spPr>
          <a:xfrm rot="20889051">
            <a:off x="6052750" y="465278"/>
            <a:ext cx="282939" cy="32686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трелка вправо 69"/>
          <p:cNvSpPr/>
          <p:nvPr/>
        </p:nvSpPr>
        <p:spPr>
          <a:xfrm rot="19674207">
            <a:off x="3711603" y="1623867"/>
            <a:ext cx="282939" cy="32686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 rot="1692392">
            <a:off x="6275207" y="-324329"/>
            <a:ext cx="781213" cy="4611296"/>
          </a:xfrm>
          <a:prstGeom prst="arc">
            <a:avLst>
              <a:gd name="adj1" fmla="val 18630669"/>
              <a:gd name="adj2" fmla="val 5136154"/>
            </a:avLst>
          </a:prstGeom>
          <a:ln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трелка вправо 78"/>
          <p:cNvSpPr/>
          <p:nvPr/>
        </p:nvSpPr>
        <p:spPr>
          <a:xfrm rot="18104407">
            <a:off x="7030717" y="1707941"/>
            <a:ext cx="282939" cy="32686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1" name="Группа 70"/>
          <p:cNvGrpSpPr/>
          <p:nvPr/>
        </p:nvGrpSpPr>
        <p:grpSpPr>
          <a:xfrm>
            <a:off x="6082921" y="2119496"/>
            <a:ext cx="2028727" cy="2037459"/>
            <a:chOff x="3958474" y="627794"/>
            <a:chExt cx="2028727" cy="2037459"/>
          </a:xfrm>
        </p:grpSpPr>
        <p:pic>
          <p:nvPicPr>
            <p:cNvPr id="72" name="Picture 21" descr="W:\Скрипкина\АСА\dogovor.png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8474" y="627794"/>
              <a:ext cx="2028727" cy="20374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3" name="TextBox 72"/>
            <p:cNvSpPr txBox="1"/>
            <p:nvPr/>
          </p:nvSpPr>
          <p:spPr>
            <a:xfrm rot="20585335">
              <a:off x="4188857" y="1118943"/>
              <a:ext cx="123987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i="1" dirty="0" smtClean="0">
                  <a:latin typeface="Monotype Corsiva" panose="03010101010201010101" pitchFamily="66" charset="0"/>
                </a:rPr>
                <a:t> о выполнении  рейсов</a:t>
              </a:r>
              <a:endParaRPr lang="ru-RU" b="1" i="1" dirty="0">
                <a:latin typeface="Monotype Corsiva" panose="03010101010201010101" pitchFamily="66" charset="0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1665938" y="1940404"/>
            <a:ext cx="1775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Организация </a:t>
            </a:r>
          </a:p>
          <a:p>
            <a:pPr algn="ctr"/>
            <a:r>
              <a:rPr lang="ru-RU" sz="1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«С»</a:t>
            </a:r>
            <a:endParaRPr lang="ru-RU" sz="14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83803" y="2813072"/>
            <a:ext cx="14844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АЭРОПОРТ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grpSp>
        <p:nvGrpSpPr>
          <p:cNvPr id="51" name="Группа 50"/>
          <p:cNvGrpSpPr/>
          <p:nvPr/>
        </p:nvGrpSpPr>
        <p:grpSpPr>
          <a:xfrm rot="14243119">
            <a:off x="1942692" y="953941"/>
            <a:ext cx="1417248" cy="826009"/>
            <a:chOff x="4038281" y="4909323"/>
            <a:chExt cx="3820158" cy="1493045"/>
          </a:xfrm>
        </p:grpSpPr>
        <p:pic>
          <p:nvPicPr>
            <p:cNvPr id="52" name="Picture 19" descr="W:\Скрипкина\АСА\aa6zmp5d45c0ck0gcgckk40okgk0cg.png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242769">
              <a:off x="4038281" y="4909323"/>
              <a:ext cx="3820158" cy="149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" name="Picture 18" descr="W:\Скрипкина\АСА\Arrow-PNG-Picture.png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2263" flipV="1">
              <a:off x="4301080" y="5269696"/>
              <a:ext cx="3219398" cy="984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6371824" y="3882059"/>
            <a:ext cx="225658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Заявленные вычеты в декларации по НДС</a:t>
            </a:r>
            <a:endParaRPr lang="ru-RU" sz="1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55" name="Picture 31" descr="W:\Скрипкина\АСА\АСА\airmail-vector-420868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278" b="92500" l="0" r="100000">
                        <a14:backgroundMark x1="46468" y1="3704" x2="46468" y2="32500"/>
                        <a14:backgroundMark x1="46468" y1="35093" x2="41280" y2="35926"/>
                        <a14:backgroundMark x1="42274" y1="35926" x2="32892" y2="27222"/>
                        <a14:backgroundMark x1="33996" y1="26389" x2="24614" y2="26389"/>
                        <a14:backgroundMark x1="25717" y1="29815" x2="18433" y2="47222"/>
                        <a14:backgroundMark x1="16336" y1="51574" x2="1766" y2="51574"/>
                        <a14:backgroundMark x1="3863" y1="82037" x2="65121" y2="94259"/>
                        <a14:backgroundMark x1="76490" y1="88148" x2="97241" y2="58611"/>
                        <a14:backgroundMark x1="78587" y1="88148" x2="72406" y2="93333"/>
                        <a14:backgroundMark x1="96247" y1="50741" x2="78587" y2="43796"/>
                        <a14:backgroundMark x1="80684" y1="42037" x2="99338" y2="22037"/>
                        <a14:backgroundMark x1="88962" y1="29815" x2="85872" y2="278"/>
                        <a14:backgroundMark x1="40177" y1="10741" x2="40177" y2="10741"/>
                        <a14:backgroundMark x1="43267" y1="6389" x2="2870" y2="298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415" y="4682453"/>
            <a:ext cx="712923" cy="849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33" descr="W:\Скрипкина\АСА\АСА\0d42c8939523c750d52c875c8d676d36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600" b="99300" l="52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630" y="4692377"/>
            <a:ext cx="809931" cy="105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W:\Скрипкина\АСА\АСА\1576787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0" b="9817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481" y="4907208"/>
            <a:ext cx="1510046" cy="140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35" descr="W:\Скрипкина\АСА\АСА\depositphotos_100125052-stock-illustration-woman-in-uniform-cleaning-services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391" b="99902" l="98" r="939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167" y="5534943"/>
            <a:ext cx="1091704" cy="109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W:\Скрипкина\АСА\АСА\kissclipart-hotel-clipart-hotel-clip-art-ea81a44d3b4f3b72.jp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113" y="5684721"/>
            <a:ext cx="856891" cy="85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17" descr="W:\Скрипкина\АСА\АСА\АСА\галочка(5)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872" b="89973" l="9969" r="939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17" y="5745999"/>
            <a:ext cx="326391" cy="38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17" descr="W:\Скрипкина\АСА\АСА\АСА\галочка(5)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872" b="89973" l="9969" r="939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1117"/>
            <a:ext cx="326391" cy="38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1" name="Picture 37" descr="W:\Скрипкина\АСА\29.jpg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17" y="3811683"/>
            <a:ext cx="2322187" cy="15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545156" y="4307044"/>
            <a:ext cx="10928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/>
              <a:t>на </a:t>
            </a:r>
          </a:p>
          <a:p>
            <a:pPr algn="ctr"/>
            <a:r>
              <a:rPr lang="ru-RU" sz="1100" b="1" i="1" dirty="0" smtClean="0"/>
              <a:t>оказание перевозок</a:t>
            </a:r>
            <a:endParaRPr lang="ru-RU" sz="1100" b="1" i="1" dirty="0"/>
          </a:p>
        </p:txBody>
      </p:sp>
      <p:pic>
        <p:nvPicPr>
          <p:cNvPr id="107" name="Picture 17" descr="W:\Скрипкина\АСА\АСА\АСА\галочка(5)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872" b="89973" l="9969" r="939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4" y="4395604"/>
            <a:ext cx="326391" cy="38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 rot="20736992">
            <a:off x="3842903" y="169391"/>
            <a:ext cx="1395390" cy="36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12.05.2016</a:t>
            </a:r>
            <a:endParaRPr lang="ru-RU" b="1" i="1" dirty="0"/>
          </a:p>
        </p:txBody>
      </p:sp>
      <p:sp>
        <p:nvSpPr>
          <p:cNvPr id="109" name="TextBox 108"/>
          <p:cNvSpPr txBox="1"/>
          <p:nvPr/>
        </p:nvSpPr>
        <p:spPr>
          <a:xfrm rot="20475766">
            <a:off x="6048428" y="2152899"/>
            <a:ext cx="1375181" cy="36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20.05.2016</a:t>
            </a:r>
            <a:endParaRPr lang="ru-RU" b="1" i="1" dirty="0"/>
          </a:p>
        </p:txBody>
      </p:sp>
      <p:sp>
        <p:nvSpPr>
          <p:cNvPr id="110" name="Стрелка вправо 109"/>
          <p:cNvSpPr/>
          <p:nvPr/>
        </p:nvSpPr>
        <p:spPr>
          <a:xfrm rot="19040701">
            <a:off x="5993752" y="3398993"/>
            <a:ext cx="282939" cy="32686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04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60" y="949134"/>
            <a:ext cx="2330573" cy="18837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455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161" y="723967"/>
            <a:ext cx="3460077" cy="296620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90" b="99226" l="0" r="100000">
                        <a14:foregroundMark x1="22308" y1="44350" x2="14923" y2="36223"/>
                        <a14:foregroundMark x1="7538" y1="39938" x2="14231" y2="354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83" y="3875495"/>
            <a:ext cx="2919719" cy="273930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083" y="4000299"/>
            <a:ext cx="1968347" cy="199459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0996" l="8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584" y="1798833"/>
            <a:ext cx="1822814" cy="118517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818692" y="2174037"/>
            <a:ext cx="2097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Организация «А»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787" y="599439"/>
            <a:ext cx="2261237" cy="19564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060" y="1224516"/>
            <a:ext cx="2238622" cy="1119311"/>
          </a:xfrm>
          <a:prstGeom prst="rect">
            <a:avLst/>
          </a:prstGeom>
        </p:spPr>
      </p:pic>
      <p:sp>
        <p:nvSpPr>
          <p:cNvPr id="37" name="Дуга 36"/>
          <p:cNvSpPr/>
          <p:nvPr/>
        </p:nvSpPr>
        <p:spPr>
          <a:xfrm flipV="1">
            <a:off x="1488119" y="1728919"/>
            <a:ext cx="6188993" cy="2239132"/>
          </a:xfrm>
          <a:prstGeom prst="arc">
            <a:avLst>
              <a:gd name="adj1" fmla="val 10836228"/>
              <a:gd name="adj2" fmla="val 0"/>
            </a:avLst>
          </a:prstGeom>
          <a:ln w="98425">
            <a:prstDash val="sys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право 39"/>
          <p:cNvSpPr/>
          <p:nvPr/>
        </p:nvSpPr>
        <p:spPr>
          <a:xfrm rot="17133093">
            <a:off x="7426587" y="2639599"/>
            <a:ext cx="569028" cy="19168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/>
          <p:cNvSpPr txBox="1"/>
          <p:nvPr/>
        </p:nvSpPr>
        <p:spPr>
          <a:xfrm rot="16200000">
            <a:off x="-100527" y="5293979"/>
            <a:ext cx="1995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Собственник ТС</a:t>
            </a:r>
          </a:p>
          <a:p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1688550" y="4428614"/>
            <a:ext cx="1420453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b="1" dirty="0" smtClean="0"/>
              <a:t>Опровержение</a:t>
            </a:r>
          </a:p>
          <a:p>
            <a:r>
              <a:rPr lang="ru-RU" sz="1300" b="1" dirty="0" smtClean="0"/>
              <a:t> факта</a:t>
            </a:r>
          </a:p>
          <a:p>
            <a:r>
              <a:rPr lang="ru-RU" sz="1300" b="1" dirty="0" smtClean="0"/>
              <a:t> сдачи ТС </a:t>
            </a:r>
          </a:p>
          <a:p>
            <a:r>
              <a:rPr lang="ru-RU" sz="1300" b="1" dirty="0"/>
              <a:t> </a:t>
            </a:r>
            <a:r>
              <a:rPr lang="ru-RU" sz="1300" b="1" dirty="0" smtClean="0"/>
              <a:t>     в аренду</a:t>
            </a:r>
            <a:endParaRPr lang="ru-RU" sz="1300" b="1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853" b="97282" l="0" r="99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131" y="3540936"/>
            <a:ext cx="2987824" cy="16489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3616">
            <a:off x="4095858" y="3981986"/>
            <a:ext cx="1069957" cy="64197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778" b="93889" l="3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132" y="3000136"/>
            <a:ext cx="1094036" cy="109403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778" b="93889" l="3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640" y="2906263"/>
            <a:ext cx="1094036" cy="10940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860"/>
          <a:stretch/>
        </p:blipFill>
        <p:spPr>
          <a:xfrm>
            <a:off x="5582644" y="3473308"/>
            <a:ext cx="1993010" cy="907570"/>
          </a:xfrm>
          <a:prstGeom prst="rect">
            <a:avLst/>
          </a:prstGeom>
        </p:spPr>
      </p:pic>
      <p:pic>
        <p:nvPicPr>
          <p:cNvPr id="24" name="Picture 19" descr="W:\Скрипкина\АСА\aa6zmp5d45c0ck0gcgckk40okgk0cg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21620">
            <a:off x="1595791" y="5449343"/>
            <a:ext cx="2374425" cy="54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61"/>
          <a:stretch/>
        </p:blipFill>
        <p:spPr>
          <a:xfrm>
            <a:off x="6698238" y="4677280"/>
            <a:ext cx="1847492" cy="14402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20" r="52108"/>
          <a:stretch/>
        </p:blipFill>
        <p:spPr>
          <a:xfrm rot="4852221">
            <a:off x="6402966" y="4313334"/>
            <a:ext cx="942672" cy="4463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23611" y="4917680"/>
            <a:ext cx="15070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/>
              <a:t>Ложные</a:t>
            </a:r>
          </a:p>
          <a:p>
            <a:r>
              <a:rPr lang="ru-RU" sz="1300" b="1" dirty="0" smtClean="0"/>
              <a:t>показания об осуществлении </a:t>
            </a:r>
          </a:p>
          <a:p>
            <a:r>
              <a:rPr lang="ru-RU" sz="1300" b="1" dirty="0" smtClean="0"/>
              <a:t>перевозок</a:t>
            </a:r>
            <a:endParaRPr lang="ru-RU" sz="1300" b="1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44583">
            <a:off x="2279029" y="216966"/>
            <a:ext cx="2258001" cy="125196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 rot="11440683">
            <a:off x="2982000" y="104890"/>
            <a:ext cx="1096638" cy="85938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5498" y="174621"/>
            <a:ext cx="2258001" cy="125196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778" b="93889" l="3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419" y="109576"/>
            <a:ext cx="1094036" cy="109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39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188641"/>
            <a:ext cx="7337901" cy="792088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«Чистота среды»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/>
              <a:t>Установленные </a:t>
            </a:r>
            <a:r>
              <a:rPr lang="ru-RU" sz="2000" b="1" i="1" dirty="0"/>
              <a:t>расхождения по НДС, </a:t>
            </a:r>
            <a:r>
              <a:rPr lang="ru-RU" sz="2000" b="1" i="1" dirty="0" err="1"/>
              <a:t>тыс.рублей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ECE9B2-418E-4DD3-BAFE-B51699D25444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graphicFrame>
        <p:nvGraphicFramePr>
          <p:cNvPr id="9" name="Объект 7"/>
          <p:cNvGraphicFramePr>
            <a:graphicFrameLocks noGrp="1"/>
          </p:cNvGraphicFramePr>
          <p:nvPr>
            <p:ph idx="1"/>
            <p:extLst/>
          </p:nvPr>
        </p:nvGraphicFramePr>
        <p:xfrm>
          <a:off x="467544" y="1916832"/>
          <a:ext cx="8136904" cy="504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Выгнутая влево стрелка 10"/>
          <p:cNvSpPr/>
          <p:nvPr/>
        </p:nvSpPr>
        <p:spPr>
          <a:xfrm rot="6679363" flipV="1">
            <a:off x="5335320" y="1668749"/>
            <a:ext cx="1210659" cy="277816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лево стрелка 11"/>
          <p:cNvSpPr/>
          <p:nvPr/>
        </p:nvSpPr>
        <p:spPr>
          <a:xfrm rot="6679363" flipV="1">
            <a:off x="3536562" y="948667"/>
            <a:ext cx="1210659" cy="277816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41515" y="1971779"/>
            <a:ext cx="110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-23%</a:t>
            </a:r>
            <a:endParaRPr lang="ru-RU" sz="28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36096" y="2619353"/>
            <a:ext cx="110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-26%</a:t>
            </a:r>
            <a:endParaRPr lang="ru-RU" sz="28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58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16202</TotalTime>
  <Words>364</Words>
  <Application>Microsoft Office PowerPoint</Application>
  <PresentationFormat>Экран (4:3)</PresentationFormat>
  <Paragraphs>118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Схема при экспорте товаров</vt:lpstr>
      <vt:lpstr>Презентация PowerPoint</vt:lpstr>
      <vt:lpstr>Презентация PowerPoint</vt:lpstr>
      <vt:lpstr>Схема при сдаче в аренду вагонов </vt:lpstr>
      <vt:lpstr>Презентация PowerPoint</vt:lpstr>
      <vt:lpstr>Презентация PowerPoint</vt:lpstr>
      <vt:lpstr>Презентация PowerPoint</vt:lpstr>
      <vt:lpstr>    «Чистота среды»  Установленные расхождения по НДС, тыс.рублей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Корицкая Марина</dc:creator>
  <cp:lastModifiedBy>Музалевская Марина Васильевна</cp:lastModifiedBy>
  <cp:revision>1544</cp:revision>
  <cp:lastPrinted>2018-03-07T08:01:11Z</cp:lastPrinted>
  <dcterms:created xsi:type="dcterms:W3CDTF">2014-08-20T14:04:59Z</dcterms:created>
  <dcterms:modified xsi:type="dcterms:W3CDTF">2019-02-12T11:08:48Z</dcterms:modified>
</cp:coreProperties>
</file>