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33" r:id="rId2"/>
  </p:sldMasterIdLst>
  <p:notesMasterIdLst>
    <p:notesMasterId r:id="rId8"/>
  </p:notesMasterIdLst>
  <p:sldIdLst>
    <p:sldId id="267" r:id="rId3"/>
    <p:sldId id="284" r:id="rId4"/>
    <p:sldId id="272" r:id="rId5"/>
    <p:sldId id="278" r:id="rId6"/>
    <p:sldId id="268" r:id="rId7"/>
  </p:sldIdLst>
  <p:sldSz cx="9144000" cy="6858000" type="screen4x3"/>
  <p:notesSz cx="6858000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1010"/>
    <a:srgbClr val="A20000"/>
    <a:srgbClr val="EDE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99" autoAdjust="0"/>
    <p:restoredTop sz="96433" autoAdjust="0"/>
  </p:normalViewPr>
  <p:slideViewPr>
    <p:cSldViewPr>
      <p:cViewPr varScale="1">
        <p:scale>
          <a:sx n="88" d="100"/>
          <a:sy n="88" d="100"/>
        </p:scale>
        <p:origin x="-13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168619-6683-4C03-96B2-E3242E5E380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B7D569-B47C-4B4B-B954-7277958CD48E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1550" b="1" dirty="0" smtClean="0"/>
            <a:t>1) жалоба подана с нарушением порядка, установленного пунктом 1 статьи 139.2 НК РФ, или в жалобе не указаны акты налогового органа ненормативного характера, действия или бездействие его должностных лиц, которые привели к нарушению прав лица, подавшего жалобу;</a:t>
          </a:r>
          <a:endParaRPr lang="ru-RU" sz="1550" dirty="0"/>
        </a:p>
      </dgm:t>
    </dgm:pt>
    <dgm:pt modelId="{EF9F727E-5D64-44DC-B89F-709419513449}" type="parTrans" cxnId="{F6BE4BD9-0BC0-433A-821B-5977DC5DC98E}">
      <dgm:prSet/>
      <dgm:spPr/>
      <dgm:t>
        <a:bodyPr/>
        <a:lstStyle/>
        <a:p>
          <a:endParaRPr lang="ru-RU"/>
        </a:p>
      </dgm:t>
    </dgm:pt>
    <dgm:pt modelId="{FB240377-A6B6-468F-B375-85C3237C2DBA}" type="sibTrans" cxnId="{F6BE4BD9-0BC0-433A-821B-5977DC5DC98E}">
      <dgm:prSet/>
      <dgm:spPr/>
      <dgm:t>
        <a:bodyPr/>
        <a:lstStyle/>
        <a:p>
          <a:endParaRPr lang="ru-RU"/>
        </a:p>
      </dgm:t>
    </dgm:pt>
    <dgm:pt modelId="{8B5331A5-440D-4F55-96D4-1E6983D92E72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1550" b="1" dirty="0" smtClean="0"/>
            <a:t>2) жалоба подана после истечения срока подачи жалобы, установленного НК РФ, и не содержит ходатайства о его восстановлении или в восстановлении пропущенного срока на подачу жалобы отказано;</a:t>
          </a:r>
          <a:endParaRPr lang="ru-RU" sz="1550" dirty="0"/>
        </a:p>
      </dgm:t>
    </dgm:pt>
    <dgm:pt modelId="{55F2483D-D713-4DF8-8882-3A7B15595D18}" type="parTrans" cxnId="{4870A853-8E55-4365-B212-463129175DF2}">
      <dgm:prSet/>
      <dgm:spPr/>
      <dgm:t>
        <a:bodyPr/>
        <a:lstStyle/>
        <a:p>
          <a:endParaRPr lang="ru-RU"/>
        </a:p>
      </dgm:t>
    </dgm:pt>
    <dgm:pt modelId="{B98A7223-3596-4CE7-8D1A-0B0C07C1A090}" type="sibTrans" cxnId="{4870A853-8E55-4365-B212-463129175DF2}">
      <dgm:prSet/>
      <dgm:spPr/>
      <dgm:t>
        <a:bodyPr/>
        <a:lstStyle/>
        <a:p>
          <a:endParaRPr lang="ru-RU"/>
        </a:p>
      </dgm:t>
    </dgm:pt>
    <dgm:pt modelId="{723E6B9B-A0CA-4CC9-AB98-764CD714590F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1550" b="1" dirty="0" smtClean="0"/>
            <a:t>3) до принятия решения по жалобе от лица, ее подавшего, поступило заявление об отзыве жалобы полностью или в части;</a:t>
          </a:r>
          <a:endParaRPr lang="ru-RU" sz="1550" b="1" dirty="0"/>
        </a:p>
      </dgm:t>
    </dgm:pt>
    <dgm:pt modelId="{BEBCF839-3CD9-4864-A2A2-0F645CF3409A}" type="parTrans" cxnId="{D92E4BE6-DF78-4DC8-9FB0-6867FD760B3F}">
      <dgm:prSet/>
      <dgm:spPr/>
      <dgm:t>
        <a:bodyPr/>
        <a:lstStyle/>
        <a:p>
          <a:endParaRPr lang="ru-RU"/>
        </a:p>
      </dgm:t>
    </dgm:pt>
    <dgm:pt modelId="{93D64316-C501-43CC-A3AC-E430FBD5725C}" type="sibTrans" cxnId="{D92E4BE6-DF78-4DC8-9FB0-6867FD760B3F}">
      <dgm:prSet/>
      <dgm:spPr/>
      <dgm:t>
        <a:bodyPr/>
        <a:lstStyle/>
        <a:p>
          <a:endParaRPr lang="ru-RU"/>
        </a:p>
      </dgm:t>
    </dgm:pt>
    <dgm:pt modelId="{CBB663C0-4267-4E57-83DD-BBC45C90665D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1550" b="1" dirty="0" smtClean="0"/>
            <a:t>4) ранее подана жалоба по тем же основаниям;</a:t>
          </a:r>
          <a:endParaRPr lang="ru-RU" sz="1550" b="1" dirty="0"/>
        </a:p>
      </dgm:t>
    </dgm:pt>
    <dgm:pt modelId="{DE6766D2-F114-46C6-ACFA-9F388806434B}" type="parTrans" cxnId="{C8D8A861-2B56-4431-84D4-EF4FC11F5060}">
      <dgm:prSet/>
      <dgm:spPr/>
      <dgm:t>
        <a:bodyPr/>
        <a:lstStyle/>
        <a:p>
          <a:endParaRPr lang="ru-RU"/>
        </a:p>
      </dgm:t>
    </dgm:pt>
    <dgm:pt modelId="{4156D3CB-586B-47F0-83CB-F7C9D1C2F7D2}" type="sibTrans" cxnId="{C8D8A861-2B56-4431-84D4-EF4FC11F5060}">
      <dgm:prSet/>
      <dgm:spPr/>
      <dgm:t>
        <a:bodyPr/>
        <a:lstStyle/>
        <a:p>
          <a:endParaRPr lang="ru-RU"/>
        </a:p>
      </dgm:t>
    </dgm:pt>
    <dgm:pt modelId="{C1E81F62-ED24-4433-B019-1FE337BAAC83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1550" b="1" dirty="0" smtClean="0"/>
            <a:t>5) до принятия решения по жалобе налоговый орган сообщил об устранении нарушения прав лица, подавшего жалобу, в порядке, установленном пунктом 1.1 статьи 139 НК РФ.</a:t>
          </a:r>
          <a:endParaRPr lang="ru-RU" sz="1550" b="1" dirty="0"/>
        </a:p>
      </dgm:t>
    </dgm:pt>
    <dgm:pt modelId="{0A220981-1626-4F27-B7EF-99DB4CA39E91}" type="parTrans" cxnId="{472940CE-7CDD-468A-AF90-F5F3714972FF}">
      <dgm:prSet/>
      <dgm:spPr/>
      <dgm:t>
        <a:bodyPr/>
        <a:lstStyle/>
        <a:p>
          <a:endParaRPr lang="ru-RU"/>
        </a:p>
      </dgm:t>
    </dgm:pt>
    <dgm:pt modelId="{89A90491-D966-45C3-8A92-8457CD2F91C4}" type="sibTrans" cxnId="{472940CE-7CDD-468A-AF90-F5F3714972FF}">
      <dgm:prSet/>
      <dgm:spPr/>
      <dgm:t>
        <a:bodyPr/>
        <a:lstStyle/>
        <a:p>
          <a:endParaRPr lang="ru-RU"/>
        </a:p>
      </dgm:t>
    </dgm:pt>
    <dgm:pt modelId="{EB5D005E-8094-4428-93E6-9F53331947EB}" type="pres">
      <dgm:prSet presAssocID="{88168619-6683-4C03-96B2-E3242E5E380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9E7DE3-ACF7-4FF2-A22B-361948B0D41B}" type="pres">
      <dgm:prSet presAssocID="{89B7D569-B47C-4B4B-B954-7277958CD48E}" presName="parentText" presStyleLbl="node1" presStyleIdx="0" presStyleCnt="5" custLinFactY="-10228" custLinFactNeighborX="-118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603E2F-20CF-4A33-859A-D8DED7D5EAD0}" type="pres">
      <dgm:prSet presAssocID="{FB240377-A6B6-468F-B375-85C3237C2DBA}" presName="spacer" presStyleCnt="0"/>
      <dgm:spPr/>
    </dgm:pt>
    <dgm:pt modelId="{56569815-19D8-4629-AD5E-033B85B2A547}" type="pres">
      <dgm:prSet presAssocID="{8B5331A5-440D-4F55-96D4-1E6983D92E72}" presName="parentText" presStyleLbl="node1" presStyleIdx="1" presStyleCnt="5" custScaleY="66810" custLinFactNeighborX="-632" custLinFactNeighborY="-628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C690EE-B7AE-49E0-A01F-23D18562B758}" type="pres">
      <dgm:prSet presAssocID="{B98A7223-3596-4CE7-8D1A-0B0C07C1A090}" presName="spacer" presStyleCnt="0"/>
      <dgm:spPr/>
    </dgm:pt>
    <dgm:pt modelId="{FD53E914-604E-440D-9C13-A118B1FA58B4}" type="pres">
      <dgm:prSet presAssocID="{723E6B9B-A0CA-4CC9-AB98-764CD714590F}" presName="parentText" presStyleLbl="node1" presStyleIdx="2" presStyleCnt="5" custScaleY="61640" custLinFactNeighborX="-76" custLinFactNeighborY="-970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96D15D-37F6-4582-98A6-A39D069E048A}" type="pres">
      <dgm:prSet presAssocID="{93D64316-C501-43CC-A3AC-E430FBD5725C}" presName="spacer" presStyleCnt="0"/>
      <dgm:spPr/>
    </dgm:pt>
    <dgm:pt modelId="{C1ADE6F3-C78B-4FBC-8D29-950A85CEF11B}" type="pres">
      <dgm:prSet presAssocID="{CBB663C0-4267-4E57-83DD-BBC45C90665D}" presName="parentText" presStyleLbl="node1" presStyleIdx="3" presStyleCnt="5" custScaleY="43506" custLinFactY="-4751" custLinFactNeighborX="-857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2E2599-CFB4-4835-94B2-13662452D43D}" type="pres">
      <dgm:prSet presAssocID="{4156D3CB-586B-47F0-83CB-F7C9D1C2F7D2}" presName="spacer" presStyleCnt="0"/>
      <dgm:spPr/>
    </dgm:pt>
    <dgm:pt modelId="{2F98EF7F-5535-482C-822C-B27855F4A35E}" type="pres">
      <dgm:prSet presAssocID="{C1E81F62-ED24-4433-B019-1FE337BAAC83}" presName="parentText" presStyleLbl="node1" presStyleIdx="4" presStyleCnt="5" custScaleY="78504" custLinFactY="-4751" custLinFactNeighborX="-857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70A853-8E55-4365-B212-463129175DF2}" srcId="{88168619-6683-4C03-96B2-E3242E5E3807}" destId="{8B5331A5-440D-4F55-96D4-1E6983D92E72}" srcOrd="1" destOrd="0" parTransId="{55F2483D-D713-4DF8-8882-3A7B15595D18}" sibTransId="{B98A7223-3596-4CE7-8D1A-0B0C07C1A090}"/>
    <dgm:cxn modelId="{14B6D3F9-35FD-450D-BF4A-7E4F1514F4FA}" type="presOf" srcId="{8B5331A5-440D-4F55-96D4-1E6983D92E72}" destId="{56569815-19D8-4629-AD5E-033B85B2A547}" srcOrd="0" destOrd="0" presId="urn:microsoft.com/office/officeart/2005/8/layout/vList2"/>
    <dgm:cxn modelId="{F1C7D138-3CD3-4855-9CF3-FC8058216B57}" type="presOf" srcId="{723E6B9B-A0CA-4CC9-AB98-764CD714590F}" destId="{FD53E914-604E-440D-9C13-A118B1FA58B4}" srcOrd="0" destOrd="0" presId="urn:microsoft.com/office/officeart/2005/8/layout/vList2"/>
    <dgm:cxn modelId="{C8D8A861-2B56-4431-84D4-EF4FC11F5060}" srcId="{88168619-6683-4C03-96B2-E3242E5E3807}" destId="{CBB663C0-4267-4E57-83DD-BBC45C90665D}" srcOrd="3" destOrd="0" parTransId="{DE6766D2-F114-46C6-ACFA-9F388806434B}" sibTransId="{4156D3CB-586B-47F0-83CB-F7C9D1C2F7D2}"/>
    <dgm:cxn modelId="{B03DEABC-F076-4245-9D88-D0B0AACA9D6C}" type="presOf" srcId="{CBB663C0-4267-4E57-83DD-BBC45C90665D}" destId="{C1ADE6F3-C78B-4FBC-8D29-950A85CEF11B}" srcOrd="0" destOrd="0" presId="urn:microsoft.com/office/officeart/2005/8/layout/vList2"/>
    <dgm:cxn modelId="{472940CE-7CDD-468A-AF90-F5F3714972FF}" srcId="{88168619-6683-4C03-96B2-E3242E5E3807}" destId="{C1E81F62-ED24-4433-B019-1FE337BAAC83}" srcOrd="4" destOrd="0" parTransId="{0A220981-1626-4F27-B7EF-99DB4CA39E91}" sibTransId="{89A90491-D966-45C3-8A92-8457CD2F91C4}"/>
    <dgm:cxn modelId="{F6BE4BD9-0BC0-433A-821B-5977DC5DC98E}" srcId="{88168619-6683-4C03-96B2-E3242E5E3807}" destId="{89B7D569-B47C-4B4B-B954-7277958CD48E}" srcOrd="0" destOrd="0" parTransId="{EF9F727E-5D64-44DC-B89F-709419513449}" sibTransId="{FB240377-A6B6-468F-B375-85C3237C2DBA}"/>
    <dgm:cxn modelId="{F68272EC-AEAE-4A0F-8A2F-FDE124EA7F33}" type="presOf" srcId="{89B7D569-B47C-4B4B-B954-7277958CD48E}" destId="{8A9E7DE3-ACF7-4FF2-A22B-361948B0D41B}" srcOrd="0" destOrd="0" presId="urn:microsoft.com/office/officeart/2005/8/layout/vList2"/>
    <dgm:cxn modelId="{4150EA05-113A-4FC7-9B89-403FBB1D22F3}" type="presOf" srcId="{88168619-6683-4C03-96B2-E3242E5E3807}" destId="{EB5D005E-8094-4428-93E6-9F53331947EB}" srcOrd="0" destOrd="0" presId="urn:microsoft.com/office/officeart/2005/8/layout/vList2"/>
    <dgm:cxn modelId="{D92E4BE6-DF78-4DC8-9FB0-6867FD760B3F}" srcId="{88168619-6683-4C03-96B2-E3242E5E3807}" destId="{723E6B9B-A0CA-4CC9-AB98-764CD714590F}" srcOrd="2" destOrd="0" parTransId="{BEBCF839-3CD9-4864-A2A2-0F645CF3409A}" sibTransId="{93D64316-C501-43CC-A3AC-E430FBD5725C}"/>
    <dgm:cxn modelId="{4DE2CA16-DAAC-42A0-B3CB-6CFA7341009F}" type="presOf" srcId="{C1E81F62-ED24-4433-B019-1FE337BAAC83}" destId="{2F98EF7F-5535-482C-822C-B27855F4A35E}" srcOrd="0" destOrd="0" presId="urn:microsoft.com/office/officeart/2005/8/layout/vList2"/>
    <dgm:cxn modelId="{958F5C49-533B-4B6F-85E7-D1DF851002F5}" type="presParOf" srcId="{EB5D005E-8094-4428-93E6-9F53331947EB}" destId="{8A9E7DE3-ACF7-4FF2-A22B-361948B0D41B}" srcOrd="0" destOrd="0" presId="urn:microsoft.com/office/officeart/2005/8/layout/vList2"/>
    <dgm:cxn modelId="{290F18F8-DE12-40C9-A545-ABAE5A67AEF4}" type="presParOf" srcId="{EB5D005E-8094-4428-93E6-9F53331947EB}" destId="{0B603E2F-20CF-4A33-859A-D8DED7D5EAD0}" srcOrd="1" destOrd="0" presId="urn:microsoft.com/office/officeart/2005/8/layout/vList2"/>
    <dgm:cxn modelId="{FD7BCED4-0071-4553-9BAE-381497A1A597}" type="presParOf" srcId="{EB5D005E-8094-4428-93E6-9F53331947EB}" destId="{56569815-19D8-4629-AD5E-033B85B2A547}" srcOrd="2" destOrd="0" presId="urn:microsoft.com/office/officeart/2005/8/layout/vList2"/>
    <dgm:cxn modelId="{42428509-0420-41E7-881B-C818CD927FE3}" type="presParOf" srcId="{EB5D005E-8094-4428-93E6-9F53331947EB}" destId="{80C690EE-B7AE-49E0-A01F-23D18562B758}" srcOrd="3" destOrd="0" presId="urn:microsoft.com/office/officeart/2005/8/layout/vList2"/>
    <dgm:cxn modelId="{62F3332D-7CE2-4BF8-A057-EEE6D5C5A9F2}" type="presParOf" srcId="{EB5D005E-8094-4428-93E6-9F53331947EB}" destId="{FD53E914-604E-440D-9C13-A118B1FA58B4}" srcOrd="4" destOrd="0" presId="urn:microsoft.com/office/officeart/2005/8/layout/vList2"/>
    <dgm:cxn modelId="{9C77893E-E0E6-495D-B8FE-8DBCC75AD20F}" type="presParOf" srcId="{EB5D005E-8094-4428-93E6-9F53331947EB}" destId="{F096D15D-37F6-4582-98A6-A39D069E048A}" srcOrd="5" destOrd="0" presId="urn:microsoft.com/office/officeart/2005/8/layout/vList2"/>
    <dgm:cxn modelId="{CBF430D9-10CC-4077-A2D6-6889815356BD}" type="presParOf" srcId="{EB5D005E-8094-4428-93E6-9F53331947EB}" destId="{C1ADE6F3-C78B-4FBC-8D29-950A85CEF11B}" srcOrd="6" destOrd="0" presId="urn:microsoft.com/office/officeart/2005/8/layout/vList2"/>
    <dgm:cxn modelId="{F0EA74D0-4957-4A1F-97B7-7DBC8B3FBAFE}" type="presParOf" srcId="{EB5D005E-8094-4428-93E6-9F53331947EB}" destId="{F52E2599-CFB4-4835-94B2-13662452D43D}" srcOrd="7" destOrd="0" presId="urn:microsoft.com/office/officeart/2005/8/layout/vList2"/>
    <dgm:cxn modelId="{EB848E34-16C4-4A38-97EF-4CBE0FD17545}" type="presParOf" srcId="{EB5D005E-8094-4428-93E6-9F53331947EB}" destId="{2F98EF7F-5535-482C-822C-B27855F4A35E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9E7DE3-ACF7-4FF2-A22B-361948B0D41B}">
      <dsp:nvSpPr>
        <dsp:cNvPr id="0" name=""/>
        <dsp:cNvSpPr/>
      </dsp:nvSpPr>
      <dsp:spPr>
        <a:xfrm>
          <a:off x="0" y="0"/>
          <a:ext cx="7485157" cy="1123200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68897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50" b="1" kern="1200" dirty="0" smtClean="0"/>
            <a:t>1) жалоба подана с нарушением порядка, установленного пунктом 1 статьи 139.2 НК РФ, или в жалобе не указаны акты налогового органа ненормативного характера, действия или бездействие его должностных лиц, которые привели к нарушению прав лица, подавшего жалобу;</a:t>
          </a:r>
          <a:endParaRPr lang="ru-RU" sz="1550" kern="1200" dirty="0"/>
        </a:p>
      </dsp:txBody>
      <dsp:txXfrm>
        <a:off x="54830" y="54830"/>
        <a:ext cx="7375497" cy="1013540"/>
      </dsp:txXfrm>
    </dsp:sp>
    <dsp:sp modelId="{56569815-19D8-4629-AD5E-033B85B2A547}">
      <dsp:nvSpPr>
        <dsp:cNvPr id="0" name=""/>
        <dsp:cNvSpPr/>
      </dsp:nvSpPr>
      <dsp:spPr>
        <a:xfrm>
          <a:off x="0" y="1224136"/>
          <a:ext cx="7485157" cy="750409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68897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50" b="1" kern="1200" dirty="0" smtClean="0"/>
            <a:t>2) жалоба подана после истечения срока подачи жалобы, установленного НК РФ, и не содержит ходатайства о его восстановлении или в восстановлении пропущенного срока на подачу жалобы отказано;</a:t>
          </a:r>
          <a:endParaRPr lang="ru-RU" sz="1550" kern="1200" dirty="0"/>
        </a:p>
      </dsp:txBody>
      <dsp:txXfrm>
        <a:off x="36632" y="1260768"/>
        <a:ext cx="7411893" cy="677145"/>
      </dsp:txXfrm>
    </dsp:sp>
    <dsp:sp modelId="{FD53E914-604E-440D-9C13-A118B1FA58B4}">
      <dsp:nvSpPr>
        <dsp:cNvPr id="0" name=""/>
        <dsp:cNvSpPr/>
      </dsp:nvSpPr>
      <dsp:spPr>
        <a:xfrm>
          <a:off x="0" y="2088233"/>
          <a:ext cx="7485157" cy="692340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68897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50" b="1" kern="1200" dirty="0" smtClean="0"/>
            <a:t>3) до принятия решения по жалобе от лица, ее подавшего, поступило заявление об отзыве жалобы полностью или в части;</a:t>
          </a:r>
          <a:endParaRPr lang="ru-RU" sz="1550" b="1" kern="1200" dirty="0"/>
        </a:p>
      </dsp:txBody>
      <dsp:txXfrm>
        <a:off x="33797" y="2122030"/>
        <a:ext cx="7417563" cy="624746"/>
      </dsp:txXfrm>
    </dsp:sp>
    <dsp:sp modelId="{C1ADE6F3-C78B-4FBC-8D29-950A85CEF11B}">
      <dsp:nvSpPr>
        <dsp:cNvPr id="0" name=""/>
        <dsp:cNvSpPr/>
      </dsp:nvSpPr>
      <dsp:spPr>
        <a:xfrm>
          <a:off x="0" y="2894890"/>
          <a:ext cx="7485157" cy="488659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68897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50" b="1" kern="1200" dirty="0" smtClean="0"/>
            <a:t>4) ранее подана жалоба по тем же основаниям;</a:t>
          </a:r>
          <a:endParaRPr lang="ru-RU" sz="1550" b="1" kern="1200" dirty="0"/>
        </a:p>
      </dsp:txBody>
      <dsp:txXfrm>
        <a:off x="23854" y="2918744"/>
        <a:ext cx="7437449" cy="440951"/>
      </dsp:txXfrm>
    </dsp:sp>
    <dsp:sp modelId="{2F98EF7F-5535-482C-822C-B27855F4A35E}">
      <dsp:nvSpPr>
        <dsp:cNvPr id="0" name=""/>
        <dsp:cNvSpPr/>
      </dsp:nvSpPr>
      <dsp:spPr>
        <a:xfrm>
          <a:off x="0" y="3556350"/>
          <a:ext cx="7485157" cy="881756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68897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50" b="1" kern="1200" dirty="0" smtClean="0"/>
            <a:t>5) до принятия решения по жалобе налоговый орган сообщил об устранении нарушения прав лица, подавшего жалобу, в порядке, установленном пунктом 1.1 статьи 139 НК РФ.</a:t>
          </a:r>
          <a:endParaRPr lang="ru-RU" sz="1550" b="1" kern="1200" dirty="0"/>
        </a:p>
      </dsp:txBody>
      <dsp:txXfrm>
        <a:off x="43044" y="3599394"/>
        <a:ext cx="7399069" cy="7956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2547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852" y="1"/>
            <a:ext cx="2972547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BFD7680-F000-47DA-A662-4463C3EC7BB5}" type="datetimeFigureOut">
              <a:rPr lang="ru-RU"/>
              <a:pPr>
                <a:defRPr/>
              </a:pPr>
              <a:t>30.05.2018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53" tIns="46026" rIns="92053" bIns="46026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480" y="4715951"/>
            <a:ext cx="5487041" cy="4466987"/>
          </a:xfrm>
          <a:prstGeom prst="rect">
            <a:avLst/>
          </a:prstGeom>
        </p:spPr>
        <p:txBody>
          <a:bodyPr vert="horz" lIns="92053" tIns="46026" rIns="92053" bIns="46026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711"/>
            <a:ext cx="2972547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852" y="9428711"/>
            <a:ext cx="2972547" cy="496332"/>
          </a:xfrm>
          <a:prstGeom prst="rect">
            <a:avLst/>
          </a:prstGeom>
        </p:spPr>
        <p:txBody>
          <a:bodyPr vert="horz" wrap="square" lIns="92053" tIns="46026" rIns="92053" bIns="4602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C7848D3-065D-401A-A8D6-FF708AD8A0B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04675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7928" indent="-28766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0658" indent="-230132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0921" indent="-230132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1185" indent="-230132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1448" indent="-23013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1711" indent="-23013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974" indent="-23013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2238" indent="-23013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DBD9610-FA54-4626-8480-F13B5990F883}" type="slidenum">
              <a:rPr lang="ru-RU" altLang="ru-RU"/>
              <a:pPr/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6654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8410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51359-941B-41F8-9A9D-720A42B8FD3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81019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4C0866-F0BB-49A1-987A-0F9C0FC0263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93380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B77CF7-365E-41F8-968C-E6115E5F303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0508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942558" y="620575"/>
            <a:ext cx="7201443" cy="397398"/>
          </a:xfrm>
          <a:prstGeom prst="rect">
            <a:avLst/>
          </a:prstGeom>
          <a:noFill/>
          <a:ln>
            <a:noFill/>
          </a:ln>
          <a:extLst/>
        </p:spPr>
        <p:txBody>
          <a:bodyPr lIns="91424" tIns="45712" rIns="91424" bIns="45712" anchor="ctr"/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43175" indent="-2571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00375" indent="-2571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57575" indent="-2571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14775" indent="-2571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801472" eaLnBrk="1" hangingPunct="1">
              <a:defRPr/>
            </a:pPr>
            <a:r>
              <a:rPr lang="ru-RU" altLang="ru-RU" sz="1600" smtClean="0">
                <a:solidFill>
                  <a:srgbClr val="22388F"/>
                </a:solidFill>
                <a:latin typeface="Impact" pitchFamily="34" charset="0"/>
              </a:rPr>
              <a:t>Ф е д е р а л ь н а я   н а л о г о в а я   с л у ж б а   Р Ф</a:t>
            </a: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ln/>
          <a:effectLst>
            <a:outerShdw dist="17961" dir="2700000" algn="ctr" rotWithShape="0">
              <a:schemeClr val="bg1"/>
            </a:outerShdw>
          </a:effectLst>
        </p:spPr>
        <p:txBody>
          <a:bodyPr wrap="square"/>
          <a:lstStyle>
            <a:lvl1pPr>
              <a:defRPr sz="3200" smtClean="0">
                <a:solidFill>
                  <a:srgbClr val="22388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</a:p>
        </p:txBody>
      </p:sp>
      <p:sp>
        <p:nvSpPr>
          <p:cNvPr id="2037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87565" y="3886201"/>
            <a:ext cx="4968875" cy="1752600"/>
          </a:xfrm>
          <a:noFill/>
          <a:ln>
            <a:noFill/>
          </a:ln>
        </p:spPr>
        <p:txBody>
          <a:bodyPr/>
          <a:lstStyle>
            <a:lvl1pPr marL="0" indent="0" algn="ctr">
              <a:buFont typeface="Arial" charset="0"/>
              <a:buNone/>
              <a:defRPr smtClean="0">
                <a:solidFill>
                  <a:srgbClr val="22388F"/>
                </a:solidFill>
                <a:effectLst/>
              </a:defRPr>
            </a:lvl1pPr>
          </a:lstStyle>
          <a:p>
            <a:r>
              <a:rPr lang="ru-RU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2264429"/>
      </p:ext>
    </p:extLst>
  </p:cSld>
  <p:clrMapOvr>
    <a:masterClrMapping/>
  </p:clrMapOvr>
  <p:transition spd="med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7160EE3E-E660-431B-8F66-C853E92ABE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465924"/>
      </p:ext>
    </p:extLst>
  </p:cSld>
  <p:clrMapOvr>
    <a:masterClrMapping/>
  </p:clrMapOvr>
  <p:transition spd="med"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19" indent="0">
              <a:buNone/>
              <a:defRPr sz="1800"/>
            </a:lvl2pPr>
            <a:lvl3pPr marL="914239" indent="0">
              <a:buNone/>
              <a:defRPr sz="1600"/>
            </a:lvl3pPr>
            <a:lvl4pPr marL="1371358" indent="0">
              <a:buNone/>
              <a:defRPr sz="1400"/>
            </a:lvl4pPr>
            <a:lvl5pPr marL="1828477" indent="0">
              <a:buNone/>
              <a:defRPr sz="1400"/>
            </a:lvl5pPr>
            <a:lvl6pPr marL="2285596" indent="0">
              <a:buNone/>
              <a:defRPr sz="1400"/>
            </a:lvl6pPr>
            <a:lvl7pPr marL="2742716" indent="0">
              <a:buNone/>
              <a:defRPr sz="1400"/>
            </a:lvl7pPr>
            <a:lvl8pPr marL="3199835" indent="0">
              <a:buNone/>
              <a:defRPr sz="1400"/>
            </a:lvl8pPr>
            <a:lvl9pPr marL="3656954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4997CB01-5E70-4D19-921A-2C86383142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801835"/>
      </p:ext>
    </p:extLst>
  </p:cSld>
  <p:clrMapOvr>
    <a:masterClrMapping/>
  </p:clrMapOvr>
  <p:transition spd="med"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4038600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038600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8DB892CE-66E1-4E36-B08C-6FFE5B2B4A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643473"/>
      </p:ext>
    </p:extLst>
  </p:cSld>
  <p:clrMapOvr>
    <a:masterClrMapping/>
  </p:clrMapOvr>
  <p:transition spd="med"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E0F2EA90-6082-48C8-AA50-1E0046264C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340045"/>
      </p:ext>
    </p:extLst>
  </p:cSld>
  <p:clrMapOvr>
    <a:masterClrMapping/>
  </p:clrMapOvr>
  <p:transition spd="med"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F850899F-30C6-40E1-8C8D-F368A29A0C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72633"/>
      </p:ext>
    </p:extLst>
  </p:cSld>
  <p:clrMapOvr>
    <a:masterClrMapping/>
  </p:clrMapOvr>
  <p:transition spd="med"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09FBA9D1-3BA7-4420-9526-2718303BA1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331153"/>
      </p:ext>
    </p:extLst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38" y="5127625"/>
            <a:ext cx="923925" cy="376238"/>
          </a:xfrm>
          <a:prstGeom prst="rect">
            <a:avLst/>
          </a:prstGeom>
          <a:noFill/>
          <a:ln>
            <a:noFill/>
          </a:ln>
          <a:extLst/>
        </p:spPr>
        <p:txBody>
          <a:bodyPr lIns="80147" tIns="40074" rIns="80147" bIns="40074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42FA529-26E9-4214-9E60-13E7FFB1979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62867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E7F3AD7B-1CE9-4CD0-B051-DC07434419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958470"/>
      </p:ext>
    </p:extLst>
  </p:cSld>
  <p:clrMapOvr>
    <a:masterClrMapping/>
  </p:clrMapOvr>
  <p:transition spd="med"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C08A4A80-B484-43C4-91B8-E6A10196F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203338"/>
      </p:ext>
    </p:extLst>
  </p:cSld>
  <p:clrMapOvr>
    <a:masterClrMapping/>
  </p:clrMapOvr>
  <p:transition spd="med"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FE429E92-0275-4E18-9202-32B3179B01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908572"/>
      </p:ext>
    </p:extLst>
  </p:cSld>
  <p:clrMapOvr>
    <a:masterClrMapping/>
  </p:clrMapOvr>
  <p:transition spd="med"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0" y="1"/>
            <a:ext cx="2171700" cy="65246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"/>
            <a:ext cx="6362700" cy="65246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9BB0FE03-BCED-4D8C-92CE-7B077DF63B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367647"/>
      </p:ext>
    </p:extLst>
  </p:cSld>
  <p:clrMapOvr>
    <a:masterClrMapping/>
  </p:clrMapOvr>
  <p:transition spd="med"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1"/>
            <a:ext cx="8686800" cy="6524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811BBD1E-88D8-4157-87D4-C540061156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522074"/>
      </p:ext>
    </p:extLst>
  </p:cSld>
  <p:clrMapOvr>
    <a:masterClrMapping/>
  </p:clrMapOvr>
  <p:transition spd="med"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476377" y="1"/>
            <a:ext cx="76676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84314"/>
            <a:ext cx="4038600" cy="2443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484314"/>
            <a:ext cx="4038600" cy="2443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79876"/>
            <a:ext cx="4038600" cy="24447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79876"/>
            <a:ext cx="4038600" cy="24447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4C6EA1A9-8426-40C6-824D-ACC43C96EB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801823"/>
      </p:ext>
    </p:extLst>
  </p:cSld>
  <p:clrMapOvr>
    <a:masterClrMapping/>
  </p:clrMapOvr>
  <p:transition spd="med">
    <p:split orient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7" y="1"/>
            <a:ext cx="76676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484313"/>
            <a:ext cx="8229600" cy="5040312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8480FD8A-03B8-4C95-9421-53EE95B16C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179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701569"/>
      </p:ext>
    </p:extLst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2AE8F22-5340-4E42-BDA2-6E945DC65B2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5297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D72A49-01CB-4DDF-AE05-EC6BDD21610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2873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E11E264-EFBD-4FCA-8CD0-67987941CB0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1060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8B1A331-0B70-4009-8547-1E99E0034E78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8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70FB1EE-B72A-442B-8903-C27768E23A5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374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>
              <a:defRPr/>
            </a:lvl1pPr>
          </a:lstStyle>
          <a:p>
            <a:fld id="{E22AE3F0-3C5F-40E6-9045-8AD9BF363C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3012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92FA2A-8004-4A06-A9BF-5BCB9F8959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3039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lnSpc>
                <a:spcPts val="2100"/>
              </a:lnSpc>
              <a:defRPr sz="24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C094DAF2-68B2-4178-B18D-53178DC5CBC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1" r:id="rId1"/>
    <p:sldLayoutId id="2147484322" r:id="rId2"/>
    <p:sldLayoutId id="2147484323" r:id="rId3"/>
    <p:sldLayoutId id="2147484324" r:id="rId4"/>
    <p:sldLayoutId id="2147484325" r:id="rId5"/>
    <p:sldLayoutId id="2147484326" r:id="rId6"/>
    <p:sldLayoutId id="2147484327" r:id="rId7"/>
    <p:sldLayoutId id="2147484328" r:id="rId8"/>
    <p:sldLayoutId id="2147484329" r:id="rId9"/>
    <p:sldLayoutId id="2147484330" r:id="rId10"/>
    <p:sldLayoutId id="2147484331" r:id="rId11"/>
    <p:sldLayoutId id="2147484332" r:id="rId12"/>
  </p:sldLayoutIdLst>
  <p:hf hdr="0" ftr="0" dt="0"/>
  <p:txStyles>
    <p:titleStyle>
      <a:lvl1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500" indent="-317500" algn="l" defTabSz="912813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indent="139700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85875" algn="just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anose="020B0604020202020204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indent="571500" algn="l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anose="020B0604020202020204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42546" y="0"/>
            <a:ext cx="8101454" cy="112596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34485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3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32" y="1484484"/>
            <a:ext cx="8207337" cy="5039471"/>
          </a:xfrm>
          <a:prstGeom prst="rect">
            <a:avLst/>
          </a:prstGeom>
          <a:solidFill>
            <a:srgbClr val="E9EEF5">
              <a:alpha val="50195"/>
            </a:srgbClr>
          </a:solidFill>
          <a:ln w="57150" cmpd="thinThick" algn="ctr">
            <a:solidFill>
              <a:srgbClr val="FFFFFF">
                <a:alpha val="50195"/>
              </a:srgbClr>
            </a:solidFill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37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17294" y="6561392"/>
            <a:ext cx="826706" cy="2966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1C3F54"/>
                </a:solidFill>
              </a:defRPr>
            </a:lvl1pPr>
          </a:lstStyle>
          <a:p>
            <a:pPr defTabSz="914179" eaLnBrk="1" hangingPunct="1">
              <a:defRPr/>
            </a:pPr>
            <a:fld id="{BCF51963-EBDA-45BB-936F-3BC722426832}" type="slidenum">
              <a:rPr lang="ru-RU" altLang="ru-RU">
                <a:latin typeface="Arial" charset="0"/>
                <a:cs typeface="Arial" charset="0"/>
              </a:rPr>
              <a:pPr defTabSz="914179" eaLnBrk="1" hangingPunct="1">
                <a:defRPr/>
              </a:pPr>
              <a:t>‹#›</a:t>
            </a:fld>
            <a:endParaRPr lang="ru-RU" altLang="ru-RU">
              <a:latin typeface="Arial" charset="0"/>
              <a:cs typeface="Arial" charset="0"/>
            </a:endParaRPr>
          </a:p>
        </p:txBody>
      </p:sp>
      <p:sp>
        <p:nvSpPr>
          <p:cNvPr id="2048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3567" y="6561392"/>
            <a:ext cx="2896867" cy="296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22388F"/>
                </a:solidFill>
              </a:defRPr>
            </a:lvl1pPr>
          </a:lstStyle>
          <a:p>
            <a:pPr defTabSz="914179">
              <a:defRPr/>
            </a:pPr>
            <a:endParaRPr lang="ru-RU" alt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480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4" r:id="rId1"/>
    <p:sldLayoutId id="2147484335" r:id="rId2"/>
    <p:sldLayoutId id="2147484336" r:id="rId3"/>
    <p:sldLayoutId id="2147484337" r:id="rId4"/>
    <p:sldLayoutId id="2147484338" r:id="rId5"/>
    <p:sldLayoutId id="2147484339" r:id="rId6"/>
    <p:sldLayoutId id="2147484340" r:id="rId7"/>
    <p:sldLayoutId id="2147484341" r:id="rId8"/>
    <p:sldLayoutId id="2147484342" r:id="rId9"/>
    <p:sldLayoutId id="2147484343" r:id="rId10"/>
    <p:sldLayoutId id="2147484344" r:id="rId11"/>
    <p:sldLayoutId id="2147484345" r:id="rId12"/>
    <p:sldLayoutId id="2147484346" r:id="rId13"/>
    <p:sldLayoutId id="2147484347" r:id="rId14"/>
  </p:sldLayoutIdLst>
  <p:transition spd="med">
    <p:split orient="vert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5pPr>
      <a:lvl6pPr marL="457119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6pPr>
      <a:lvl7pPr marL="914239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7pPr>
      <a:lvl8pPr marL="1371358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8pPr>
      <a:lvl9pPr marL="1828477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9pPr>
    </p:titleStyle>
    <p:bodyStyle>
      <a:lvl1pPr marL="267157" indent="-267157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19377" indent="-272723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63247" indent="-262983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520848" indent="-178105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1874275" indent="-172539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1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331627" indent="-173007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788746" indent="-173007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245865" indent="-173007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702985" indent="-173007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6BA148E763E2B5C2BE589DED7611832B0909EF3EA3D5EB474E142BDEE4DD2C1DDFC6BECFB0FA2EEtEOCN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2"/>
          <p:cNvSpPr>
            <a:spLocks noGrp="1"/>
          </p:cNvSpPr>
          <p:nvPr>
            <p:ph type="title"/>
          </p:nvPr>
        </p:nvSpPr>
        <p:spPr>
          <a:xfrm>
            <a:off x="684213" y="2492896"/>
            <a:ext cx="7769225" cy="3455988"/>
          </a:xfrm>
        </p:spPr>
        <p:txBody>
          <a:bodyPr/>
          <a:lstStyle/>
          <a:p>
            <a:pPr algn="ctr" defTabSz="912813" fontAlgn="base">
              <a:spcAft>
                <a:spcPct val="0"/>
              </a:spcAft>
            </a:pPr>
            <a:r>
              <a:rPr lang="ru-RU" altLang="ru-RU" sz="2400" dirty="0" smtClean="0">
                <a:solidFill>
                  <a:srgbClr val="104E72"/>
                </a:solidFill>
              </a:rPr>
              <a:t>            </a:t>
            </a:r>
            <a:br>
              <a:rPr lang="ru-RU" altLang="ru-RU" sz="2400" dirty="0" smtClean="0">
                <a:solidFill>
                  <a:srgbClr val="104E72"/>
                </a:solidFill>
              </a:rPr>
            </a:br>
            <a:r>
              <a:rPr lang="ru-RU" altLang="ru-RU" sz="2400" dirty="0">
                <a:solidFill>
                  <a:srgbClr val="104E72"/>
                </a:solidFill>
              </a:rPr>
              <a:t/>
            </a:r>
            <a:br>
              <a:rPr lang="ru-RU" altLang="ru-RU" sz="2400" dirty="0">
                <a:solidFill>
                  <a:srgbClr val="104E72"/>
                </a:solidFill>
              </a:rPr>
            </a:br>
            <a:r>
              <a:rPr lang="ru-RU" altLang="ru-RU" sz="2400" dirty="0" smtClean="0">
                <a:solidFill>
                  <a:srgbClr val="104E72"/>
                </a:solidFill>
              </a:rPr>
              <a:t/>
            </a:r>
            <a:br>
              <a:rPr lang="ru-RU" altLang="ru-RU" sz="2400" dirty="0" smtClean="0">
                <a:solidFill>
                  <a:srgbClr val="104E72"/>
                </a:solidFill>
              </a:rPr>
            </a:br>
            <a:r>
              <a:rPr lang="ru-RU" altLang="ru-RU" sz="2400" dirty="0" smtClean="0">
                <a:solidFill>
                  <a:srgbClr val="104E72"/>
                </a:solidFill>
              </a:rPr>
              <a:t>Тема: «Досудебное урегулирование налоговых споров по результатам контрольно-надзорной деятельности</a:t>
            </a:r>
            <a:r>
              <a:rPr lang="ru-RU" altLang="ru-RU" sz="2400" dirty="0" smtClean="0"/>
              <a:t>.</a:t>
            </a:r>
            <a:br>
              <a:rPr lang="ru-RU" altLang="ru-RU" sz="2400" dirty="0" smtClean="0"/>
            </a:br>
            <a:r>
              <a:rPr lang="ru-RU" altLang="ru-RU" sz="2400" dirty="0" smtClean="0"/>
              <a:t>  </a:t>
            </a:r>
            <a:br>
              <a:rPr lang="ru-RU" altLang="ru-RU" sz="2400" dirty="0" smtClean="0"/>
            </a:br>
            <a:r>
              <a:rPr lang="ru-RU" altLang="ru-RU" sz="2400" dirty="0" smtClean="0">
                <a:solidFill>
                  <a:srgbClr val="104E72"/>
                </a:solidFill>
              </a:rPr>
              <a:t>Выступление начальника </a:t>
            </a:r>
            <a:r>
              <a:rPr lang="ru-RU" altLang="ru-RU" sz="2400" dirty="0">
                <a:solidFill>
                  <a:srgbClr val="104E72"/>
                </a:solidFill>
              </a:rPr>
              <a:t>отдела досудебного</a:t>
            </a:r>
            <a:br>
              <a:rPr lang="ru-RU" altLang="ru-RU" sz="2400" dirty="0">
                <a:solidFill>
                  <a:srgbClr val="104E72"/>
                </a:solidFill>
              </a:rPr>
            </a:br>
            <a:r>
              <a:rPr lang="ru-RU" altLang="ru-RU" sz="2400" dirty="0">
                <a:solidFill>
                  <a:srgbClr val="104E72"/>
                </a:solidFill>
              </a:rPr>
              <a:t> урегулирования налоговых споров</a:t>
            </a:r>
            <a:br>
              <a:rPr lang="ru-RU" altLang="ru-RU" sz="2400" dirty="0">
                <a:solidFill>
                  <a:srgbClr val="104E72"/>
                </a:solidFill>
              </a:rPr>
            </a:br>
            <a:r>
              <a:rPr lang="ru-RU" altLang="ru-RU" sz="2400" dirty="0">
                <a:solidFill>
                  <a:srgbClr val="104E72"/>
                </a:solidFill>
              </a:rPr>
              <a:t>УФНС России по Брянской области</a:t>
            </a:r>
            <a:br>
              <a:rPr lang="ru-RU" altLang="ru-RU" sz="2400" dirty="0">
                <a:solidFill>
                  <a:srgbClr val="104E72"/>
                </a:solidFill>
              </a:rPr>
            </a:br>
            <a:r>
              <a:rPr lang="ru-RU" altLang="ru-RU" sz="2400" dirty="0" smtClean="0">
                <a:solidFill>
                  <a:srgbClr val="104E72"/>
                </a:solidFill>
              </a:rPr>
              <a:t>Магомедовой Людмилы Шангереевны</a:t>
            </a:r>
            <a:br>
              <a:rPr lang="ru-RU" altLang="ru-RU" sz="2400" dirty="0" smtClean="0">
                <a:solidFill>
                  <a:srgbClr val="104E72"/>
                </a:solidFill>
              </a:rPr>
            </a:br>
            <a:r>
              <a:rPr lang="ru-RU" altLang="ru-RU" sz="2400" dirty="0" smtClean="0">
                <a:solidFill>
                  <a:srgbClr val="104E72"/>
                </a:solidFill>
              </a:rPr>
              <a:t/>
            </a:r>
            <a:br>
              <a:rPr lang="ru-RU" altLang="ru-RU" sz="2400" dirty="0" smtClean="0">
                <a:solidFill>
                  <a:srgbClr val="104E72"/>
                </a:solidFill>
              </a:rPr>
            </a:br>
            <a:r>
              <a:rPr lang="ru-RU" altLang="ru-RU" sz="2000" dirty="0" smtClean="0">
                <a:solidFill>
                  <a:srgbClr val="104E72"/>
                </a:solidFill>
              </a:rPr>
              <a:t>2018</a:t>
            </a:r>
            <a:r>
              <a:rPr lang="ru-RU" altLang="ru-RU" sz="2400" dirty="0" smtClean="0">
                <a:solidFill>
                  <a:srgbClr val="104E72"/>
                </a:solidFill>
              </a:rPr>
              <a:t/>
            </a:r>
            <a:br>
              <a:rPr lang="ru-RU" altLang="ru-RU" sz="2400" dirty="0" smtClean="0">
                <a:solidFill>
                  <a:srgbClr val="104E72"/>
                </a:solidFill>
              </a:rPr>
            </a:br>
            <a:endParaRPr lang="ru-RU" altLang="ru-RU" sz="2400" dirty="0" smtClean="0"/>
          </a:p>
        </p:txBody>
      </p:sp>
      <p:pic>
        <p:nvPicPr>
          <p:cNvPr id="1434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404813"/>
            <a:ext cx="1439862" cy="1644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3"/>
          <p:cNvSpPr txBox="1">
            <a:spLocks/>
          </p:cNvSpPr>
          <p:nvPr/>
        </p:nvSpPr>
        <p:spPr bwMode="auto">
          <a:xfrm>
            <a:off x="8324081" y="6041607"/>
            <a:ext cx="620370" cy="63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 anchor="ctr"/>
          <a:lstStyle>
            <a:lvl1pPr defTabSz="1041400" eaLnBrk="0" hangingPunct="0">
              <a:spcAft>
                <a:spcPct val="40000"/>
              </a:spcAft>
              <a:buClr>
                <a:srgbClr val="BE1002"/>
              </a:buClr>
              <a:buSzPct val="80000"/>
              <a:buFont typeface="Arial" charset="0"/>
              <a:buChar char="●"/>
              <a:defRPr sz="27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041400" eaLnBrk="0" hangingPunct="0">
              <a:spcAft>
                <a:spcPct val="40000"/>
              </a:spcAft>
              <a:buClr>
                <a:srgbClr val="BE1002"/>
              </a:buClr>
              <a:buSzPct val="80000"/>
              <a:buFont typeface="Arial" charset="0"/>
              <a:buChar char="●"/>
              <a:defRPr sz="25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41400" eaLnBrk="0" hangingPunct="0">
              <a:spcAft>
                <a:spcPct val="40000"/>
              </a:spcAft>
              <a:buClr>
                <a:srgbClr val="BE1002"/>
              </a:buClr>
              <a:buSzPct val="80000"/>
              <a:buFont typeface="Arial" charset="0"/>
              <a:buChar char="●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41400" eaLnBrk="0" hangingPunct="0">
              <a:spcAft>
                <a:spcPct val="40000"/>
              </a:spcAft>
              <a:buClr>
                <a:srgbClr val="BE1002"/>
              </a:buClr>
              <a:buSzPct val="80000"/>
              <a:buFont typeface="Arial" charset="0"/>
              <a:buChar char="●"/>
              <a:defRPr sz="2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41400" eaLnBrk="0" hangingPunct="0">
              <a:spcAft>
                <a:spcPct val="40000"/>
              </a:spcAft>
              <a:buClr>
                <a:srgbClr val="BE1002"/>
              </a:buClr>
              <a:buSzPct val="80000"/>
              <a:buFont typeface="Arial" charset="0"/>
              <a:buChar char="●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40000"/>
              </a:spcAft>
              <a:buClr>
                <a:srgbClr val="BE1002"/>
              </a:buClr>
              <a:buSzPct val="80000"/>
              <a:buFont typeface="Arial" charset="0"/>
              <a:buChar char="●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40000"/>
              </a:spcAft>
              <a:buClr>
                <a:srgbClr val="BE1002"/>
              </a:buClr>
              <a:buSzPct val="80000"/>
              <a:buFont typeface="Arial" charset="0"/>
              <a:buChar char="●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40000"/>
              </a:spcAft>
              <a:buClr>
                <a:srgbClr val="BE1002"/>
              </a:buClr>
              <a:buSzPct val="80000"/>
              <a:buFont typeface="Arial" charset="0"/>
              <a:buChar char="●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40000"/>
              </a:spcAft>
              <a:buClr>
                <a:srgbClr val="BE1002"/>
              </a:buClr>
              <a:buSzPct val="80000"/>
              <a:buFont typeface="Arial" charset="0"/>
              <a:buChar char="●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ts val="2104"/>
              </a:lnSpc>
              <a:spcAft>
                <a:spcPct val="0"/>
              </a:spcAft>
              <a:buClrTx/>
              <a:buSzTx/>
              <a:buNone/>
            </a:pPr>
            <a:r>
              <a:rPr lang="ru-RU" altLang="ru-RU" sz="160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1</a:t>
            </a:r>
            <a:endParaRPr lang="ru-RU" altLang="ru-RU" sz="160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847308" y="332656"/>
            <a:ext cx="7338549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2" tIns="45696" rIns="91392" bIns="45696" anchor="ctr"/>
          <a:lstStyle>
            <a:lvl1pPr marL="0" marR="0" indent="0" algn="ctr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41400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41400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41400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41400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1041400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1041400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1041400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1041400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1800" b="1" dirty="0">
                <a:solidFill>
                  <a:srgbClr val="333399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Вышестоящий налоговый орган оставляет без рассмотрения жалобу полностью или в части, если установит, что: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406424715"/>
              </p:ext>
            </p:extLst>
          </p:nvPr>
        </p:nvGraphicFramePr>
        <p:xfrm>
          <a:off x="821278" y="1340768"/>
          <a:ext cx="7485157" cy="4700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6586123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2"/>
          <p:cNvSpPr>
            <a:spLocks noGrp="1"/>
          </p:cNvSpPr>
          <p:nvPr>
            <p:ph type="title"/>
          </p:nvPr>
        </p:nvSpPr>
        <p:spPr>
          <a:xfrm>
            <a:off x="822325" y="501650"/>
            <a:ext cx="7337425" cy="1104900"/>
          </a:xfrm>
        </p:spPr>
        <p:txBody>
          <a:bodyPr/>
          <a:lstStyle/>
          <a:p>
            <a:pPr algn="ctr" defTabSz="912813" fontAlgn="base">
              <a:spcAft>
                <a:spcPct val="0"/>
              </a:spcAft>
            </a:pPr>
            <a:r>
              <a:rPr lang="ru-RU" altLang="ru-RU" sz="2400" dirty="0" smtClean="0"/>
              <a:t>Пример неправильного определения вида уплачиваемого налога</a:t>
            </a:r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 smtClean="0">
                <a:solidFill>
                  <a:srgbClr val="FFFFFF"/>
                </a:solidFill>
                <a:latin typeface="Calibri" panose="020F0502020204030204" pitchFamily="34" charset="0"/>
              </a:rPr>
              <a:t>2</a:t>
            </a: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24078" y="5044606"/>
            <a:ext cx="1663739" cy="10810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ООО (Заказчик)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101812" y="2364872"/>
            <a:ext cx="4680000" cy="0"/>
          </a:xfrm>
          <a:prstGeom prst="straightConnector1">
            <a:avLst/>
          </a:prstGeom>
          <a:ln w="25400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985729" y="2995613"/>
            <a:ext cx="1" cy="2412000"/>
          </a:xfrm>
          <a:prstGeom prst="straightConnector1">
            <a:avLst/>
          </a:prstGeom>
          <a:ln w="25400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64" name="TextBox 31763"/>
          <p:cNvSpPr txBox="1"/>
          <p:nvPr/>
        </p:nvSpPr>
        <p:spPr>
          <a:xfrm>
            <a:off x="2278129" y="1824328"/>
            <a:ext cx="4248472" cy="374195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По сделке исчислен ЕНВД вместо УСН</a:t>
            </a:r>
            <a:endParaRPr lang="ru-RU" sz="1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1787" name="TextBox 31786"/>
          <p:cNvSpPr txBox="1"/>
          <p:nvPr/>
        </p:nvSpPr>
        <p:spPr>
          <a:xfrm>
            <a:off x="755650" y="4918075"/>
            <a:ext cx="1192213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31850" name="Соединительная линия уступом 31849"/>
          <p:cNvCxnSpPr/>
          <p:nvPr/>
        </p:nvCxnSpPr>
        <p:spPr>
          <a:xfrm rot="10800000">
            <a:off x="594406" y="2976321"/>
            <a:ext cx="2628000" cy="2880000"/>
          </a:xfrm>
          <a:prstGeom prst="bentConnector3">
            <a:avLst>
              <a:gd name="adj1" fmla="val 100057"/>
            </a:avLst>
          </a:prstGeom>
          <a:ln w="25400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884" name="TextBox 31883"/>
          <p:cNvSpPr txBox="1"/>
          <p:nvPr/>
        </p:nvSpPr>
        <p:spPr>
          <a:xfrm>
            <a:off x="446225" y="5858994"/>
            <a:ext cx="1662984" cy="533400"/>
          </a:xfrm>
          <a:prstGeom prst="rect">
            <a:avLst/>
          </a:prstGeom>
        </p:spPr>
        <p:txBody>
          <a:bodyPr wrap="none" lIns="104306" tIns="52153" rIns="104306" bIns="52153" anchor="ctr">
            <a:normAutofit fontScale="92500" lnSpcReduction="10000"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Оплата за </a:t>
            </a:r>
            <a:r>
              <a:rPr lang="ru-RU" sz="16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поставленное </a:t>
            </a:r>
          </a:p>
          <a:p>
            <a:pPr defTabSz="1043056" eaLnBrk="1" fontAlgn="auto" hangingPunct="1"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оборудование и выполненные работы </a:t>
            </a:r>
            <a:endParaRPr lang="ru-RU" sz="16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834" y="1773158"/>
            <a:ext cx="1928222" cy="1261482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259351" y="2403899"/>
            <a:ext cx="2664577" cy="499671"/>
          </a:xfrm>
          <a:prstGeom prst="rect">
            <a:avLst/>
          </a:prstGeom>
          <a:solidFill>
            <a:srgbClr val="FFC000"/>
          </a:solidFill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Применяет УСН и ЕНВД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67297" y="1532228"/>
            <a:ext cx="1482459" cy="292100"/>
          </a:xfrm>
          <a:prstGeom prst="rect">
            <a:avLst/>
          </a:prstGeom>
        </p:spPr>
        <p:txBody>
          <a:bodyPr wrap="none" lIns="104306" tIns="52153" rIns="104306" bIns="52153" anchor="ctr">
            <a:noAutofit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+mj-lt"/>
                <a:ea typeface="+mj-ea"/>
                <a:cs typeface="+mj-cs"/>
              </a:rPr>
              <a:t>ИП (Подрядчик)</a:t>
            </a:r>
            <a:endParaRPr lang="ru-RU" b="1" dirty="0">
              <a:latin typeface="+mj-lt"/>
              <a:ea typeface="+mj-ea"/>
              <a:cs typeface="+mj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85729" y="4494792"/>
            <a:ext cx="2584800" cy="859021"/>
          </a:xfrm>
          <a:prstGeom prst="rect">
            <a:avLst/>
          </a:prstGeom>
        </p:spPr>
        <p:txBody>
          <a:bodyPr wrap="none" lIns="104306" tIns="52153" rIns="104306" bIns="52153" anchor="ctr">
            <a:noAutofit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r>
              <a:rPr lang="ru-RU" sz="15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Поставка, а также услуги по монтажу </a:t>
            </a:r>
          </a:p>
          <a:p>
            <a:pPr defTabSz="1043056" eaLnBrk="1" fontAlgn="auto" hangingPunct="1">
              <a:spcAft>
                <a:spcPts val="0"/>
              </a:spcAft>
              <a:defRPr/>
            </a:pPr>
            <a:r>
              <a:rPr lang="ru-RU" sz="15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и пуско-наладке автоматической </a:t>
            </a:r>
          </a:p>
          <a:p>
            <a:pPr defTabSz="1043056" eaLnBrk="1" fontAlgn="auto" hangingPunct="1">
              <a:spcAft>
                <a:spcPts val="0"/>
              </a:spcAft>
              <a:defRPr/>
            </a:pPr>
            <a:r>
              <a:rPr lang="ru-RU" sz="15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системы полива  газона </a:t>
            </a:r>
            <a:endParaRPr lang="ru-RU" sz="15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60" name="Прямая со стрелкой 59"/>
          <p:cNvCxnSpPr/>
          <p:nvPr/>
        </p:nvCxnSpPr>
        <p:spPr>
          <a:xfrm flipH="1">
            <a:off x="992078" y="5386837"/>
            <a:ext cx="2232000" cy="0"/>
          </a:xfrm>
          <a:prstGeom prst="straightConnector1">
            <a:avLst/>
          </a:prstGeom>
          <a:ln w="2540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Прямоугольник 63"/>
          <p:cNvSpPr/>
          <p:nvPr/>
        </p:nvSpPr>
        <p:spPr>
          <a:xfrm>
            <a:off x="6781812" y="1824328"/>
            <a:ext cx="1663739" cy="10810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Бюджет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1819" name="Прямоугольник 31818"/>
          <p:cNvSpPr/>
          <p:nvPr/>
        </p:nvSpPr>
        <p:spPr>
          <a:xfrm>
            <a:off x="2605945" y="3124395"/>
            <a:ext cx="60841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розничная </a:t>
            </a:r>
            <a:r>
              <a:rPr lang="ru-RU" sz="1600" dirty="0"/>
              <a:t>торговля - предпринимательская деятельность, связанная с торговлей товарами (в том числе за наличный расчет, а также с использованием платежных карт) на основе </a:t>
            </a:r>
            <a:r>
              <a:rPr lang="ru-RU" sz="1600" dirty="0">
                <a:hlinkClick r:id="rId3"/>
              </a:rPr>
              <a:t>договоров розничной купли-продажи</a:t>
            </a:r>
            <a:r>
              <a:rPr lang="ru-RU" sz="1600" dirty="0" smtClean="0">
                <a:hlinkClick r:id="rId3"/>
              </a:rPr>
              <a:t>. </a:t>
            </a:r>
            <a:r>
              <a:rPr lang="ru-RU" sz="1600" dirty="0" smtClean="0"/>
              <a:t>(статья </a:t>
            </a:r>
            <a:r>
              <a:rPr lang="ru-RU" sz="1600" dirty="0"/>
              <a:t>346.27 НК РФ</a:t>
            </a:r>
            <a:r>
              <a:rPr lang="ru-RU" sz="1600" dirty="0" smtClean="0"/>
              <a:t>)</a:t>
            </a:r>
            <a:endParaRPr lang="ru-RU" sz="1600" dirty="0">
              <a:hlinkClick r:id="rId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6" grpId="0" animBg="1"/>
      <p:bldP spid="31764" grpId="0"/>
      <p:bldP spid="31884" grpId="0"/>
      <p:bldP spid="28" grpId="0" animBg="1"/>
      <p:bldP spid="38" grpId="0"/>
      <p:bldP spid="40" grpId="0"/>
      <p:bldP spid="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трелка вниз 15"/>
          <p:cNvSpPr/>
          <p:nvPr/>
        </p:nvSpPr>
        <p:spPr>
          <a:xfrm>
            <a:off x="4157230" y="4658398"/>
            <a:ext cx="360040" cy="4437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3326697">
            <a:off x="2032825" y="4280197"/>
            <a:ext cx="330367" cy="11719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18251755">
            <a:off x="6432637" y="4214640"/>
            <a:ext cx="355915" cy="12051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745381" y="5243858"/>
            <a:ext cx="6876589" cy="485598"/>
            <a:chOff x="564756" y="4476513"/>
            <a:chExt cx="6876589" cy="485598"/>
          </a:xfrm>
        </p:grpSpPr>
        <p:sp>
          <p:nvSpPr>
            <p:cNvPr id="21" name="TextBox 20"/>
            <p:cNvSpPr txBox="1"/>
            <p:nvPr/>
          </p:nvSpPr>
          <p:spPr>
            <a:xfrm>
              <a:off x="564756" y="4553876"/>
              <a:ext cx="1452627" cy="408235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 lnSpcReduction="10000"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5AA9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ООО «Альфа»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119567" y="4476513"/>
              <a:ext cx="1321778" cy="457200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5AA9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ООО «Гамма»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521639" y="4535752"/>
              <a:ext cx="1631222" cy="387329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ru-RU" b="1" dirty="0" smtClean="0">
                  <a:solidFill>
                    <a:srgbClr val="005AA9"/>
                  </a:solidFill>
                  <a:latin typeface="+mj-lt"/>
                  <a:ea typeface="+mj-ea"/>
                  <a:cs typeface="+mj-cs"/>
                </a:rPr>
                <a:t>ООО «Бета»</a:t>
              </a:r>
              <a:endPara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115616" y="901840"/>
            <a:ext cx="6696744" cy="76972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R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Импорт товаров на территорию Российской Федерации</a:t>
            </a:r>
          </a:p>
        </p:txBody>
      </p:sp>
      <p:sp>
        <p:nvSpPr>
          <p:cNvPr id="28" name="Заголовок 2"/>
          <p:cNvSpPr>
            <a:spLocks noGrp="1"/>
          </p:cNvSpPr>
          <p:nvPr>
            <p:ph type="title"/>
          </p:nvPr>
        </p:nvSpPr>
        <p:spPr>
          <a:xfrm>
            <a:off x="822635" y="331447"/>
            <a:ext cx="7337425" cy="564412"/>
          </a:xfrm>
        </p:spPr>
        <p:txBody>
          <a:bodyPr/>
          <a:lstStyle/>
          <a:p>
            <a:pPr algn="ctr" defTabSz="912813" fontAlgn="base">
              <a:spcAft>
                <a:spcPct val="0"/>
              </a:spcAft>
            </a:pPr>
            <a:r>
              <a:rPr lang="ru-RU" altLang="ru-RU" sz="2400" dirty="0" smtClean="0"/>
              <a:t>Схема необоснованного возмещения НДС</a:t>
            </a:r>
          </a:p>
        </p:txBody>
      </p:sp>
      <p:sp>
        <p:nvSpPr>
          <p:cNvPr id="17" name="Номер слайда 3"/>
          <p:cNvSpPr>
            <a:spLocks noGrp="1"/>
          </p:cNvSpPr>
          <p:nvPr>
            <p:ph type="sldNum" sz="quarter" idx="10"/>
          </p:nvPr>
        </p:nvSpPr>
        <p:spPr bwMode="auto">
          <a:xfrm>
            <a:off x="8324850" y="6042025"/>
            <a:ext cx="619125" cy="631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defRPr sz="21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1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>
              <a:lnSpc>
                <a:spcPts val="1575"/>
              </a:lnSpc>
              <a:spcBef>
                <a:spcPts val="350"/>
              </a:spcBef>
              <a:buFont typeface="Arial" panose="020B0604020202020204" pitchFamily="34" charset="0"/>
              <a:defRPr sz="14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ts val="1575"/>
              </a:lnSpc>
              <a:spcBef>
                <a:spcPts val="350"/>
              </a:spcBef>
              <a:buFont typeface="Arial" panose="020B0604020202020204" pitchFamily="34" charset="0"/>
              <a:defRPr sz="1200"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8" name="Стрелка вниз 17"/>
          <p:cNvSpPr/>
          <p:nvPr/>
        </p:nvSpPr>
        <p:spPr>
          <a:xfrm>
            <a:off x="4115183" y="1671568"/>
            <a:ext cx="360040" cy="4437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774279" y="2264657"/>
            <a:ext cx="3398238" cy="14674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ООО </a:t>
            </a:r>
            <a:r>
              <a:rPr lang="ru-RU" dirty="0" smtClean="0">
                <a:solidFill>
                  <a:schemeClr val="tx1"/>
                </a:solidFill>
              </a:rPr>
              <a:t>«А» </a:t>
            </a:r>
            <a:r>
              <a:rPr lang="ru-RU" dirty="0">
                <a:solidFill>
                  <a:schemeClr val="tx1"/>
                </a:solidFill>
              </a:rPr>
              <a:t>заявлены налоговые вычеты по НДС в отношении сумм налога, уплаченных при ввозе товаров на территорию Российской Федерации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90874" y="3732069"/>
            <a:ext cx="2711100" cy="54006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algn="just" defTabSz="1043056" eaLnBrk="1" fontAlgn="auto" hangingPunct="1">
              <a:spcAft>
                <a:spcPts val="0"/>
              </a:spcAft>
            </a:pPr>
            <a:endParaRPr kumimoji="0" lang="ru-RU" sz="160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85708" y="3814834"/>
            <a:ext cx="4318539" cy="457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Из представленных ООО «А» документов следует, что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ввезенный товар был реализован оптом «проблемным» контрагентам</a:t>
            </a:r>
          </a:p>
        </p:txBody>
      </p:sp>
    </p:spTree>
    <p:extLst>
      <p:ext uri="{BB962C8B-B14F-4D97-AF65-F5344CB8AC3E}">
        <p14:creationId xmlns:p14="http://schemas.microsoft.com/office/powerpoint/2010/main" val="193230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3" grpId="0" animBg="1"/>
      <p:bldP spid="27" grpId="0"/>
      <p:bldP spid="18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6632"/>
            <a:ext cx="6552728" cy="6552728"/>
          </a:xfrm>
          <a:prstGeom prst="rect">
            <a:avLst/>
          </a:prstGeom>
        </p:spPr>
      </p:pic>
      <p:sp>
        <p:nvSpPr>
          <p:cNvPr id="21506" name="Заголовок 2"/>
          <p:cNvSpPr>
            <a:spLocks noGrp="1"/>
          </p:cNvSpPr>
          <p:nvPr>
            <p:ph type="title"/>
          </p:nvPr>
        </p:nvSpPr>
        <p:spPr>
          <a:xfrm>
            <a:off x="2411760" y="3501008"/>
            <a:ext cx="4824536" cy="576064"/>
          </a:xfrm>
        </p:spPr>
        <p:txBody>
          <a:bodyPr/>
          <a:lstStyle/>
          <a:p>
            <a:pPr algn="ctr" defTabSz="912813" fontAlgn="base">
              <a:spcAft>
                <a:spcPct val="0"/>
              </a:spcAft>
            </a:pPr>
            <a:r>
              <a:rPr lang="ru-RU" altLang="ru-RU" sz="2800" dirty="0" smtClean="0"/>
              <a:t>Спасибо за внимание!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16913" y="6165850"/>
            <a:ext cx="619125" cy="627063"/>
          </a:xfrm>
        </p:spPr>
        <p:txBody>
          <a:bodyPr rtlCol="0"/>
          <a:lstStyle/>
          <a:p>
            <a:pPr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  <a:latin typeface="+mn-lt"/>
              <a:cs typeface="+mn-cs"/>
            </a:endParaRPr>
          </a:p>
          <a:p>
            <a:pPr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Шаблон_ГНИВЦ_2">
  <a:themeElements>
    <a:clrScheme name="1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Специальное оформление">
      <a:majorFont>
        <a:latin typeface="Impact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</TotalTime>
  <Words>310</Words>
  <Application>Microsoft Office PowerPoint</Application>
  <PresentationFormat>Экран (4:3)</PresentationFormat>
  <Paragraphs>32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Present_FNS2012_A4</vt:lpstr>
      <vt:lpstr>Шаблон_ГНИВЦ_2</vt:lpstr>
      <vt:lpstr>               Тема: «Досудебное урегулирование налоговых споров по результатам контрольно-надзорной деятельности.    Выступление начальника отдела досудебного  урегулирования налоговых споров УФНС России по Брянской области Магомедовой Людмилы Шангереевны  2018 </vt:lpstr>
      <vt:lpstr>Презентация PowerPoint</vt:lpstr>
      <vt:lpstr>Пример неправильного определения вида уплачиваемого налога</vt:lpstr>
      <vt:lpstr>Схема необоснованного возмещения НДС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Стратегия проведения предпроверочного анализа</dc:title>
  <dc:creator>Ермакова А.Н.</dc:creator>
  <cp:lastModifiedBy>3200-00-510</cp:lastModifiedBy>
  <cp:revision>151</cp:revision>
  <cp:lastPrinted>2018-02-19T09:20:11Z</cp:lastPrinted>
  <dcterms:created xsi:type="dcterms:W3CDTF">2017-03-14T13:04:27Z</dcterms:created>
  <dcterms:modified xsi:type="dcterms:W3CDTF">2018-05-30T06:29:17Z</dcterms:modified>
</cp:coreProperties>
</file>