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687" r:id="rId2"/>
    <p:sldMasterId id="2147483701" r:id="rId3"/>
    <p:sldMasterId id="2147483714" r:id="rId4"/>
    <p:sldMasterId id="2147483727" r:id="rId5"/>
  </p:sldMasterIdLst>
  <p:notesMasterIdLst>
    <p:notesMasterId r:id="rId21"/>
  </p:notesMasterIdLst>
  <p:sldIdLst>
    <p:sldId id="299" r:id="rId6"/>
    <p:sldId id="392" r:id="rId7"/>
    <p:sldId id="393" r:id="rId8"/>
    <p:sldId id="401" r:id="rId9"/>
    <p:sldId id="411" r:id="rId10"/>
    <p:sldId id="396" r:id="rId11"/>
    <p:sldId id="413" r:id="rId12"/>
    <p:sldId id="403" r:id="rId13"/>
    <p:sldId id="398" r:id="rId14"/>
    <p:sldId id="415" r:id="rId15"/>
    <p:sldId id="404" r:id="rId16"/>
    <p:sldId id="402" r:id="rId17"/>
    <p:sldId id="417" r:id="rId18"/>
    <p:sldId id="416" r:id="rId19"/>
    <p:sldId id="408" r:id="rId20"/>
  </p:sldIdLst>
  <p:sldSz cx="10325100" cy="7150100"/>
  <p:notesSz cx="6797675" cy="9926638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52" userDrawn="1">
          <p15:clr>
            <a:srgbClr val="A4A3A4"/>
          </p15:clr>
        </p15:guide>
        <p15:guide id="2" pos="32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BADB"/>
    <a:srgbClr val="ECECEC"/>
    <a:srgbClr val="F5801F"/>
    <a:srgbClr val="779DCB"/>
    <a:srgbClr val="6898C0"/>
    <a:srgbClr val="FF9429"/>
    <a:srgbClr val="FF7D25"/>
    <a:srgbClr val="B6C8E8"/>
    <a:srgbClr val="618CBB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65" autoAdjust="0"/>
    <p:restoredTop sz="94660"/>
  </p:normalViewPr>
  <p:slideViewPr>
    <p:cSldViewPr snapToGrid="0">
      <p:cViewPr>
        <p:scale>
          <a:sx n="80" d="100"/>
          <a:sy n="80" d="100"/>
        </p:scale>
        <p:origin x="-1206" y="-192"/>
      </p:cViewPr>
      <p:guideLst>
        <p:guide orient="horz" pos="2252"/>
        <p:guide pos="32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6680457598872087"/>
          <c:y val="5.5451712012502666E-2"/>
          <c:w val="0.81125837408445434"/>
          <c:h val="0.7199376642750585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66FF6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FF99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29303874030865323"/>
                  <c:y val="2.080532770311976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40%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22312224115104595"/>
                  <c:y val="3.616844668253001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43 %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1436596914068421E-2"/>
                  <c:y val="7.027051871255044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1 %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ЕНВД</c:v>
                </c:pt>
                <c:pt idx="1">
                  <c:v>УСН</c:v>
                </c:pt>
                <c:pt idx="2">
                  <c:v>ЕСХН</c:v>
                </c:pt>
                <c:pt idx="3">
                  <c:v>Патент</c:v>
                </c:pt>
                <c:pt idx="4">
                  <c:v>ОСНО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0.4</c:v>
                </c:pt>
                <c:pt idx="1">
                  <c:v>0.43</c:v>
                </c:pt>
                <c:pt idx="2">
                  <c:v>0.01</c:v>
                </c:pt>
                <c:pt idx="3">
                  <c:v>0.02</c:v>
                </c:pt>
                <c:pt idx="4">
                  <c:v>0.14000000000000001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4094463615151434E-2"/>
          <c:y val="0.80019439779145474"/>
          <c:w val="0.89999996516879721"/>
          <c:h val="8.15520404558089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8"/>
            <a:ext cx="2946189" cy="497923"/>
          </a:xfrm>
          <a:prstGeom prst="rect">
            <a:avLst/>
          </a:prstGeom>
        </p:spPr>
        <p:txBody>
          <a:bodyPr vert="horz" lIns="91499" tIns="45752" rIns="91499" bIns="4575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00" y="8"/>
            <a:ext cx="2946189" cy="497923"/>
          </a:xfrm>
          <a:prstGeom prst="rect">
            <a:avLst/>
          </a:prstGeom>
        </p:spPr>
        <p:txBody>
          <a:bodyPr vert="horz" lIns="91499" tIns="45752" rIns="91499" bIns="45752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99" tIns="45752" rIns="91499" bIns="4575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201"/>
            <a:ext cx="5438140" cy="3908614"/>
          </a:xfrm>
          <a:prstGeom prst="rect">
            <a:avLst/>
          </a:prstGeom>
        </p:spPr>
        <p:txBody>
          <a:bodyPr vert="horz" lIns="91499" tIns="45752" rIns="91499" bIns="45752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9428725"/>
            <a:ext cx="2946189" cy="497922"/>
          </a:xfrm>
          <a:prstGeom prst="rect">
            <a:avLst/>
          </a:prstGeom>
        </p:spPr>
        <p:txBody>
          <a:bodyPr vert="horz" lIns="91499" tIns="45752" rIns="91499" bIns="4575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00" y="9428725"/>
            <a:ext cx="2946189" cy="497922"/>
          </a:xfrm>
          <a:prstGeom prst="rect">
            <a:avLst/>
          </a:prstGeom>
        </p:spPr>
        <p:txBody>
          <a:bodyPr vert="horz" lIns="91499" tIns="45752" rIns="91499" bIns="45752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09613" y="746125"/>
            <a:ext cx="537845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26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26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31046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6672" indent="-285960" defTabSz="1031046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8606" indent="-227180" defTabSz="1031046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9321" indent="-227180" defTabSz="1031046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70033" indent="-227180" defTabSz="1031046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27570" indent="-227180" defTabSz="1031046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85105" indent="-227180" defTabSz="1031046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42642" indent="-227180" defTabSz="1031046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00179" indent="-227180" defTabSz="1031046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B5F52E-7ECA-4248-BA9A-9223E9A7A836}" type="slidenum">
              <a:rPr lang="ru-RU" altLang="ru-RU" sz="120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</a:t>
            </a:fld>
            <a:endParaRPr lang="ru-RU" altLang="ru-RU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26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3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3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 ЧЕМ ВЫ РАССКАЖЕТЕ СЕГОДНЯ? </a:t>
            </a: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2" y="2574050"/>
            <a:ext cx="4715924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383" y="1170167"/>
            <a:ext cx="8776335" cy="2489294"/>
          </a:xfrm>
        </p:spPr>
        <p:txBody>
          <a:bodyPr anchor="b"/>
          <a:lstStyle>
            <a:lvl1pPr algn="ctr">
              <a:defRPr sz="625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0638" y="3755458"/>
            <a:ext cx="7743825" cy="1726285"/>
          </a:xfrm>
        </p:spPr>
        <p:txBody>
          <a:bodyPr/>
          <a:lstStyle>
            <a:lvl1pPr marL="0" indent="0" algn="ctr">
              <a:buNone/>
              <a:defRPr sz="2502"/>
            </a:lvl1pPr>
            <a:lvl2pPr marL="476677" indent="0" algn="ctr">
              <a:buNone/>
              <a:defRPr sz="2085"/>
            </a:lvl2pPr>
            <a:lvl3pPr marL="953353" indent="0" algn="ctr">
              <a:buNone/>
              <a:defRPr sz="1877"/>
            </a:lvl3pPr>
            <a:lvl4pPr marL="1430030" indent="0" algn="ctr">
              <a:buNone/>
              <a:defRPr sz="1668"/>
            </a:lvl4pPr>
            <a:lvl5pPr marL="1906707" indent="0" algn="ctr">
              <a:buNone/>
              <a:defRPr sz="1668"/>
            </a:lvl5pPr>
            <a:lvl6pPr marL="2383384" indent="0" algn="ctr">
              <a:buNone/>
              <a:defRPr sz="1668"/>
            </a:lvl6pPr>
            <a:lvl7pPr marL="2860060" indent="0" algn="ctr">
              <a:buNone/>
              <a:defRPr sz="1668"/>
            </a:lvl7pPr>
            <a:lvl8pPr marL="3336737" indent="0" algn="ctr">
              <a:buNone/>
              <a:defRPr sz="1668"/>
            </a:lvl8pPr>
            <a:lvl9pPr marL="3813414" indent="0" algn="ctr">
              <a:buNone/>
              <a:defRPr sz="1668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751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446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473" y="1782562"/>
            <a:ext cx="8905399" cy="2974242"/>
          </a:xfrm>
        </p:spPr>
        <p:txBody>
          <a:bodyPr anchor="b"/>
          <a:lstStyle>
            <a:lvl1pPr>
              <a:defRPr sz="625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4473" y="4784942"/>
            <a:ext cx="8905399" cy="1564084"/>
          </a:xfrm>
        </p:spPr>
        <p:txBody>
          <a:bodyPr/>
          <a:lstStyle>
            <a:lvl1pPr marL="0" indent="0">
              <a:buNone/>
              <a:defRPr sz="2502">
                <a:solidFill>
                  <a:schemeClr val="tx1"/>
                </a:solidFill>
              </a:defRPr>
            </a:lvl1pPr>
            <a:lvl2pPr marL="476677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2pPr>
            <a:lvl3pPr marL="953353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3pPr>
            <a:lvl4pPr marL="1430030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4pPr>
            <a:lvl5pPr marL="1906707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5pPr>
            <a:lvl6pPr marL="2383384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6pPr>
            <a:lvl7pPr marL="2860060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7pPr>
            <a:lvl8pPr marL="3336737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8pPr>
            <a:lvl9pPr marL="3813414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627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9850" y="1903383"/>
            <a:ext cx="4388168" cy="45366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7082" y="1903383"/>
            <a:ext cx="4388168" cy="45366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1309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195" y="380678"/>
            <a:ext cx="8905399" cy="13820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196" y="1752768"/>
            <a:ext cx="4368001" cy="859005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677" indent="0">
              <a:buNone/>
              <a:defRPr sz="2085" b="1"/>
            </a:lvl2pPr>
            <a:lvl3pPr marL="953353" indent="0">
              <a:buNone/>
              <a:defRPr sz="1877" b="1"/>
            </a:lvl3pPr>
            <a:lvl4pPr marL="1430030" indent="0">
              <a:buNone/>
              <a:defRPr sz="1668" b="1"/>
            </a:lvl4pPr>
            <a:lvl5pPr marL="1906707" indent="0">
              <a:buNone/>
              <a:defRPr sz="1668" b="1"/>
            </a:lvl5pPr>
            <a:lvl6pPr marL="2383384" indent="0">
              <a:buNone/>
              <a:defRPr sz="1668" b="1"/>
            </a:lvl6pPr>
            <a:lvl7pPr marL="2860060" indent="0">
              <a:buNone/>
              <a:defRPr sz="1668" b="1"/>
            </a:lvl7pPr>
            <a:lvl8pPr marL="3336737" indent="0">
              <a:buNone/>
              <a:defRPr sz="1668" b="1"/>
            </a:lvl8pPr>
            <a:lvl9pPr marL="3813414" indent="0">
              <a:buNone/>
              <a:defRPr sz="166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196" y="2611773"/>
            <a:ext cx="4368001" cy="38415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7083" y="1752768"/>
            <a:ext cx="4389512" cy="859005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677" indent="0">
              <a:buNone/>
              <a:defRPr sz="2085" b="1"/>
            </a:lvl2pPr>
            <a:lvl3pPr marL="953353" indent="0">
              <a:buNone/>
              <a:defRPr sz="1877" b="1"/>
            </a:lvl3pPr>
            <a:lvl4pPr marL="1430030" indent="0">
              <a:buNone/>
              <a:defRPr sz="1668" b="1"/>
            </a:lvl4pPr>
            <a:lvl5pPr marL="1906707" indent="0">
              <a:buNone/>
              <a:defRPr sz="1668" b="1"/>
            </a:lvl5pPr>
            <a:lvl6pPr marL="2383384" indent="0">
              <a:buNone/>
              <a:defRPr sz="1668" b="1"/>
            </a:lvl6pPr>
            <a:lvl7pPr marL="2860060" indent="0">
              <a:buNone/>
              <a:defRPr sz="1668" b="1"/>
            </a:lvl7pPr>
            <a:lvl8pPr marL="3336737" indent="0">
              <a:buNone/>
              <a:defRPr sz="1668" b="1"/>
            </a:lvl8pPr>
            <a:lvl9pPr marL="3813414" indent="0">
              <a:buNone/>
              <a:defRPr sz="166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7083" y="2611773"/>
            <a:ext cx="4389512" cy="38415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5509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0282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972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7" y="5158097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7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5"/>
            <a:ext cx="533798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196" y="476673"/>
            <a:ext cx="3330113" cy="1668357"/>
          </a:xfrm>
        </p:spPr>
        <p:txBody>
          <a:bodyPr anchor="b"/>
          <a:lstStyle>
            <a:lvl1pPr>
              <a:defRPr sz="333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512" y="1029484"/>
            <a:ext cx="5227082" cy="5081205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196" y="2145030"/>
            <a:ext cx="3330113" cy="3973933"/>
          </a:xfrm>
        </p:spPr>
        <p:txBody>
          <a:bodyPr/>
          <a:lstStyle>
            <a:lvl1pPr marL="0" indent="0">
              <a:buNone/>
              <a:defRPr sz="1668"/>
            </a:lvl1pPr>
            <a:lvl2pPr marL="476677" indent="0">
              <a:buNone/>
              <a:defRPr sz="1460"/>
            </a:lvl2pPr>
            <a:lvl3pPr marL="953353" indent="0">
              <a:buNone/>
              <a:defRPr sz="1251"/>
            </a:lvl3pPr>
            <a:lvl4pPr marL="1430030" indent="0">
              <a:buNone/>
              <a:defRPr sz="1043"/>
            </a:lvl4pPr>
            <a:lvl5pPr marL="1906707" indent="0">
              <a:buNone/>
              <a:defRPr sz="1043"/>
            </a:lvl5pPr>
            <a:lvl6pPr marL="2383384" indent="0">
              <a:buNone/>
              <a:defRPr sz="1043"/>
            </a:lvl6pPr>
            <a:lvl7pPr marL="2860060" indent="0">
              <a:buNone/>
              <a:defRPr sz="1043"/>
            </a:lvl7pPr>
            <a:lvl8pPr marL="3336737" indent="0">
              <a:buNone/>
              <a:defRPr sz="1043"/>
            </a:lvl8pPr>
            <a:lvl9pPr marL="3813414" indent="0">
              <a:buNone/>
              <a:defRPr sz="104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4688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196" y="476673"/>
            <a:ext cx="3330113" cy="1668357"/>
          </a:xfrm>
        </p:spPr>
        <p:txBody>
          <a:bodyPr anchor="b"/>
          <a:lstStyle>
            <a:lvl1pPr>
              <a:defRPr sz="333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89512" y="1029484"/>
            <a:ext cx="5227082" cy="5081205"/>
          </a:xfrm>
        </p:spPr>
        <p:txBody>
          <a:bodyPr anchor="t"/>
          <a:lstStyle>
            <a:lvl1pPr marL="0" indent="0">
              <a:buNone/>
              <a:defRPr sz="3336"/>
            </a:lvl1pPr>
            <a:lvl2pPr marL="476677" indent="0">
              <a:buNone/>
              <a:defRPr sz="2919"/>
            </a:lvl2pPr>
            <a:lvl3pPr marL="953353" indent="0">
              <a:buNone/>
              <a:defRPr sz="2502"/>
            </a:lvl3pPr>
            <a:lvl4pPr marL="1430030" indent="0">
              <a:buNone/>
              <a:defRPr sz="2085"/>
            </a:lvl4pPr>
            <a:lvl5pPr marL="1906707" indent="0">
              <a:buNone/>
              <a:defRPr sz="2085"/>
            </a:lvl5pPr>
            <a:lvl6pPr marL="2383384" indent="0">
              <a:buNone/>
              <a:defRPr sz="2085"/>
            </a:lvl6pPr>
            <a:lvl7pPr marL="2860060" indent="0">
              <a:buNone/>
              <a:defRPr sz="2085"/>
            </a:lvl7pPr>
            <a:lvl8pPr marL="3336737" indent="0">
              <a:buNone/>
              <a:defRPr sz="2085"/>
            </a:lvl8pPr>
            <a:lvl9pPr marL="3813414" indent="0">
              <a:buNone/>
              <a:defRPr sz="208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196" y="2145030"/>
            <a:ext cx="3330113" cy="3973933"/>
          </a:xfrm>
        </p:spPr>
        <p:txBody>
          <a:bodyPr/>
          <a:lstStyle>
            <a:lvl1pPr marL="0" indent="0">
              <a:buNone/>
              <a:defRPr sz="1668"/>
            </a:lvl1pPr>
            <a:lvl2pPr marL="476677" indent="0">
              <a:buNone/>
              <a:defRPr sz="1460"/>
            </a:lvl2pPr>
            <a:lvl3pPr marL="953353" indent="0">
              <a:buNone/>
              <a:defRPr sz="1251"/>
            </a:lvl3pPr>
            <a:lvl4pPr marL="1430030" indent="0">
              <a:buNone/>
              <a:defRPr sz="1043"/>
            </a:lvl4pPr>
            <a:lvl5pPr marL="1906707" indent="0">
              <a:buNone/>
              <a:defRPr sz="1043"/>
            </a:lvl5pPr>
            <a:lvl6pPr marL="2383384" indent="0">
              <a:buNone/>
              <a:defRPr sz="1043"/>
            </a:lvl6pPr>
            <a:lvl7pPr marL="2860060" indent="0">
              <a:buNone/>
              <a:defRPr sz="1043"/>
            </a:lvl7pPr>
            <a:lvl8pPr marL="3336737" indent="0">
              <a:buNone/>
              <a:defRPr sz="1043"/>
            </a:lvl8pPr>
            <a:lvl9pPr marL="3813414" indent="0">
              <a:buNone/>
              <a:defRPr sz="104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0973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2711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88900" y="380677"/>
            <a:ext cx="2226350" cy="60593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9851" y="380677"/>
            <a:ext cx="6549985" cy="60593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1969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78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" y="1502"/>
            <a:ext cx="10323567" cy="714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692308" y="5345687"/>
            <a:ext cx="1042320" cy="39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105" tIns="43053" rIns="86105" bIns="43053"/>
          <a:lstStyle>
            <a:lvl1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82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54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26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98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986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921" y="1675338"/>
            <a:ext cx="8266278" cy="5034943"/>
          </a:xfrm>
        </p:spPr>
        <p:txBody>
          <a:bodyPr/>
          <a:lstStyle>
            <a:lvl1pPr marL="342306" indent="0">
              <a:buFontTx/>
              <a:buNone/>
              <a:defRPr b="1">
                <a:latin typeface="+mj-lt"/>
              </a:defRPr>
            </a:lvl1pPr>
            <a:lvl2pPr marL="339316" indent="3002">
              <a:defRPr>
                <a:latin typeface="+mj-lt"/>
              </a:defRPr>
            </a:lvl2pPr>
            <a:lvl3pPr marL="591939" indent="-245146">
              <a:tabLst/>
              <a:defRPr>
                <a:latin typeface="+mj-lt"/>
              </a:defRPr>
            </a:lvl3pPr>
            <a:lvl4pPr marL="0" indent="339316">
              <a:lnSpc>
                <a:spcPts val="1702"/>
              </a:lnSpc>
              <a:spcBef>
                <a:spcPts val="378"/>
              </a:spcBef>
              <a:defRPr>
                <a:latin typeface="+mj-lt"/>
              </a:defRPr>
            </a:lvl4pPr>
            <a:lvl5pPr>
              <a:lnSpc>
                <a:spcPts val="1702"/>
              </a:lnSpc>
              <a:spcBef>
                <a:spcPts val="37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28892" y="522437"/>
            <a:ext cx="8284912" cy="1152902"/>
          </a:xfrm>
        </p:spPr>
        <p:txBody>
          <a:bodyPr/>
          <a:lstStyle>
            <a:lvl1pPr marL="0" marR="0" indent="0" defTabSz="98214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106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50882-61F9-42BD-B096-ACA4CE250D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67827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C65E-8F6E-42EE-B3C0-4A95FCE679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1068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49097" indent="-149097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06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03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15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09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CD7BE-4192-4CA4-8359-4EFF4B96C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00829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43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684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2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36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1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05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89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73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8660-84F5-4C75-8EDB-FDB4F0A981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29473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EA1E-51AC-4F56-BEE6-45F4EDBB0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783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8"/>
            <a:ext cx="8776335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7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7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E4E8-EA03-4B81-B471-5BAA76F4E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6896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A3B0-9322-4C6A-93A9-E9BB0442A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8053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1B4E-A66B-4E86-8A70-8E9886B2E6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95489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43A7-6EF3-41E0-AC48-2E00E8203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62658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43" indent="0">
              <a:buNone/>
              <a:defRPr sz="2371"/>
            </a:lvl2pPr>
            <a:lvl3pPr marL="773684" indent="0">
              <a:buNone/>
              <a:defRPr sz="2033"/>
            </a:lvl3pPr>
            <a:lvl4pPr marL="1160526" indent="0">
              <a:buNone/>
              <a:defRPr sz="1694"/>
            </a:lvl4pPr>
            <a:lvl5pPr marL="1547368" indent="0">
              <a:buNone/>
              <a:defRPr sz="1694"/>
            </a:lvl5pPr>
            <a:lvl6pPr marL="1934210" indent="0">
              <a:buNone/>
              <a:defRPr sz="1694"/>
            </a:lvl6pPr>
            <a:lvl7pPr marL="2321050" indent="0">
              <a:buNone/>
              <a:defRPr sz="1694"/>
            </a:lvl7pPr>
            <a:lvl8pPr marL="2707894" indent="0">
              <a:buNone/>
              <a:defRPr sz="1694"/>
            </a:lvl8pPr>
            <a:lvl9pPr marL="3094734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D15E-3132-4DC4-8489-EB787B96F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12390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45D7-153B-400D-9BFC-F653B25E3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24441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6B33-DF5C-43F9-98E6-2DA38D106F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2093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>
                <a:solidFill>
                  <a:srgbClr val="FFFFFF"/>
                </a:solidFill>
              </a:rPr>
            </a:br>
            <a:r>
              <a:rPr lang="ru-RU" altLang="ru-RU" sz="2033" b="1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95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3"/>
            <a:ext cx="8776335" cy="15326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AB2-916E-4871-86E4-EB94C8F633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36489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6"/>
            <a:ext cx="9577605" cy="5024005"/>
          </a:xfrm>
        </p:spPr>
        <p:txBody>
          <a:bodyPr lIns="0" tIns="0" rIns="0" bIns="0"/>
          <a:lstStyle>
            <a:lvl1pPr marL="149100" indent="-149100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13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14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30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27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FFBF7B0-9092-44D9-ABE0-0C51D321D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0837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5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0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5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0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5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0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962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11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C5D8-AD74-47A1-98D7-85562BDAA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25933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3F320-416C-467B-B61F-BF9202FFDC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5540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A0EC-99EA-43FD-82B3-E6F128D63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6376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99FA-66EF-4E6B-9B59-875313EBC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28560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ADF9-50A2-47B7-BC6E-DF0495014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83158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3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7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5CE6-844F-4B33-A9EF-6154A51A1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9640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52" indent="0">
              <a:buNone/>
              <a:defRPr sz="2371"/>
            </a:lvl2pPr>
            <a:lvl3pPr marL="773702" indent="0">
              <a:buNone/>
              <a:defRPr sz="2033"/>
            </a:lvl3pPr>
            <a:lvl4pPr marL="1160554" indent="0">
              <a:buNone/>
              <a:defRPr sz="1694"/>
            </a:lvl4pPr>
            <a:lvl5pPr marL="1547407" indent="0">
              <a:buNone/>
              <a:defRPr sz="1694"/>
            </a:lvl5pPr>
            <a:lvl6pPr marL="1934257" indent="0">
              <a:buNone/>
              <a:defRPr sz="1694"/>
            </a:lvl6pPr>
            <a:lvl7pPr marL="2321108" indent="0">
              <a:buNone/>
              <a:defRPr sz="1694"/>
            </a:lvl7pPr>
            <a:lvl8pPr marL="2707962" indent="0">
              <a:buNone/>
              <a:defRPr sz="1694"/>
            </a:lvl8pPr>
            <a:lvl9pPr marL="3094811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F089-5041-4AE8-A9B4-CD36512A1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99404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AF68-E4FF-4787-BD32-A9A403FB5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744610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51744-9EE3-4F3E-9248-A1AAD2CE66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80225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>
                <a:solidFill>
                  <a:srgbClr val="FFFFFF"/>
                </a:solidFill>
              </a:rPr>
            </a:br>
            <a:r>
              <a:rPr lang="ru-RU" altLang="ru-RU" sz="2033" b="1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06026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9"/>
            <a:ext cx="4562046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9"/>
            <a:ext cx="4563838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8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2"/>
            <a:ext cx="8776335" cy="15326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88465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6" y="5158095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6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5"/>
            <a:ext cx="9577605" cy="5024005"/>
          </a:xfrm>
        </p:spPr>
        <p:txBody>
          <a:bodyPr lIns="0" tIns="0" rIns="0" bIns="0"/>
          <a:lstStyle>
            <a:lvl1pPr marL="149104" indent="-149104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20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25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45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47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3"/>
            <a:ext cx="533798" cy="380677"/>
          </a:xfrm>
        </p:spPr>
        <p:txBody>
          <a:bodyPr lIns="0" rIns="0"/>
          <a:lstStyle>
            <a:lvl1pPr algn="ctr">
              <a:defRPr sz="1807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596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6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2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8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4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305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6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802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8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05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886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8"/>
            <a:ext cx="4562046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5" y="1600498"/>
            <a:ext cx="4563838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5" y="2267508"/>
            <a:ext cx="4563838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0912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33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613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2" y="284679"/>
            <a:ext cx="3396887" cy="1211545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1"/>
            <a:ext cx="5772018" cy="6102413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2" y="1496227"/>
            <a:ext cx="3396887" cy="4890867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667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4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62" indent="0">
              <a:buNone/>
              <a:defRPr sz="2371"/>
            </a:lvl2pPr>
            <a:lvl3pPr marL="773722" indent="0">
              <a:buNone/>
              <a:defRPr sz="2033"/>
            </a:lvl3pPr>
            <a:lvl4pPr marL="1160584" indent="0">
              <a:buNone/>
              <a:defRPr sz="1694"/>
            </a:lvl4pPr>
            <a:lvl5pPr marL="1547446" indent="0">
              <a:buNone/>
              <a:defRPr sz="1694"/>
            </a:lvl5pPr>
            <a:lvl6pPr marL="1934305" indent="0">
              <a:buNone/>
              <a:defRPr sz="1694"/>
            </a:lvl6pPr>
            <a:lvl7pPr marL="2321167" indent="0">
              <a:buNone/>
              <a:defRPr sz="1694"/>
            </a:lvl7pPr>
            <a:lvl8pPr marL="2708029" indent="0">
              <a:buNone/>
              <a:defRPr sz="1694"/>
            </a:lvl8pPr>
            <a:lvl9pPr marL="3094889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317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31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935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2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 ЧЕМ ВЫ РАССКАЖЕТЕ СЕГОДНЯ? </a:t>
            </a: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624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1" y="2574050"/>
            <a:ext cx="4715924" cy="1201200"/>
          </a:xfrm>
          <a:prstGeom prst="rect">
            <a:avLst/>
          </a:prstGeom>
        </p:spPr>
        <p:txBody>
          <a:bodyPr vert="horz" wrap="square" lIns="117779" tIns="58889" rIns="117779" bIns="58889" rtlCol="0" anchor="ctr">
            <a:noAutofit/>
          </a:bodyPr>
          <a:lstStyle/>
          <a:p>
            <a:pPr algn="ctr" defTabSz="1177819">
              <a:spcBef>
                <a:spcPct val="0"/>
              </a:spcBef>
            </a:pPr>
            <a:r>
              <a:rPr lang="ru-RU" sz="2033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033" b="1" dirty="0">
                <a:solidFill>
                  <a:prstClr val="white"/>
                </a:solidFill>
              </a:rPr>
            </a:br>
            <a:r>
              <a:rPr lang="ru-RU" sz="2033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1084941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80"/>
            <a:ext cx="3396887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4" y="115866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9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1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3715" y="115861"/>
            <a:ext cx="1188463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20" y="1155278"/>
            <a:ext cx="8376595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9851" y="380678"/>
            <a:ext cx="8905399" cy="13820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9851" y="1903383"/>
            <a:ext cx="8905399" cy="453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9850" y="6627085"/>
            <a:ext cx="2323148" cy="38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0190" y="6627085"/>
            <a:ext cx="3484721" cy="38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92102" y="6627085"/>
            <a:ext cx="2323148" cy="38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38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hf hdr="0" ftr="0" dt="0"/>
  <p:txStyles>
    <p:titleStyle>
      <a:lvl1pPr algn="l" defTabSz="953353" rtl="0" eaLnBrk="1" latinLnBrk="0" hangingPunct="1">
        <a:lnSpc>
          <a:spcPct val="90000"/>
        </a:lnSpc>
        <a:spcBef>
          <a:spcPct val="0"/>
        </a:spcBef>
        <a:buNone/>
        <a:defRPr sz="45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338" indent="-238338" algn="l" defTabSz="953353" rtl="0" eaLnBrk="1" latinLnBrk="0" hangingPunct="1">
        <a:lnSpc>
          <a:spcPct val="90000"/>
        </a:lnSpc>
        <a:spcBef>
          <a:spcPts val="1043"/>
        </a:spcBef>
        <a:buFont typeface="Arial" panose="020B0604020202020204" pitchFamily="34" charset="0"/>
        <a:buChar char="•"/>
        <a:defRPr sz="2919" kern="1200">
          <a:solidFill>
            <a:schemeClr val="tx1"/>
          </a:solidFill>
          <a:latin typeface="+mn-lt"/>
          <a:ea typeface="+mn-ea"/>
          <a:cs typeface="+mn-cs"/>
        </a:defRPr>
      </a:lvl1pPr>
      <a:lvl2pPr marL="715015" indent="-238338" algn="l" defTabSz="953353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2pPr>
      <a:lvl3pPr marL="1191692" indent="-238338" algn="l" defTabSz="953353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3pPr>
      <a:lvl4pPr marL="1668369" indent="-238338" algn="l" defTabSz="953353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2145045" indent="-238338" algn="l" defTabSz="953353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621722" indent="-238338" algn="l" defTabSz="953353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3098399" indent="-238338" algn="l" defTabSz="953353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575075" indent="-238338" algn="l" defTabSz="953353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4051752" indent="-238338" algn="l" defTabSz="953353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3353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677" algn="l" defTabSz="953353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3353" algn="l" defTabSz="953353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30030" algn="l" defTabSz="953353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6707" algn="l" defTabSz="953353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3384" algn="l" defTabSz="953353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60060" algn="l" defTabSz="953353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6737" algn="l" defTabSz="953353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13414" algn="l" defTabSz="953353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00905F5D-8C4F-4F67-8F20-5E724ADABA88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4101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4103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43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6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2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368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30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472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14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156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43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68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26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368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1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05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89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73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A7D2D94E-558B-452D-B921-48D8C1C25BC7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2053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2055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7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5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0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5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07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8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3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86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238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5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0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54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0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5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08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96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11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3" y="115864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7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0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32540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54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023714" y="115859"/>
            <a:ext cx="1188463" cy="10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19" y="1155278"/>
            <a:ext cx="8376595" cy="57929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1032540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974664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744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6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2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4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90146" indent="-29014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8649" indent="-2417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7153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401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4087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73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9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459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321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6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2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84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46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305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67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802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8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kip.nalog.ru/calculator" TargetMode="External"/><Relationship Id="rId2" Type="http://schemas.openxmlformats.org/officeDocument/2006/relationships/hyperlink" Target="https://www.nalog.ru/rn61/about_fts/el_usl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6374" y="294902"/>
            <a:ext cx="9844755" cy="6605173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462" tIns="58740" rIns="117462" bIns="58740" anchor="ctr"/>
          <a:lstStyle/>
          <a:p>
            <a:pPr algn="ctr" defTabSz="1174027">
              <a:defRPr/>
            </a:pPr>
            <a:endParaRPr lang="ru-RU" sz="2742" dirty="0">
              <a:solidFill>
                <a:prstClr val="white"/>
              </a:solidFill>
            </a:endParaRPr>
          </a:p>
        </p:txBody>
      </p:sp>
      <p:pic>
        <p:nvPicPr>
          <p:cNvPr id="24166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1171" y="4937368"/>
            <a:ext cx="505896" cy="199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1669" name="TextBox 42"/>
          <p:cNvSpPr txBox="1">
            <a:spLocks noChangeArrowheads="1"/>
          </p:cNvSpPr>
          <p:nvPr/>
        </p:nvSpPr>
        <p:spPr bwMode="auto">
          <a:xfrm>
            <a:off x="1011487" y="5886858"/>
            <a:ext cx="8334528" cy="42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462" tIns="58740" rIns="117462" bIns="58740">
            <a:spAutoFit/>
          </a:bodyPr>
          <a:lstStyle>
            <a:lvl1pPr defTabSz="1247775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defTabSz="1247775">
              <a:spcBef>
                <a:spcPct val="20000"/>
              </a:spcBef>
              <a:buFont typeface="Arial" panose="020B0604020202020204" pitchFamily="34" charset="0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 defTabSz="1247775">
              <a:spcBef>
                <a:spcPct val="20000"/>
              </a:spcBef>
              <a:buFont typeface="Arial" panose="020B0604020202020204" pitchFamily="34" charset="0"/>
              <a:buChar char="•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defTabSz="1247775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 sz="20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defTabSz="1247775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7F7F7F"/>
                </a:solidFill>
                <a:latin typeface="Arial Narrow" panose="020B0606020202030204" pitchFamily="34" charset="0"/>
              </a:rPr>
              <a:t>БРЯНСК, 2020</a:t>
            </a:r>
          </a:p>
        </p:txBody>
      </p:sp>
      <p:sp>
        <p:nvSpPr>
          <p:cNvPr id="241671" name="TextBox 42"/>
          <p:cNvSpPr txBox="1">
            <a:spLocks noChangeArrowheads="1"/>
          </p:cNvSpPr>
          <p:nvPr/>
        </p:nvSpPr>
        <p:spPr bwMode="auto">
          <a:xfrm>
            <a:off x="658710" y="2432681"/>
            <a:ext cx="9040081" cy="208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909" tIns="51463" rIns="102909" bIns="51463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anose="020B0604020202020204" pitchFamily="34" charset="0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anose="020B0604020202020204" pitchFamily="34" charset="0"/>
              <a:buChar char="•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 sz="20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2800" b="1" i="1" dirty="0"/>
              <a:t>Специальные налоговые режимы для малого бизнеса:</a:t>
            </a:r>
            <a:endParaRPr lang="ru-RU" sz="2800" dirty="0"/>
          </a:p>
          <a:p>
            <a:pPr algn="ctr"/>
            <a:r>
              <a:rPr lang="ru-RU" sz="2800" b="1" i="1" dirty="0"/>
              <a:t>ЕНВД, УСН, ЕСХН, </a:t>
            </a:r>
            <a:r>
              <a:rPr lang="ru-RU" sz="2800" b="1" i="1" dirty="0" smtClean="0"/>
              <a:t>ПСН, НПД. </a:t>
            </a:r>
          </a:p>
          <a:p>
            <a:pPr algn="ctr"/>
            <a:r>
              <a:rPr lang="ru-RU" sz="2800" b="1" i="1" dirty="0" smtClean="0"/>
              <a:t>Особенности </a:t>
            </a:r>
            <a:r>
              <a:rPr lang="ru-RU" sz="2800" b="1" i="1" dirty="0"/>
              <a:t>и преимущества применения. </a:t>
            </a:r>
            <a:endParaRPr lang="ru-RU" sz="2800" b="1" i="1" dirty="0" smtClean="0"/>
          </a:p>
          <a:p>
            <a:pPr algn="ctr"/>
            <a:r>
              <a:rPr lang="ru-RU" sz="2800" b="1" i="1" dirty="0" smtClean="0"/>
              <a:t>Типичные </a:t>
            </a:r>
            <a:r>
              <a:rPr lang="ru-RU" sz="2800" b="1" i="1" dirty="0"/>
              <a:t>ошибки и нарушения</a:t>
            </a:r>
            <a:endParaRPr lang="ru-RU" sz="2800" dirty="0"/>
          </a:p>
        </p:txBody>
      </p:sp>
      <p:pic>
        <p:nvPicPr>
          <p:cNvPr id="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09" y="469074"/>
            <a:ext cx="1498173" cy="16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960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CustomShape 7">
            <a:extLst>
              <a:ext uri="{FF2B5EF4-FFF2-40B4-BE49-F238E27FC236}">
                <a16:creationId xmlns="" xmlns:a16="http://schemas.microsoft.com/office/drawing/2014/main" id="{F7762DA4-F6F8-42C9-8CF9-CD1298817FDC}"/>
              </a:ext>
            </a:extLst>
          </p:cNvPr>
          <p:cNvSpPr/>
          <p:nvPr/>
        </p:nvSpPr>
        <p:spPr>
          <a:xfrm>
            <a:off x="1704216" y="3033083"/>
            <a:ext cx="8133120" cy="950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sp>
        <p:nvSpPr>
          <p:cNvPr id="5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489858" y="403761"/>
            <a:ext cx="8547264" cy="5545777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2"/>
          <a:srcRect l="10034" t="27066" r="26440" b="52706"/>
          <a:stretch/>
        </p:blipFill>
        <p:spPr bwMode="auto">
          <a:xfrm>
            <a:off x="1704217" y="161203"/>
            <a:ext cx="7499160" cy="13944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60263" y="1330034"/>
            <a:ext cx="9752516" cy="553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ОГРАНИЧЕНИЯ</a:t>
            </a:r>
            <a:r>
              <a:rPr lang="en-US" b="1" dirty="0" smtClean="0"/>
              <a:t>:</a:t>
            </a:r>
            <a:r>
              <a:rPr lang="ru-RU" b="1" dirty="0" smtClean="0"/>
              <a:t> </a:t>
            </a:r>
            <a:r>
              <a:rPr lang="ru-RU" dirty="0" smtClean="0"/>
              <a:t>отдельные виды деятельности</a:t>
            </a:r>
            <a:r>
              <a:rPr lang="en-US" dirty="0" smtClean="0"/>
              <a:t>;</a:t>
            </a:r>
            <a:r>
              <a:rPr lang="ru-RU" dirty="0" smtClean="0"/>
              <a:t> доход не превышает 60 млн. руб. в год</a:t>
            </a:r>
            <a:r>
              <a:rPr lang="en-US" dirty="0" smtClean="0"/>
              <a:t>;</a:t>
            </a:r>
            <a:r>
              <a:rPr lang="ru-RU" dirty="0" smtClean="0"/>
              <a:t> численность работников не более 15 человек</a:t>
            </a:r>
            <a:r>
              <a:rPr lang="en-US" dirty="0" smtClean="0"/>
              <a:t>;</a:t>
            </a:r>
            <a:r>
              <a:rPr lang="ru-RU" dirty="0" smtClean="0"/>
              <a:t> при реализации </a:t>
            </a:r>
            <a:r>
              <a:rPr lang="ru-RU" dirty="0"/>
              <a:t>товаров, не относящейся к розничной торговле</a:t>
            </a:r>
          </a:p>
          <a:p>
            <a:endParaRPr lang="ru-RU" b="1" dirty="0" smtClean="0"/>
          </a:p>
          <a:p>
            <a:r>
              <a:rPr lang="ru-RU" b="1" dirty="0" smtClean="0"/>
              <a:t>НАЛОГОВАЯ СТАВКА: </a:t>
            </a:r>
            <a:r>
              <a:rPr lang="ru-RU" dirty="0"/>
              <a:t>6</a:t>
            </a:r>
            <a:r>
              <a:rPr lang="ru-RU" dirty="0" smtClean="0"/>
              <a:t>% </a:t>
            </a:r>
          </a:p>
          <a:p>
            <a:endParaRPr lang="ru-RU" b="1" dirty="0" smtClean="0"/>
          </a:p>
          <a:p>
            <a:r>
              <a:rPr lang="ru-RU" b="1" dirty="0" smtClean="0"/>
              <a:t>ЗАМЕНЯЕТ НАЛОГИ: </a:t>
            </a:r>
            <a:r>
              <a:rPr lang="ru-RU" dirty="0" smtClean="0"/>
              <a:t>НДФЛ </a:t>
            </a:r>
            <a:r>
              <a:rPr lang="ru-RU" dirty="0"/>
              <a:t>в отношении доходов, являющихся объектом обложения налогом </a:t>
            </a:r>
            <a:r>
              <a:rPr lang="ru-RU" dirty="0" smtClean="0"/>
              <a:t>на</a:t>
            </a:r>
            <a:r>
              <a:rPr lang="en-US" dirty="0" smtClean="0"/>
              <a:t> </a:t>
            </a:r>
            <a:r>
              <a:rPr lang="ru-RU" dirty="0" smtClean="0"/>
              <a:t>профессиональный доход</a:t>
            </a:r>
            <a:r>
              <a:rPr lang="en-US" dirty="0" smtClean="0"/>
              <a:t>;</a:t>
            </a:r>
            <a:r>
              <a:rPr lang="ru-RU" dirty="0" smtClean="0"/>
              <a:t> </a:t>
            </a:r>
            <a:r>
              <a:rPr lang="ru-RU" dirty="0"/>
              <a:t>НДС (кроме НДС при импорте товаров и НДС в качестве налогового агента</a:t>
            </a:r>
            <a:r>
              <a:rPr lang="ru-RU" dirty="0" smtClean="0"/>
              <a:t>)</a:t>
            </a:r>
            <a:r>
              <a:rPr lang="en-US" dirty="0" smtClean="0"/>
              <a:t>;</a:t>
            </a:r>
            <a:r>
              <a:rPr lang="ru-RU" dirty="0" smtClean="0"/>
              <a:t> </a:t>
            </a:r>
            <a:r>
              <a:rPr lang="ru-RU" dirty="0"/>
              <a:t>налога на имущество (за исключением объектов недвижимости, </a:t>
            </a:r>
            <a:r>
              <a:rPr lang="ru-RU" dirty="0" smtClean="0"/>
              <a:t>налоговая</a:t>
            </a:r>
            <a:r>
              <a:rPr lang="en-US" dirty="0" smtClean="0"/>
              <a:t> </a:t>
            </a:r>
            <a:r>
              <a:rPr lang="ru-RU" dirty="0" smtClean="0"/>
              <a:t>база </a:t>
            </a:r>
            <a:r>
              <a:rPr lang="ru-RU" dirty="0"/>
              <a:t>по которым определяется как их кадастровая стоимость</a:t>
            </a:r>
            <a:r>
              <a:rPr lang="ru-RU" dirty="0" smtClean="0"/>
              <a:t>)</a:t>
            </a:r>
          </a:p>
          <a:p>
            <a:endParaRPr lang="ru-RU" b="1" dirty="0" smtClean="0"/>
          </a:p>
          <a:p>
            <a:r>
              <a:rPr lang="ru-RU" b="1" dirty="0" smtClean="0"/>
              <a:t>ПРЕИМУЩЕСТВА: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Отчетность – отсутствует;</a:t>
            </a:r>
            <a:r>
              <a:rPr lang="ru-RU" dirty="0"/>
              <a:t> </a:t>
            </a:r>
            <a:r>
              <a:rPr lang="ru-RU" dirty="0" smtClean="0"/>
              <a:t> налог </a:t>
            </a:r>
            <a:r>
              <a:rPr lang="ru-RU" dirty="0"/>
              <a:t>уплачивается 2 раза в год</a:t>
            </a: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Налоговый учет в упрощенном порядке ведется в Книге </a:t>
            </a:r>
            <a:r>
              <a:rPr lang="ru-RU" dirty="0"/>
              <a:t>учета </a:t>
            </a:r>
            <a:r>
              <a:rPr lang="ru-RU" dirty="0" smtClean="0"/>
              <a:t>доходов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Возможность совмещения с УСН и ОСНО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Патент </a:t>
            </a:r>
            <a:r>
              <a:rPr lang="ru-RU" dirty="0"/>
              <a:t>выдается с любой даты, на период от 1 до 12 месяцев включительно в</a:t>
            </a:r>
          </a:p>
          <a:p>
            <a:r>
              <a:rPr lang="ru-RU" dirty="0"/>
              <a:t>пределах календарного года.</a:t>
            </a: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4701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CustomShape 7">
            <a:extLst>
              <a:ext uri="{FF2B5EF4-FFF2-40B4-BE49-F238E27FC236}">
                <a16:creationId xmlns="" xmlns:a16="http://schemas.microsoft.com/office/drawing/2014/main" id="{F7762DA4-F6F8-42C9-8CF9-CD1298817FDC}"/>
              </a:ext>
            </a:extLst>
          </p:cNvPr>
          <p:cNvSpPr/>
          <p:nvPr/>
        </p:nvSpPr>
        <p:spPr>
          <a:xfrm>
            <a:off x="1704216" y="3033083"/>
            <a:ext cx="8133120" cy="950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sp>
        <p:nvSpPr>
          <p:cNvPr id="5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489858" y="403761"/>
            <a:ext cx="8547264" cy="5545777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</p:txBody>
      </p:sp>
      <p:sp>
        <p:nvSpPr>
          <p:cNvPr id="6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642258" y="556161"/>
            <a:ext cx="8547264" cy="5545777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l="6735" t="30503" r="29703" b="47484"/>
          <a:stretch/>
        </p:blipFill>
        <p:spPr bwMode="auto">
          <a:xfrm>
            <a:off x="1530742" y="60528"/>
            <a:ext cx="7611557" cy="15556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0262" y="1311063"/>
            <a:ext cx="9277504" cy="5840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ОГРАНИЧЕНИЯ</a:t>
            </a:r>
            <a:r>
              <a:rPr lang="en-US" b="1" dirty="0" smtClean="0"/>
              <a:t>:</a:t>
            </a:r>
            <a:r>
              <a:rPr lang="ru-RU" b="1" dirty="0" smtClean="0"/>
              <a:t> </a:t>
            </a:r>
            <a:r>
              <a:rPr lang="ru-RU" dirty="0"/>
              <a:t>нельзя привлекать </a:t>
            </a:r>
            <a:r>
              <a:rPr lang="ru-RU" dirty="0" smtClean="0"/>
              <a:t>работников</a:t>
            </a:r>
            <a:r>
              <a:rPr lang="en-US" dirty="0" smtClean="0"/>
              <a:t>; </a:t>
            </a:r>
            <a:r>
              <a:rPr lang="ru-RU" dirty="0" smtClean="0"/>
              <a:t>доход </a:t>
            </a:r>
            <a:r>
              <a:rPr lang="ru-RU" dirty="0"/>
              <a:t>не превышает 2,4 млн руб. в </a:t>
            </a:r>
            <a:r>
              <a:rPr lang="ru-RU" dirty="0" smtClean="0"/>
              <a:t>год</a:t>
            </a:r>
            <a:r>
              <a:rPr lang="en-US" dirty="0" smtClean="0"/>
              <a:t>; </a:t>
            </a:r>
            <a:r>
              <a:rPr lang="ru-RU" dirty="0" smtClean="0"/>
              <a:t>нельзя </a:t>
            </a:r>
            <a:r>
              <a:rPr lang="ru-RU" dirty="0"/>
              <a:t>совмещать с иными налоговыми </a:t>
            </a:r>
            <a:r>
              <a:rPr lang="ru-RU" dirty="0" smtClean="0"/>
              <a:t>режимами</a:t>
            </a:r>
            <a:r>
              <a:rPr lang="en-US" dirty="0" smtClean="0"/>
              <a:t>; </a:t>
            </a:r>
            <a:r>
              <a:rPr lang="ru-RU" dirty="0" smtClean="0"/>
              <a:t>не </a:t>
            </a:r>
            <a:r>
              <a:rPr lang="ru-RU" dirty="0"/>
              <a:t>применяется при перепродаже товаров, имущественных </a:t>
            </a:r>
            <a:r>
              <a:rPr lang="ru-RU" dirty="0" smtClean="0"/>
              <a:t>прав</a:t>
            </a:r>
            <a:r>
              <a:rPr lang="en-US" dirty="0" smtClean="0"/>
              <a:t>; </a:t>
            </a:r>
            <a:r>
              <a:rPr lang="ru-RU" dirty="0" smtClean="0"/>
              <a:t>не </a:t>
            </a:r>
            <a:r>
              <a:rPr lang="ru-RU" dirty="0"/>
              <a:t>применяется при реализации подакцизных товаров и товаров, </a:t>
            </a:r>
            <a:r>
              <a:rPr lang="ru-RU" dirty="0" smtClean="0"/>
              <a:t>подлежащих</a:t>
            </a:r>
            <a:r>
              <a:rPr lang="en-US" dirty="0" smtClean="0"/>
              <a:t> </a:t>
            </a:r>
            <a:r>
              <a:rPr lang="ru-RU" dirty="0" smtClean="0"/>
              <a:t>обязательной </a:t>
            </a:r>
            <a:r>
              <a:rPr lang="ru-RU" dirty="0"/>
              <a:t>маркировке </a:t>
            </a:r>
            <a:endParaRPr lang="ru-RU" b="1" dirty="0" smtClean="0"/>
          </a:p>
          <a:p>
            <a:endParaRPr lang="en-US" b="1" dirty="0" smtClean="0"/>
          </a:p>
          <a:p>
            <a:pPr marL="2327275" indent="-2327275"/>
            <a:r>
              <a:rPr lang="ru-RU" b="1" dirty="0" smtClean="0"/>
              <a:t>НАЛОГОВАЯ СТАВКА: </a:t>
            </a:r>
            <a:r>
              <a:rPr lang="ru-RU" dirty="0"/>
              <a:t>4% при реализации товаров (работ, услуг) физическим лицам</a:t>
            </a:r>
          </a:p>
          <a:p>
            <a:pPr marL="2327275"/>
            <a:r>
              <a:rPr lang="ru-RU" dirty="0" smtClean="0"/>
              <a:t>6</a:t>
            </a:r>
            <a:r>
              <a:rPr lang="ru-RU" dirty="0"/>
              <a:t>% при реализации товаров (работ, услуг) ИП и ЮЛ</a:t>
            </a:r>
            <a:r>
              <a:rPr lang="ru-RU" dirty="0" smtClean="0"/>
              <a:t> </a:t>
            </a:r>
          </a:p>
          <a:p>
            <a:endParaRPr lang="ru-RU" b="1" dirty="0" smtClean="0"/>
          </a:p>
          <a:p>
            <a:r>
              <a:rPr lang="ru-RU" b="1" dirty="0" smtClean="0"/>
              <a:t>ЗАМЕНЯЕТ НАЛОГИ:</a:t>
            </a:r>
            <a:r>
              <a:rPr lang="en-US" b="1" dirty="0" smtClean="0"/>
              <a:t> </a:t>
            </a:r>
            <a:r>
              <a:rPr lang="ru-RU" dirty="0" smtClean="0"/>
              <a:t>НДФЛ </a:t>
            </a:r>
            <a:r>
              <a:rPr lang="ru-RU" dirty="0"/>
              <a:t>в отношении доходов, являющихся объектом обложения налогом </a:t>
            </a:r>
            <a:r>
              <a:rPr lang="ru-RU" dirty="0" smtClean="0"/>
              <a:t>на</a:t>
            </a:r>
            <a:r>
              <a:rPr lang="en-US" dirty="0" smtClean="0"/>
              <a:t> </a:t>
            </a:r>
            <a:r>
              <a:rPr lang="ru-RU" dirty="0" smtClean="0"/>
              <a:t>профессиональный доход</a:t>
            </a:r>
            <a:r>
              <a:rPr lang="en-US" dirty="0" smtClean="0"/>
              <a:t>; </a:t>
            </a:r>
            <a:r>
              <a:rPr lang="ru-RU" dirty="0" smtClean="0"/>
              <a:t> </a:t>
            </a:r>
            <a:r>
              <a:rPr lang="ru-RU" dirty="0"/>
              <a:t>НДС (кроме НДС при импорте товаров и НДС в качестве налогового агента)</a:t>
            </a:r>
            <a:endParaRPr lang="ru-RU" b="1" dirty="0" smtClean="0"/>
          </a:p>
          <a:p>
            <a:pPr algn="just"/>
            <a:r>
              <a:rPr lang="ru-RU" b="1" dirty="0" smtClean="0"/>
              <a:t>ПРЕИМУЩЕСТВА: </a:t>
            </a:r>
            <a:endParaRPr lang="en-US" b="1" dirty="0" smtClean="0"/>
          </a:p>
          <a:p>
            <a:pPr marL="342900" indent="-342900" algn="just">
              <a:buFontTx/>
              <a:buChar char="-"/>
            </a:pPr>
            <a:r>
              <a:rPr lang="ru-RU" dirty="0" smtClean="0"/>
              <a:t>Регистрация через </a:t>
            </a:r>
            <a:r>
              <a:rPr lang="ru-RU" dirty="0"/>
              <a:t>бесплатное мобильное </a:t>
            </a:r>
            <a:r>
              <a:rPr lang="ru-RU" dirty="0" smtClean="0"/>
              <a:t>приложение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ru-RU" dirty="0"/>
              <a:t>Мой налог» или веб-кабинет «Мой налог». Приложение обеспечивает </a:t>
            </a:r>
            <a:r>
              <a:rPr lang="ru-RU" dirty="0" smtClean="0"/>
              <a:t>всё</a:t>
            </a:r>
            <a:r>
              <a:rPr lang="en-US" dirty="0" smtClean="0"/>
              <a:t> </a:t>
            </a:r>
            <a:r>
              <a:rPr lang="ru-RU" dirty="0" smtClean="0"/>
              <a:t>взаимодействие </a:t>
            </a:r>
            <a:r>
              <a:rPr lang="ru-RU" dirty="0"/>
              <a:t>между </a:t>
            </a:r>
            <a:r>
              <a:rPr lang="ru-RU" dirty="0" err="1"/>
              <a:t>самозанятыми</a:t>
            </a:r>
            <a:r>
              <a:rPr lang="ru-RU" dirty="0"/>
              <a:t> и налоговыми органами, не </a:t>
            </a:r>
            <a:r>
              <a:rPr lang="ru-RU" dirty="0" smtClean="0"/>
              <a:t>требуя</a:t>
            </a:r>
            <a:r>
              <a:rPr lang="en-US" dirty="0" smtClean="0"/>
              <a:t> </a:t>
            </a:r>
            <a:r>
              <a:rPr lang="ru-RU" dirty="0" smtClean="0"/>
              <a:t>личного </a:t>
            </a:r>
            <a:r>
              <a:rPr lang="ru-RU" dirty="0"/>
              <a:t>визита в инспекцию. Оно заменяет кассу и отчетность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</a:p>
          <a:p>
            <a:pPr marL="342900" indent="-342900" algn="just">
              <a:buFontTx/>
              <a:buChar char="-"/>
            </a:pPr>
            <a:r>
              <a:rPr lang="ru-RU" dirty="0" smtClean="0"/>
              <a:t>Нет </a:t>
            </a:r>
            <a:r>
              <a:rPr lang="ru-RU" dirty="0"/>
              <a:t>обязанности уплачивать страховые взносы как для ФЛ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>так </a:t>
            </a:r>
            <a:r>
              <a:rPr lang="ru-RU" dirty="0"/>
              <a:t>и для ИП</a:t>
            </a:r>
            <a:r>
              <a:rPr lang="ru-RU" dirty="0" smtClean="0"/>
              <a:t>.</a:t>
            </a:r>
            <a:r>
              <a:rPr lang="en-US" dirty="0" smtClean="0"/>
              <a:t> (</a:t>
            </a:r>
            <a:r>
              <a:rPr lang="ru-RU" dirty="0" smtClean="0"/>
              <a:t>Однако</a:t>
            </a:r>
            <a:r>
              <a:rPr lang="ru-RU" dirty="0"/>
              <a:t>, их можно </a:t>
            </a:r>
            <a:r>
              <a:rPr lang="ru-RU" dirty="0" smtClean="0"/>
              <a:t>уплачивать</a:t>
            </a:r>
            <a:r>
              <a:rPr lang="en-US" dirty="0" smtClean="0"/>
              <a:t> </a:t>
            </a:r>
            <a:r>
              <a:rPr lang="ru-RU" dirty="0" smtClean="0"/>
              <a:t>в </a:t>
            </a:r>
            <a:r>
              <a:rPr lang="ru-RU" dirty="0"/>
              <a:t>добровольном </a:t>
            </a:r>
            <a:r>
              <a:rPr lang="ru-RU" dirty="0" smtClean="0"/>
              <a:t>порядке</a:t>
            </a:r>
            <a:r>
              <a:rPr lang="en-US" dirty="0" smtClean="0"/>
              <a:t>)</a:t>
            </a:r>
            <a:endParaRPr lang="ru-RU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5968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869868" y="320635"/>
            <a:ext cx="8547264" cy="914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 algn="ctr">
              <a:lnSpc>
                <a:spcPct val="100000"/>
              </a:lnSpc>
            </a:pPr>
            <a:r>
              <a:rPr lang="ru-RU" sz="2200" b="1" spc="-1" dirty="0">
                <a:latin typeface="Arial"/>
              </a:rPr>
              <a:t>Информация о существующих режимах налогообложения размещена на сайте ФНС России (www.nalog.ru)</a:t>
            </a:r>
            <a:endParaRPr lang="ru-RU" sz="2200" spc="-1" dirty="0" smtClean="0">
              <a:latin typeface="Arial"/>
            </a:endParaRPr>
          </a:p>
        </p:txBody>
      </p:sp>
      <p:sp>
        <p:nvSpPr>
          <p:cNvPr id="7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489858" y="1009403"/>
            <a:ext cx="8547264" cy="4940135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>
              <a:lnSpc>
                <a:spcPct val="100000"/>
              </a:lnSpc>
            </a:pPr>
            <a:endParaRPr lang="ru-RU" sz="2200" spc="-1" dirty="0" smtClean="0"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80656" y="1435607"/>
            <a:ext cx="8336476" cy="999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/>
              <a:t>На сайте Федеральной налоговой службы в разделе «</a:t>
            </a:r>
            <a:r>
              <a:rPr lang="ru-RU" u="sng" dirty="0">
                <a:hlinkClick r:id="rId2"/>
              </a:rPr>
              <a:t>Электронные сервисы</a:t>
            </a:r>
            <a:r>
              <a:rPr lang="ru-RU" dirty="0"/>
              <a:t>» появился новый интернет-сервис «</a:t>
            </a:r>
            <a:r>
              <a:rPr lang="ru-RU" u="sng" dirty="0">
                <a:hlinkClick r:id="rId3"/>
              </a:rPr>
              <a:t>Налоговый калькулятор – Выбор режима налогообложения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13" name="Рисунок 12"/>
          <p:cNvPicPr/>
          <p:nvPr/>
        </p:nvPicPr>
        <p:blipFill rotWithShape="1">
          <a:blip r:embed="rId4"/>
          <a:srcRect l="9241" t="9525" r="12278" b="10951"/>
          <a:stretch/>
        </p:blipFill>
        <p:spPr bwMode="auto">
          <a:xfrm>
            <a:off x="1302195" y="2578211"/>
            <a:ext cx="7996184" cy="43569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08594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869868" y="320635"/>
            <a:ext cx="8547264" cy="914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 algn="ctr">
              <a:lnSpc>
                <a:spcPct val="100000"/>
              </a:lnSpc>
            </a:pPr>
            <a:r>
              <a:rPr lang="ru-RU" sz="2200" b="1" spc="-1" dirty="0" smtClean="0">
                <a:latin typeface="Arial"/>
              </a:rPr>
              <a:t>Типичные нарушения в рамках применения специальных налоговых режимов</a:t>
            </a:r>
          </a:p>
          <a:p>
            <a:pPr>
              <a:lnSpc>
                <a:spcPct val="100000"/>
              </a:lnSpc>
            </a:pPr>
            <a:endParaRPr lang="ru-RU" sz="2200" spc="-1" dirty="0" smtClean="0">
              <a:latin typeface="Arial"/>
            </a:endParaRPr>
          </a:p>
        </p:txBody>
      </p:sp>
      <p:sp>
        <p:nvSpPr>
          <p:cNvPr id="7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489858" y="1009403"/>
            <a:ext cx="8547264" cy="4940135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>
              <a:lnSpc>
                <a:spcPct val="100000"/>
              </a:lnSpc>
            </a:pPr>
            <a:endParaRPr lang="ru-RU" sz="2200" spc="-1" dirty="0" smtClean="0">
              <a:latin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6735" y="1235035"/>
            <a:ext cx="9093529" cy="999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1.  Объект налогообложения, указанный в уведомлении о применении УСН является обязательным для налогоплательщика  и не может быть изменен после начала налогового периода.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6735" y="2386048"/>
            <a:ext cx="9093529" cy="999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2.  Несоответствие фактически осуществляемого вида деятельности выбранному режиму налогообложения (неправомерное применение режима налогообложения).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6734" y="3479470"/>
            <a:ext cx="9093529" cy="999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3. Перечень расходов, установленный пунктом 1 статьи 346.16 НК РФ носит закрытый характер. Расходы, не поименованные в данной норме, не учитываются при определении налоговой базы.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96735" y="4694266"/>
            <a:ext cx="9093529" cy="999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4</a:t>
            </a:r>
            <a:r>
              <a:rPr lang="ru-RU" dirty="0" smtClean="0"/>
              <a:t>. Денежные средства, поступившие налогоплательщику в качестве обеспечения исполнения обязательства, учитываются при определении налоговой базы по УСН, если они выполняют функцию аванса.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96735" y="5694155"/>
            <a:ext cx="9093529" cy="697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Обзор практики рассмотрения судами дел, связанных с применением глав</a:t>
            </a:r>
          </a:p>
          <a:p>
            <a:pPr algn="ctr"/>
            <a:r>
              <a:rPr lang="ru-RU" b="1" dirty="0" smtClean="0"/>
              <a:t> 26.2 и 26.3 Налогового кодека РФ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79126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869868" y="320635"/>
            <a:ext cx="8547264" cy="914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 algn="ctr">
              <a:lnSpc>
                <a:spcPct val="100000"/>
              </a:lnSpc>
            </a:pPr>
            <a:r>
              <a:rPr lang="ru-RU" sz="2400" dirty="0"/>
              <a:t>Судебная практика по налоговым </a:t>
            </a:r>
            <a:r>
              <a:rPr lang="ru-RU" sz="2400" dirty="0" smtClean="0"/>
              <a:t>спорам</a:t>
            </a:r>
            <a:endParaRPr lang="ru-RU" sz="2200" spc="-1" dirty="0" smtClean="0">
              <a:latin typeface="Arial"/>
            </a:endParaRPr>
          </a:p>
        </p:txBody>
      </p:sp>
      <p:sp>
        <p:nvSpPr>
          <p:cNvPr id="7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489858" y="1009403"/>
            <a:ext cx="8547264" cy="4940135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>
              <a:lnSpc>
                <a:spcPct val="100000"/>
              </a:lnSpc>
            </a:pPr>
            <a:endParaRPr lang="ru-RU" sz="2200" spc="-1" dirty="0" smtClean="0">
              <a:latin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6735" y="1235035"/>
            <a:ext cx="9093529" cy="4932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AutoNum type="arabicPeriod"/>
            </a:pPr>
            <a:r>
              <a:rPr lang="ru-RU" dirty="0" smtClean="0"/>
              <a:t>Занижение налоговой базы, при включении в состав расходов документально не подтвержденных затрат (</a:t>
            </a:r>
            <a:r>
              <a:rPr lang="ru-RU" dirty="0"/>
              <a:t>Определение Верховного Суда РФ от 03.07.2019 N 308-ЭС19-10679 по делу N </a:t>
            </a:r>
            <a:r>
              <a:rPr lang="ru-RU" dirty="0" smtClean="0"/>
              <a:t>А53-20614/2018, Постановление </a:t>
            </a:r>
            <a:r>
              <a:rPr lang="ru-RU" dirty="0"/>
              <a:t>АС ЦО от 17.12.2019 N Ф10-5667/2019 по делу N </a:t>
            </a:r>
            <a:r>
              <a:rPr lang="ru-RU" dirty="0" smtClean="0"/>
              <a:t>А35-7009/2018, Постановление </a:t>
            </a:r>
            <a:r>
              <a:rPr lang="ru-RU" dirty="0"/>
              <a:t>АС ПО от 17.12.2019 N Ф06-55515/2019 по делу N А12-5213/2019</a:t>
            </a:r>
            <a:r>
              <a:rPr lang="ru-RU" dirty="0" smtClean="0"/>
              <a:t>).</a:t>
            </a:r>
          </a:p>
          <a:p>
            <a:pPr marL="457200" indent="-457200" algn="just">
              <a:buAutoNum type="arabicPeriod"/>
            </a:pPr>
            <a:r>
              <a:rPr lang="ru-RU" dirty="0" smtClean="0"/>
              <a:t>Утрата </a:t>
            </a:r>
            <a:r>
              <a:rPr lang="ru-RU" dirty="0"/>
              <a:t>права на применение УСН в связи с превышением остаточной стоимости основных средств установленного максимума (Постановление АС ПО от 12.12.2019 N Ф06-54231/2019 по делу N А12-4585/2019</a:t>
            </a:r>
            <a:r>
              <a:rPr lang="ru-RU" dirty="0" smtClean="0"/>
              <a:t>).</a:t>
            </a:r>
          </a:p>
          <a:p>
            <a:pPr marL="457200" indent="-457200" algn="just">
              <a:buAutoNum type="arabicPeriod"/>
            </a:pPr>
            <a:r>
              <a:rPr lang="ru-RU" dirty="0" smtClean="0"/>
              <a:t>Доход </a:t>
            </a:r>
            <a:r>
              <a:rPr lang="ru-RU" dirty="0"/>
              <a:t>от продажи </a:t>
            </a:r>
            <a:r>
              <a:rPr lang="ru-RU" dirty="0" smtClean="0"/>
              <a:t>нескольких объектов имущества подлежит </a:t>
            </a:r>
            <a:r>
              <a:rPr lang="ru-RU" dirty="0"/>
              <a:t>включению в налоговую базу при исчислении налога по </a:t>
            </a:r>
            <a:r>
              <a:rPr lang="ru-RU" dirty="0" smtClean="0"/>
              <a:t>выбранному специальному налоговому </a:t>
            </a:r>
            <a:r>
              <a:rPr lang="ru-RU" dirty="0"/>
              <a:t>режиму </a:t>
            </a:r>
            <a:r>
              <a:rPr lang="ru-RU" dirty="0" smtClean="0"/>
              <a:t>(Постановление </a:t>
            </a:r>
            <a:r>
              <a:rPr lang="ru-RU" dirty="0"/>
              <a:t>АС СЗО от 11.12.2019 N Ф07-14774/2019 по делу N А44-3073/2019, Постановление АС УО от 02.12.2019 N Ф09-8071/19 по делу N А76-12057/2019, Определение ВС РФ от 22.04.2019 N 309-ЭС19-3869 по делу N А76-39624/2017). </a:t>
            </a:r>
            <a:endParaRPr lang="ru-RU" dirty="0" smtClean="0"/>
          </a:p>
          <a:p>
            <a:pPr marL="457200" indent="-457200" algn="just">
              <a:buAutoNum type="arabicPeriod"/>
            </a:pPr>
            <a:r>
              <a:rPr lang="ru-RU" dirty="0" smtClean="0"/>
              <a:t>Использование схем </a:t>
            </a:r>
            <a:r>
              <a:rPr lang="ru-RU" dirty="0"/>
              <a:t>"дробления" бизнеса с целью минимизации налоговых </a:t>
            </a:r>
            <a:r>
              <a:rPr lang="ru-RU" dirty="0" smtClean="0"/>
              <a:t>обязательств.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944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CustomShape 7">
            <a:extLst>
              <a:ext uri="{FF2B5EF4-FFF2-40B4-BE49-F238E27FC236}">
                <a16:creationId xmlns="" xmlns:a16="http://schemas.microsoft.com/office/drawing/2014/main" id="{F7762DA4-F6F8-42C9-8CF9-CD1298817FDC}"/>
              </a:ext>
            </a:extLst>
          </p:cNvPr>
          <p:cNvSpPr/>
          <p:nvPr/>
        </p:nvSpPr>
        <p:spPr>
          <a:xfrm>
            <a:off x="1704216" y="3033083"/>
            <a:ext cx="8133120" cy="950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sp>
        <p:nvSpPr>
          <p:cNvPr id="5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489858" y="403761"/>
            <a:ext cx="8547264" cy="5545777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</p:txBody>
      </p:sp>
      <p:sp>
        <p:nvSpPr>
          <p:cNvPr id="6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642258" y="556161"/>
            <a:ext cx="8547264" cy="5545777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25100" cy="715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6322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937286474"/>
              </p:ext>
            </p:extLst>
          </p:nvPr>
        </p:nvGraphicFramePr>
        <p:xfrm>
          <a:off x="3956486" y="1689372"/>
          <a:ext cx="5741978" cy="4698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946214" y="201028"/>
            <a:ext cx="8133959" cy="951487"/>
          </a:xfrm>
        </p:spPr>
        <p:txBody>
          <a:bodyPr/>
          <a:lstStyle/>
          <a:p>
            <a:pPr algn="ctr"/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Общее </a:t>
            </a:r>
            <a:r>
              <a:rPr lang="ru-RU" sz="2400" cap="all" dirty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количество </a:t>
            </a:r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плательщиков </a:t>
            </a:r>
            <a:r>
              <a:rPr lang="ru-RU" sz="2400" cap="all" dirty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специальных </a:t>
            </a:r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налоговых режимов из общего количества ЮЛ и ИП</a:t>
            </a: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+mn-lt"/>
              <a:cs typeface="+mj-cs"/>
            </a:endParaRPr>
          </a:p>
        </p:txBody>
      </p:sp>
      <p:sp>
        <p:nvSpPr>
          <p:cNvPr id="15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489858" y="1944585"/>
            <a:ext cx="3810000" cy="3193471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>
              <a:lnSpc>
                <a:spcPct val="100000"/>
              </a:lnSpc>
            </a:pPr>
            <a:r>
              <a:rPr lang="ru-RU" sz="2200" b="0" strike="noStrike" spc="-1" dirty="0" smtClean="0">
                <a:latin typeface="Arial"/>
              </a:rPr>
              <a:t>По состоянию на 01.01.2020 количество налогоплательщиков, применяющих специальные налоговые режимы на территории Брянской области составило 86 %</a:t>
            </a:r>
            <a:endParaRPr lang="ru-RU" sz="22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47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6"/>
          <p:cNvSpPr txBox="1">
            <a:spLocks/>
          </p:cNvSpPr>
          <p:nvPr/>
        </p:nvSpPr>
        <p:spPr bwMode="auto">
          <a:xfrm>
            <a:off x="1313707" y="1797646"/>
            <a:ext cx="7705199" cy="9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/>
            <a:r>
              <a:rPr lang="ru-RU" sz="2400" b="0" dirty="0" smtClean="0"/>
              <a:t>Налогоплательщикам необходимо сделать выбор</a:t>
            </a:r>
            <a:endParaRPr lang="ru-RU" sz="2400" b="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94780" y="3421042"/>
            <a:ext cx="13490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УСН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60071" y="5142570"/>
            <a:ext cx="16935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ЕСХН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74070" y="3102509"/>
            <a:ext cx="14253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ПСН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72602" y="5156810"/>
            <a:ext cx="1524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НПД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68600" y="3256429"/>
            <a:ext cx="19255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ОСНО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3" name="Блок-схема: несколько документов 22"/>
          <p:cNvSpPr/>
          <p:nvPr/>
        </p:nvSpPr>
        <p:spPr>
          <a:xfrm>
            <a:off x="600818" y="3087061"/>
            <a:ext cx="1974520" cy="1591293"/>
          </a:xfrm>
          <a:prstGeom prst="flowChartMultidocument">
            <a:avLst/>
          </a:prstGeom>
          <a:ln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4" name="Блок-схема: несколько документов 23"/>
          <p:cNvSpPr/>
          <p:nvPr/>
        </p:nvSpPr>
        <p:spPr>
          <a:xfrm flipH="1">
            <a:off x="7284727" y="2922447"/>
            <a:ext cx="2233552" cy="1591293"/>
          </a:xfrm>
          <a:prstGeom prst="flowChartMultidocument">
            <a:avLst/>
          </a:prstGeom>
          <a:ln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5" name="Блок-схема: несколько документов 24"/>
          <p:cNvSpPr/>
          <p:nvPr/>
        </p:nvSpPr>
        <p:spPr>
          <a:xfrm>
            <a:off x="2760072" y="4837038"/>
            <a:ext cx="1974520" cy="1591293"/>
          </a:xfrm>
          <a:prstGeom prst="flowChartMultidocument">
            <a:avLst/>
          </a:prstGeom>
          <a:ln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6" name="Блок-схема: несколько документов 25"/>
          <p:cNvSpPr/>
          <p:nvPr/>
        </p:nvSpPr>
        <p:spPr>
          <a:xfrm>
            <a:off x="4098082" y="2858381"/>
            <a:ext cx="1974520" cy="1591293"/>
          </a:xfrm>
          <a:prstGeom prst="flowChartMultidocument">
            <a:avLst/>
          </a:prstGeom>
          <a:ln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7" name="Блок-схема: несколько документов 26"/>
          <p:cNvSpPr/>
          <p:nvPr/>
        </p:nvSpPr>
        <p:spPr>
          <a:xfrm flipH="1">
            <a:off x="5599461" y="4822829"/>
            <a:ext cx="2233552" cy="1591293"/>
          </a:xfrm>
          <a:prstGeom prst="flowChartMultidocument">
            <a:avLst/>
          </a:prstGeom>
          <a:ln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pic>
        <p:nvPicPr>
          <p:cNvPr id="29" name="Рисунок 28"/>
          <p:cNvPicPr/>
          <p:nvPr/>
        </p:nvPicPr>
        <p:blipFill rotWithShape="1">
          <a:blip r:embed="rId2"/>
          <a:srcRect l="19392" t="19089" r="38942" b="60113"/>
          <a:stretch/>
        </p:blipFill>
        <p:spPr bwMode="auto">
          <a:xfrm>
            <a:off x="2689807" y="317932"/>
            <a:ext cx="5143206" cy="1582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939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CustomShape 7">
            <a:extLst>
              <a:ext uri="{FF2B5EF4-FFF2-40B4-BE49-F238E27FC236}">
                <a16:creationId xmlns="" xmlns:a16="http://schemas.microsoft.com/office/drawing/2014/main" id="{F7762DA4-F6F8-42C9-8CF9-CD1298817FDC}"/>
              </a:ext>
            </a:extLst>
          </p:cNvPr>
          <p:cNvSpPr/>
          <p:nvPr/>
        </p:nvSpPr>
        <p:spPr>
          <a:xfrm>
            <a:off x="1704216" y="3033083"/>
            <a:ext cx="8133120" cy="950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2"/>
          <a:srcRect l="3686" t="26781" r="51121" b="55270"/>
          <a:stretch/>
        </p:blipFill>
        <p:spPr bwMode="auto">
          <a:xfrm>
            <a:off x="985652" y="0"/>
            <a:ext cx="8193974" cy="19831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63782" y="1615043"/>
            <a:ext cx="8909811" cy="6747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КТО ПРИМЕНЯЕТ: </a:t>
            </a:r>
            <a:r>
              <a:rPr lang="ru-RU" dirty="0"/>
              <a:t>ИП, ЮЛ. При отсутствии уведомления о переходе на УСН</a:t>
            </a:r>
          </a:p>
          <a:p>
            <a:r>
              <a:rPr lang="ru-RU" dirty="0"/>
              <a:t>налогоплательщик считается применяющим </a:t>
            </a:r>
            <a:r>
              <a:rPr lang="ru-RU" dirty="0" smtClean="0"/>
              <a:t>ОСН.</a:t>
            </a:r>
          </a:p>
          <a:p>
            <a:endParaRPr lang="ru-RU" dirty="0"/>
          </a:p>
          <a:p>
            <a:r>
              <a:rPr lang="ru-RU" b="1" dirty="0" smtClean="0"/>
              <a:t>НАЛОГОВЫЕ СТАВКИ И НАЛОГИ К УПЛАТЕ:</a:t>
            </a:r>
            <a:endParaRPr lang="ru-RU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НДФЛ</a:t>
            </a:r>
            <a:r>
              <a:rPr lang="ru-RU" dirty="0"/>
              <a:t>: 13% (для ИП);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Налог </a:t>
            </a:r>
            <a:r>
              <a:rPr lang="ru-RU" dirty="0"/>
              <a:t>на прибыль: 20% (для ЮЛ);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НДС</a:t>
            </a:r>
            <a:r>
              <a:rPr lang="ru-RU" dirty="0"/>
              <a:t>: 20</a:t>
            </a:r>
            <a:r>
              <a:rPr lang="ru-RU" dirty="0" smtClean="0"/>
              <a:t>%;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НДФЛ, СВ, земельный налог, налог на имущество, транспортный налог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r>
              <a:rPr lang="ru-RU" b="1" dirty="0" smtClean="0"/>
              <a:t>ОТЧЕТНОСТЬ: </a:t>
            </a:r>
            <a:r>
              <a:rPr lang="ru-RU" dirty="0" smtClean="0"/>
              <a:t>ежеквартально, бухгалтерский баланс по итогам года (обязанность</a:t>
            </a:r>
          </a:p>
          <a:p>
            <a:r>
              <a:rPr lang="ru-RU" dirty="0" smtClean="0"/>
              <a:t> ведения бухгалтерского учета).</a:t>
            </a:r>
          </a:p>
          <a:p>
            <a:endParaRPr lang="ru-RU" b="1" dirty="0" smtClean="0"/>
          </a:p>
          <a:p>
            <a:r>
              <a:rPr lang="ru-RU" b="1" dirty="0" smtClean="0"/>
              <a:t>НАЛОГОВАЯ БАЗА: </a:t>
            </a:r>
            <a:r>
              <a:rPr lang="ru-RU" dirty="0" smtClean="0"/>
              <a:t>по отгрузке.</a:t>
            </a:r>
            <a:endParaRPr lang="ru-RU" dirty="0"/>
          </a:p>
          <a:p>
            <a:endParaRPr lang="ru-RU" b="1" dirty="0" smtClean="0"/>
          </a:p>
          <a:p>
            <a:r>
              <a:rPr lang="ru-RU" b="1" dirty="0" smtClean="0"/>
              <a:t>ПРЕИМУЩЕСТВА: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Ограничений по применению нет;</a:t>
            </a:r>
            <a:endParaRPr lang="ru-R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Широкий спектр контрагентов, т.к. уплачивается НДС.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3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2"/>
          <a:srcRect l="9936" t="29345" r="26602" b="48718"/>
          <a:stretch/>
        </p:blipFill>
        <p:spPr bwMode="auto">
          <a:xfrm>
            <a:off x="1573683" y="169"/>
            <a:ext cx="7843449" cy="16386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CustomShape 7">
            <a:extLst>
              <a:ext uri="{FF2B5EF4-FFF2-40B4-BE49-F238E27FC236}">
                <a16:creationId xmlns="" xmlns:a16="http://schemas.microsoft.com/office/drawing/2014/main" id="{F7762DA4-F6F8-42C9-8CF9-CD1298817FDC}"/>
              </a:ext>
            </a:extLst>
          </p:cNvPr>
          <p:cNvSpPr/>
          <p:nvPr/>
        </p:nvSpPr>
        <p:spPr>
          <a:xfrm>
            <a:off x="1704216" y="3033083"/>
            <a:ext cx="8133120" cy="950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263" y="1330034"/>
            <a:ext cx="9752516" cy="705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Ограничения </a:t>
            </a:r>
            <a:r>
              <a:rPr lang="ru-RU" dirty="0" smtClean="0"/>
              <a:t>(не </a:t>
            </a:r>
            <a:r>
              <a:rPr lang="ru-RU" dirty="0"/>
              <a:t>более 100 человек</a:t>
            </a:r>
            <a:r>
              <a:rPr lang="ru-RU" dirty="0" smtClean="0"/>
              <a:t>; доход </a:t>
            </a:r>
            <a:r>
              <a:rPr lang="ru-RU" dirty="0"/>
              <a:t>не </a:t>
            </a:r>
            <a:r>
              <a:rPr lang="ru-RU" dirty="0" smtClean="0"/>
              <a:t>превышает </a:t>
            </a:r>
            <a:r>
              <a:rPr lang="ru-RU" dirty="0"/>
              <a:t>150 млн. руб. в год</a:t>
            </a:r>
            <a:r>
              <a:rPr lang="ru-RU" dirty="0" smtClean="0"/>
              <a:t>; остаточная </a:t>
            </a:r>
            <a:r>
              <a:rPr lang="ru-RU" dirty="0"/>
              <a:t>стоимость </a:t>
            </a:r>
            <a:r>
              <a:rPr lang="ru-RU" dirty="0" smtClean="0"/>
              <a:t>ОС не </a:t>
            </a:r>
            <a:r>
              <a:rPr lang="ru-RU" dirty="0"/>
              <a:t>более 150 млн. </a:t>
            </a:r>
            <a:r>
              <a:rPr lang="ru-RU" dirty="0" smtClean="0"/>
              <a:t>руб.; при </a:t>
            </a:r>
            <a:r>
              <a:rPr lang="ru-RU" dirty="0"/>
              <a:t>производстве подакцизных товаров и </a:t>
            </a:r>
            <a:r>
              <a:rPr lang="ru-RU" dirty="0" smtClean="0"/>
              <a:t>добыче полезных </a:t>
            </a:r>
            <a:r>
              <a:rPr lang="ru-RU" dirty="0"/>
              <a:t>ископаемых, а также нотариусам и адвокатам).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b="1" dirty="0" smtClean="0"/>
              <a:t>НАЛОГОВЫЕ СТАВКИ И НАЛОГИ К УПЛАТЕ: </a:t>
            </a:r>
            <a:r>
              <a:rPr lang="ru-RU" dirty="0" smtClean="0"/>
              <a:t>УСН – 6% (объект «доходы»),</a:t>
            </a:r>
            <a:r>
              <a:rPr lang="ru-RU" dirty="0"/>
              <a:t> </a:t>
            </a:r>
            <a:r>
              <a:rPr lang="ru-RU" dirty="0" smtClean="0"/>
              <a:t>УСН - 15% (объект «доходы минус расходы); НДФЛ, СВ, земельный налог, транспортный налог.</a:t>
            </a:r>
          </a:p>
          <a:p>
            <a:r>
              <a:rPr lang="ru-RU" b="1" dirty="0" smtClean="0"/>
              <a:t>ЗАМЕНЯЕТ НАЛОГИ: </a:t>
            </a:r>
            <a:r>
              <a:rPr lang="ru-RU" dirty="0" smtClean="0"/>
              <a:t>налог </a:t>
            </a:r>
            <a:r>
              <a:rPr lang="ru-RU" dirty="0"/>
              <a:t>на прибыль - для ЮЛ</a:t>
            </a:r>
            <a:r>
              <a:rPr lang="ru-RU" dirty="0" smtClean="0"/>
              <a:t>; НДФЛ </a:t>
            </a:r>
            <a:r>
              <a:rPr lang="ru-RU" dirty="0"/>
              <a:t>с доходов, </a:t>
            </a:r>
            <a:r>
              <a:rPr lang="ru-RU" dirty="0" smtClean="0"/>
              <a:t>полученных от </a:t>
            </a:r>
          </a:p>
          <a:p>
            <a:r>
              <a:rPr lang="ru-RU" dirty="0" smtClean="0"/>
              <a:t>предпринимательской </a:t>
            </a:r>
            <a:r>
              <a:rPr lang="ru-RU" dirty="0"/>
              <a:t>деятельности - для ИП</a:t>
            </a:r>
            <a:r>
              <a:rPr lang="ru-RU" dirty="0" smtClean="0"/>
              <a:t>;  НДС </a:t>
            </a:r>
            <a:r>
              <a:rPr lang="ru-RU" dirty="0"/>
              <a:t>(кроме НДС при импорте </a:t>
            </a:r>
            <a:r>
              <a:rPr lang="ru-RU" dirty="0" smtClean="0"/>
              <a:t>и </a:t>
            </a:r>
            <a:r>
              <a:rPr lang="ru-RU" dirty="0"/>
              <a:t>НДС в качестве </a:t>
            </a:r>
            <a:r>
              <a:rPr lang="ru-RU" dirty="0" smtClean="0"/>
              <a:t>налогового агента); налог </a:t>
            </a:r>
            <a:r>
              <a:rPr lang="ru-RU" dirty="0"/>
              <a:t>на имущество (за </a:t>
            </a:r>
            <a:r>
              <a:rPr lang="ru-RU" dirty="0" smtClean="0"/>
              <a:t>исключением объектов </a:t>
            </a:r>
            <a:r>
              <a:rPr lang="ru-RU" dirty="0"/>
              <a:t>недвижимости</a:t>
            </a:r>
            <a:r>
              <a:rPr lang="ru-RU" dirty="0" smtClean="0"/>
              <a:t>, налоговая </a:t>
            </a:r>
            <a:r>
              <a:rPr lang="ru-RU" dirty="0"/>
              <a:t>база </a:t>
            </a:r>
            <a:r>
              <a:rPr lang="ru-RU" dirty="0" smtClean="0"/>
              <a:t>по </a:t>
            </a:r>
            <a:r>
              <a:rPr lang="ru-RU" dirty="0"/>
              <a:t>которым определяется как их </a:t>
            </a:r>
            <a:r>
              <a:rPr lang="ru-RU" dirty="0" smtClean="0"/>
              <a:t>кадастровая стоимость).</a:t>
            </a:r>
          </a:p>
          <a:p>
            <a:endParaRPr lang="ru-RU" b="1" dirty="0" smtClean="0"/>
          </a:p>
          <a:p>
            <a:r>
              <a:rPr lang="ru-RU" b="1" dirty="0" smtClean="0"/>
              <a:t>НАЛОГОВАЯ БАЗА: </a:t>
            </a:r>
            <a:r>
              <a:rPr lang="ru-RU" dirty="0" smtClean="0"/>
              <a:t>по оплате (кассовый метод).</a:t>
            </a:r>
            <a:endParaRPr lang="ru-RU" dirty="0"/>
          </a:p>
          <a:p>
            <a:r>
              <a:rPr lang="ru-RU" b="1" dirty="0" smtClean="0"/>
              <a:t>ПРЕИМУЩЕСТВА: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Отчетность – 1 раз в год (авансовые платежи ежеквартально);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Налоговый учет в упрощенном порядке ведется в Книге </a:t>
            </a:r>
            <a:r>
              <a:rPr lang="ru-RU" dirty="0"/>
              <a:t>учета доходов/расходов</a:t>
            </a:r>
            <a:r>
              <a:rPr lang="ru-RU" dirty="0" smtClean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ИП </a:t>
            </a:r>
            <a:r>
              <a:rPr lang="ru-RU" dirty="0"/>
              <a:t>с объектом «доходы», имеют право уменьшать сумму </a:t>
            </a:r>
            <a:r>
              <a:rPr lang="ru-RU" dirty="0" smtClean="0"/>
              <a:t>налога на </a:t>
            </a:r>
            <a:r>
              <a:rPr lang="ru-RU" dirty="0"/>
              <a:t>сумму </a:t>
            </a:r>
            <a:r>
              <a:rPr lang="ru-RU" dirty="0" smtClean="0"/>
              <a:t>страховых </a:t>
            </a:r>
            <a:r>
              <a:rPr lang="ru-RU" dirty="0"/>
              <a:t>взносов, но не более чем на 50%: ИП, </a:t>
            </a:r>
            <a:r>
              <a:rPr lang="ru-RU" dirty="0" smtClean="0"/>
              <a:t>которые работают </a:t>
            </a:r>
            <a:r>
              <a:rPr lang="ru-RU" dirty="0"/>
              <a:t>одни, без наемных работников могут уменьшить </a:t>
            </a:r>
            <a:r>
              <a:rPr lang="ru-RU" dirty="0" smtClean="0"/>
              <a:t>налог на </a:t>
            </a:r>
            <a:r>
              <a:rPr lang="ru-RU" dirty="0"/>
              <a:t>сумму страховых взносов без ограничений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62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2571" y="256478"/>
            <a:ext cx="8693441" cy="1220773"/>
          </a:xfrm>
        </p:spPr>
        <p:txBody>
          <a:bodyPr/>
          <a:lstStyle/>
          <a:p>
            <a:pPr algn="ctr"/>
            <a:r>
              <a:rPr lang="ru-RU" sz="20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ДОПОЛНИТЕЛЬНЫЕ ИЗМЕНЕНИЯ С 2021 года ПО ОГРАНИЧЕНИЯМ</a:t>
            </a:r>
            <a:br>
              <a:rPr lang="ru-RU" sz="20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</a:br>
            <a:r>
              <a:rPr lang="ru-RU" sz="20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(</a:t>
            </a:r>
            <a:r>
              <a:rPr lang="ru-RU" sz="2000" dirty="0" smtClean="0"/>
              <a:t>Федеральный закон </a:t>
            </a:r>
            <a:r>
              <a:rPr lang="ru-RU" sz="2000" dirty="0"/>
              <a:t>от 31.07.2020 N 266-ФЗ)</a:t>
            </a:r>
            <a:r>
              <a:rPr lang="ru-RU" sz="20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.</a:t>
            </a:r>
            <a:endParaRPr lang="ru-RU" sz="2000" cap="all" dirty="0">
              <a:solidFill>
                <a:schemeClr val="accent1">
                  <a:lumMod val="75000"/>
                </a:schemeClr>
              </a:solidFill>
              <a:latin typeface="+mn-lt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Штриховая стрелка вправо 5"/>
          <p:cNvSpPr/>
          <p:nvPr/>
        </p:nvSpPr>
        <p:spPr>
          <a:xfrm>
            <a:off x="1426029" y="5617029"/>
            <a:ext cx="978408" cy="484632"/>
          </a:xfrm>
          <a:prstGeom prst="stripedRightArrow">
            <a:avLst/>
          </a:prstGeom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7" name="Штриховая стрелка вправо 6"/>
          <p:cNvSpPr/>
          <p:nvPr/>
        </p:nvSpPr>
        <p:spPr>
          <a:xfrm>
            <a:off x="1915233" y="5859345"/>
            <a:ext cx="978408" cy="484632"/>
          </a:xfrm>
          <a:prstGeom prst="stripedRightArrow">
            <a:avLst/>
          </a:prstGeom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7569"/>
              </p:ext>
            </p:extLst>
          </p:nvPr>
        </p:nvGraphicFramePr>
        <p:xfrm>
          <a:off x="1426029" y="1981108"/>
          <a:ext cx="7589178" cy="42280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94589"/>
                <a:gridCol w="3794589"/>
              </a:tblGrid>
              <a:tr h="3221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dirty="0">
                          <a:effectLst/>
                        </a:rPr>
                        <a:t>Доходы или численность работников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>
                          <a:effectLst/>
                        </a:rPr>
                        <a:t>УСН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006553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Действующие пределы:</a:t>
                      </a:r>
                    </a:p>
                    <a:p>
                      <a:pPr marL="901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- не более 150 млн руб.;</a:t>
                      </a:r>
                    </a:p>
                    <a:p>
                      <a:pPr marL="90170"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- не более 100 работников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4930" indent="74930"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УСН с действующими ставками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90952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С незначительным превышением:</a:t>
                      </a:r>
                    </a:p>
                    <a:p>
                      <a:pPr marL="901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- от 150 млн до 200 млн руб. включительно (эта сумма будет индексироваться в общем порядке);</a:t>
                      </a:r>
                    </a:p>
                    <a:p>
                      <a:pPr marL="90170"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- от 100 до 130 работников включительно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4930" indent="749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УСН со ставками:</a:t>
                      </a:r>
                    </a:p>
                    <a:p>
                      <a:pPr marL="74930" indent="749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- 8% - для объекта "доходы";</a:t>
                      </a:r>
                    </a:p>
                    <a:p>
                      <a:pPr marL="74930" indent="74930"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- 20% - для объекта "доходы минус расходы"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6553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С существенным превышением:</a:t>
                      </a:r>
                    </a:p>
                    <a:p>
                      <a:pPr marL="901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- более 200 млн руб.;</a:t>
                      </a:r>
                    </a:p>
                    <a:p>
                      <a:pPr marL="90170"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- более 130 работников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4930" indent="74930"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Утрата права применять УСН, переход на другие режимы налогообложения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3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Штриховая стрелка вправо 5"/>
          <p:cNvSpPr/>
          <p:nvPr/>
        </p:nvSpPr>
        <p:spPr>
          <a:xfrm>
            <a:off x="1426029" y="5617029"/>
            <a:ext cx="978408" cy="484632"/>
          </a:xfrm>
          <a:prstGeom prst="stripedRightArrow">
            <a:avLst/>
          </a:prstGeom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7" name="Штриховая стрелка вправо 6"/>
          <p:cNvSpPr/>
          <p:nvPr/>
        </p:nvSpPr>
        <p:spPr>
          <a:xfrm>
            <a:off x="1915233" y="5859345"/>
            <a:ext cx="978408" cy="484632"/>
          </a:xfrm>
          <a:prstGeom prst="stripedRightArrow">
            <a:avLst/>
          </a:prstGeom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2"/>
          <a:srcRect l="36955" t="24048" r="26340" b="7856"/>
          <a:stretch/>
        </p:blipFill>
        <p:spPr bwMode="auto">
          <a:xfrm>
            <a:off x="1650670" y="600414"/>
            <a:ext cx="7371966" cy="65496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2571" y="0"/>
            <a:ext cx="8693441" cy="1220773"/>
          </a:xfrm>
        </p:spPr>
        <p:txBody>
          <a:bodyPr/>
          <a:lstStyle/>
          <a:p>
            <a:pPr algn="ctr"/>
            <a:r>
              <a:rPr lang="ru-RU" sz="20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ДОПОЛНИТЕЛЬНЫЕ ИЗМЕНЕНИЯ</a:t>
            </a:r>
            <a:br>
              <a:rPr lang="ru-RU" sz="20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</a:br>
            <a:r>
              <a:rPr lang="ru-RU" sz="20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(</a:t>
            </a:r>
            <a:r>
              <a:rPr lang="ru-RU" sz="2000" dirty="0" smtClean="0"/>
              <a:t>Федеральный закон </a:t>
            </a:r>
            <a:r>
              <a:rPr lang="ru-RU" sz="2000" dirty="0"/>
              <a:t>от </a:t>
            </a:r>
            <a:r>
              <a:rPr lang="ru-RU" sz="2000" dirty="0" smtClean="0"/>
              <a:t>01.04.2020 </a:t>
            </a:r>
            <a:r>
              <a:rPr lang="ru-RU" sz="2000" dirty="0"/>
              <a:t>N </a:t>
            </a:r>
            <a:r>
              <a:rPr lang="ru-RU" sz="2000" dirty="0" smtClean="0"/>
              <a:t>102-ФЗ)</a:t>
            </a:r>
            <a:r>
              <a:rPr lang="ru-RU" sz="20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.</a:t>
            </a:r>
            <a:endParaRPr lang="ru-RU" sz="2000" cap="all" dirty="0">
              <a:solidFill>
                <a:schemeClr val="accent1">
                  <a:lumMod val="75000"/>
                </a:schemeClr>
              </a:solidFill>
              <a:latin typeface="+mn-lt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5567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CustomShape 7">
            <a:extLst>
              <a:ext uri="{FF2B5EF4-FFF2-40B4-BE49-F238E27FC236}">
                <a16:creationId xmlns="" xmlns:a16="http://schemas.microsoft.com/office/drawing/2014/main" id="{F7762DA4-F6F8-42C9-8CF9-CD1298817FDC}"/>
              </a:ext>
            </a:extLst>
          </p:cNvPr>
          <p:cNvSpPr/>
          <p:nvPr/>
        </p:nvSpPr>
        <p:spPr>
          <a:xfrm>
            <a:off x="1704216" y="3033083"/>
            <a:ext cx="8133120" cy="950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sp>
        <p:nvSpPr>
          <p:cNvPr id="5" name="CustomShape 5">
            <a:extLst>
              <a:ext uri="{FF2B5EF4-FFF2-40B4-BE49-F238E27FC236}">
                <a16:creationId xmlns="" xmlns:a16="http://schemas.microsoft.com/office/drawing/2014/main" id="{251314A3-4985-4023-8B92-FA40B14BCA59}"/>
              </a:ext>
            </a:extLst>
          </p:cNvPr>
          <p:cNvSpPr/>
          <p:nvPr/>
        </p:nvSpPr>
        <p:spPr>
          <a:xfrm>
            <a:off x="489858" y="403761"/>
            <a:ext cx="8547264" cy="5545777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2"/>
          <a:srcRect l="7372" t="12821" r="29648" b="65811"/>
          <a:stretch/>
        </p:blipFill>
        <p:spPr bwMode="auto">
          <a:xfrm>
            <a:off x="1486602" y="0"/>
            <a:ext cx="7550520" cy="1532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0263" y="1330034"/>
            <a:ext cx="9752516" cy="5235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ОГРАНИЧЕНИЯ</a:t>
            </a:r>
            <a:r>
              <a:rPr lang="en-US" b="1" dirty="0" smtClean="0"/>
              <a:t>:</a:t>
            </a:r>
            <a:r>
              <a:rPr lang="ru-RU" b="1" dirty="0" smtClean="0"/>
              <a:t> </a:t>
            </a:r>
            <a:r>
              <a:rPr lang="ru-RU" dirty="0" smtClean="0"/>
              <a:t>доля </a:t>
            </a:r>
            <a:r>
              <a:rPr lang="ru-RU" dirty="0"/>
              <a:t>дохода от </a:t>
            </a:r>
            <a:r>
              <a:rPr lang="ru-RU" dirty="0" smtClean="0"/>
              <a:t>с/х за календарный </a:t>
            </a:r>
            <a:r>
              <a:rPr lang="ru-RU" dirty="0"/>
              <a:t>год </a:t>
            </a:r>
            <a:r>
              <a:rPr lang="ru-RU" dirty="0" smtClean="0"/>
              <a:t>должна составлять </a:t>
            </a:r>
            <a:r>
              <a:rPr lang="ru-RU" b="1" dirty="0"/>
              <a:t>не менее 70</a:t>
            </a:r>
            <a:r>
              <a:rPr lang="ru-RU" b="1" dirty="0" smtClean="0"/>
              <a:t>%</a:t>
            </a:r>
            <a:r>
              <a:rPr lang="ru-RU" dirty="0"/>
              <a:t>,</a:t>
            </a:r>
          </a:p>
          <a:p>
            <a:r>
              <a:rPr lang="ru-RU" dirty="0" smtClean="0"/>
              <a:t>производство </a:t>
            </a:r>
            <a:r>
              <a:rPr lang="ru-RU" dirty="0"/>
              <a:t>подакцизных </a:t>
            </a:r>
            <a:r>
              <a:rPr lang="ru-RU" dirty="0" smtClean="0"/>
              <a:t>товаров; осуществление </a:t>
            </a:r>
            <a:r>
              <a:rPr lang="ru-RU" dirty="0"/>
              <a:t>деятельности в сфере игорного</a:t>
            </a:r>
          </a:p>
          <a:p>
            <a:r>
              <a:rPr lang="ru-RU" dirty="0" smtClean="0"/>
              <a:t>бизнеса</a:t>
            </a:r>
            <a:r>
              <a:rPr lang="en-US" dirty="0" smtClean="0"/>
              <a:t>;</a:t>
            </a:r>
            <a:r>
              <a:rPr lang="ru-RU" dirty="0" smtClean="0"/>
              <a:t> казенные</a:t>
            </a:r>
            <a:r>
              <a:rPr lang="ru-RU" dirty="0"/>
              <a:t>, бюджетные и автономные учреждения</a:t>
            </a:r>
          </a:p>
          <a:p>
            <a:endParaRPr lang="ru-RU" b="1" dirty="0" smtClean="0"/>
          </a:p>
          <a:p>
            <a:r>
              <a:rPr lang="ru-RU" b="1" dirty="0" smtClean="0"/>
              <a:t>НАЛОГОВЫЕ СТАВКИ И НАЛОГИ К УПЛАТЕ: </a:t>
            </a:r>
            <a:r>
              <a:rPr lang="ru-RU" dirty="0"/>
              <a:t>6</a:t>
            </a:r>
            <a:r>
              <a:rPr lang="ru-RU" dirty="0" smtClean="0"/>
              <a:t>%; НДФЛ, СВ, земельный налог, транспортный налог.</a:t>
            </a:r>
          </a:p>
          <a:p>
            <a:endParaRPr lang="ru-RU" b="1" dirty="0" smtClean="0"/>
          </a:p>
          <a:p>
            <a:r>
              <a:rPr lang="ru-RU" b="1" dirty="0" smtClean="0"/>
              <a:t>ЗАМЕНЯЕТ НАЛОГИ: </a:t>
            </a:r>
            <a:r>
              <a:rPr lang="ru-RU" dirty="0" smtClean="0"/>
              <a:t>налог </a:t>
            </a:r>
            <a:r>
              <a:rPr lang="ru-RU" dirty="0"/>
              <a:t>на прибыль — для </a:t>
            </a:r>
            <a:r>
              <a:rPr lang="ru-RU" dirty="0" smtClean="0"/>
              <a:t>ЮЛ</a:t>
            </a:r>
            <a:r>
              <a:rPr lang="en-US" dirty="0"/>
              <a:t>;</a:t>
            </a:r>
            <a:r>
              <a:rPr lang="ru-RU" dirty="0" smtClean="0"/>
              <a:t> НДФЛ </a:t>
            </a:r>
            <a:r>
              <a:rPr lang="ru-RU" dirty="0"/>
              <a:t>с доходов, полученных от предпринимательской деятельности — </a:t>
            </a:r>
            <a:r>
              <a:rPr lang="ru-RU" dirty="0" smtClean="0"/>
              <a:t>для ИП</a:t>
            </a:r>
            <a:r>
              <a:rPr lang="en-US" dirty="0" smtClean="0"/>
              <a:t>;</a:t>
            </a:r>
            <a:r>
              <a:rPr lang="ru-RU" dirty="0" smtClean="0"/>
              <a:t> налога </a:t>
            </a:r>
            <a:r>
              <a:rPr lang="ru-RU" dirty="0"/>
              <a:t>на имущество (в части имущества, используемого при </a:t>
            </a:r>
            <a:r>
              <a:rPr lang="ru-RU" dirty="0" smtClean="0"/>
              <a:t>производстве</a:t>
            </a:r>
            <a:r>
              <a:rPr lang="en-US" dirty="0" smtClean="0"/>
              <a:t> c/</a:t>
            </a:r>
            <a:r>
              <a:rPr lang="ru-RU" dirty="0" smtClean="0"/>
              <a:t>х </a:t>
            </a:r>
            <a:r>
              <a:rPr lang="ru-RU" dirty="0"/>
              <a:t>продукции</a:t>
            </a:r>
            <a:r>
              <a:rPr lang="ru-RU" dirty="0" smtClean="0"/>
              <a:t>)</a:t>
            </a:r>
          </a:p>
          <a:p>
            <a:endParaRPr lang="ru-RU" b="1" dirty="0" smtClean="0"/>
          </a:p>
          <a:p>
            <a:r>
              <a:rPr lang="ru-RU" b="1" dirty="0" smtClean="0"/>
              <a:t>НАЛОГОВАЯ БАЗА: </a:t>
            </a:r>
            <a:r>
              <a:rPr lang="ru-RU" dirty="0" smtClean="0"/>
              <a:t>по оплате (кассовый метод).</a:t>
            </a:r>
            <a:endParaRPr lang="ru-RU" dirty="0"/>
          </a:p>
          <a:p>
            <a:r>
              <a:rPr lang="ru-RU" b="1" dirty="0" smtClean="0"/>
              <a:t>ПРЕИМУЩЕСТВА: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Отчетность – 1 раз в год (авансовые платежи за полугодие);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Налоговый учет в упрощенном порядке ведется в Книге </a:t>
            </a:r>
            <a:r>
              <a:rPr lang="ru-RU" dirty="0"/>
              <a:t>учета </a:t>
            </a:r>
            <a:r>
              <a:rPr lang="ru-RU" dirty="0" smtClean="0"/>
              <a:t>доходов/расходов.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7074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CustomShape 7">
            <a:extLst>
              <a:ext uri="{FF2B5EF4-FFF2-40B4-BE49-F238E27FC236}">
                <a16:creationId xmlns="" xmlns:a16="http://schemas.microsoft.com/office/drawing/2014/main" id="{F7762DA4-F6F8-42C9-8CF9-CD1298817FDC}"/>
              </a:ext>
            </a:extLst>
          </p:cNvPr>
          <p:cNvSpPr/>
          <p:nvPr/>
        </p:nvSpPr>
        <p:spPr>
          <a:xfrm>
            <a:off x="1704216" y="3033083"/>
            <a:ext cx="8133120" cy="950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ctr"/>
          <a:lstStyle/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3760" y="463643"/>
            <a:ext cx="9227127" cy="5537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 01.01.2019 организации (ИП) на ЕСХН признаются плательщиками НДС. </a:t>
            </a:r>
            <a:endParaRPr lang="en-US" b="1" dirty="0" smtClean="0"/>
          </a:p>
          <a:p>
            <a:pPr algn="ctr"/>
            <a:endParaRPr lang="ru-RU" b="1" dirty="0" smtClean="0"/>
          </a:p>
          <a:p>
            <a:pPr indent="457200" algn="just"/>
            <a:r>
              <a:rPr lang="ru-RU" dirty="0" smtClean="0"/>
              <a:t>Однако </a:t>
            </a:r>
            <a:r>
              <a:rPr lang="ru-RU" dirty="0"/>
              <a:t>они могут получить освобождение от уплаты </a:t>
            </a:r>
            <a:r>
              <a:rPr lang="ru-RU" dirty="0" smtClean="0"/>
              <a:t>налога, при условии</a:t>
            </a:r>
            <a:r>
              <a:rPr lang="en-US" dirty="0" smtClean="0"/>
              <a:t>.</a:t>
            </a:r>
            <a:r>
              <a:rPr lang="ru-RU" dirty="0" smtClean="0"/>
              <a:t> если  </a:t>
            </a:r>
            <a:r>
              <a:rPr lang="ru-RU" dirty="0"/>
              <a:t>доходы от деятельности на ЕСХН за предыдущий год не превысили (п. 1 ст. 145 НК РФ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r>
              <a:rPr lang="ru-RU" dirty="0" smtClean="0"/>
              <a:t>за:</a:t>
            </a:r>
            <a:endParaRPr lang="ru-RU" dirty="0"/>
          </a:p>
          <a:p>
            <a:pPr indent="457200"/>
            <a:r>
              <a:rPr lang="ru-RU" dirty="0" smtClean="0"/>
              <a:t>2018 </a:t>
            </a:r>
            <a:r>
              <a:rPr lang="ru-RU" dirty="0"/>
              <a:t>г. - 100 млн руб.;</a:t>
            </a:r>
          </a:p>
          <a:p>
            <a:pPr indent="457200"/>
            <a:r>
              <a:rPr lang="ru-RU" dirty="0"/>
              <a:t>2019 г. - 90 млн руб.;</a:t>
            </a:r>
          </a:p>
          <a:p>
            <a:pPr indent="457200"/>
            <a:r>
              <a:rPr lang="ru-RU" dirty="0"/>
              <a:t>2020 г. - 80 млн руб.;</a:t>
            </a:r>
          </a:p>
          <a:p>
            <a:pPr indent="457200"/>
            <a:r>
              <a:rPr lang="ru-RU" dirty="0"/>
              <a:t>2021 г. - 70 млн руб.;</a:t>
            </a:r>
          </a:p>
          <a:p>
            <a:pPr indent="457200"/>
            <a:r>
              <a:rPr lang="ru-RU" dirty="0"/>
              <a:t>2022 г. и далее - 60 млн руб</a:t>
            </a:r>
            <a:r>
              <a:rPr lang="ru-RU" dirty="0" smtClean="0"/>
              <a:t>.</a:t>
            </a:r>
          </a:p>
          <a:p>
            <a:pPr indent="457200"/>
            <a:endParaRPr lang="ru-RU" dirty="0"/>
          </a:p>
          <a:p>
            <a:pPr indent="457200"/>
            <a:endParaRPr lang="ru-RU" dirty="0" smtClean="0"/>
          </a:p>
          <a:p>
            <a:pPr indent="457200"/>
            <a:endParaRPr lang="ru-RU" dirty="0"/>
          </a:p>
          <a:p>
            <a:pPr indent="457200"/>
            <a:endParaRPr lang="ru-RU" dirty="0"/>
          </a:p>
          <a:p>
            <a:pPr indent="457200" algn="just"/>
            <a:endParaRPr lang="ru-RU" dirty="0" smtClean="0"/>
          </a:p>
          <a:p>
            <a:pPr indent="457200" algn="just"/>
            <a:endParaRPr lang="ru-RU" dirty="0"/>
          </a:p>
          <a:p>
            <a:pPr indent="457200" algn="just"/>
            <a:endParaRPr lang="ru-RU" dirty="0" smtClean="0"/>
          </a:p>
          <a:p>
            <a:pPr indent="457200" algn="just"/>
            <a:endParaRPr lang="ru-RU" dirty="0"/>
          </a:p>
        </p:txBody>
      </p:sp>
      <p:sp>
        <p:nvSpPr>
          <p:cNvPr id="5" name="Штриховая стрелка вправо 4"/>
          <p:cNvSpPr/>
          <p:nvPr/>
        </p:nvSpPr>
        <p:spPr>
          <a:xfrm>
            <a:off x="3835729" y="2306135"/>
            <a:ext cx="978408" cy="484632"/>
          </a:xfrm>
          <a:prstGeom prst="stripedRightArrow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7" name="Блок-схема: несколько документов 6"/>
          <p:cNvSpPr/>
          <p:nvPr/>
        </p:nvSpPr>
        <p:spPr>
          <a:xfrm flipH="1">
            <a:off x="5142016" y="1919298"/>
            <a:ext cx="4916384" cy="3097773"/>
          </a:xfrm>
          <a:prstGeom prst="flowChartMultidocument">
            <a:avLst/>
          </a:prstGeom>
          <a:ln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36547" y="2770099"/>
            <a:ext cx="4026849" cy="190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/>
              <a:t>Чтобы получить освобождение, нужно подать </a:t>
            </a:r>
            <a:r>
              <a:rPr lang="ru-RU" dirty="0" smtClean="0"/>
              <a:t>уведомление </a:t>
            </a:r>
            <a:r>
              <a:rPr lang="ru-RU" dirty="0"/>
              <a:t>не позднее 20-го числа месяца, с которого </a:t>
            </a:r>
            <a:r>
              <a:rPr lang="ru-RU" dirty="0" smtClean="0"/>
              <a:t>планируется </a:t>
            </a:r>
            <a:r>
              <a:rPr lang="ru-RU" dirty="0"/>
              <a:t>применять освобождение (п. 3 ст. 145 НК РФ</a:t>
            </a:r>
            <a:r>
              <a:rPr lang="ru-RU" dirty="0" smtClean="0"/>
              <a:t>).</a:t>
            </a:r>
          </a:p>
          <a:p>
            <a:pPr indent="457200" algn="just"/>
            <a:endParaRPr lang="ru-RU" dirty="0"/>
          </a:p>
        </p:txBody>
      </p:sp>
      <p:sp>
        <p:nvSpPr>
          <p:cNvPr id="9" name="Блок-схема: несколько документов 8"/>
          <p:cNvSpPr/>
          <p:nvPr/>
        </p:nvSpPr>
        <p:spPr>
          <a:xfrm>
            <a:off x="676893" y="3797903"/>
            <a:ext cx="4006808" cy="2458716"/>
          </a:xfrm>
          <a:prstGeom prst="flowChartMultidocument">
            <a:avLst/>
          </a:prstGeom>
          <a:ln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1896" y="4327675"/>
            <a:ext cx="2874942" cy="1604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/>
              <a:t>Если освобождение не применяется, то нужно представлять декларацию по НДС (п. 5 ст. 174 НК РФ).</a:t>
            </a:r>
          </a:p>
        </p:txBody>
      </p:sp>
    </p:spTree>
    <p:extLst>
      <p:ext uri="{BB962C8B-B14F-4D97-AF65-F5344CB8AC3E}">
        <p14:creationId xmlns:p14="http://schemas.microsoft.com/office/powerpoint/2010/main" val="405727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41658</TotalTime>
  <Words>1381</Words>
  <Application>Microsoft Office PowerPoint</Application>
  <PresentationFormat>Произвольный</PresentationFormat>
  <Paragraphs>146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Специальное оформление</vt:lpstr>
      <vt:lpstr>Тема Office</vt:lpstr>
      <vt:lpstr>7_Специальное оформление</vt:lpstr>
      <vt:lpstr>1_Специальное оформление</vt:lpstr>
      <vt:lpstr>2_Специальное оформление</vt:lpstr>
      <vt:lpstr>Презентация PowerPoint</vt:lpstr>
      <vt:lpstr>Общее количество плательщиков специальных налоговых режимов из общего количества ЮЛ и ИП</vt:lpstr>
      <vt:lpstr>Презентация PowerPoint</vt:lpstr>
      <vt:lpstr>Презентация PowerPoint</vt:lpstr>
      <vt:lpstr>Презентация PowerPoint</vt:lpstr>
      <vt:lpstr>ДОПОЛНИТЕЛЬНЫЕ ИЗМЕНЕНИЯ С 2021 года ПО ОГРАНИЧЕНИЯМ (Федеральный закон от 31.07.2020 N 266-ФЗ).</vt:lpstr>
      <vt:lpstr>ДОПОЛНИТЕЛЬНЫЕ ИЗМЕНЕНИЯ (Федеральный закон от 01.04.2020 N 102-ФЗ).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Ячменева Наталья Александровна</cp:lastModifiedBy>
  <cp:revision>689</cp:revision>
  <cp:lastPrinted>2020-08-26T13:44:44Z</cp:lastPrinted>
  <dcterms:created xsi:type="dcterms:W3CDTF">2019-04-30T10:46:03Z</dcterms:created>
  <dcterms:modified xsi:type="dcterms:W3CDTF">2020-08-31T08:32:35Z</dcterms:modified>
</cp:coreProperties>
</file>