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5" r:id="rId2"/>
    <p:sldId id="269" r:id="rId3"/>
    <p:sldId id="267" r:id="rId4"/>
    <p:sldId id="266" r:id="rId5"/>
    <p:sldId id="270" r:id="rId6"/>
    <p:sldId id="274" r:id="rId7"/>
    <p:sldId id="271" r:id="rId8"/>
    <p:sldId id="272" r:id="rId9"/>
    <p:sldId id="273" r:id="rId10"/>
    <p:sldId id="27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E869666-BB7D-409D-B48C-65316A2D42DA}" type="datetimeFigureOut">
              <a:rPr lang="ru-RU" smtClean="0"/>
              <a:t>26.12.2024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537D8A-48F2-4E88-B8F3-DAFD92703B6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8E7DA05AD1BD9B1501B4855F5ECA380F28E532AEC3D93E20EDEAAB9CA12768E53AB54ED4BF55A393FB68606DA9237D0E0DF629D7882BFD61r0c6Q" TargetMode="External"/><Relationship Id="rId2" Type="http://schemas.openxmlformats.org/officeDocument/2006/relationships/hyperlink" Target="consultantplus://offline/ref=8E7DA05AD1BD9B1501B4855F5ECA380F28E532AEC3D93E20EDEAAB9CA12768E53AB54ED4BF55A390F968606DA9237D0E0DF629D7882BFD61r0c6Q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consultantplus://offline/ref=8E7DA05AD1BD9B1501B4984B4CA2020972EC38A6CDDB3D72BAE8FAC9AF2260B572A51291EA5AA095E5623622EF7672r0c8Q" TargetMode="External"/><Relationship Id="rId4" Type="http://schemas.openxmlformats.org/officeDocument/2006/relationships/hyperlink" Target="consultantplus://offline/ref=8E7DA05AD1BD9B1501B4855F5ECA380F28E13BA4C4D93E20EDEAAB9CA12768E528B516D8BD53BC90F97D363CEFr7c2Q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394398"/>
            <a:ext cx="89289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bg2">
                    <a:lumMod val="50000"/>
                  </a:schemeClr>
                </a:solidFill>
              </a:rPr>
              <a:t>Туристический налог</a:t>
            </a:r>
            <a:endParaRPr lang="ru-RU" sz="4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7" name="Рисунок 6" descr="логотип ФНС"/>
          <p:cNvPicPr/>
          <p:nvPr/>
        </p:nvPicPr>
        <p:blipFill>
          <a:blip r:embed="rId2" cstate="print"/>
          <a:srcRect l="19858" t="27336" r="19592" b="28558"/>
          <a:stretch>
            <a:fillRect/>
          </a:stretch>
        </p:blipFill>
        <p:spPr bwMode="auto">
          <a:xfrm>
            <a:off x="3311860" y="2636912"/>
            <a:ext cx="2520280" cy="23269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1943708" y="5445224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2">
                    <a:lumMod val="50000"/>
                  </a:schemeClr>
                </a:solidFill>
              </a:rPr>
              <a:t>     </a:t>
            </a:r>
            <a:r>
              <a:rPr lang="ru-RU" b="1" dirty="0" smtClean="0">
                <a:solidFill>
                  <a:schemeClr val="bg2">
                    <a:lumMod val="50000"/>
                  </a:schemeClr>
                </a:solidFill>
              </a:rPr>
              <a:t>УФНС России по Владимирской области </a:t>
            </a:r>
            <a:endParaRPr lang="ru-RU" b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051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Расчет налога на примерах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87524" y="634811"/>
            <a:ext cx="8496944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ru-RU" sz="1600" b="1" dirty="0" smtClean="0"/>
              <a:t>1. Петров </a:t>
            </a:r>
            <a:r>
              <a:rPr lang="ru-RU" sz="1600" b="1" dirty="0"/>
              <a:t>заселился в место размещения на 4 суток по цене 4 500 руб. (за сутки). Кузнецов заселился на 2 суток по цене 12 000 руб. (за сутки). Платят каждый сам за себя.</a:t>
            </a:r>
            <a:endParaRPr lang="ru-RU" sz="1600" dirty="0"/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Расчет</a:t>
            </a:r>
            <a:r>
              <a:rPr lang="ru-RU" sz="1600" dirty="0"/>
              <a:t>: Петров = </a:t>
            </a:r>
            <a:r>
              <a:rPr lang="ru-RU" sz="1600" dirty="0" smtClean="0"/>
              <a:t>18 000 руб. </a:t>
            </a:r>
            <a:r>
              <a:rPr lang="ru-RU" sz="1600" dirty="0"/>
              <a:t>* </a:t>
            </a:r>
            <a:r>
              <a:rPr lang="ru-RU" sz="1600" dirty="0" smtClean="0"/>
              <a:t>1/101 </a:t>
            </a:r>
            <a:r>
              <a:rPr lang="ru-RU" sz="1600" dirty="0"/>
              <a:t>= </a:t>
            </a:r>
            <a:r>
              <a:rPr lang="ru-RU" sz="1600" dirty="0" smtClean="0"/>
              <a:t>178 </a:t>
            </a:r>
            <a:r>
              <a:rPr lang="ru-RU" sz="1600" dirty="0"/>
              <a:t>руб. </a:t>
            </a:r>
          </a:p>
          <a:p>
            <a:pPr algn="just"/>
            <a:r>
              <a:rPr lang="ru-RU" sz="1600" dirty="0" smtClean="0"/>
              <a:t>Минимальный налог составит: </a:t>
            </a:r>
            <a:r>
              <a:rPr lang="ru-RU" sz="1600" dirty="0"/>
              <a:t>400 руб. (4 * 100 руб.) </a:t>
            </a:r>
            <a:r>
              <a:rPr lang="ru-RU" sz="1600" dirty="0" smtClean="0"/>
              <a:t>т.е</a:t>
            </a:r>
            <a:r>
              <a:rPr lang="ru-RU" sz="1600" dirty="0"/>
              <a:t>. заплатит 400 руб. к основной стоимости размещения.</a:t>
            </a:r>
          </a:p>
          <a:p>
            <a:pPr algn="just"/>
            <a:r>
              <a:rPr lang="ru-RU" sz="1600" dirty="0" smtClean="0"/>
              <a:t>Кузнецов </a:t>
            </a:r>
            <a:r>
              <a:rPr lang="ru-RU" sz="1600" dirty="0"/>
              <a:t>= </a:t>
            </a:r>
            <a:r>
              <a:rPr lang="ru-RU" sz="1600" dirty="0" smtClean="0"/>
              <a:t>24</a:t>
            </a:r>
            <a:r>
              <a:rPr lang="ru-RU" sz="1600" dirty="0"/>
              <a:t> 000 руб. </a:t>
            </a:r>
            <a:r>
              <a:rPr lang="ru-RU" sz="1600" dirty="0" smtClean="0"/>
              <a:t>* 1/101 </a:t>
            </a:r>
            <a:r>
              <a:rPr lang="ru-RU" sz="1600" dirty="0"/>
              <a:t>= </a:t>
            </a:r>
            <a:r>
              <a:rPr lang="ru-RU" sz="1600" dirty="0" smtClean="0"/>
              <a:t>237 </a:t>
            </a:r>
            <a:r>
              <a:rPr lang="ru-RU" sz="1600" dirty="0"/>
              <a:t>руб. Рассчитанный налог за 2-ое суток больше минимального налога </a:t>
            </a:r>
            <a:r>
              <a:rPr lang="ru-RU" sz="1600" dirty="0" smtClean="0"/>
              <a:t>200 </a:t>
            </a:r>
            <a:r>
              <a:rPr lang="ru-RU" sz="1600" dirty="0"/>
              <a:t>руб</a:t>
            </a:r>
            <a:r>
              <a:rPr lang="ru-RU" sz="1600" dirty="0" smtClean="0"/>
              <a:t>. (2 * 100 руб.)  </a:t>
            </a:r>
            <a:endParaRPr lang="ru-RU" sz="1600" dirty="0"/>
          </a:p>
          <a:p>
            <a:pPr lvl="0" algn="just"/>
            <a:endParaRPr lang="ru-RU" sz="1600" b="1" dirty="0" smtClean="0"/>
          </a:p>
          <a:p>
            <a:pPr lvl="0" algn="just"/>
            <a:endParaRPr lang="ru-RU" sz="1600" b="1" dirty="0" smtClean="0"/>
          </a:p>
          <a:p>
            <a:pPr algn="just"/>
            <a:r>
              <a:rPr lang="ru-RU" sz="1600" b="1" dirty="0" smtClean="0"/>
              <a:t>2. </a:t>
            </a:r>
            <a:r>
              <a:rPr lang="ru-RU" sz="1600" b="1" dirty="0"/>
              <a:t>Организация в связи с направлением своих сотрудников (17 человек) на научно-практическую конференцию забронировала несколько номеров в гостинице сроком на 1 месяц (30 дней). </a:t>
            </a:r>
            <a:r>
              <a:rPr lang="ru-RU" sz="1600" b="1" dirty="0" smtClean="0"/>
              <a:t>Гостиница </a:t>
            </a:r>
            <a:r>
              <a:rPr lang="ru-RU" sz="1600" b="1" dirty="0"/>
              <a:t>заключила с организацией договор на оказание услуг по временному проживанию указанных лиц. 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Расчет:</a:t>
            </a:r>
          </a:p>
          <a:p>
            <a:pPr algn="just"/>
            <a:r>
              <a:rPr lang="ru-RU" sz="1600" dirty="0" smtClean="0"/>
              <a:t>Стоимость </a:t>
            </a:r>
            <a:r>
              <a:rPr lang="ru-RU" sz="1600" dirty="0"/>
              <a:t>услуг по договору составила 300 000 руб. </a:t>
            </a:r>
          </a:p>
          <a:p>
            <a:pPr algn="just"/>
            <a:r>
              <a:rPr lang="ru-RU" sz="1600" dirty="0"/>
              <a:t>Сумма туристического налога равна 2 970 руб. (300 000 </a:t>
            </a:r>
            <a:r>
              <a:rPr lang="ru-RU" sz="1600" dirty="0" smtClean="0"/>
              <a:t>* 1/101 </a:t>
            </a:r>
            <a:r>
              <a:rPr lang="ru-RU" sz="1600" dirty="0"/>
              <a:t>= 2 970). </a:t>
            </a:r>
          </a:p>
          <a:p>
            <a:pPr algn="just"/>
            <a:r>
              <a:rPr lang="ru-RU" sz="1600" dirty="0"/>
              <a:t>Размер минимального налога составляет 3 000 руб. (100 </a:t>
            </a:r>
            <a:r>
              <a:rPr lang="ru-RU" sz="1600" dirty="0" smtClean="0"/>
              <a:t>* </a:t>
            </a:r>
            <a:r>
              <a:rPr lang="ru-RU" sz="1600" dirty="0"/>
              <a:t>30 = 3 000). </a:t>
            </a:r>
          </a:p>
          <a:p>
            <a:pPr algn="just"/>
            <a:r>
              <a:rPr lang="ru-RU" sz="1600" dirty="0"/>
              <a:t>Таким образом, в указанном случае гостиница уплачивает туристический налог в размере 3 000 руб. (минимальный налог). </a:t>
            </a:r>
            <a:endParaRPr lang="ru-RU" sz="1600" b="1" dirty="0" smtClean="0"/>
          </a:p>
          <a:p>
            <a:pPr lvl="0" algn="just"/>
            <a:endParaRPr lang="ru-RU" sz="1600" b="1" dirty="0"/>
          </a:p>
          <a:p>
            <a:pPr algn="just"/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2694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8856984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Муниципальные образования, принявшие решения о введении на подведомственной территории туристического налога</a:t>
            </a:r>
            <a:endParaRPr lang="en-US" sz="1700" b="1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4279186"/>
              </p:ext>
            </p:extLst>
          </p:nvPr>
        </p:nvGraphicFramePr>
        <p:xfrm>
          <a:off x="143508" y="980728"/>
          <a:ext cx="8784976" cy="578257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729225">
                  <a:extLst>
                    <a:ext uri="{9D8B030D-6E8A-4147-A177-3AD203B41FA5}">
                      <a16:colId xmlns:a16="http://schemas.microsoft.com/office/drawing/2014/main" val="2432897567"/>
                    </a:ext>
                  </a:extLst>
                </a:gridCol>
                <a:gridCol w="2055751">
                  <a:extLst>
                    <a:ext uri="{9D8B030D-6E8A-4147-A177-3AD203B41FA5}">
                      <a16:colId xmlns:a16="http://schemas.microsoft.com/office/drawing/2014/main" val="2068450537"/>
                    </a:ext>
                  </a:extLst>
                </a:gridCol>
              </a:tblGrid>
              <a:tr h="2549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муниципального образования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Дата и номер </a:t>
                      </a:r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решения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6299005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Владимир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 от 29.10.2024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85683360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Гусь-Хрустальный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№23/4 от 21.11.2024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6682534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округ Муром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 от 29.10.2024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3168514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Курлово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№274 от 14.11.2024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0784516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Анопино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№213 от 22.11.2024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584205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Великодворский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№33 от 26.11.2024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08391875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Добрятино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№194 от 29.11.2024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723872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Золотково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№175 от 25.11.2024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226399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Иванищи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 от 25.11.2024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8811917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Красное Эхо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№170 от 22.11.2024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3618089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Мезиновский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 от 22.11.2024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3280755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Уршельский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№123 от 28.11.2024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3927786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Григорьевское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 от 27.11.2024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9106758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Демидовское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 от 27.11.2024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5825546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Купреевское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№71 от 27.11.2024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35242891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Краснооктябрьское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№104 от 28.11.2024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00584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Уляхинское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№99 от 28.11.2024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97335727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Доброград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Ковровский район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№103 от 27.09.2024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654298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Вязники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№284 от 19.11.2024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5550579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Гороховец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№41 от 26.11.2024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22062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Денисовское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 от 27.11.2024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3522829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Меленковский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округ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№62/10 от 29.10.2024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0827805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Александров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№50 от 06.11.2024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39894607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Камешково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№189 от 21.11.2024</a:t>
                      </a:r>
                      <a:endParaRPr lang="ru-RU" sz="1000" b="0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4186470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</a:t>
                      </a:r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Пенкинское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 от 27.11.2024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7379697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Суздаль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№76 от 19.11.2024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50325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Боголюбовское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27 от 28.11.2024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597451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Павловское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38 от 29.10.2024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55640027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Селецкое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22 от 20.09.2024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748253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поселок Вольгинский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№12/2 от 16.10.2024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9265784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Петушки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№28/5 от 27.11.2024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14455760"/>
                  </a:ext>
                </a:extLst>
              </a:tr>
              <a:tr h="14447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город Покров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52/71-24 от 17.09.2024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9230919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Нагорное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3/9 от 26.09.2024 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2846551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сельское поселение Петушинское</a:t>
                      </a:r>
                      <a:endParaRPr lang="ru-RU" sz="1000" b="1" i="0" u="none" strike="noStrike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42/8 от 19.09.2024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78333764"/>
                  </a:ext>
                </a:extLst>
              </a:tr>
              <a:tr h="13120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1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Собинский</a:t>
                      </a:r>
                      <a:r>
                        <a:rPr lang="ru-RU" sz="10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муниципальный округ</a:t>
                      </a:r>
                      <a:endParaRPr lang="ru-RU" sz="1000" b="1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44-3 от 02.10.2024</a:t>
                      </a:r>
                      <a:endParaRPr lang="ru-RU" sz="1000" b="0" i="0" u="none" strike="noStrike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533" marR="5533" marT="5533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452377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70989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66787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Туристический налог</a:t>
            </a:r>
          </a:p>
          <a:p>
            <a:pPr algn="ctr"/>
            <a:endParaRPr lang="ru-RU" sz="1700" b="1" dirty="0"/>
          </a:p>
          <a:p>
            <a:pPr algn="just"/>
            <a:r>
              <a:rPr lang="ru-RU" b="1" dirty="0"/>
              <a:t>Плательщиками налога</a:t>
            </a:r>
            <a:r>
              <a:rPr lang="ru-RU" dirty="0"/>
              <a:t> являются организации и физические лица, в отношении которых одновременно выполняются следующие условия:</a:t>
            </a:r>
          </a:p>
          <a:p>
            <a:pPr lvl="0" algn="just"/>
            <a:r>
              <a:rPr lang="ru-RU" dirty="0" smtClean="0"/>
              <a:t>- Владеют </a:t>
            </a:r>
            <a:r>
              <a:rPr lang="ru-RU" dirty="0"/>
              <a:t>на праве собственности или ином законном основании средствами </a:t>
            </a:r>
            <a:r>
              <a:rPr lang="ru-RU" dirty="0" smtClean="0"/>
              <a:t>размещения, включенными </a:t>
            </a:r>
            <a:r>
              <a:rPr lang="ru-RU" dirty="0"/>
              <a:t>в реестр классифицированных средств </a:t>
            </a:r>
            <a:r>
              <a:rPr lang="ru-RU" dirty="0" smtClean="0"/>
              <a:t>размещения;</a:t>
            </a:r>
            <a:endParaRPr lang="ru-RU" dirty="0"/>
          </a:p>
          <a:p>
            <a:pPr lvl="0" algn="just"/>
            <a:r>
              <a:rPr lang="ru-RU" dirty="0" smtClean="0"/>
              <a:t>- Предоставляют </a:t>
            </a:r>
            <a:r>
              <a:rPr lang="ru-RU" dirty="0"/>
              <a:t>места в них для временного проживания физлиц.</a:t>
            </a:r>
          </a:p>
          <a:p>
            <a:r>
              <a:rPr lang="ru-RU" dirty="0"/>
              <a:t> </a:t>
            </a:r>
            <a:endParaRPr lang="ru-RU" sz="1700" b="1" dirty="0" smtClean="0"/>
          </a:p>
          <a:p>
            <a:pPr algn="just"/>
            <a:r>
              <a:rPr lang="ru-RU" b="1" dirty="0"/>
              <a:t>Налоговая база </a:t>
            </a:r>
            <a:r>
              <a:rPr lang="ru-RU" dirty="0"/>
              <a:t>определяется как стоимость оказываемой услуги по предоставлению </a:t>
            </a:r>
            <a:r>
              <a:rPr lang="ru-RU" dirty="0">
                <a:solidFill>
                  <a:srgbClr val="FF0000"/>
                </a:solidFill>
              </a:rPr>
              <a:t>мест</a:t>
            </a:r>
            <a:r>
              <a:rPr lang="ru-RU" dirty="0"/>
              <a:t> для временного проживания физических лиц </a:t>
            </a:r>
            <a:r>
              <a:rPr lang="ru-RU" dirty="0">
                <a:solidFill>
                  <a:srgbClr val="FF0000"/>
                </a:solidFill>
              </a:rPr>
              <a:t>в средстве размещения</a:t>
            </a:r>
            <a:r>
              <a:rPr lang="ru-RU" dirty="0"/>
              <a:t> (его части) (далее главе - услуга по временному проживанию) без учета сумм налога и налога на добавленную стоимость.</a:t>
            </a:r>
          </a:p>
          <a:p>
            <a:pPr algn="just"/>
            <a:r>
              <a:rPr lang="ru-RU" dirty="0"/>
              <a:t>Налог исчисляются в момент полного расчета с потребителем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algn="just"/>
            <a:r>
              <a:rPr lang="ru-RU" dirty="0" smtClean="0"/>
              <a:t>Рассчитанную </a:t>
            </a:r>
            <a:r>
              <a:rPr lang="ru-RU" dirty="0"/>
              <a:t>сумму налога необходимо сравнить </a:t>
            </a:r>
            <a:r>
              <a:rPr lang="ru-RU" b="1" dirty="0"/>
              <a:t>с минимальной суммой </a:t>
            </a:r>
            <a:r>
              <a:rPr lang="ru-RU" dirty="0"/>
              <a:t>туристического налога. Если исчисленная сумма окажется меньше суммы минимального налога, заплатить нужно будет минимальный налог </a:t>
            </a:r>
          </a:p>
          <a:p>
            <a:pPr algn="just"/>
            <a:r>
              <a:rPr lang="ru-RU" dirty="0"/>
              <a:t>Сумма минимального налога рассчитывается по формуле </a:t>
            </a:r>
          </a:p>
          <a:p>
            <a:endParaRPr lang="ru-RU" dirty="0" smtClean="0"/>
          </a:p>
          <a:p>
            <a:endParaRPr lang="ru-RU" dirty="0"/>
          </a:p>
          <a:p>
            <a:pPr algn="ctr"/>
            <a:endParaRPr lang="ru-RU" sz="1700" b="1" dirty="0" smtClean="0"/>
          </a:p>
          <a:p>
            <a:pPr algn="ctr"/>
            <a:endParaRPr lang="en-US" sz="1700" b="1" dirty="0" smtClean="0"/>
          </a:p>
        </p:txBody>
      </p:sp>
      <p:pic>
        <p:nvPicPr>
          <p:cNvPr id="8" name="Консультант Плюс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380" y="4149080"/>
            <a:ext cx="4307840" cy="421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Консультант Плюс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780" y="6165304"/>
            <a:ext cx="4282440" cy="4267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4698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188640"/>
            <a:ext cx="8856984" cy="583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Туристический налог</a:t>
            </a:r>
            <a:endParaRPr lang="en-US" sz="1700" b="1" dirty="0" smtClean="0"/>
          </a:p>
          <a:p>
            <a:pPr marL="400050" indent="-400050" algn="just">
              <a:buAutoNum type="romanUcPeriod"/>
            </a:pPr>
            <a:endParaRPr lang="en-US" sz="1700" b="1" dirty="0" smtClean="0"/>
          </a:p>
          <a:p>
            <a:pPr algn="just"/>
            <a:r>
              <a:rPr lang="ru-RU" sz="1700" dirty="0" smtClean="0"/>
              <a:t>Органы </a:t>
            </a:r>
            <a:r>
              <a:rPr lang="ru-RU" sz="1700" dirty="0"/>
              <a:t>муниципальных образований определяют налоговую ставку в пределах, установленных НК РФ, а именно в размерах, не превышающих в</a:t>
            </a:r>
          </a:p>
          <a:p>
            <a:pPr algn="just"/>
            <a:r>
              <a:rPr lang="ru-RU" sz="1700" dirty="0"/>
              <a:t> </a:t>
            </a:r>
            <a:r>
              <a:rPr lang="ru-RU" sz="1700" dirty="0" smtClean="0"/>
              <a:t>- в </a:t>
            </a:r>
            <a:r>
              <a:rPr lang="ru-RU" sz="1700" dirty="0"/>
              <a:t>2025 году - 1 процента, </a:t>
            </a:r>
          </a:p>
          <a:p>
            <a:pPr algn="just"/>
            <a:r>
              <a:rPr lang="ru-RU" sz="1700" dirty="0"/>
              <a:t> </a:t>
            </a:r>
            <a:r>
              <a:rPr lang="ru-RU" sz="1700" dirty="0" smtClean="0"/>
              <a:t>- в </a:t>
            </a:r>
            <a:r>
              <a:rPr lang="ru-RU" sz="1700" dirty="0"/>
              <a:t>2026 году - 2 процентов, </a:t>
            </a:r>
          </a:p>
          <a:p>
            <a:pPr algn="just"/>
            <a:r>
              <a:rPr lang="ru-RU" sz="1700" dirty="0"/>
              <a:t> </a:t>
            </a:r>
            <a:r>
              <a:rPr lang="ru-RU" sz="1700" dirty="0" smtClean="0"/>
              <a:t>- в </a:t>
            </a:r>
            <a:r>
              <a:rPr lang="ru-RU" sz="1700" dirty="0"/>
              <a:t>2027году -3 процентов, </a:t>
            </a:r>
          </a:p>
          <a:p>
            <a:pPr algn="just"/>
            <a:r>
              <a:rPr lang="ru-RU" sz="1700" dirty="0" smtClean="0"/>
              <a:t> - в </a:t>
            </a:r>
            <a:r>
              <a:rPr lang="ru-RU" sz="1700" dirty="0"/>
              <a:t>2028 году - 4 процентов, </a:t>
            </a:r>
          </a:p>
          <a:p>
            <a:pPr algn="just"/>
            <a:r>
              <a:rPr lang="ru-RU" sz="1700" dirty="0" smtClean="0"/>
              <a:t> - с </a:t>
            </a:r>
            <a:r>
              <a:rPr lang="ru-RU" sz="1700" dirty="0"/>
              <a:t>2029 года - 5 процентов от налоговой </a:t>
            </a:r>
            <a:r>
              <a:rPr lang="ru-RU" sz="1700" dirty="0" smtClean="0"/>
              <a:t>базы</a:t>
            </a:r>
          </a:p>
          <a:p>
            <a:pPr algn="just"/>
            <a:endParaRPr lang="ru-RU" sz="1700" b="1" dirty="0"/>
          </a:p>
          <a:p>
            <a:pPr algn="just"/>
            <a:r>
              <a:rPr lang="ru-RU" sz="1700" dirty="0"/>
              <a:t>По итогам налогового периода налогоплательщики представляют </a:t>
            </a:r>
            <a:r>
              <a:rPr lang="ru-RU" sz="1700" b="1" dirty="0"/>
              <a:t>налоговую декларацию </a:t>
            </a:r>
            <a:r>
              <a:rPr lang="ru-RU" sz="1700" dirty="0" smtClean="0"/>
              <a:t>по </a:t>
            </a:r>
            <a:r>
              <a:rPr lang="ru-RU" sz="1700" dirty="0"/>
              <a:t>месту нахождения средства размещения в срок не позднее 25-го числа месяца, следующего за истекшим налоговым </a:t>
            </a:r>
            <a:r>
              <a:rPr lang="ru-RU" sz="1700" dirty="0" smtClean="0"/>
              <a:t>периодом.</a:t>
            </a:r>
            <a:endParaRPr lang="ru-RU" sz="1700" dirty="0"/>
          </a:p>
          <a:p>
            <a:pPr algn="just"/>
            <a:endParaRPr lang="ru-RU" sz="1600" dirty="0" smtClean="0"/>
          </a:p>
          <a:p>
            <a:pPr algn="just"/>
            <a:r>
              <a:rPr lang="ru-RU" sz="1700" dirty="0"/>
              <a:t>Ф</a:t>
            </a:r>
            <a:r>
              <a:rPr lang="ru-RU" sz="1700" dirty="0" smtClean="0"/>
              <a:t>орма налоговой декларации </a:t>
            </a:r>
            <a:r>
              <a:rPr lang="ru-RU" sz="1700" dirty="0"/>
              <a:t>и формат ее представления в электронной </a:t>
            </a:r>
            <a:r>
              <a:rPr lang="ru-RU" sz="1700" dirty="0" smtClean="0"/>
              <a:t>форме утвержден приказом </a:t>
            </a:r>
            <a:r>
              <a:rPr lang="ru-RU" sz="1700" dirty="0" smtClean="0"/>
              <a:t>ФНС России от </a:t>
            </a:r>
            <a:r>
              <a:rPr lang="ru-RU" sz="1700" dirty="0" smtClean="0"/>
              <a:t>05.11.2024 №ЕД-7-3/992</a:t>
            </a:r>
            <a:r>
              <a:rPr lang="en-US" sz="1700" dirty="0" smtClean="0"/>
              <a:t>@</a:t>
            </a:r>
            <a:r>
              <a:rPr lang="ru-RU" sz="1700" dirty="0" smtClean="0"/>
              <a:t>.</a:t>
            </a:r>
            <a:endParaRPr lang="ru-RU" sz="1700" dirty="0"/>
          </a:p>
          <a:p>
            <a:pPr algn="just"/>
            <a:endParaRPr lang="ru-RU" sz="1700" dirty="0"/>
          </a:p>
          <a:p>
            <a:pPr algn="just"/>
            <a:r>
              <a:rPr lang="ru-RU" sz="1700" b="1" dirty="0" smtClean="0"/>
              <a:t>Налоговым </a:t>
            </a:r>
            <a:r>
              <a:rPr lang="ru-RU" sz="1700" b="1" dirty="0"/>
              <a:t>периодом </a:t>
            </a:r>
            <a:r>
              <a:rPr lang="ru-RU" sz="1700" dirty="0"/>
              <a:t>по налогу признается квартал.</a:t>
            </a:r>
          </a:p>
          <a:p>
            <a:pPr algn="just"/>
            <a:r>
              <a:rPr lang="ru-RU" sz="1700" dirty="0"/>
              <a:t>Налог уплачивается в бюджет по месту нахождения средства размещения </a:t>
            </a:r>
            <a:r>
              <a:rPr lang="ru-RU" sz="1700" b="1" dirty="0"/>
              <a:t>в срок не позднее 28-го числа месяца</a:t>
            </a:r>
            <a:r>
              <a:rPr lang="ru-RU" sz="1700" dirty="0"/>
              <a:t>, следующего за истекшим налоговым периодом</a:t>
            </a:r>
            <a:r>
              <a:rPr lang="ru-RU" sz="1700" dirty="0" smtClean="0"/>
              <a:t>.</a:t>
            </a:r>
          </a:p>
          <a:p>
            <a:pPr algn="just"/>
            <a:endParaRPr lang="ru-RU" sz="1700" dirty="0"/>
          </a:p>
          <a:p>
            <a:endParaRPr lang="en-US" sz="1700" b="1" dirty="0"/>
          </a:p>
        </p:txBody>
      </p:sp>
    </p:spTree>
    <p:extLst>
      <p:ext uri="{BB962C8B-B14F-4D97-AF65-F5344CB8AC3E}">
        <p14:creationId xmlns:p14="http://schemas.microsoft.com/office/powerpoint/2010/main" val="1969150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14736" y="23337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Раздел 2 налоговой декларации (расчет налога)</a:t>
            </a:r>
            <a:endParaRPr lang="ru-RU" sz="17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772" y="476672"/>
            <a:ext cx="8208912" cy="6174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779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Разъяснения по применению ККТ и формированию кассовых чеков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836712"/>
            <a:ext cx="849694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При </a:t>
            </a:r>
            <a:r>
              <a:rPr lang="ru-RU" dirty="0"/>
              <a:t>приеме (получении) </a:t>
            </a:r>
            <a:r>
              <a:rPr lang="ru-RU" b="1" dirty="0"/>
              <a:t>предварительной оплаты </a:t>
            </a:r>
            <a:r>
              <a:rPr lang="ru-RU" dirty="0"/>
              <a:t>в кассовом чеке указывается значение реквизита "признак способа расчета" (тег </a:t>
            </a:r>
            <a:r>
              <a:rPr lang="ru-RU" dirty="0">
                <a:hlinkClick r:id="rId2"/>
              </a:rPr>
              <a:t>1214</a:t>
            </a:r>
            <a:r>
              <a:rPr lang="ru-RU" dirty="0"/>
              <a:t>) </a:t>
            </a:r>
            <a:r>
              <a:rPr lang="ru-RU" b="1" dirty="0"/>
              <a:t>"</a:t>
            </a:r>
            <a:r>
              <a:rPr lang="ru-RU" b="1" dirty="0" smtClean="0"/>
              <a:t>ПРЕДОПЛАТА" </a:t>
            </a:r>
            <a:r>
              <a:rPr lang="ru-RU" b="1" dirty="0"/>
              <a:t>или "АВАНС", </a:t>
            </a:r>
            <a:r>
              <a:rPr lang="ru-RU" dirty="0"/>
              <a:t>а при зачете аванса (предварительной оплаты) в момент </a:t>
            </a:r>
            <a:r>
              <a:rPr lang="ru-RU" dirty="0" smtClean="0"/>
              <a:t>оказания услуги в </a:t>
            </a:r>
            <a:r>
              <a:rPr lang="ru-RU" dirty="0"/>
              <a:t>кассовом чеке указывается значение реквизита "признак способа расчета" (тег </a:t>
            </a:r>
            <a:r>
              <a:rPr lang="ru-RU" dirty="0">
                <a:hlinkClick r:id="rId2"/>
              </a:rPr>
              <a:t>1214</a:t>
            </a:r>
            <a:r>
              <a:rPr lang="ru-RU" b="1" dirty="0"/>
              <a:t>) "ПОЛНЫЙ РАСЧЕТ" </a:t>
            </a:r>
            <a:r>
              <a:rPr lang="ru-RU" dirty="0"/>
              <a:t>с соответствующим заполнением реквизита кассового чека "сумма по чеку (БСО) предоплатой (зачетом аванса и (или) предыдущих платежей)" (тег </a:t>
            </a:r>
            <a:r>
              <a:rPr lang="ru-RU" dirty="0">
                <a:hlinkClick r:id="rId3"/>
              </a:rPr>
              <a:t>1215</a:t>
            </a:r>
            <a:r>
              <a:rPr lang="ru-RU" dirty="0"/>
              <a:t>) </a:t>
            </a:r>
            <a:r>
              <a:rPr lang="ru-RU" dirty="0" smtClean="0"/>
              <a:t>(Письма </a:t>
            </a:r>
            <a:r>
              <a:rPr lang="ru-RU" dirty="0"/>
              <a:t>Минфина России от 18.11.2021 </a:t>
            </a:r>
            <a:r>
              <a:rPr lang="ru-RU" dirty="0">
                <a:hlinkClick r:id="rId4"/>
              </a:rPr>
              <a:t>N 30-01-15/93304</a:t>
            </a:r>
            <a:r>
              <a:rPr lang="ru-RU" dirty="0"/>
              <a:t>, ФНС России от 14.12.2021 </a:t>
            </a:r>
            <a:r>
              <a:rPr lang="ru-RU" dirty="0">
                <a:hlinkClick r:id="rId5"/>
              </a:rPr>
              <a:t>N АБ-4-20/17477@</a:t>
            </a:r>
            <a:r>
              <a:rPr lang="ru-RU" dirty="0"/>
              <a:t>).</a:t>
            </a:r>
          </a:p>
          <a:p>
            <a:pPr algn="just"/>
            <a:r>
              <a:rPr lang="ru-RU" dirty="0"/>
              <a:t>Учитывая изложенное, в случае, когда осуществляются предоплата и конечный расчет с учетом ранее предоставленной предоплаты за оказываемую услугу, необходимо </a:t>
            </a:r>
            <a:r>
              <a:rPr lang="ru-RU" b="1" u="sng" dirty="0"/>
              <a:t>сформировать два кассовых чека</a:t>
            </a:r>
            <a:r>
              <a:rPr lang="ru-RU" dirty="0"/>
              <a:t>. Первый кассовый чек должен быть сформирован в момент получения денежных средств с признаком способа расчета "</a:t>
            </a:r>
            <a:r>
              <a:rPr lang="ru-RU" dirty="0" smtClean="0"/>
              <a:t>ПРЕДОПЛАТА", </a:t>
            </a:r>
            <a:r>
              <a:rPr lang="ru-RU" dirty="0"/>
              <a:t>а второй кассовый чек - по факту </a:t>
            </a:r>
            <a:r>
              <a:rPr lang="ru-RU" dirty="0" smtClean="0"/>
              <a:t>оказания услуги с </a:t>
            </a:r>
            <a:r>
              <a:rPr lang="ru-RU" dirty="0"/>
              <a:t>признаком способа расчета </a:t>
            </a:r>
            <a:r>
              <a:rPr lang="ru-RU" dirty="0" smtClean="0"/>
              <a:t>«ПОЛНЫЙ РАСЧЕТ" </a:t>
            </a:r>
            <a:r>
              <a:rPr lang="ru-RU" dirty="0"/>
              <a:t>с указанием общей суммы расчета с учетом ранее внесенной предоплаты.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0425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Разъяснения Минфина </a:t>
            </a:r>
            <a:r>
              <a:rPr lang="ru-RU" sz="1700" b="1" dirty="0"/>
              <a:t>по </a:t>
            </a:r>
            <a:r>
              <a:rPr lang="ru-RU" sz="1700" b="1" dirty="0" smtClean="0"/>
              <a:t>применению туристического налога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836712"/>
            <a:ext cx="849694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1. </a:t>
            </a:r>
            <a:r>
              <a:rPr lang="ru-RU" b="1" dirty="0" smtClean="0"/>
              <a:t>Письмо Минфина России от 17.10.2024 №03-05-08/100577 </a:t>
            </a:r>
            <a:r>
              <a:rPr lang="ru-RU" dirty="0" smtClean="0"/>
              <a:t>– по вопросу проживания в номере размещения нескольких лиц, когда оплата производится одним лицом, в том числе относящимся к льготной категории:</a:t>
            </a:r>
          </a:p>
          <a:p>
            <a:endParaRPr lang="ru-RU" dirty="0" smtClean="0"/>
          </a:p>
          <a:p>
            <a:pPr algn="just"/>
            <a:r>
              <a:rPr lang="ru-RU" i="1" dirty="0" smtClean="0"/>
              <a:t>«Если налогоплательщиком осуществляется предоставление мест проживания нескольким ФЛ </a:t>
            </a:r>
            <a:r>
              <a:rPr lang="ru-RU" i="1" u="sng" dirty="0" smtClean="0"/>
              <a:t>в рамках одной услуги и договор заключен с одним лицом</a:t>
            </a:r>
            <a:r>
              <a:rPr lang="ru-RU" i="1" dirty="0" smtClean="0"/>
              <a:t>, то налог исчисляется со стоимости данной услуги </a:t>
            </a:r>
            <a:r>
              <a:rPr lang="ru-RU" i="1" u="sng" dirty="0" smtClean="0"/>
              <a:t>вне зависимости от количества лиц, проживающих </a:t>
            </a:r>
            <a:r>
              <a:rPr lang="ru-RU" i="1" dirty="0" smtClean="0"/>
              <a:t>в номере. </a:t>
            </a:r>
          </a:p>
          <a:p>
            <a:pPr algn="just"/>
            <a:r>
              <a:rPr lang="ru-RU" i="1" dirty="0" smtClean="0"/>
              <a:t>Если договор заключен с лицом относящимся к льготной категории, то стоимость услуги не включается в налоговую базу.»</a:t>
            </a:r>
          </a:p>
          <a:p>
            <a:pPr algn="just"/>
            <a:endParaRPr lang="ru-RU" b="1" dirty="0" smtClean="0"/>
          </a:p>
          <a:p>
            <a:pPr algn="just"/>
            <a:r>
              <a:rPr lang="ru-RU" dirty="0" smtClean="0"/>
              <a:t> - по вопросу отсутствия необходимости выделения туристического налога в отдельном реквизите кассового чека:</a:t>
            </a:r>
          </a:p>
          <a:p>
            <a:pPr algn="just"/>
            <a:r>
              <a:rPr lang="ru-RU" dirty="0" smtClean="0"/>
              <a:t> </a:t>
            </a:r>
            <a:endParaRPr lang="ru-RU" dirty="0"/>
          </a:p>
          <a:p>
            <a:pPr algn="just"/>
            <a:r>
              <a:rPr lang="ru-RU" i="1" dirty="0" smtClean="0"/>
              <a:t>«Обязанность </a:t>
            </a:r>
            <a:r>
              <a:rPr lang="ru-RU" i="1" dirty="0"/>
              <a:t>выделения суммы туристического налога в отдельном реквизите кассового чека, бланка строгой отчетности законодательством Российской Федерации о применении контрольно-кассовой техники </a:t>
            </a:r>
            <a:r>
              <a:rPr lang="ru-RU" i="1" dirty="0" smtClean="0"/>
              <a:t>не предусмотрена». </a:t>
            </a:r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6355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Разъяснения Минфина </a:t>
            </a:r>
            <a:r>
              <a:rPr lang="ru-RU" sz="1700" b="1" dirty="0"/>
              <a:t>по </a:t>
            </a:r>
            <a:r>
              <a:rPr lang="ru-RU" sz="1700" b="1" dirty="0" smtClean="0"/>
              <a:t>применению туристического налога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836712"/>
            <a:ext cx="8496944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/>
              <a:t>2. </a:t>
            </a:r>
            <a:r>
              <a:rPr lang="ru-RU" b="1" dirty="0"/>
              <a:t>Письмо Минфина России от 05.11.2024 №03-05-08/108773 </a:t>
            </a:r>
            <a:r>
              <a:rPr lang="ru-RU" dirty="0"/>
              <a:t>– по вопросу определения налогового периода расчета </a:t>
            </a:r>
            <a:r>
              <a:rPr lang="ru-RU" dirty="0" smtClean="0"/>
              <a:t>налога:</a:t>
            </a:r>
            <a:endParaRPr lang="ru-RU" dirty="0"/>
          </a:p>
          <a:p>
            <a:pPr algn="just"/>
            <a:endParaRPr lang="ru-RU" b="1" dirty="0"/>
          </a:p>
          <a:p>
            <a:pPr algn="just"/>
            <a:r>
              <a:rPr lang="ru-RU" i="1" dirty="0"/>
              <a:t>«Сумма туристического налога рассчитывается в течение того налогового периода, в котором осуществлялся </a:t>
            </a:r>
            <a:r>
              <a:rPr lang="ru-RU" i="1" u="sng" dirty="0"/>
              <a:t>полный расчет </a:t>
            </a:r>
            <a:r>
              <a:rPr lang="ru-RU" i="1" dirty="0"/>
              <a:t>с лицом, приобретающим услугу по временному проживанию, исходя из налоговой ставки, действующей в этот налоговый период». </a:t>
            </a:r>
          </a:p>
          <a:p>
            <a:endParaRPr lang="ru-RU" dirty="0" smtClean="0"/>
          </a:p>
          <a:p>
            <a:pPr algn="just"/>
            <a:r>
              <a:rPr lang="ru-RU" b="1" dirty="0" smtClean="0"/>
              <a:t>3.</a:t>
            </a:r>
            <a:r>
              <a:rPr lang="ru-RU" b="1" dirty="0"/>
              <a:t> Письмо Минфина </a:t>
            </a:r>
            <a:r>
              <a:rPr lang="ru-RU" b="1" dirty="0" smtClean="0"/>
              <a:t>России от 04.10.2024 №03-05-08/96119</a:t>
            </a:r>
            <a:r>
              <a:rPr lang="ru-RU" dirty="0" smtClean="0"/>
              <a:t> – по вопросу</a:t>
            </a:r>
            <a:r>
              <a:rPr lang="en-US" dirty="0" smtClean="0"/>
              <a:t> </a:t>
            </a:r>
            <a:r>
              <a:rPr lang="ru-RU" dirty="0" smtClean="0"/>
              <a:t>определения суммы туристического налога, в случае размещения лиц без взимания платы за временное проживание:</a:t>
            </a:r>
          </a:p>
          <a:p>
            <a:pPr algn="just"/>
            <a:endParaRPr lang="ru-RU" dirty="0"/>
          </a:p>
          <a:p>
            <a:pPr algn="just"/>
            <a:r>
              <a:rPr lang="ru-RU" i="1" dirty="0" smtClean="0"/>
              <a:t>«В </a:t>
            </a:r>
            <a:r>
              <a:rPr lang="ru-RU" i="1" dirty="0"/>
              <a:t>случае если стоимость услуги по временному проживанию равна </a:t>
            </a:r>
            <a:r>
              <a:rPr lang="ru-RU" i="1" dirty="0" smtClean="0"/>
              <a:t>нулю, </a:t>
            </a:r>
            <a:r>
              <a:rPr lang="ru-RU" i="1" dirty="0"/>
              <a:t>то сумма налога, исчисленная исходя из такой налоговой базы, также равна нулю, что меньше минимального налога, предусмотренного пунктом 1 статьи 418.7 </a:t>
            </a:r>
            <a:r>
              <a:rPr lang="ru-RU" i="1" dirty="0" smtClean="0"/>
              <a:t>НК РФ, </a:t>
            </a:r>
            <a:r>
              <a:rPr lang="ru-RU" i="1" dirty="0"/>
              <a:t>и, следовательно, сумма туристического налога должна определяться в размере минимального </a:t>
            </a:r>
            <a:r>
              <a:rPr lang="ru-RU" i="1" dirty="0" smtClean="0"/>
              <a:t>налога».</a:t>
            </a:r>
            <a:endParaRPr lang="ru-RU" i="1" dirty="0"/>
          </a:p>
          <a:p>
            <a:pPr algn="just"/>
            <a:r>
              <a:rPr lang="ru-RU" dirty="0" smtClean="0"/>
              <a:t> </a:t>
            </a:r>
            <a:endParaRPr lang="ru-RU" dirty="0"/>
          </a:p>
          <a:p>
            <a:endParaRPr lang="ru-RU" b="1" dirty="0" smtClean="0"/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8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7504" y="280868"/>
            <a:ext cx="8856984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700" b="1" dirty="0" smtClean="0"/>
              <a:t>Разъяснения Минфина </a:t>
            </a:r>
            <a:r>
              <a:rPr lang="ru-RU" sz="1700" b="1" dirty="0"/>
              <a:t>по </a:t>
            </a:r>
            <a:r>
              <a:rPr lang="ru-RU" sz="1700" b="1" dirty="0" smtClean="0"/>
              <a:t>применению туристического налога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95536" y="836712"/>
            <a:ext cx="8496944" cy="70173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 </a:t>
            </a:r>
            <a:r>
              <a:rPr lang="ru-RU" b="1" dirty="0" smtClean="0"/>
              <a:t>4. </a:t>
            </a:r>
            <a:r>
              <a:rPr lang="ru-RU" b="1" dirty="0"/>
              <a:t>Письмо Минфина России от </a:t>
            </a:r>
            <a:r>
              <a:rPr lang="ru-RU" b="1" dirty="0" smtClean="0"/>
              <a:t>07.10.2024 </a:t>
            </a:r>
            <a:r>
              <a:rPr lang="ru-RU" b="1" dirty="0"/>
              <a:t>№</a:t>
            </a:r>
            <a:r>
              <a:rPr lang="ru-RU" b="1" dirty="0" smtClean="0"/>
              <a:t>03-03-06/1/96816 </a:t>
            </a:r>
            <a:r>
              <a:rPr lang="ru-RU" dirty="0"/>
              <a:t>– по вопросу </a:t>
            </a:r>
            <a:r>
              <a:rPr lang="ru-RU" dirty="0" smtClean="0"/>
              <a:t>по вопросу выделения в расчетных документах суммы налога:</a:t>
            </a:r>
            <a:endParaRPr lang="ru-RU" dirty="0"/>
          </a:p>
          <a:p>
            <a:pPr algn="just"/>
            <a:endParaRPr lang="ru-RU" b="1" dirty="0"/>
          </a:p>
          <a:p>
            <a:pPr algn="just"/>
            <a:r>
              <a:rPr lang="ru-RU" i="1" dirty="0" smtClean="0"/>
              <a:t>«</a:t>
            </a:r>
            <a:r>
              <a:rPr lang="ru-RU" i="1" dirty="0"/>
              <a:t>Из положений пункта 1 статьи 418.4 и пункта 1 статьи 418.7 Налогового кодекса следует, что сумма туристического налога является частью стоимости услуги по временному проживанию и подлежит выделению в расчетных документах лица, приобретающего </a:t>
            </a:r>
            <a:r>
              <a:rPr lang="ru-RU" i="1" dirty="0" smtClean="0"/>
              <a:t>услугу». </a:t>
            </a:r>
            <a:endParaRPr lang="ru-RU" i="1" dirty="0"/>
          </a:p>
          <a:p>
            <a:endParaRPr lang="ru-RU" dirty="0" smtClean="0"/>
          </a:p>
          <a:p>
            <a:endParaRPr lang="ru-RU" dirty="0" smtClean="0"/>
          </a:p>
          <a:p>
            <a:pPr algn="just"/>
            <a:r>
              <a:rPr lang="ru-RU" b="1" dirty="0" smtClean="0"/>
              <a:t>5. </a:t>
            </a:r>
            <a:r>
              <a:rPr lang="ru-RU" b="1" dirty="0"/>
              <a:t>Письмо Минфина </a:t>
            </a:r>
            <a:r>
              <a:rPr lang="ru-RU" b="1" dirty="0" smtClean="0"/>
              <a:t>России от 04.10.2024 №03-05-08/96119</a:t>
            </a:r>
            <a:r>
              <a:rPr lang="ru-RU" dirty="0" smtClean="0"/>
              <a:t> – по вопросу</a:t>
            </a:r>
            <a:r>
              <a:rPr lang="en-US" dirty="0" smtClean="0"/>
              <a:t> </a:t>
            </a:r>
            <a:r>
              <a:rPr lang="ru-RU" dirty="0" smtClean="0"/>
              <a:t>формирования реестра классифицированных средств проживания; о </a:t>
            </a:r>
            <a:r>
              <a:rPr lang="ru-RU" dirty="0"/>
              <a:t>порядке налогообложения комплексных услуг, в состав которых входят помимо услуг по временному проживанию и иные </a:t>
            </a:r>
            <a:r>
              <a:rPr lang="ru-RU" dirty="0" smtClean="0"/>
              <a:t>услуги:</a:t>
            </a:r>
          </a:p>
          <a:p>
            <a:pPr algn="just"/>
            <a:endParaRPr lang="ru-RU" dirty="0" smtClean="0"/>
          </a:p>
          <a:p>
            <a:pPr algn="just"/>
            <a:r>
              <a:rPr lang="ru-RU" i="1" dirty="0" smtClean="0"/>
              <a:t>«</a:t>
            </a:r>
            <a:r>
              <a:rPr lang="ru-RU" i="1" dirty="0"/>
              <a:t>Вопросы, касающиеся формирования реестра классифицированных средств размещения, в том числе определения средств размещения, подлежащих классификации, относятся к компетенции Минэкономразвития </a:t>
            </a:r>
            <a:r>
              <a:rPr lang="ru-RU" i="1" dirty="0" smtClean="0"/>
              <a:t>России. Вопрос </a:t>
            </a:r>
            <a:r>
              <a:rPr lang="ru-RU" i="1" dirty="0"/>
              <a:t>о порядке налогообложения комплексных услуг, в состав которых входят помимо услуг по временному проживанию и иные услуги (питание, лечение и т.п.), в настоящее время прорабатывается</a:t>
            </a:r>
            <a:r>
              <a:rPr lang="ru-RU" i="1" dirty="0" smtClean="0"/>
              <a:t>.»</a:t>
            </a:r>
          </a:p>
          <a:p>
            <a:pPr algn="just"/>
            <a:endParaRPr lang="ru-RU" dirty="0"/>
          </a:p>
          <a:p>
            <a:pPr algn="just"/>
            <a:r>
              <a:rPr lang="ru-RU" dirty="0" smtClean="0"/>
              <a:t> </a:t>
            </a:r>
            <a:endParaRPr lang="ru-RU" dirty="0"/>
          </a:p>
          <a:p>
            <a:endParaRPr lang="ru-RU" b="1" dirty="0" smtClean="0"/>
          </a:p>
          <a:p>
            <a:r>
              <a:rPr lang="ru-RU" dirty="0" smtClean="0"/>
              <a:t>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05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897</TotalTime>
  <Words>1384</Words>
  <Application>Microsoft Office PowerPoint</Application>
  <PresentationFormat>Экран (4:3)</PresentationFormat>
  <Paragraphs>160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Кукушкина Анна Сергеевна</dc:creator>
  <cp:lastModifiedBy>Галайда Дмитрий Вячеславович</cp:lastModifiedBy>
  <cp:revision>63</cp:revision>
  <dcterms:created xsi:type="dcterms:W3CDTF">2024-02-28T12:42:03Z</dcterms:created>
  <dcterms:modified xsi:type="dcterms:W3CDTF">2024-12-26T11:15:36Z</dcterms:modified>
</cp:coreProperties>
</file>