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1541" r:id="rId2"/>
    <p:sldId id="1542" r:id="rId3"/>
    <p:sldId id="1545" r:id="rId4"/>
    <p:sldId id="1543" r:id="rId5"/>
    <p:sldId id="1544" r:id="rId6"/>
    <p:sldId id="1546" r:id="rId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4E5457"/>
    <a:srgbClr val="3E4040"/>
    <a:srgbClr val="087C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3BA98-3DA3-483B-8870-923E08D29D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7A048-4D3C-4585-AB2D-07F7E3B74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39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7A048-4D3C-4585-AB2D-07F7E3B74B5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12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7A048-4D3C-4585-AB2D-07F7E3B74B5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898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7A048-4D3C-4585-AB2D-07F7E3B74B5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38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F7687-8A64-D149-2581-C3A6872B6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C63E6BC-4B28-2722-13AF-A0365F55F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6F0DC5-FC9F-E289-1143-C05444CB3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E395-D2DB-4333-9B7F-D3DDF64AD3ED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7D65B0-9322-A37A-3C70-E60D9DA28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BE9C71-E34C-93F9-A7C7-C788C4025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7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A31EA6-5E38-3D94-C5CD-FB1AFB45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EC1F9A-59AA-5A8B-822C-69D466D74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54356D-BD88-1D78-3D54-D1FADB9E0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1930E-1ED9-403D-B2B2-3339C90D4D9D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B3652D-EE55-95BF-FF48-838D5C85C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12AF6A-38E5-4C64-B180-623C2069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42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E927B90-1376-60EB-53DF-6420F43AB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2EF18C-E375-11BC-6388-49663EDC2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057F43-38B6-2B98-C7AE-94093E557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5CA7-ED42-4E18-9F26-71E22902AF4F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09E40F-C776-22FA-AD21-AFD40417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0BE331-84DA-0CA4-3C87-088DAFEDA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10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C33CD-FE19-17F9-4474-60E7D4DC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24C0BE-0386-1890-8E11-899160044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E454E0-BE9E-FF71-2D4D-26089A952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126A-B4F4-4B62-9A44-A979F332DAC4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D5C255-2A0A-4FE9-6F80-98AD46AF5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B9D08A-8F92-ABFC-5120-CD6774667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84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7BD8F2-E0BA-629C-E5E3-13CC2F345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8E3BDE-A006-57AA-D3F7-F2FC54AFA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D53657-A8BF-294B-F600-1A1882257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7C36-774C-4449-B9A3-6AB4C8FCD142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AA87BA-06B2-2CBD-94C1-E5ADA18AC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6F733E-0BC7-9768-607D-66533E15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11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D8C473-F8D6-50FF-12AD-F5004540F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715C3C-EBC4-1D13-9A8C-594925A503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2ECFF2-B32B-1625-24FB-8E47796B4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5630DC-00FF-5537-B803-AF6D9B2FB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19CC-42D7-4DB1-B82E-C8CEDD1350FE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9B3077-8667-F04D-8EF6-1FF14E8E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D2D412-BA7D-584E-CBC9-5F3B8AC5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6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8FD80-318E-DF1F-AC54-23BA1A2EE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0D3B09-CD74-5337-1B28-C1A502A54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AB7755-461D-3149-0F78-BB59B62C3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C2DDE6D-7C93-6D25-A5CC-E90080DD72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C24F02C-8021-5161-F1AF-9983697204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C4FC55-A675-458D-9E8E-BE7F7D185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E6E3-E62A-44A7-95F1-C90C34CE1BD1}" type="datetime1">
              <a:rPr lang="ru-RU" smtClean="0"/>
              <a:t>12.11.2024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4E4D238-EA5F-16FE-B12A-349B26AF8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8283896-E4E7-53FA-94A9-8ABE3C67C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69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37D51-050C-0D07-F5B3-2B493CB01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D94AA2-29E9-175F-A888-43345062C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82C9-8531-4597-83F6-827A28EA83A9}" type="datetime1">
              <a:rPr lang="ru-RU" smtClean="0"/>
              <a:t>12.11.2024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42E7308-8DFD-57F9-3087-046B027EF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F5CAEF-7E62-8ACF-332D-71999C742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96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B5A0C4-A169-670A-F370-1A2A51BEE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A6E4-A026-4E1D-88F8-8873FC9352BB}" type="datetime1">
              <a:rPr lang="ru-RU" smtClean="0"/>
              <a:t>12.11.2024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301E6F-B39A-A154-9672-7FB80E0DC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442F045-F6FD-EE64-77DA-7FD67287D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Graphic 9">
            <a:extLst>
              <a:ext uri="{FF2B5EF4-FFF2-40B4-BE49-F238E27FC236}">
                <a16:creationId xmlns:a16="http://schemas.microsoft.com/office/drawing/2014/main" id="{0591E9AC-6A45-D8D2-819E-B6F0B5B517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47778" y="266105"/>
            <a:ext cx="2996301" cy="954467"/>
          </a:xfrm>
          <a:prstGeom prst="rect">
            <a:avLst/>
          </a:prstGeom>
        </p:spPr>
      </p:pic>
      <p:sp>
        <p:nvSpPr>
          <p:cNvPr id="6" name="Прямоугольник 5"/>
          <p:cNvSpPr/>
          <p:nvPr userDrawn="1"/>
        </p:nvSpPr>
        <p:spPr>
          <a:xfrm>
            <a:off x="1968128" y="1444"/>
            <a:ext cx="3285448" cy="14400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53576" y="0"/>
            <a:ext cx="3419030" cy="144000"/>
          </a:xfrm>
          <a:prstGeom prst="rect">
            <a:avLst/>
          </a:prstGeom>
          <a:solidFill>
            <a:srgbClr val="ED7D3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ru-RU" kern="0">
              <a:solidFill>
                <a:srgbClr val="FFFF00"/>
              </a:solidFill>
              <a:latin typeface="Calibri" panose="020F0502020204030204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672605" y="761"/>
            <a:ext cx="3519395" cy="14400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6245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1718EC-7958-A98E-CDB8-9D73E132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5BB004-7CCE-47D8-356A-E1315F830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8C5110-D801-E60A-D506-657BF191B3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81D5D6-0CB5-07DC-6842-53231367C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F0A4-013A-48F6-8457-53F477A407E3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CBE6E0-9B6F-C224-9B99-092DB67D0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F43DB8-39CF-1ABD-AB3F-3A2E7022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233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0ABC0-4F41-271D-83E7-358F9D46F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95B1F7-2563-8F5B-F4BD-7E0C302A9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A7F9B1B-70B6-B221-740C-85ADE7937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6F7F83-8FA6-0147-16B4-DA16ADCF0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AEB9-1FFA-4D58-A698-1B6E1EB3B8B2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C223C6-06AF-DC83-E0E0-7C3165A8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81F96D-9229-A7A9-1374-A8ED48458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63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6145D-9728-7709-8FFA-66F0DB95F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9EA899-2BF3-15A3-D970-8CBD78320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0A8E92-8149-5CBC-0E78-26B7D51C0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B688E-FCD4-4AE1-9EC2-775C1C3866E4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69E051-ECF2-C9AB-8DC0-C1A0B9D68C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F08520-C040-1B01-73EA-BA99B515C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939D1-BF50-40AC-A88C-3AC12F70D4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25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968127" y="0"/>
            <a:ext cx="3285448" cy="14400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53575" y="-1444"/>
            <a:ext cx="3419030" cy="144000"/>
          </a:xfrm>
          <a:prstGeom prst="rect">
            <a:avLst/>
          </a:prstGeom>
          <a:solidFill>
            <a:srgbClr val="ED7D3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72604" y="-683"/>
            <a:ext cx="3519395" cy="1440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286000"/>
            <a:ext cx="9522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Изменения налогового законодательства в части налога на добавленную стоимость</a:t>
            </a:r>
            <a:endParaRPr lang="ru-RU" sz="36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5226" y="4668715"/>
            <a:ext cx="7754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Отдел камерального контроля № 2 </a:t>
            </a:r>
          </a:p>
          <a:p>
            <a:pPr algn="ctr"/>
            <a:r>
              <a:rPr lang="ru-RU" sz="2400" dirty="0" smtClean="0"/>
              <a:t>УФНС России по Владимирской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45988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968127" y="0"/>
            <a:ext cx="3285448" cy="14400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53575" y="-1444"/>
            <a:ext cx="3419030" cy="144000"/>
          </a:xfrm>
          <a:prstGeom prst="rect">
            <a:avLst/>
          </a:prstGeom>
          <a:solidFill>
            <a:srgbClr val="ED7D3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ru-RU" kern="0">
              <a:solidFill>
                <a:srgbClr val="FFFF00"/>
              </a:solidFill>
              <a:latin typeface="Calibri" panose="020F0502020204030204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72604" y="-683"/>
            <a:ext cx="3519395" cy="14400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E98D3C3-F557-DF70-451A-42515E6FD92F}"/>
              </a:ext>
            </a:extLst>
          </p:cNvPr>
          <p:cNvSpPr txBox="1"/>
          <p:nvPr/>
        </p:nvSpPr>
        <p:spPr>
          <a:xfrm>
            <a:off x="254976" y="1220065"/>
            <a:ext cx="118080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20386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r>
              <a:rPr lang="ru-RU" sz="3400" b="1" dirty="0" smtClean="0">
                <a:solidFill>
                  <a:srgbClr val="203864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Лица, применяющие УСНО с 01.01.2025 признаются плательщиками НДС (176-ФЗ от 12.07.2024)</a:t>
            </a:r>
            <a:endParaRPr lang="ru-RU" sz="3400" b="1" dirty="0">
              <a:solidFill>
                <a:srgbClr val="203864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505575"/>
            <a:ext cx="2743200" cy="365125"/>
          </a:xfrm>
        </p:spPr>
        <p:txBody>
          <a:bodyPr/>
          <a:lstStyle/>
          <a:p>
            <a:fld id="{40B939D1-BF50-40AC-A88C-3AC12F70D43E}" type="slidenum">
              <a:rPr lang="ru-RU" smtClean="0"/>
              <a:t>2</a:t>
            </a:fld>
            <a:endParaRPr lang="ru-RU" dirty="0"/>
          </a:p>
        </p:txBody>
      </p:sp>
      <p:sp>
        <p:nvSpPr>
          <p:cNvPr id="2" name="Стрелка вниз 1"/>
          <p:cNvSpPr/>
          <p:nvPr/>
        </p:nvSpPr>
        <p:spPr>
          <a:xfrm>
            <a:off x="5543548" y="2352770"/>
            <a:ext cx="615462" cy="870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99195" y="4007769"/>
            <a:ext cx="11319630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Предъявить НДС покупателю в стоимости отгруженных товаров (работ, услуг) (п. 1 ст. 168 НК РФ).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Исчислить и уплатить НДС в бюджет.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Ежеквартально представлять в ЭЛЕКТРОННОЙ форме декларации по НДС (п. 3 ст. 80, п. 5 ст. 174 НК РФ).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Выставлять покупателям счета-фактуры, вести книги покупок и продаж, регистры бухгалтерского учета (п. 3 ст. 169 НК РФ, Постановление Правительства РФ № 1137 от 26.12.2011).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Обеспечить электронное взаимодействие с налоговым органом (получение требований, актов, решений и пр. по ТКС) согласно п.5.1 ст.23 НК РФ.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85522" y="3279368"/>
            <a:ext cx="913520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Обязанности для указанных лиц (глава 21 НК РФ):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39408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968127" y="0"/>
            <a:ext cx="3285448" cy="14400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53575" y="-1444"/>
            <a:ext cx="3419030" cy="144000"/>
          </a:xfrm>
          <a:prstGeom prst="rect">
            <a:avLst/>
          </a:prstGeom>
          <a:solidFill>
            <a:srgbClr val="ED7D3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ru-RU" kern="0">
              <a:solidFill>
                <a:srgbClr val="FFFF00"/>
              </a:solidFill>
              <a:latin typeface="Calibri" panose="020F0502020204030204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72604" y="-683"/>
            <a:ext cx="3519395" cy="14400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E98D3C3-F557-DF70-451A-42515E6FD92F}"/>
              </a:ext>
            </a:extLst>
          </p:cNvPr>
          <p:cNvSpPr txBox="1"/>
          <p:nvPr/>
        </p:nvSpPr>
        <p:spPr>
          <a:xfrm>
            <a:off x="254977" y="1361998"/>
            <a:ext cx="1180806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20386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r>
              <a:rPr lang="ru-RU" sz="3400" b="1" dirty="0" smtClean="0">
                <a:solidFill>
                  <a:srgbClr val="203864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Уровень дохода за предшествующий год </a:t>
            </a:r>
            <a:r>
              <a:rPr lang="ru-RU" sz="3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менее</a:t>
            </a:r>
            <a:r>
              <a:rPr lang="ru-RU" sz="3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60</a:t>
            </a:r>
            <a:r>
              <a:rPr lang="ru-RU" sz="3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млн.руб</a:t>
            </a:r>
            <a:r>
              <a:rPr lang="ru-RU" sz="3400" b="1" dirty="0">
                <a:solidFill>
                  <a:srgbClr val="C0000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.</a:t>
            </a:r>
            <a:r>
              <a:rPr lang="ru-RU" sz="3400" b="1" dirty="0" smtClean="0">
                <a:solidFill>
                  <a:srgbClr val="20386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endParaRPr lang="ru-RU" sz="3400" b="1" dirty="0">
              <a:solidFill>
                <a:srgbClr val="203864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505575"/>
            <a:ext cx="2743200" cy="365125"/>
          </a:xfrm>
        </p:spPr>
        <p:txBody>
          <a:bodyPr/>
          <a:lstStyle/>
          <a:p>
            <a:fld id="{40B939D1-BF50-40AC-A88C-3AC12F70D43E}" type="slidenum">
              <a:rPr lang="ru-RU" smtClean="0"/>
              <a:t>3</a:t>
            </a:fld>
            <a:endParaRPr lang="ru-RU" dirty="0"/>
          </a:p>
        </p:txBody>
      </p:sp>
      <p:sp>
        <p:nvSpPr>
          <p:cNvPr id="2" name="Стрелка вниз 1"/>
          <p:cNvSpPr/>
          <p:nvPr/>
        </p:nvSpPr>
        <p:spPr>
          <a:xfrm>
            <a:off x="5328138" y="2057400"/>
            <a:ext cx="615462" cy="742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624503" y="2856156"/>
            <a:ext cx="6638193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Автоматическое освобождение от обязанностей налогоплательщика НДС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67017" y="4215381"/>
            <a:ext cx="11227777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Не исчисляет и не уплачивает НДС в бюджет (за исключением НДС при ввозе на территорию РФ и НДС, исчисляемого в качестве налогового агента).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Не представляет декларации по НДС.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Не </a:t>
            </a:r>
            <a:r>
              <a:rPr lang="ru-RU" sz="2000" b="1" smtClean="0"/>
              <a:t>составляют счета-фактуры, </a:t>
            </a:r>
            <a:r>
              <a:rPr lang="ru-RU" sz="2000" b="1" dirty="0" smtClean="0"/>
              <a:t>не ведут книги продаж.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В случае превышения дохода уровня 60 </a:t>
            </a:r>
            <a:r>
              <a:rPr lang="ru-RU" sz="2000" b="1" dirty="0" err="1" smtClean="0"/>
              <a:t>млн.руб</a:t>
            </a:r>
            <a:r>
              <a:rPr lang="ru-RU" sz="2000" b="1" dirty="0" smtClean="0"/>
              <a:t>. начинает со следующего месяца исполнять обязанности плательщика НДС.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1942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968127" y="0"/>
            <a:ext cx="3285448" cy="14400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53575" y="-1444"/>
            <a:ext cx="3419030" cy="144000"/>
          </a:xfrm>
          <a:prstGeom prst="rect">
            <a:avLst/>
          </a:prstGeom>
          <a:solidFill>
            <a:srgbClr val="ED7D3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ru-RU" kern="0">
              <a:solidFill>
                <a:srgbClr val="FFFF00"/>
              </a:solidFill>
              <a:latin typeface="Calibri" panose="020F0502020204030204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72604" y="-683"/>
            <a:ext cx="3519395" cy="14400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E98D3C3-F557-DF70-451A-42515E6FD92F}"/>
              </a:ext>
            </a:extLst>
          </p:cNvPr>
          <p:cNvSpPr txBox="1"/>
          <p:nvPr/>
        </p:nvSpPr>
        <p:spPr>
          <a:xfrm>
            <a:off x="254977" y="1361998"/>
            <a:ext cx="11808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20386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r>
              <a:rPr lang="ru-RU" sz="3200" b="1" dirty="0" smtClean="0">
                <a:solidFill>
                  <a:srgbClr val="203864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Уровень дохода за предшествующий год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от </a:t>
            </a:r>
            <a:r>
              <a:rPr lang="ru-RU" sz="3200" b="1" dirty="0" smtClean="0">
                <a:solidFill>
                  <a:srgbClr val="203864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60 до 450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млн.руб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. 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505575"/>
            <a:ext cx="2743200" cy="365125"/>
          </a:xfrm>
        </p:spPr>
        <p:txBody>
          <a:bodyPr/>
          <a:lstStyle/>
          <a:p>
            <a:fld id="{40B939D1-BF50-40AC-A88C-3AC12F70D43E}" type="slidenum">
              <a:rPr lang="ru-RU" smtClean="0"/>
              <a:t>4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46953" y="2052679"/>
            <a:ext cx="552047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Доход от 60 до 250 </a:t>
            </a:r>
            <a:r>
              <a:rPr lang="ru-RU" sz="2400" b="1" dirty="0" err="1" smtClean="0"/>
              <a:t>млн.руб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2052679"/>
            <a:ext cx="517207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Доход от 250 до 450 </a:t>
            </a:r>
            <a:r>
              <a:rPr lang="ru-RU" sz="2400" b="1" dirty="0" err="1" smtClean="0"/>
              <a:t>млн.руб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46953" y="3021675"/>
            <a:ext cx="5520472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/>
              <a:t>Имеется право выбора ставок (или/или):</a:t>
            </a:r>
          </a:p>
          <a:p>
            <a:r>
              <a:rPr lang="ru-RU" dirty="0" smtClean="0"/>
              <a:t>1)  </a:t>
            </a:r>
            <a:r>
              <a:rPr lang="ru-RU" b="1" dirty="0" smtClean="0"/>
              <a:t>20 % или 10 % </a:t>
            </a:r>
            <a:r>
              <a:rPr lang="ru-RU" dirty="0" smtClean="0"/>
              <a:t>(имеется право на вычет «входного НДС»).</a:t>
            </a:r>
          </a:p>
          <a:p>
            <a:r>
              <a:rPr lang="ru-RU" dirty="0" smtClean="0"/>
              <a:t>2) </a:t>
            </a:r>
            <a:r>
              <a:rPr lang="ru-RU" b="1" dirty="0" smtClean="0"/>
              <a:t>5 % </a:t>
            </a:r>
            <a:r>
              <a:rPr lang="ru-RU" dirty="0" smtClean="0"/>
              <a:t>(нет права на вычет «входного НДС», нельзя отказаться в течении 3-х лет).</a:t>
            </a:r>
          </a:p>
          <a:p>
            <a:r>
              <a:rPr lang="ru-RU" dirty="0" smtClean="0"/>
              <a:t>3) </a:t>
            </a:r>
            <a:r>
              <a:rPr lang="ru-RU" b="1" dirty="0" smtClean="0"/>
              <a:t>7 % </a:t>
            </a:r>
            <a:r>
              <a:rPr lang="ru-RU" dirty="0" smtClean="0"/>
              <a:t>(нет права на вычет «входного НДС», нельзя отказаться в течение 3-х лет).</a:t>
            </a:r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2704733" y="2514344"/>
            <a:ext cx="371475" cy="4714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476999" y="3000183"/>
            <a:ext cx="517207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/>
              <a:t>Имеется право выбора ставок (или/или):</a:t>
            </a:r>
          </a:p>
          <a:p>
            <a:r>
              <a:rPr lang="ru-RU" dirty="0" smtClean="0"/>
              <a:t>1) </a:t>
            </a:r>
            <a:r>
              <a:rPr lang="ru-RU" b="1" dirty="0" smtClean="0"/>
              <a:t>20 % или 10 % </a:t>
            </a:r>
            <a:r>
              <a:rPr lang="ru-RU" dirty="0" smtClean="0"/>
              <a:t>(имеется право на вычет «входного НДС»).</a:t>
            </a:r>
          </a:p>
          <a:p>
            <a:r>
              <a:rPr lang="ru-RU" dirty="0" smtClean="0"/>
              <a:t>2</a:t>
            </a:r>
            <a:r>
              <a:rPr lang="ru-RU" smtClean="0"/>
              <a:t>) </a:t>
            </a:r>
            <a:r>
              <a:rPr lang="ru-RU" b="1" smtClean="0"/>
              <a:t>7 </a:t>
            </a:r>
            <a:r>
              <a:rPr lang="ru-RU" b="1" dirty="0" smtClean="0"/>
              <a:t>% </a:t>
            </a:r>
            <a:r>
              <a:rPr lang="ru-RU" dirty="0" smtClean="0"/>
              <a:t>(нет права на вычет «входного НДС», нельзя отказаться в течение 3-х лет).</a:t>
            </a:r>
            <a:endParaRPr lang="ru-RU" dirty="0"/>
          </a:p>
        </p:txBody>
      </p:sp>
      <p:sp>
        <p:nvSpPr>
          <p:cNvPr id="17" name="Стрелка вниз 16"/>
          <p:cNvSpPr/>
          <p:nvPr/>
        </p:nvSpPr>
        <p:spPr>
          <a:xfrm>
            <a:off x="8877299" y="2526231"/>
            <a:ext cx="371475" cy="4595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46953" y="5390578"/>
            <a:ext cx="1143549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/>
              <a:t>Имеется право на:</a:t>
            </a:r>
          </a:p>
          <a:p>
            <a:pPr algn="ctr"/>
            <a:r>
              <a:rPr lang="ru-RU" dirty="0" smtClean="0"/>
              <a:t>Ставку </a:t>
            </a:r>
            <a:r>
              <a:rPr lang="ru-RU" b="1" dirty="0" smtClean="0"/>
              <a:t>0 % </a:t>
            </a:r>
            <a:r>
              <a:rPr lang="ru-RU" dirty="0" smtClean="0"/>
              <a:t>при осуществлении операций по экспорту товаров, услуг по международной перевозке, транспортно-экспедиторских услуг, при реализации </a:t>
            </a:r>
            <a:r>
              <a:rPr lang="ru-RU" dirty="0"/>
              <a:t>товаров (работ, услуг) для официального использования международными организациями и их представительствами, осуществляющими деятельность на территории </a:t>
            </a:r>
            <a:r>
              <a:rPr lang="ru-RU" dirty="0" smtClean="0"/>
              <a:t>РФ.</a:t>
            </a:r>
            <a:endParaRPr lang="ru-RU" dirty="0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2890470" y="5053000"/>
            <a:ext cx="3176955" cy="33757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16" idx="2"/>
          </p:cNvCxnSpPr>
          <p:nvPr/>
        </p:nvCxnSpPr>
        <p:spPr>
          <a:xfrm flipH="1">
            <a:off x="6477002" y="4477511"/>
            <a:ext cx="2586034" cy="9130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28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968127" y="0"/>
            <a:ext cx="3285448" cy="14400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53575" y="-1444"/>
            <a:ext cx="3419030" cy="144000"/>
          </a:xfrm>
          <a:prstGeom prst="rect">
            <a:avLst/>
          </a:prstGeom>
          <a:solidFill>
            <a:srgbClr val="ED7D3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72604" y="-683"/>
            <a:ext cx="3519395" cy="1440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98D3C3-F557-DF70-451A-42515E6FD92F}"/>
              </a:ext>
            </a:extLst>
          </p:cNvPr>
          <p:cNvSpPr txBox="1"/>
          <p:nvPr/>
        </p:nvSpPr>
        <p:spPr>
          <a:xfrm>
            <a:off x="254978" y="1361998"/>
            <a:ext cx="1074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20386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r>
              <a:rPr lang="ru-RU" sz="3600" b="1" dirty="0" smtClean="0">
                <a:solidFill>
                  <a:srgbClr val="203864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Переходные</a:t>
            </a:r>
            <a:r>
              <a:rPr lang="ru-RU" sz="3200" b="1" dirty="0" smtClean="0">
                <a:solidFill>
                  <a:srgbClr val="203864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положения и особенности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4062" y="2149108"/>
            <a:ext cx="107517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1.Налогоплательщик на УСНО. На конец 2024 года у него имеются остатки товара.</a:t>
            </a:r>
          </a:p>
          <a:p>
            <a:pPr algn="just"/>
            <a:r>
              <a:rPr lang="ru-RU" dirty="0" smtClean="0"/>
              <a:t>- </a:t>
            </a:r>
            <a:r>
              <a:rPr lang="ru-RU" dirty="0"/>
              <a:t>Если налогоплательщик </a:t>
            </a:r>
            <a:r>
              <a:rPr lang="ru-RU" dirty="0" smtClean="0"/>
              <a:t>с 2025 года будет применять </a:t>
            </a:r>
            <a:r>
              <a:rPr lang="ru-RU" dirty="0"/>
              <a:t>ставку НДС 20%, то по остаткам товара </a:t>
            </a:r>
            <a:r>
              <a:rPr lang="ru-RU" dirty="0" smtClean="0"/>
              <a:t>можно </a:t>
            </a:r>
            <a:r>
              <a:rPr lang="ru-RU" dirty="0"/>
              <a:t>принять к вычету «входной» НДС, если налог не </a:t>
            </a:r>
            <a:r>
              <a:rPr lang="ru-RU" dirty="0" smtClean="0"/>
              <a:t>был отнесен </a:t>
            </a:r>
            <a:r>
              <a:rPr lang="ru-RU" dirty="0"/>
              <a:t>к </a:t>
            </a:r>
            <a:r>
              <a:rPr lang="ru-RU" dirty="0" smtClean="0"/>
              <a:t>расходам по УСНО и если указанный </a:t>
            </a:r>
            <a:r>
              <a:rPr lang="ru-RU" dirty="0"/>
              <a:t>товар будет использоваться в облагаемых НДС </a:t>
            </a:r>
            <a:r>
              <a:rPr lang="ru-RU" dirty="0" smtClean="0"/>
              <a:t>операциях;</a:t>
            </a:r>
          </a:p>
          <a:p>
            <a:r>
              <a:rPr lang="ru-RU" dirty="0" smtClean="0"/>
              <a:t>- </a:t>
            </a:r>
            <a:r>
              <a:rPr lang="ru-RU" dirty="0"/>
              <a:t>При применении налогоплательщиком, применяющим УСН, с 2025 года освобождения по п.1 ст. 145 НК РФ, либо налоговых ставок 5% или 7 %, НДС по остаткам товара учитывается в стоимости этих товаров (пп.8 п.2 ст. 170 НК РФ) и к вычету не принимается.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507" y="4314946"/>
            <a:ext cx="107517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u="sng" dirty="0" smtClean="0"/>
              <a:t>2. Налогоплательщик на общепринятой системе. На конец 2024 года у него имеются остатки товара.</a:t>
            </a:r>
          </a:p>
          <a:p>
            <a:r>
              <a:rPr lang="ru-RU" dirty="0" smtClean="0"/>
              <a:t>- </a:t>
            </a:r>
            <a:r>
              <a:rPr lang="ru-RU" dirty="0"/>
              <a:t>Если налогоплательщик </a:t>
            </a:r>
            <a:r>
              <a:rPr lang="ru-RU" dirty="0" smtClean="0"/>
              <a:t>с 2025 года будет применять освобождение или ставку </a:t>
            </a:r>
            <a:r>
              <a:rPr lang="ru-RU" dirty="0"/>
              <a:t>НДС </a:t>
            </a:r>
            <a:r>
              <a:rPr lang="ru-RU" dirty="0" smtClean="0"/>
              <a:t>5 или 7%, </a:t>
            </a:r>
            <a:r>
              <a:rPr lang="ru-RU" dirty="0"/>
              <a:t>то по остаткам товара </a:t>
            </a:r>
            <a:r>
              <a:rPr lang="ru-RU" dirty="0" smtClean="0"/>
              <a:t>нужно восстановить НДС, ранее принятый к вычету, в 4 квартале 2024 года (если он подпадает под ст. 145 НК РФ) или в 1 квартале 2025 года (если будет применять 5 или 7 %).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675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968127" y="0"/>
            <a:ext cx="3285448" cy="14400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53575" y="-1444"/>
            <a:ext cx="3419030" cy="144000"/>
          </a:xfrm>
          <a:prstGeom prst="rect">
            <a:avLst/>
          </a:prstGeom>
          <a:solidFill>
            <a:srgbClr val="ED7D3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72604" y="-683"/>
            <a:ext cx="3519395" cy="1440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7808" y="3024554"/>
            <a:ext cx="9522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Спасибо за внимание</a:t>
            </a:r>
            <a:endParaRPr lang="ru-RU" sz="36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217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606</Words>
  <Application>Microsoft Office PowerPoint</Application>
  <PresentationFormat>Широкоэкранный</PresentationFormat>
  <Paragraphs>41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Zarell Shmidt</dc:creator>
  <cp:lastModifiedBy>Пелевина Екатерина Алексеевна</cp:lastModifiedBy>
  <cp:revision>49</cp:revision>
  <cp:lastPrinted>2024-02-26T10:24:52Z</cp:lastPrinted>
  <dcterms:created xsi:type="dcterms:W3CDTF">2024-02-21T08:24:06Z</dcterms:created>
  <dcterms:modified xsi:type="dcterms:W3CDTF">2024-11-12T06:42:58Z</dcterms:modified>
</cp:coreProperties>
</file>