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701" r:id="rId2"/>
    <p:sldMasterId id="2147483714" r:id="rId3"/>
    <p:sldMasterId id="2147483727" r:id="rId4"/>
    <p:sldMasterId id="2147483779" r:id="rId5"/>
  </p:sldMasterIdLst>
  <p:notesMasterIdLst>
    <p:notesMasterId r:id="rId25"/>
  </p:notesMasterIdLst>
  <p:handoutMasterIdLst>
    <p:handoutMasterId r:id="rId26"/>
  </p:handoutMasterIdLst>
  <p:sldIdLst>
    <p:sldId id="474" r:id="rId6"/>
    <p:sldId id="535" r:id="rId7"/>
    <p:sldId id="539" r:id="rId8"/>
    <p:sldId id="536" r:id="rId9"/>
    <p:sldId id="538" r:id="rId10"/>
    <p:sldId id="515" r:id="rId11"/>
    <p:sldId id="516" r:id="rId12"/>
    <p:sldId id="520" r:id="rId13"/>
    <p:sldId id="540" r:id="rId14"/>
    <p:sldId id="504" r:id="rId15"/>
    <p:sldId id="526" r:id="rId16"/>
    <p:sldId id="541" r:id="rId17"/>
    <p:sldId id="544" r:id="rId18"/>
    <p:sldId id="491" r:id="rId19"/>
    <p:sldId id="543" r:id="rId20"/>
    <p:sldId id="542" r:id="rId21"/>
    <p:sldId id="487" r:id="rId22"/>
    <p:sldId id="492" r:id="rId23"/>
    <p:sldId id="488" r:id="rId24"/>
  </p:sldIdLst>
  <p:sldSz cx="10325100" cy="7150100"/>
  <p:notesSz cx="6794500" cy="9931400"/>
  <p:defaultTextStyle>
    <a:defPPr>
      <a:defRPr lang="ru-RU"/>
    </a:defPPr>
    <a:lvl1pPr marL="0" algn="l" defTabSz="998525" rtl="0" eaLnBrk="1" latinLnBrk="0" hangingPunct="1">
      <a:defRPr sz="1966" kern="1200">
        <a:solidFill>
          <a:schemeClr val="tx1"/>
        </a:solidFill>
        <a:latin typeface="+mn-lt"/>
        <a:ea typeface="+mn-ea"/>
        <a:cs typeface="+mn-cs"/>
      </a:defRPr>
    </a:lvl1pPr>
    <a:lvl2pPr marL="499262" algn="l" defTabSz="998525" rtl="0" eaLnBrk="1" latinLnBrk="0" hangingPunct="1">
      <a:defRPr sz="1966" kern="1200">
        <a:solidFill>
          <a:schemeClr val="tx1"/>
        </a:solidFill>
        <a:latin typeface="+mn-lt"/>
        <a:ea typeface="+mn-ea"/>
        <a:cs typeface="+mn-cs"/>
      </a:defRPr>
    </a:lvl2pPr>
    <a:lvl3pPr marL="998525" algn="l" defTabSz="998525" rtl="0" eaLnBrk="1" latinLnBrk="0" hangingPunct="1">
      <a:defRPr sz="1966" kern="1200">
        <a:solidFill>
          <a:schemeClr val="tx1"/>
        </a:solidFill>
        <a:latin typeface="+mn-lt"/>
        <a:ea typeface="+mn-ea"/>
        <a:cs typeface="+mn-cs"/>
      </a:defRPr>
    </a:lvl3pPr>
    <a:lvl4pPr marL="1497787" algn="l" defTabSz="998525" rtl="0" eaLnBrk="1" latinLnBrk="0" hangingPunct="1">
      <a:defRPr sz="1966" kern="1200">
        <a:solidFill>
          <a:schemeClr val="tx1"/>
        </a:solidFill>
        <a:latin typeface="+mn-lt"/>
        <a:ea typeface="+mn-ea"/>
        <a:cs typeface="+mn-cs"/>
      </a:defRPr>
    </a:lvl4pPr>
    <a:lvl5pPr marL="1997050" algn="l" defTabSz="998525" rtl="0" eaLnBrk="1" latinLnBrk="0" hangingPunct="1">
      <a:defRPr sz="1966" kern="1200">
        <a:solidFill>
          <a:schemeClr val="tx1"/>
        </a:solidFill>
        <a:latin typeface="+mn-lt"/>
        <a:ea typeface="+mn-ea"/>
        <a:cs typeface="+mn-cs"/>
      </a:defRPr>
    </a:lvl5pPr>
    <a:lvl6pPr marL="2496312" algn="l" defTabSz="998525" rtl="0" eaLnBrk="1" latinLnBrk="0" hangingPunct="1">
      <a:defRPr sz="1966" kern="1200">
        <a:solidFill>
          <a:schemeClr val="tx1"/>
        </a:solidFill>
        <a:latin typeface="+mn-lt"/>
        <a:ea typeface="+mn-ea"/>
        <a:cs typeface="+mn-cs"/>
      </a:defRPr>
    </a:lvl6pPr>
    <a:lvl7pPr marL="2995574" algn="l" defTabSz="998525" rtl="0" eaLnBrk="1" latinLnBrk="0" hangingPunct="1">
      <a:defRPr sz="1966" kern="1200">
        <a:solidFill>
          <a:schemeClr val="tx1"/>
        </a:solidFill>
        <a:latin typeface="+mn-lt"/>
        <a:ea typeface="+mn-ea"/>
        <a:cs typeface="+mn-cs"/>
      </a:defRPr>
    </a:lvl7pPr>
    <a:lvl8pPr marL="3494837" algn="l" defTabSz="998525" rtl="0" eaLnBrk="1" latinLnBrk="0" hangingPunct="1">
      <a:defRPr sz="1966" kern="1200">
        <a:solidFill>
          <a:schemeClr val="tx1"/>
        </a:solidFill>
        <a:latin typeface="+mn-lt"/>
        <a:ea typeface="+mn-ea"/>
        <a:cs typeface="+mn-cs"/>
      </a:defRPr>
    </a:lvl8pPr>
    <a:lvl9pPr marL="3994099" algn="l" defTabSz="998525" rtl="0" eaLnBrk="1" latinLnBrk="0" hangingPunct="1">
      <a:defRPr sz="19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2" userDrawn="1">
          <p15:clr>
            <a:srgbClr val="A4A3A4"/>
          </p15:clr>
        </p15:guide>
        <p15:guide id="2" pos="32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415"/>
    <a:srgbClr val="FF9429"/>
    <a:srgbClr val="E9F1F3"/>
    <a:srgbClr val="F8F9E3"/>
    <a:srgbClr val="F2F4E8"/>
    <a:srgbClr val="009242"/>
    <a:srgbClr val="EFE995"/>
    <a:srgbClr val="E8DF6A"/>
    <a:srgbClr val="F9F7DB"/>
    <a:srgbClr val="F5F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107" d="100"/>
          <a:sy n="107" d="100"/>
        </p:scale>
        <p:origin x="1200" y="108"/>
      </p:cViewPr>
      <p:guideLst>
        <p:guide orient="horz" pos="2252"/>
        <p:guide pos="32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4391" cy="496890"/>
          </a:xfrm>
          <a:prstGeom prst="rect">
            <a:avLst/>
          </a:prstGeom>
        </p:spPr>
        <p:txBody>
          <a:bodyPr vert="horz" lIns="92308" tIns="46153" rIns="92308" bIns="46153" rtlCol="0"/>
          <a:lstStyle>
            <a:lvl1pPr algn="l">
              <a:defRPr sz="1200"/>
            </a:lvl1pPr>
          </a:lstStyle>
          <a:p>
            <a:endParaRPr lang="ru-RU"/>
          </a:p>
        </p:txBody>
      </p:sp>
      <p:sp>
        <p:nvSpPr>
          <p:cNvPr id="3" name="Дата 2"/>
          <p:cNvSpPr>
            <a:spLocks noGrp="1"/>
          </p:cNvSpPr>
          <p:nvPr>
            <p:ph type="dt" sz="quarter" idx="1"/>
          </p:nvPr>
        </p:nvSpPr>
        <p:spPr>
          <a:xfrm>
            <a:off x="3848502" y="1"/>
            <a:ext cx="2944391" cy="496890"/>
          </a:xfrm>
          <a:prstGeom prst="rect">
            <a:avLst/>
          </a:prstGeom>
        </p:spPr>
        <p:txBody>
          <a:bodyPr vert="horz" lIns="92308" tIns="46153" rIns="92308" bIns="46153" rtlCol="0"/>
          <a:lstStyle>
            <a:lvl1pPr algn="r">
              <a:defRPr sz="1200"/>
            </a:lvl1pPr>
          </a:lstStyle>
          <a:p>
            <a:fld id="{66104E67-F172-47E8-814E-D53982F8ECD0}" type="datetimeFigureOut">
              <a:rPr lang="ru-RU" smtClean="0"/>
              <a:pPr/>
              <a:t>21.01.2025</a:t>
            </a:fld>
            <a:endParaRPr lang="ru-RU"/>
          </a:p>
        </p:txBody>
      </p:sp>
      <p:sp>
        <p:nvSpPr>
          <p:cNvPr id="4" name="Нижний колонтитул 3"/>
          <p:cNvSpPr>
            <a:spLocks noGrp="1"/>
          </p:cNvSpPr>
          <p:nvPr>
            <p:ph type="ftr" sz="quarter" idx="2"/>
          </p:nvPr>
        </p:nvSpPr>
        <p:spPr>
          <a:xfrm>
            <a:off x="5" y="9432916"/>
            <a:ext cx="2944391" cy="496890"/>
          </a:xfrm>
          <a:prstGeom prst="rect">
            <a:avLst/>
          </a:prstGeom>
        </p:spPr>
        <p:txBody>
          <a:bodyPr vert="horz" lIns="92308" tIns="46153" rIns="92308" bIns="46153" rtlCol="0" anchor="b"/>
          <a:lstStyle>
            <a:lvl1pPr algn="l">
              <a:defRPr sz="1200"/>
            </a:lvl1pPr>
          </a:lstStyle>
          <a:p>
            <a:endParaRPr lang="ru-RU"/>
          </a:p>
        </p:txBody>
      </p:sp>
      <p:sp>
        <p:nvSpPr>
          <p:cNvPr id="5" name="Номер слайда 4"/>
          <p:cNvSpPr>
            <a:spLocks noGrp="1"/>
          </p:cNvSpPr>
          <p:nvPr>
            <p:ph type="sldNum" sz="quarter" idx="3"/>
          </p:nvPr>
        </p:nvSpPr>
        <p:spPr>
          <a:xfrm>
            <a:off x="3848502" y="9432916"/>
            <a:ext cx="2944391" cy="496890"/>
          </a:xfrm>
          <a:prstGeom prst="rect">
            <a:avLst/>
          </a:prstGeom>
        </p:spPr>
        <p:txBody>
          <a:bodyPr vert="horz" lIns="92308" tIns="46153" rIns="92308" bIns="46153" rtlCol="0" anchor="b"/>
          <a:lstStyle>
            <a:lvl1pPr algn="r">
              <a:defRPr sz="1200"/>
            </a:lvl1pPr>
          </a:lstStyle>
          <a:p>
            <a:fld id="{CC23D048-DCFA-4184-A09E-50139D65751D}" type="slidenum">
              <a:rPr lang="ru-RU" smtClean="0"/>
              <a:pPr/>
              <a:t>‹#›</a:t>
            </a:fld>
            <a:endParaRPr lang="ru-RU"/>
          </a:p>
        </p:txBody>
      </p:sp>
    </p:spTree>
    <p:extLst>
      <p:ext uri="{BB962C8B-B14F-4D97-AF65-F5344CB8AC3E}">
        <p14:creationId xmlns:p14="http://schemas.microsoft.com/office/powerpoint/2010/main" val="42958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2" y="10"/>
            <a:ext cx="2944813" cy="498162"/>
          </a:xfrm>
          <a:prstGeom prst="rect">
            <a:avLst/>
          </a:prstGeom>
        </p:spPr>
        <p:txBody>
          <a:bodyPr vert="horz" lIns="91471" tIns="45738" rIns="91471" bIns="45738" rtlCol="0"/>
          <a:lstStyle>
            <a:lvl1pPr algn="l">
              <a:defRPr sz="1200"/>
            </a:lvl1pPr>
          </a:lstStyle>
          <a:p>
            <a:endParaRPr lang="ru-RU"/>
          </a:p>
        </p:txBody>
      </p:sp>
      <p:sp>
        <p:nvSpPr>
          <p:cNvPr id="3" name="Дата 2"/>
          <p:cNvSpPr>
            <a:spLocks noGrp="1"/>
          </p:cNvSpPr>
          <p:nvPr>
            <p:ph type="dt" idx="1"/>
          </p:nvPr>
        </p:nvSpPr>
        <p:spPr>
          <a:xfrm>
            <a:off x="3848105" y="10"/>
            <a:ext cx="2944813" cy="498162"/>
          </a:xfrm>
          <a:prstGeom prst="rect">
            <a:avLst/>
          </a:prstGeom>
        </p:spPr>
        <p:txBody>
          <a:bodyPr vert="horz" lIns="91471" tIns="45738" rIns="91471" bIns="45738" rtlCol="0"/>
          <a:lstStyle>
            <a:lvl1pPr algn="r">
              <a:defRPr sz="1200"/>
            </a:lvl1pPr>
          </a:lstStyle>
          <a:p>
            <a:fld id="{015D4280-BC41-4E42-AA16-2AA78C7B1FFE}" type="datetimeFigureOut">
              <a:rPr lang="ru-RU" smtClean="0"/>
              <a:pPr/>
              <a:t>21.01.2025</a:t>
            </a:fld>
            <a:endParaRPr lang="ru-RU"/>
          </a:p>
        </p:txBody>
      </p:sp>
      <p:sp>
        <p:nvSpPr>
          <p:cNvPr id="4" name="Образ слайда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91471" tIns="45738" rIns="91471" bIns="45738" rtlCol="0" anchor="ctr"/>
          <a:lstStyle/>
          <a:p>
            <a:endParaRPr lang="ru-RU"/>
          </a:p>
        </p:txBody>
      </p:sp>
      <p:sp>
        <p:nvSpPr>
          <p:cNvPr id="5" name="Заметки 4"/>
          <p:cNvSpPr>
            <a:spLocks noGrp="1"/>
          </p:cNvSpPr>
          <p:nvPr>
            <p:ph type="body" sz="quarter" idx="3"/>
          </p:nvPr>
        </p:nvSpPr>
        <p:spPr>
          <a:xfrm>
            <a:off x="679450" y="4779495"/>
            <a:ext cx="5435600" cy="3910489"/>
          </a:xfrm>
          <a:prstGeom prst="rect">
            <a:avLst/>
          </a:prstGeom>
        </p:spPr>
        <p:txBody>
          <a:bodyPr vert="horz" lIns="91471" tIns="45738" rIns="91471" bIns="4573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2" y="9433250"/>
            <a:ext cx="2944813" cy="498161"/>
          </a:xfrm>
          <a:prstGeom prst="rect">
            <a:avLst/>
          </a:prstGeom>
        </p:spPr>
        <p:txBody>
          <a:bodyPr vert="horz" lIns="91471" tIns="45738" rIns="91471" bIns="45738" rtlCol="0" anchor="b"/>
          <a:lstStyle>
            <a:lvl1pPr algn="l">
              <a:defRPr sz="1200"/>
            </a:lvl1pPr>
          </a:lstStyle>
          <a:p>
            <a:endParaRPr lang="ru-RU"/>
          </a:p>
        </p:txBody>
      </p:sp>
      <p:sp>
        <p:nvSpPr>
          <p:cNvPr id="7" name="Номер слайда 6"/>
          <p:cNvSpPr>
            <a:spLocks noGrp="1"/>
          </p:cNvSpPr>
          <p:nvPr>
            <p:ph type="sldNum" sz="quarter" idx="5"/>
          </p:nvPr>
        </p:nvSpPr>
        <p:spPr>
          <a:xfrm>
            <a:off x="3848105" y="9433250"/>
            <a:ext cx="2944813" cy="498161"/>
          </a:xfrm>
          <a:prstGeom prst="rect">
            <a:avLst/>
          </a:prstGeom>
        </p:spPr>
        <p:txBody>
          <a:bodyPr vert="horz" lIns="91471" tIns="45738" rIns="91471" bIns="45738" rtlCol="0" anchor="b"/>
          <a:lstStyle>
            <a:lvl1pPr algn="r">
              <a:defRPr sz="1200"/>
            </a:lvl1pPr>
          </a:lstStyle>
          <a:p>
            <a:fld id="{2E1820A0-B833-4BFF-80CC-437100E604A7}" type="slidenum">
              <a:rPr lang="ru-RU" smtClean="0"/>
              <a:pPr/>
              <a:t>‹#›</a:t>
            </a:fld>
            <a:endParaRPr lang="ru-RU"/>
          </a:p>
        </p:txBody>
      </p:sp>
    </p:spTree>
    <p:extLst>
      <p:ext uri="{BB962C8B-B14F-4D97-AF65-F5344CB8AC3E}">
        <p14:creationId xmlns:p14="http://schemas.microsoft.com/office/powerpoint/2010/main" val="874449962"/>
      </p:ext>
    </p:extLst>
  </p:cSld>
  <p:clrMap bg1="lt1" tx1="dk1" bg2="lt2" tx2="dk2" accent1="accent1" accent2="accent2" accent3="accent3" accent4="accent4" accent5="accent5" accent6="accent6" hlink="hlink" folHlink="folHlink"/>
  <p:notesStyle>
    <a:lvl1pPr marL="0" algn="l" defTabSz="998525" rtl="0" eaLnBrk="1" latinLnBrk="0" hangingPunct="1">
      <a:defRPr sz="1310" kern="1200">
        <a:solidFill>
          <a:schemeClr val="tx1"/>
        </a:solidFill>
        <a:latin typeface="+mn-lt"/>
        <a:ea typeface="+mn-ea"/>
        <a:cs typeface="+mn-cs"/>
      </a:defRPr>
    </a:lvl1pPr>
    <a:lvl2pPr marL="499262" algn="l" defTabSz="998525" rtl="0" eaLnBrk="1" latinLnBrk="0" hangingPunct="1">
      <a:defRPr sz="1310" kern="1200">
        <a:solidFill>
          <a:schemeClr val="tx1"/>
        </a:solidFill>
        <a:latin typeface="+mn-lt"/>
        <a:ea typeface="+mn-ea"/>
        <a:cs typeface="+mn-cs"/>
      </a:defRPr>
    </a:lvl2pPr>
    <a:lvl3pPr marL="998525" algn="l" defTabSz="998525" rtl="0" eaLnBrk="1" latinLnBrk="0" hangingPunct="1">
      <a:defRPr sz="1310" kern="1200">
        <a:solidFill>
          <a:schemeClr val="tx1"/>
        </a:solidFill>
        <a:latin typeface="+mn-lt"/>
        <a:ea typeface="+mn-ea"/>
        <a:cs typeface="+mn-cs"/>
      </a:defRPr>
    </a:lvl3pPr>
    <a:lvl4pPr marL="1497787" algn="l" defTabSz="998525" rtl="0" eaLnBrk="1" latinLnBrk="0" hangingPunct="1">
      <a:defRPr sz="1310" kern="1200">
        <a:solidFill>
          <a:schemeClr val="tx1"/>
        </a:solidFill>
        <a:latin typeface="+mn-lt"/>
        <a:ea typeface="+mn-ea"/>
        <a:cs typeface="+mn-cs"/>
      </a:defRPr>
    </a:lvl4pPr>
    <a:lvl5pPr marL="1997050" algn="l" defTabSz="998525" rtl="0" eaLnBrk="1" latinLnBrk="0" hangingPunct="1">
      <a:defRPr sz="1310" kern="1200">
        <a:solidFill>
          <a:schemeClr val="tx1"/>
        </a:solidFill>
        <a:latin typeface="+mn-lt"/>
        <a:ea typeface="+mn-ea"/>
        <a:cs typeface="+mn-cs"/>
      </a:defRPr>
    </a:lvl5pPr>
    <a:lvl6pPr marL="2496312" algn="l" defTabSz="998525" rtl="0" eaLnBrk="1" latinLnBrk="0" hangingPunct="1">
      <a:defRPr sz="1310" kern="1200">
        <a:solidFill>
          <a:schemeClr val="tx1"/>
        </a:solidFill>
        <a:latin typeface="+mn-lt"/>
        <a:ea typeface="+mn-ea"/>
        <a:cs typeface="+mn-cs"/>
      </a:defRPr>
    </a:lvl6pPr>
    <a:lvl7pPr marL="2995574" algn="l" defTabSz="998525" rtl="0" eaLnBrk="1" latinLnBrk="0" hangingPunct="1">
      <a:defRPr sz="1310" kern="1200">
        <a:solidFill>
          <a:schemeClr val="tx1"/>
        </a:solidFill>
        <a:latin typeface="+mn-lt"/>
        <a:ea typeface="+mn-ea"/>
        <a:cs typeface="+mn-cs"/>
      </a:defRPr>
    </a:lvl7pPr>
    <a:lvl8pPr marL="3494837" algn="l" defTabSz="998525" rtl="0" eaLnBrk="1" latinLnBrk="0" hangingPunct="1">
      <a:defRPr sz="1310" kern="1200">
        <a:solidFill>
          <a:schemeClr val="tx1"/>
        </a:solidFill>
        <a:latin typeface="+mn-lt"/>
        <a:ea typeface="+mn-ea"/>
        <a:cs typeface="+mn-cs"/>
      </a:defRPr>
    </a:lvl8pPr>
    <a:lvl9pPr marL="3994099" algn="l" defTabSz="998525" rtl="0" eaLnBrk="1" latinLnBrk="0" hangingPunct="1">
      <a:defRPr sz="13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pPr/>
              <a:t>6</a:t>
            </a:fld>
            <a:endParaRPr lang="en-US"/>
          </a:p>
        </p:txBody>
      </p:sp>
    </p:spTree>
    <p:extLst>
      <p:ext uri="{BB962C8B-B14F-4D97-AF65-F5344CB8AC3E}">
        <p14:creationId xmlns:p14="http://schemas.microsoft.com/office/powerpoint/2010/main" val="313276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pPr/>
              <a:t>7</a:t>
            </a:fld>
            <a:endParaRPr lang="en-US"/>
          </a:p>
        </p:txBody>
      </p:sp>
    </p:spTree>
    <p:extLst>
      <p:ext uri="{BB962C8B-B14F-4D97-AF65-F5344CB8AC3E}">
        <p14:creationId xmlns:p14="http://schemas.microsoft.com/office/powerpoint/2010/main" val="313276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8025" y="744538"/>
            <a:ext cx="5378450" cy="37242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1820A0-B833-4BFF-80CC-437100E604A7}" type="slidenum">
              <a:rPr lang="ru-RU" smtClean="0"/>
              <a:pPr/>
              <a:t>11</a:t>
            </a:fld>
            <a:endParaRPr lang="ru-RU"/>
          </a:p>
        </p:txBody>
      </p:sp>
    </p:spTree>
    <p:extLst>
      <p:ext uri="{BB962C8B-B14F-4D97-AF65-F5344CB8AC3E}">
        <p14:creationId xmlns:p14="http://schemas.microsoft.com/office/powerpoint/2010/main" val="272089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8025" y="744538"/>
            <a:ext cx="5378450" cy="37242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1820A0-B833-4BFF-80CC-437100E604A7}" type="slidenum">
              <a:rPr lang="ru-RU" smtClean="0"/>
              <a:pPr/>
              <a:t>12</a:t>
            </a:fld>
            <a:endParaRPr lang="ru-RU"/>
          </a:p>
        </p:txBody>
      </p:sp>
    </p:spTree>
    <p:extLst>
      <p:ext uri="{BB962C8B-B14F-4D97-AF65-F5344CB8AC3E}">
        <p14:creationId xmlns:p14="http://schemas.microsoft.com/office/powerpoint/2010/main" val="50050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8025" y="744538"/>
            <a:ext cx="5378450" cy="37242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1820A0-B833-4BFF-80CC-437100E604A7}" type="slidenum">
              <a:rPr lang="ru-RU" smtClean="0"/>
              <a:pPr/>
              <a:t>13</a:t>
            </a:fld>
            <a:endParaRPr lang="ru-RU"/>
          </a:p>
        </p:txBody>
      </p:sp>
    </p:spTree>
    <p:extLst>
      <p:ext uri="{BB962C8B-B14F-4D97-AF65-F5344CB8AC3E}">
        <p14:creationId xmlns:p14="http://schemas.microsoft.com/office/powerpoint/2010/main" val="356356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863621-2E60-B848-8968-B0341E26A312}" type="slidenum">
              <a:rPr lang="en-US" smtClean="0"/>
              <a:pPr/>
              <a:t>17</a:t>
            </a:fld>
            <a:endParaRPr lang="en-US"/>
          </a:p>
        </p:txBody>
      </p:sp>
    </p:spTree>
    <p:extLst>
      <p:ext uri="{BB962C8B-B14F-4D97-AF65-F5344CB8AC3E}">
        <p14:creationId xmlns:p14="http://schemas.microsoft.com/office/powerpoint/2010/main" val="174465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863621-2E60-B848-8968-B0341E26A312}" type="slidenum">
              <a:rPr lang="en-US" smtClean="0"/>
              <a:pPr/>
              <a:t>18</a:t>
            </a:fld>
            <a:endParaRPr lang="en-US"/>
          </a:p>
        </p:txBody>
      </p:sp>
    </p:spTree>
    <p:extLst>
      <p:ext uri="{BB962C8B-B14F-4D97-AF65-F5344CB8AC3E}">
        <p14:creationId xmlns:p14="http://schemas.microsoft.com/office/powerpoint/2010/main" val="174465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4E9ED2-AA22-4B47-8C2E-3E2BA9BF70DF}" type="slidenum">
              <a:rPr lang="ru-RU" smtClean="0"/>
              <a:pPr/>
              <a:t>19</a:t>
            </a:fld>
            <a:endParaRPr lang="ru-RU"/>
          </a:p>
        </p:txBody>
      </p:sp>
    </p:spTree>
    <p:extLst>
      <p:ext uri="{BB962C8B-B14F-4D97-AF65-F5344CB8AC3E}">
        <p14:creationId xmlns:p14="http://schemas.microsoft.com/office/powerpoint/2010/main" val="176070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4"/>
            <a:ext cx="8776335" cy="15326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476245" indent="0" algn="ctr">
              <a:buNone/>
              <a:defRPr>
                <a:solidFill>
                  <a:schemeClr val="tx1">
                    <a:tint val="75000"/>
                  </a:schemeClr>
                </a:solidFill>
              </a:defRPr>
            </a:lvl2pPr>
            <a:lvl3pPr marL="952488" indent="0" algn="ctr">
              <a:buNone/>
              <a:defRPr>
                <a:solidFill>
                  <a:schemeClr val="tx1">
                    <a:tint val="75000"/>
                  </a:schemeClr>
                </a:solidFill>
              </a:defRPr>
            </a:lvl3pPr>
            <a:lvl4pPr marL="1428733" indent="0" algn="ctr">
              <a:buNone/>
              <a:defRPr>
                <a:solidFill>
                  <a:schemeClr val="tx1">
                    <a:tint val="75000"/>
                  </a:schemeClr>
                </a:solidFill>
              </a:defRPr>
            </a:lvl4pPr>
            <a:lvl5pPr marL="1904978" indent="0" algn="ctr">
              <a:buNone/>
              <a:defRPr>
                <a:solidFill>
                  <a:schemeClr val="tx1">
                    <a:tint val="75000"/>
                  </a:schemeClr>
                </a:solidFill>
              </a:defRPr>
            </a:lvl5pPr>
            <a:lvl6pPr marL="2381221" indent="0" algn="ctr">
              <a:buNone/>
              <a:defRPr>
                <a:solidFill>
                  <a:schemeClr val="tx1">
                    <a:tint val="75000"/>
                  </a:schemeClr>
                </a:solidFill>
              </a:defRPr>
            </a:lvl6pPr>
            <a:lvl7pPr marL="2857465" indent="0" algn="ctr">
              <a:buNone/>
              <a:defRPr>
                <a:solidFill>
                  <a:schemeClr val="tx1">
                    <a:tint val="75000"/>
                  </a:schemeClr>
                </a:solidFill>
              </a:defRPr>
            </a:lvl7pPr>
            <a:lvl8pPr marL="3333712" indent="0" algn="ctr">
              <a:buNone/>
              <a:defRPr>
                <a:solidFill>
                  <a:schemeClr val="tx1">
                    <a:tint val="75000"/>
                  </a:schemeClr>
                </a:solidFill>
              </a:defRPr>
            </a:lvl8pPr>
            <a:lvl9pPr marL="380995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005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9471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3"/>
            <a:ext cx="2323148" cy="6100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6255" y="286343"/>
            <a:ext cx="6797358" cy="6100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286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519331" y="4125431"/>
            <a:ext cx="9272306" cy="1271129"/>
          </a:xfrm>
        </p:spPr>
        <p:txBody>
          <a:bodyPr anchor="ctr"/>
          <a:lstStyle>
            <a:lvl1pPr marL="0" indent="0" algn="ctr">
              <a:buNone/>
              <a:defRPr>
                <a:solidFill>
                  <a:schemeClr val="bg1"/>
                </a:solidFill>
              </a:defRPr>
            </a:lvl1pPr>
          </a:lstStyle>
          <a:p>
            <a:pPr lvl="0"/>
            <a:r>
              <a:rPr lang="ru-RU" dirty="0" smtClean="0"/>
              <a:t>О ЧЕМ ВЫ РАССКАЖЕТЕ СЕГОДНЯ? </a:t>
            </a:r>
            <a:endParaRPr lang="ru-RU" dirty="0"/>
          </a:p>
        </p:txBody>
      </p:sp>
      <p:pic>
        <p:nvPicPr>
          <p:cNvPr id="6" name="Picture 2" descr="Z:\Projects\Текущие\Проектная\FNS_2012\_БРЭНДБУК\out\PPT\3_1_present_16.9-01.png"/>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1625"/>
            <a:ext cx="10325100"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9"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2577972" y="2574050"/>
            <a:ext cx="4715924" cy="1201200"/>
          </a:xfrm>
          <a:prstGeom prst="rect">
            <a:avLst/>
          </a:prstGeom>
        </p:spPr>
        <p:txBody>
          <a:bodyPr vert="horz" wrap="square" lIns="144999" tIns="72499" rIns="144999" bIns="72499" rtlCol="0" anchor="ctr">
            <a:noAutofit/>
          </a:bodyPr>
          <a:lstStyle/>
          <a:p>
            <a:pPr algn="ctr" defTabSz="1449951">
              <a:spcBef>
                <a:spcPct val="0"/>
              </a:spcBef>
            </a:pPr>
            <a:r>
              <a:rPr lang="ru-RU" sz="2502" b="1" dirty="0">
                <a:solidFill>
                  <a:prstClr val="white"/>
                </a:solidFill>
              </a:rPr>
              <a:t>ФЕДЕРАЛЬНАЯ НАЛОГОВАЯ </a:t>
            </a:r>
            <a:br>
              <a:rPr lang="ru-RU" sz="2502" b="1" dirty="0">
                <a:solidFill>
                  <a:prstClr val="white"/>
                </a:solidFill>
              </a:rPr>
            </a:br>
            <a:r>
              <a:rPr lang="ru-RU" sz="2502" b="1" dirty="0">
                <a:solidFill>
                  <a:prstClr val="white"/>
                </a:solidFill>
              </a:rPr>
              <a:t>СЛУЖБА</a:t>
            </a:r>
          </a:p>
        </p:txBody>
      </p:sp>
    </p:spTree>
    <p:extLst>
      <p:ext uri="{BB962C8B-B14F-4D97-AF65-F5344CB8AC3E}">
        <p14:creationId xmlns:p14="http://schemas.microsoft.com/office/powerpoint/2010/main" val="26576652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4"/>
            <a:ext cx="8776335" cy="15326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43" indent="0" algn="ctr">
              <a:buNone/>
              <a:defRPr>
                <a:solidFill>
                  <a:schemeClr val="tx1">
                    <a:tint val="75000"/>
                  </a:schemeClr>
                </a:solidFill>
              </a:defRPr>
            </a:lvl2pPr>
            <a:lvl3pPr marL="773684" indent="0" algn="ctr">
              <a:buNone/>
              <a:defRPr>
                <a:solidFill>
                  <a:schemeClr val="tx1">
                    <a:tint val="75000"/>
                  </a:schemeClr>
                </a:solidFill>
              </a:defRPr>
            </a:lvl3pPr>
            <a:lvl4pPr marL="1160526" indent="0" algn="ctr">
              <a:buNone/>
              <a:defRPr>
                <a:solidFill>
                  <a:schemeClr val="tx1">
                    <a:tint val="75000"/>
                  </a:schemeClr>
                </a:solidFill>
              </a:defRPr>
            </a:lvl4pPr>
            <a:lvl5pPr marL="1547368" indent="0" algn="ctr">
              <a:buNone/>
              <a:defRPr>
                <a:solidFill>
                  <a:schemeClr val="tx1">
                    <a:tint val="75000"/>
                  </a:schemeClr>
                </a:solidFill>
              </a:defRPr>
            </a:lvl5pPr>
            <a:lvl6pPr marL="1934210" indent="0" algn="ctr">
              <a:buNone/>
              <a:defRPr>
                <a:solidFill>
                  <a:schemeClr val="tx1">
                    <a:tint val="75000"/>
                  </a:schemeClr>
                </a:solidFill>
              </a:defRPr>
            </a:lvl6pPr>
            <a:lvl7pPr marL="2321050" indent="0" algn="ctr">
              <a:buNone/>
              <a:defRPr>
                <a:solidFill>
                  <a:schemeClr val="tx1">
                    <a:tint val="75000"/>
                  </a:schemeClr>
                </a:solidFill>
              </a:defRPr>
            </a:lvl7pPr>
            <a:lvl8pPr marL="2707894" indent="0" algn="ctr">
              <a:buNone/>
              <a:defRPr>
                <a:solidFill>
                  <a:schemeClr val="tx1">
                    <a:tint val="75000"/>
                  </a:schemeClr>
                </a:solidFill>
              </a:defRPr>
            </a:lvl8pPr>
            <a:lvl9pPr marL="309473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1351C65E-8F6E-42EE-B3C0-4A95FCE679DA}" type="slidenum">
              <a:rPr lang="ru-RU" altLang="ru-RU"/>
              <a:pPr>
                <a:defRPr/>
              </a:pPr>
              <a:t>‹#›</a:t>
            </a:fld>
            <a:endParaRPr lang="ru-RU" altLang="ru-RU"/>
          </a:p>
        </p:txBody>
      </p:sp>
    </p:spTree>
    <p:extLst>
      <p:ext uri="{BB962C8B-B14F-4D97-AF65-F5344CB8AC3E}">
        <p14:creationId xmlns:p14="http://schemas.microsoft.com/office/powerpoint/2010/main" val="134710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9732214" y="5157341"/>
            <a:ext cx="489367"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5" name="Прямоугольник 4"/>
          <p:cNvSpPr/>
          <p:nvPr userDrawn="1"/>
        </p:nvSpPr>
        <p:spPr>
          <a:xfrm>
            <a:off x="9732214" y="6493020"/>
            <a:ext cx="489367"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6" name="Прямоугольник 5"/>
          <p:cNvSpPr/>
          <p:nvPr userDrawn="1"/>
        </p:nvSpPr>
        <p:spPr>
          <a:xfrm>
            <a:off x="0" y="0"/>
            <a:ext cx="326693"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647112" y="1422027"/>
            <a:ext cx="9577605" cy="5024005"/>
          </a:xfrm>
        </p:spPr>
        <p:txBody>
          <a:bodyPr lIns="0" tIns="0" rIns="0" bIns="0"/>
          <a:lstStyle>
            <a:lvl1pPr marL="149097" indent="-149097">
              <a:buClr>
                <a:srgbClr val="C00000"/>
              </a:buClr>
              <a:buFont typeface="Arial" pitchFamily="34" charset="0"/>
              <a:buChar char="•"/>
              <a:defRPr sz="2371" b="1">
                <a:solidFill>
                  <a:srgbClr val="104E72"/>
                </a:solidFill>
                <a:latin typeface="Arial" pitchFamily="34" charset="0"/>
                <a:cs typeface="Arial" pitchFamily="34" charset="0"/>
              </a:defRPr>
            </a:lvl1pPr>
            <a:lvl2pPr marL="304906" indent="-155811">
              <a:buClr>
                <a:srgbClr val="2685C5"/>
              </a:buClr>
              <a:buFont typeface="Arial" pitchFamily="34" charset="0"/>
              <a:buChar char="•"/>
              <a:defRPr>
                <a:solidFill>
                  <a:srgbClr val="104E72"/>
                </a:solidFill>
                <a:latin typeface="Arial" pitchFamily="34" charset="0"/>
                <a:cs typeface="Arial" pitchFamily="34" charset="0"/>
              </a:defRPr>
            </a:lvl2pPr>
            <a:lvl3pPr marL="454003" indent="-149097">
              <a:buClr>
                <a:srgbClr val="C00000"/>
              </a:buClr>
              <a:buFont typeface="Arial" pitchFamily="34" charset="0"/>
              <a:buChar char="•"/>
              <a:defRPr>
                <a:solidFill>
                  <a:srgbClr val="104E72"/>
                </a:solidFill>
                <a:latin typeface="Arial" pitchFamily="34" charset="0"/>
                <a:cs typeface="Arial" pitchFamily="34" charset="0"/>
              </a:defRPr>
            </a:lvl3pPr>
            <a:lvl4pPr marL="609815" indent="-155811">
              <a:buClr>
                <a:srgbClr val="2685C5"/>
              </a:buClr>
              <a:buFont typeface="Arial" pitchFamily="34" charset="0"/>
              <a:buChar char="•"/>
              <a:defRPr>
                <a:solidFill>
                  <a:srgbClr val="104E72"/>
                </a:solidFill>
                <a:latin typeface="Arial" pitchFamily="34" charset="0"/>
                <a:cs typeface="Arial" pitchFamily="34" charset="0"/>
              </a:defRPr>
            </a:lvl4pPr>
            <a:lvl5pPr marL="758909" indent="-149097">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5"/>
          <p:cNvSpPr>
            <a:spLocks noGrp="1"/>
          </p:cNvSpPr>
          <p:nvPr>
            <p:ph type="sldNum" sz="quarter" idx="10"/>
          </p:nvPr>
        </p:nvSpPr>
        <p:spPr>
          <a:xfrm>
            <a:off x="9712047" y="6507915"/>
            <a:ext cx="53373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047CD7BE-4192-4CA4-8359-4EFF4B96C499}" type="slidenum">
              <a:rPr lang="ru-RU" altLang="ru-RU"/>
              <a:pPr>
                <a:defRPr/>
              </a:pPr>
              <a:t>‹#›</a:t>
            </a:fld>
            <a:endParaRPr lang="ru-RU" altLang="ru-RU"/>
          </a:p>
        </p:txBody>
      </p:sp>
    </p:spTree>
    <p:extLst>
      <p:ext uri="{BB962C8B-B14F-4D97-AF65-F5344CB8AC3E}">
        <p14:creationId xmlns:p14="http://schemas.microsoft.com/office/powerpoint/2010/main" val="157008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smtClean="0"/>
              <a:t>Образец заголовка</a:t>
            </a:r>
            <a:endParaRPr lang="ru-RU"/>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43" indent="0">
              <a:buNone/>
              <a:defRPr sz="1524">
                <a:solidFill>
                  <a:schemeClr val="tx1">
                    <a:tint val="75000"/>
                  </a:schemeClr>
                </a:solidFill>
              </a:defRPr>
            </a:lvl2pPr>
            <a:lvl3pPr marL="773684" indent="0">
              <a:buNone/>
              <a:defRPr sz="1355">
                <a:solidFill>
                  <a:schemeClr val="tx1">
                    <a:tint val="75000"/>
                  </a:schemeClr>
                </a:solidFill>
              </a:defRPr>
            </a:lvl3pPr>
            <a:lvl4pPr marL="1160526" indent="0">
              <a:buNone/>
              <a:defRPr sz="1186">
                <a:solidFill>
                  <a:schemeClr val="tx1">
                    <a:tint val="75000"/>
                  </a:schemeClr>
                </a:solidFill>
              </a:defRPr>
            </a:lvl4pPr>
            <a:lvl5pPr marL="1547368" indent="0">
              <a:buNone/>
              <a:defRPr sz="1186">
                <a:solidFill>
                  <a:schemeClr val="tx1">
                    <a:tint val="75000"/>
                  </a:schemeClr>
                </a:solidFill>
              </a:defRPr>
            </a:lvl5pPr>
            <a:lvl6pPr marL="1934210" indent="0">
              <a:buNone/>
              <a:defRPr sz="1186">
                <a:solidFill>
                  <a:schemeClr val="tx1">
                    <a:tint val="75000"/>
                  </a:schemeClr>
                </a:solidFill>
              </a:defRPr>
            </a:lvl6pPr>
            <a:lvl7pPr marL="2321050" indent="0">
              <a:buNone/>
              <a:defRPr sz="1186">
                <a:solidFill>
                  <a:schemeClr val="tx1">
                    <a:tint val="75000"/>
                  </a:schemeClr>
                </a:solidFill>
              </a:defRPr>
            </a:lvl7pPr>
            <a:lvl8pPr marL="2707894" indent="0">
              <a:buNone/>
              <a:defRPr sz="1186">
                <a:solidFill>
                  <a:schemeClr val="tx1">
                    <a:tint val="75000"/>
                  </a:schemeClr>
                </a:solidFill>
              </a:defRPr>
            </a:lvl8pPr>
            <a:lvl9pPr marL="3094734" indent="0">
              <a:buNone/>
              <a:defRPr sz="1186">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1C168660-84F5-4C75-8EDB-FDB4F0A98150}" type="slidenum">
              <a:rPr lang="ru-RU" altLang="ru-RU"/>
              <a:pPr>
                <a:defRPr/>
              </a:pPr>
              <a:t>‹#›</a:t>
            </a:fld>
            <a:endParaRPr lang="ru-RU" altLang="ru-RU"/>
          </a:p>
        </p:txBody>
      </p:sp>
    </p:spTree>
    <p:extLst>
      <p:ext uri="{BB962C8B-B14F-4D97-AF65-F5344CB8AC3E}">
        <p14:creationId xmlns:p14="http://schemas.microsoft.com/office/powerpoint/2010/main" val="512947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58C8EA1E-51AC-4F56-BEE6-45F4EDBB0C34}" type="slidenum">
              <a:rPr lang="ru-RU" altLang="ru-RU"/>
              <a:pPr>
                <a:defRPr/>
              </a:pPr>
              <a:t>‹#›</a:t>
            </a:fld>
            <a:endParaRPr lang="ru-RU" altLang="ru-RU"/>
          </a:p>
        </p:txBody>
      </p:sp>
    </p:spTree>
    <p:extLst>
      <p:ext uri="{BB962C8B-B14F-4D97-AF65-F5344CB8AC3E}">
        <p14:creationId xmlns:p14="http://schemas.microsoft.com/office/powerpoint/2010/main" val="367878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16256" y="1600498"/>
            <a:ext cx="4562045"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smtClean="0"/>
              <a:t>Образец текста</a:t>
            </a:r>
          </a:p>
        </p:txBody>
      </p:sp>
      <p:sp>
        <p:nvSpPr>
          <p:cNvPr id="4" name="Объект 3"/>
          <p:cNvSpPr>
            <a:spLocks noGrp="1"/>
          </p:cNvSpPr>
          <p:nvPr>
            <p:ph sz="half" idx="2"/>
          </p:nvPr>
        </p:nvSpPr>
        <p:spPr>
          <a:xfrm>
            <a:off x="516256" y="2267508"/>
            <a:ext cx="4562045"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45017" y="1600498"/>
            <a:ext cx="4563837"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smtClean="0"/>
              <a:t>Образец текста</a:t>
            </a:r>
          </a:p>
        </p:txBody>
      </p:sp>
      <p:sp>
        <p:nvSpPr>
          <p:cNvPr id="6" name="Объект 5"/>
          <p:cNvSpPr>
            <a:spLocks noGrp="1"/>
          </p:cNvSpPr>
          <p:nvPr>
            <p:ph sz="quarter" idx="4"/>
          </p:nvPr>
        </p:nvSpPr>
        <p:spPr>
          <a:xfrm>
            <a:off x="5245017" y="2267508"/>
            <a:ext cx="4563837"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8" name="Нижний колонтитул 7"/>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9" name="Номер слайда 8"/>
          <p:cNvSpPr>
            <a:spLocks noGrp="1"/>
          </p:cNvSpPr>
          <p:nvPr>
            <p:ph type="sldNum" sz="quarter" idx="12"/>
          </p:nvPr>
        </p:nvSpPr>
        <p:spPr/>
        <p:txBody>
          <a:bodyPr/>
          <a:lstStyle>
            <a:lvl1pPr>
              <a:defRPr/>
            </a:lvl1pPr>
          </a:lstStyle>
          <a:p>
            <a:pPr>
              <a:defRPr/>
            </a:pPr>
            <a:fld id="{9677E4E8-EA03-4B81-B471-5BAA76F4EDF3}" type="slidenum">
              <a:rPr lang="ru-RU" altLang="ru-RU"/>
              <a:pPr>
                <a:defRPr/>
              </a:pPr>
              <a:t>‹#›</a:t>
            </a:fld>
            <a:endParaRPr lang="ru-RU" altLang="ru-RU"/>
          </a:p>
        </p:txBody>
      </p:sp>
    </p:spTree>
    <p:extLst>
      <p:ext uri="{BB962C8B-B14F-4D97-AF65-F5344CB8AC3E}">
        <p14:creationId xmlns:p14="http://schemas.microsoft.com/office/powerpoint/2010/main" val="1085689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ижний колонтитул 3"/>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омер слайда 4"/>
          <p:cNvSpPr>
            <a:spLocks noGrp="1"/>
          </p:cNvSpPr>
          <p:nvPr>
            <p:ph type="sldNum" sz="quarter" idx="12"/>
          </p:nvPr>
        </p:nvSpPr>
        <p:spPr/>
        <p:txBody>
          <a:bodyPr/>
          <a:lstStyle>
            <a:lvl1pPr>
              <a:defRPr/>
            </a:lvl1pPr>
          </a:lstStyle>
          <a:p>
            <a:pPr>
              <a:defRPr/>
            </a:pPr>
            <a:fld id="{73A7A3B0-9322-4C6A-93A9-E9BB0442A478}" type="slidenum">
              <a:rPr lang="ru-RU" altLang="ru-RU"/>
              <a:pPr>
                <a:defRPr/>
              </a:pPr>
              <a:t>‹#›</a:t>
            </a:fld>
            <a:endParaRPr lang="ru-RU" altLang="ru-RU"/>
          </a:p>
        </p:txBody>
      </p:sp>
    </p:spTree>
    <p:extLst>
      <p:ext uri="{BB962C8B-B14F-4D97-AF65-F5344CB8AC3E}">
        <p14:creationId xmlns:p14="http://schemas.microsoft.com/office/powerpoint/2010/main" val="3779805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3" name="Нижний колонтитул 2"/>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омер слайда 3"/>
          <p:cNvSpPr>
            <a:spLocks noGrp="1"/>
          </p:cNvSpPr>
          <p:nvPr>
            <p:ph type="sldNum" sz="quarter" idx="12"/>
          </p:nvPr>
        </p:nvSpPr>
        <p:spPr/>
        <p:txBody>
          <a:bodyPr/>
          <a:lstStyle>
            <a:lvl1pPr>
              <a:defRPr/>
            </a:lvl1pPr>
          </a:lstStyle>
          <a:p>
            <a:pPr>
              <a:defRPr/>
            </a:pPr>
            <a:fld id="{C5E01B4E-A66B-4E86-8A70-8E9886B2E623}" type="slidenum">
              <a:rPr lang="ru-RU" altLang="ru-RU"/>
              <a:pPr>
                <a:defRPr/>
              </a:pPr>
              <a:t>‹#›</a:t>
            </a:fld>
            <a:endParaRPr lang="ru-RU" altLang="ru-RU"/>
          </a:p>
        </p:txBody>
      </p:sp>
    </p:spTree>
    <p:extLst>
      <p:ext uri="{BB962C8B-B14F-4D97-AF65-F5344CB8AC3E}">
        <p14:creationId xmlns:p14="http://schemas.microsoft.com/office/powerpoint/2010/main" val="115954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6" name="Прямоугольник 5"/>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647112" y="1422027"/>
            <a:ext cx="9577605" cy="5024005"/>
          </a:xfrm>
        </p:spPr>
        <p:txBody>
          <a:bodyPr lIns="0" tIns="0" rIns="0" bIns="0"/>
          <a:lstStyle>
            <a:lvl1pPr marL="183554" indent="-183554">
              <a:buClr>
                <a:srgbClr val="C00000"/>
              </a:buClr>
              <a:buFont typeface="Arial" pitchFamily="34" charset="0"/>
              <a:buChar char="•"/>
              <a:defRPr sz="2919" b="1">
                <a:solidFill>
                  <a:srgbClr val="104E72"/>
                </a:solidFill>
                <a:latin typeface="Arial" pitchFamily="34" charset="0"/>
                <a:cs typeface="Arial" pitchFamily="34" charset="0"/>
              </a:defRPr>
            </a:lvl1pPr>
            <a:lvl2pPr marL="375371" indent="-191821">
              <a:buClr>
                <a:srgbClr val="2685C5"/>
              </a:buClr>
              <a:buFont typeface="Arial" pitchFamily="34" charset="0"/>
              <a:buChar char="•"/>
              <a:defRPr>
                <a:solidFill>
                  <a:srgbClr val="104E72"/>
                </a:solidFill>
                <a:latin typeface="Arial" pitchFamily="34" charset="0"/>
                <a:cs typeface="Arial" pitchFamily="34" charset="0"/>
              </a:defRPr>
            </a:lvl2pPr>
            <a:lvl3pPr marL="558926" indent="-183554">
              <a:buClr>
                <a:srgbClr val="C00000"/>
              </a:buClr>
              <a:buFont typeface="Arial" pitchFamily="34" charset="0"/>
              <a:buChar char="•"/>
              <a:defRPr>
                <a:solidFill>
                  <a:srgbClr val="104E72"/>
                </a:solidFill>
                <a:latin typeface="Arial" pitchFamily="34" charset="0"/>
                <a:cs typeface="Arial" pitchFamily="34" charset="0"/>
              </a:defRPr>
            </a:lvl3pPr>
            <a:lvl4pPr marL="750748" indent="-191821">
              <a:buClr>
                <a:srgbClr val="2685C5"/>
              </a:buClr>
              <a:buFont typeface="Arial" pitchFamily="34" charset="0"/>
              <a:buChar char="•"/>
              <a:defRPr>
                <a:solidFill>
                  <a:srgbClr val="104E72"/>
                </a:solidFill>
                <a:latin typeface="Arial" pitchFamily="34" charset="0"/>
                <a:cs typeface="Arial" pitchFamily="34" charset="0"/>
              </a:defRPr>
            </a:lvl4pPr>
            <a:lvl5pPr marL="934299" indent="-18355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Номер слайда 5"/>
          <p:cNvSpPr>
            <a:spLocks noGrp="1"/>
          </p:cNvSpPr>
          <p:nvPr>
            <p:ph type="sldNum" sz="quarter" idx="10"/>
          </p:nvPr>
        </p:nvSpPr>
        <p:spPr>
          <a:xfrm>
            <a:off x="9712421" y="6508165"/>
            <a:ext cx="533798" cy="380677"/>
          </a:xfrm>
        </p:spPr>
        <p:txBody>
          <a:bodyPr lIns="0" rIns="0"/>
          <a:lstStyle>
            <a:lvl1pPr algn="ctr">
              <a:defRPr sz="3336" b="1"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extLst>
      <p:ext uri="{BB962C8B-B14F-4D97-AF65-F5344CB8AC3E}">
        <p14:creationId xmlns:p14="http://schemas.microsoft.com/office/powerpoint/2010/main" val="1488096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79"/>
            <a:ext cx="3396887" cy="1211546"/>
          </a:xfrm>
        </p:spPr>
        <p:txBody>
          <a:bodyPr anchor="b"/>
          <a:lstStyle>
            <a:lvl1pPr algn="l">
              <a:defRPr sz="1694" b="1"/>
            </a:lvl1pPr>
          </a:lstStyle>
          <a:p>
            <a:r>
              <a:rPr lang="ru-RU" smtClean="0"/>
              <a:t>Образец заголовка</a:t>
            </a:r>
            <a:endParaRPr lang="ru-RU"/>
          </a:p>
        </p:txBody>
      </p:sp>
      <p:sp>
        <p:nvSpPr>
          <p:cNvPr id="3" name="Объект 2"/>
          <p:cNvSpPr>
            <a:spLocks noGrp="1"/>
          </p:cNvSpPr>
          <p:nvPr>
            <p:ph idx="1"/>
          </p:nvPr>
        </p:nvSpPr>
        <p:spPr>
          <a:xfrm>
            <a:off x="4036827" y="284684"/>
            <a:ext cx="5772018"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6263" y="1496228"/>
            <a:ext cx="3396887" cy="4890868"/>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smtClean="0"/>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E52D43A7-6EF3-41E0-AC48-2E00E8203015}" type="slidenum">
              <a:rPr lang="ru-RU" altLang="ru-RU"/>
              <a:pPr>
                <a:defRPr/>
              </a:pPr>
              <a:t>‹#›</a:t>
            </a:fld>
            <a:endParaRPr lang="ru-RU" altLang="ru-RU"/>
          </a:p>
        </p:txBody>
      </p:sp>
    </p:spTree>
    <p:extLst>
      <p:ext uri="{BB962C8B-B14F-4D97-AF65-F5344CB8AC3E}">
        <p14:creationId xmlns:p14="http://schemas.microsoft.com/office/powerpoint/2010/main" val="144626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2"/>
            <a:ext cx="6195060" cy="590878"/>
          </a:xfrm>
        </p:spPr>
        <p:txBody>
          <a:bodyPr anchor="b"/>
          <a:lstStyle>
            <a:lvl1pPr algn="l">
              <a:defRPr sz="1694" b="1"/>
            </a:lvl1pPr>
          </a:lstStyle>
          <a:p>
            <a:r>
              <a:rPr lang="ru-RU" smtClean="0"/>
              <a:t>Образец заголовка</a:t>
            </a:r>
            <a:endParaRPr lang="ru-RU"/>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2710"/>
            </a:lvl1pPr>
            <a:lvl2pPr marL="386843" indent="0">
              <a:buNone/>
              <a:defRPr sz="2371"/>
            </a:lvl2pPr>
            <a:lvl3pPr marL="773684" indent="0">
              <a:buNone/>
              <a:defRPr sz="2033"/>
            </a:lvl3pPr>
            <a:lvl4pPr marL="1160526" indent="0">
              <a:buNone/>
              <a:defRPr sz="1694"/>
            </a:lvl4pPr>
            <a:lvl5pPr marL="1547368" indent="0">
              <a:buNone/>
              <a:defRPr sz="1694"/>
            </a:lvl5pPr>
            <a:lvl6pPr marL="1934210" indent="0">
              <a:buNone/>
              <a:defRPr sz="1694"/>
            </a:lvl6pPr>
            <a:lvl7pPr marL="2321050" indent="0">
              <a:buNone/>
              <a:defRPr sz="1694"/>
            </a:lvl7pPr>
            <a:lvl8pPr marL="2707894" indent="0">
              <a:buNone/>
              <a:defRPr sz="1694"/>
            </a:lvl8pPr>
            <a:lvl9pPr marL="3094734" indent="0">
              <a:buNone/>
              <a:defRPr sz="1694"/>
            </a:lvl9pPr>
          </a:lstStyle>
          <a:p>
            <a:pPr lvl="0"/>
            <a:endParaRPr lang="ru-RU" noProof="0"/>
          </a:p>
        </p:txBody>
      </p:sp>
      <p:sp>
        <p:nvSpPr>
          <p:cNvPr id="4" name="Текст 3"/>
          <p:cNvSpPr>
            <a:spLocks noGrp="1"/>
          </p:cNvSpPr>
          <p:nvPr>
            <p:ph type="body" sz="half" idx="2"/>
          </p:nvPr>
        </p:nvSpPr>
        <p:spPr>
          <a:xfrm>
            <a:off x="2023792" y="5595949"/>
            <a:ext cx="6195060" cy="839144"/>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smtClean="0"/>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3A6FD15E-3132-4DC4-8489-EB787B96F074}" type="slidenum">
              <a:rPr lang="ru-RU" altLang="ru-RU"/>
              <a:pPr>
                <a:defRPr/>
              </a:pPr>
              <a:t>‹#›</a:t>
            </a:fld>
            <a:endParaRPr lang="ru-RU" altLang="ru-RU"/>
          </a:p>
        </p:txBody>
      </p:sp>
    </p:spTree>
    <p:extLst>
      <p:ext uri="{BB962C8B-B14F-4D97-AF65-F5344CB8AC3E}">
        <p14:creationId xmlns:p14="http://schemas.microsoft.com/office/powerpoint/2010/main" val="1701239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B8EC45D7-153B-400D-9BFC-F653B25E3574}" type="slidenum">
              <a:rPr lang="ru-RU" altLang="ru-RU"/>
              <a:pPr>
                <a:defRPr/>
              </a:pPr>
              <a:t>‹#›</a:t>
            </a:fld>
            <a:endParaRPr lang="ru-RU" altLang="ru-RU"/>
          </a:p>
        </p:txBody>
      </p:sp>
    </p:spTree>
    <p:extLst>
      <p:ext uri="{BB962C8B-B14F-4D97-AF65-F5344CB8AC3E}">
        <p14:creationId xmlns:p14="http://schemas.microsoft.com/office/powerpoint/2010/main" val="128244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FA6F6B33-DF5C-43F9-98E6-2DA38D106FAD}" type="slidenum">
              <a:rPr lang="ru-RU" altLang="ru-RU"/>
              <a:pPr>
                <a:defRPr/>
              </a:pPr>
              <a:t>‹#›</a:t>
            </a:fld>
            <a:endParaRPr lang="ru-RU" altLang="ru-RU"/>
          </a:p>
        </p:txBody>
      </p:sp>
    </p:spTree>
    <p:extLst>
      <p:ext uri="{BB962C8B-B14F-4D97-AF65-F5344CB8AC3E}">
        <p14:creationId xmlns:p14="http://schemas.microsoft.com/office/powerpoint/2010/main" val="2824209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56"/>
            <a:ext cx="10325100" cy="71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userDrawn="1"/>
        </p:nvSpPr>
        <p:spPr bwMode="auto">
          <a:xfrm>
            <a:off x="2578586" y="2573706"/>
            <a:ext cx="4714861" cy="12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smtClean="0">
                <a:solidFill>
                  <a:srgbClr val="FFFFFF"/>
                </a:solidFill>
              </a:rPr>
              <a:t>ФЕДЕРАЛЬНАЯ НАЛОГОВАЯ </a:t>
            </a:r>
            <a:br>
              <a:rPr lang="ru-RU" altLang="ru-RU" sz="2033" b="1" smtClean="0">
                <a:solidFill>
                  <a:srgbClr val="FFFFFF"/>
                </a:solidFill>
              </a:rPr>
            </a:br>
            <a:r>
              <a:rPr lang="ru-RU" altLang="ru-RU" sz="2033" b="1" smtClean="0">
                <a:solidFill>
                  <a:srgbClr val="FFFFFF"/>
                </a:solidFill>
              </a:rPr>
              <a:t>СЛУЖБА</a:t>
            </a:r>
          </a:p>
        </p:txBody>
      </p:sp>
      <p:sp>
        <p:nvSpPr>
          <p:cNvPr id="10" name="Текст 9"/>
          <p:cNvSpPr>
            <a:spLocks noGrp="1"/>
          </p:cNvSpPr>
          <p:nvPr>
            <p:ph type="body" sz="quarter" idx="10"/>
          </p:nvPr>
        </p:nvSpPr>
        <p:spPr>
          <a:xfrm>
            <a:off x="519331" y="4125431"/>
            <a:ext cx="9272306" cy="1271129"/>
          </a:xfrm>
        </p:spPr>
        <p:txBody>
          <a:bodyPr anchor="ctr"/>
          <a:lstStyle>
            <a:lvl1pPr marL="0" indent="0" algn="ctr">
              <a:buNone/>
              <a:defRPr>
                <a:solidFill>
                  <a:schemeClr val="bg1"/>
                </a:solidFill>
              </a:defRPr>
            </a:lvl1pPr>
          </a:lstStyle>
          <a:p>
            <a:pPr lvl="0"/>
            <a:r>
              <a:rPr lang="ru-RU" smtClean="0"/>
              <a:t>Образец текста</a:t>
            </a:r>
          </a:p>
        </p:txBody>
      </p:sp>
    </p:spTree>
    <p:extLst>
      <p:ext uri="{BB962C8B-B14F-4D97-AF65-F5344CB8AC3E}">
        <p14:creationId xmlns:p14="http://schemas.microsoft.com/office/powerpoint/2010/main" val="229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3"/>
            <a:ext cx="8776335" cy="15326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52" indent="0" algn="ctr">
              <a:buNone/>
              <a:defRPr>
                <a:solidFill>
                  <a:schemeClr val="tx1">
                    <a:tint val="75000"/>
                  </a:schemeClr>
                </a:solidFill>
              </a:defRPr>
            </a:lvl2pPr>
            <a:lvl3pPr marL="773702" indent="0" algn="ctr">
              <a:buNone/>
              <a:defRPr>
                <a:solidFill>
                  <a:schemeClr val="tx1">
                    <a:tint val="75000"/>
                  </a:schemeClr>
                </a:solidFill>
              </a:defRPr>
            </a:lvl3pPr>
            <a:lvl4pPr marL="1160554" indent="0" algn="ctr">
              <a:buNone/>
              <a:defRPr>
                <a:solidFill>
                  <a:schemeClr val="tx1">
                    <a:tint val="75000"/>
                  </a:schemeClr>
                </a:solidFill>
              </a:defRPr>
            </a:lvl4pPr>
            <a:lvl5pPr marL="1547407" indent="0" algn="ctr">
              <a:buNone/>
              <a:defRPr>
                <a:solidFill>
                  <a:schemeClr val="tx1">
                    <a:tint val="75000"/>
                  </a:schemeClr>
                </a:solidFill>
              </a:defRPr>
            </a:lvl5pPr>
            <a:lvl6pPr marL="1934257" indent="0" algn="ctr">
              <a:buNone/>
              <a:defRPr>
                <a:solidFill>
                  <a:schemeClr val="tx1">
                    <a:tint val="75000"/>
                  </a:schemeClr>
                </a:solidFill>
              </a:defRPr>
            </a:lvl6pPr>
            <a:lvl7pPr marL="2321108" indent="0" algn="ctr">
              <a:buNone/>
              <a:defRPr>
                <a:solidFill>
                  <a:schemeClr val="tx1">
                    <a:tint val="75000"/>
                  </a:schemeClr>
                </a:solidFill>
              </a:defRPr>
            </a:lvl7pPr>
            <a:lvl8pPr marL="2707962" indent="0" algn="ctr">
              <a:buNone/>
              <a:defRPr>
                <a:solidFill>
                  <a:schemeClr val="tx1">
                    <a:tint val="75000"/>
                  </a:schemeClr>
                </a:solidFill>
              </a:defRPr>
            </a:lvl8pPr>
            <a:lvl9pPr marL="309481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8C547AB2-916E-4871-86E4-EB94C8F63317}" type="slidenum">
              <a:rPr lang="ru-RU" altLang="ru-RU"/>
              <a:pPr>
                <a:defRPr/>
              </a:pPr>
              <a:t>‹#›</a:t>
            </a:fld>
            <a:endParaRPr lang="ru-RU" altLang="ru-RU"/>
          </a:p>
        </p:txBody>
      </p:sp>
    </p:spTree>
    <p:extLst>
      <p:ext uri="{BB962C8B-B14F-4D97-AF65-F5344CB8AC3E}">
        <p14:creationId xmlns:p14="http://schemas.microsoft.com/office/powerpoint/2010/main" val="2923648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9732214" y="5157341"/>
            <a:ext cx="489367"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5" name="Прямоугольник 4"/>
          <p:cNvSpPr/>
          <p:nvPr userDrawn="1"/>
        </p:nvSpPr>
        <p:spPr>
          <a:xfrm>
            <a:off x="9732214" y="6493020"/>
            <a:ext cx="489367"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6" name="Прямоугольник 5"/>
          <p:cNvSpPr/>
          <p:nvPr userDrawn="1"/>
        </p:nvSpPr>
        <p:spPr>
          <a:xfrm>
            <a:off x="0" y="0"/>
            <a:ext cx="326693"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647112" y="1422026"/>
            <a:ext cx="9577605" cy="5024005"/>
          </a:xfrm>
        </p:spPr>
        <p:txBody>
          <a:bodyPr lIns="0" tIns="0" rIns="0" bIns="0"/>
          <a:lstStyle>
            <a:lvl1pPr marL="149100" indent="-149100">
              <a:buClr>
                <a:srgbClr val="C00000"/>
              </a:buClr>
              <a:buFont typeface="Arial" pitchFamily="34" charset="0"/>
              <a:buChar char="•"/>
              <a:defRPr sz="2371" b="1">
                <a:solidFill>
                  <a:srgbClr val="104E72"/>
                </a:solidFill>
                <a:latin typeface="Arial" pitchFamily="34" charset="0"/>
                <a:cs typeface="Arial" pitchFamily="34" charset="0"/>
              </a:defRPr>
            </a:lvl1pPr>
            <a:lvl2pPr marL="304913" indent="-155815">
              <a:buClr>
                <a:srgbClr val="2685C5"/>
              </a:buClr>
              <a:buFont typeface="Arial" pitchFamily="34" charset="0"/>
              <a:buChar char="•"/>
              <a:defRPr>
                <a:solidFill>
                  <a:srgbClr val="104E72"/>
                </a:solidFill>
                <a:latin typeface="Arial" pitchFamily="34" charset="0"/>
                <a:cs typeface="Arial" pitchFamily="34" charset="0"/>
              </a:defRPr>
            </a:lvl2pPr>
            <a:lvl3pPr marL="454014" indent="-149100">
              <a:buClr>
                <a:srgbClr val="C00000"/>
              </a:buClr>
              <a:buFont typeface="Arial" pitchFamily="34" charset="0"/>
              <a:buChar char="•"/>
              <a:defRPr>
                <a:solidFill>
                  <a:srgbClr val="104E72"/>
                </a:solidFill>
                <a:latin typeface="Arial" pitchFamily="34" charset="0"/>
                <a:cs typeface="Arial" pitchFamily="34" charset="0"/>
              </a:defRPr>
            </a:lvl3pPr>
            <a:lvl4pPr marL="609830" indent="-155815">
              <a:buClr>
                <a:srgbClr val="2685C5"/>
              </a:buClr>
              <a:buFont typeface="Arial" pitchFamily="34" charset="0"/>
              <a:buChar char="•"/>
              <a:defRPr>
                <a:solidFill>
                  <a:srgbClr val="104E72"/>
                </a:solidFill>
                <a:latin typeface="Arial" pitchFamily="34" charset="0"/>
                <a:cs typeface="Arial" pitchFamily="34" charset="0"/>
              </a:defRPr>
            </a:lvl4pPr>
            <a:lvl5pPr marL="758927" indent="-149100">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5"/>
          <p:cNvSpPr>
            <a:spLocks noGrp="1"/>
          </p:cNvSpPr>
          <p:nvPr>
            <p:ph type="sldNum" sz="quarter" idx="10"/>
          </p:nvPr>
        </p:nvSpPr>
        <p:spPr>
          <a:xfrm>
            <a:off x="9712047" y="6507915"/>
            <a:ext cx="53373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9FFBF7B0-9092-44D9-ABE0-0C51D321D4E5}" type="slidenum">
              <a:rPr lang="ru-RU" altLang="ru-RU"/>
              <a:pPr>
                <a:defRPr/>
              </a:pPr>
              <a:t>‹#›</a:t>
            </a:fld>
            <a:endParaRPr lang="ru-RU" altLang="ru-RU"/>
          </a:p>
        </p:txBody>
      </p:sp>
    </p:spTree>
    <p:extLst>
      <p:ext uri="{BB962C8B-B14F-4D97-AF65-F5344CB8AC3E}">
        <p14:creationId xmlns:p14="http://schemas.microsoft.com/office/powerpoint/2010/main" val="1280837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smtClean="0"/>
              <a:t>Образец заголовка</a:t>
            </a:r>
            <a:endParaRPr lang="ru-RU"/>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52" indent="0">
              <a:buNone/>
              <a:defRPr sz="1524">
                <a:solidFill>
                  <a:schemeClr val="tx1">
                    <a:tint val="75000"/>
                  </a:schemeClr>
                </a:solidFill>
              </a:defRPr>
            </a:lvl2pPr>
            <a:lvl3pPr marL="773702" indent="0">
              <a:buNone/>
              <a:defRPr sz="1355">
                <a:solidFill>
                  <a:schemeClr val="tx1">
                    <a:tint val="75000"/>
                  </a:schemeClr>
                </a:solidFill>
              </a:defRPr>
            </a:lvl3pPr>
            <a:lvl4pPr marL="1160554" indent="0">
              <a:buNone/>
              <a:defRPr sz="1186">
                <a:solidFill>
                  <a:schemeClr val="tx1">
                    <a:tint val="75000"/>
                  </a:schemeClr>
                </a:solidFill>
              </a:defRPr>
            </a:lvl4pPr>
            <a:lvl5pPr marL="1547407" indent="0">
              <a:buNone/>
              <a:defRPr sz="1186">
                <a:solidFill>
                  <a:schemeClr val="tx1">
                    <a:tint val="75000"/>
                  </a:schemeClr>
                </a:solidFill>
              </a:defRPr>
            </a:lvl5pPr>
            <a:lvl6pPr marL="1934257" indent="0">
              <a:buNone/>
              <a:defRPr sz="1186">
                <a:solidFill>
                  <a:schemeClr val="tx1">
                    <a:tint val="75000"/>
                  </a:schemeClr>
                </a:solidFill>
              </a:defRPr>
            </a:lvl6pPr>
            <a:lvl7pPr marL="2321108" indent="0">
              <a:buNone/>
              <a:defRPr sz="1186">
                <a:solidFill>
                  <a:schemeClr val="tx1">
                    <a:tint val="75000"/>
                  </a:schemeClr>
                </a:solidFill>
              </a:defRPr>
            </a:lvl7pPr>
            <a:lvl8pPr marL="2707962" indent="0">
              <a:buNone/>
              <a:defRPr sz="1186">
                <a:solidFill>
                  <a:schemeClr val="tx1">
                    <a:tint val="75000"/>
                  </a:schemeClr>
                </a:solidFill>
              </a:defRPr>
            </a:lvl8pPr>
            <a:lvl9pPr marL="3094811" indent="0">
              <a:buNone/>
              <a:defRPr sz="1186">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D49CC5D8-AD74-47A1-98D7-85562BDAA211}" type="slidenum">
              <a:rPr lang="ru-RU" altLang="ru-RU"/>
              <a:pPr>
                <a:defRPr/>
              </a:pPr>
              <a:t>‹#›</a:t>
            </a:fld>
            <a:endParaRPr lang="ru-RU" altLang="ru-RU"/>
          </a:p>
        </p:txBody>
      </p:sp>
    </p:spTree>
    <p:extLst>
      <p:ext uri="{BB962C8B-B14F-4D97-AF65-F5344CB8AC3E}">
        <p14:creationId xmlns:p14="http://schemas.microsoft.com/office/powerpoint/2010/main" val="1752593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4673F320-416C-467B-B61F-BF9202FFDCA0}" type="slidenum">
              <a:rPr lang="ru-RU" altLang="ru-RU"/>
              <a:pPr>
                <a:defRPr/>
              </a:pPr>
              <a:t>‹#›</a:t>
            </a:fld>
            <a:endParaRPr lang="ru-RU" altLang="ru-RU"/>
          </a:p>
        </p:txBody>
      </p:sp>
    </p:spTree>
    <p:extLst>
      <p:ext uri="{BB962C8B-B14F-4D97-AF65-F5344CB8AC3E}">
        <p14:creationId xmlns:p14="http://schemas.microsoft.com/office/powerpoint/2010/main" val="3803554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16256" y="1600498"/>
            <a:ext cx="4562045"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smtClean="0"/>
              <a:t>Образец текста</a:t>
            </a:r>
          </a:p>
        </p:txBody>
      </p:sp>
      <p:sp>
        <p:nvSpPr>
          <p:cNvPr id="4" name="Объект 3"/>
          <p:cNvSpPr>
            <a:spLocks noGrp="1"/>
          </p:cNvSpPr>
          <p:nvPr>
            <p:ph sz="half" idx="2"/>
          </p:nvPr>
        </p:nvSpPr>
        <p:spPr>
          <a:xfrm>
            <a:off x="516256" y="2267508"/>
            <a:ext cx="4562045"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45016" y="1600498"/>
            <a:ext cx="4563837"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smtClean="0"/>
              <a:t>Образец текста</a:t>
            </a:r>
          </a:p>
        </p:txBody>
      </p:sp>
      <p:sp>
        <p:nvSpPr>
          <p:cNvPr id="6" name="Объект 5"/>
          <p:cNvSpPr>
            <a:spLocks noGrp="1"/>
          </p:cNvSpPr>
          <p:nvPr>
            <p:ph sz="quarter" idx="4"/>
          </p:nvPr>
        </p:nvSpPr>
        <p:spPr>
          <a:xfrm>
            <a:off x="5245016" y="2267508"/>
            <a:ext cx="4563837"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8" name="Нижний колонтитул 7"/>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9" name="Номер слайда 8"/>
          <p:cNvSpPr>
            <a:spLocks noGrp="1"/>
          </p:cNvSpPr>
          <p:nvPr>
            <p:ph type="sldNum" sz="quarter" idx="12"/>
          </p:nvPr>
        </p:nvSpPr>
        <p:spPr/>
        <p:txBody>
          <a:bodyPr/>
          <a:lstStyle>
            <a:lvl1pPr>
              <a:defRPr/>
            </a:lvl1pPr>
          </a:lstStyle>
          <a:p>
            <a:pPr>
              <a:defRPr/>
            </a:pPr>
            <a:fld id="{5D78A0EC-99EA-43FD-82B3-E6F128D63552}" type="slidenum">
              <a:rPr lang="ru-RU" altLang="ru-RU"/>
              <a:pPr>
                <a:defRPr/>
              </a:pPr>
              <a:t>‹#›</a:t>
            </a:fld>
            <a:endParaRPr lang="ru-RU" altLang="ru-RU"/>
          </a:p>
        </p:txBody>
      </p:sp>
    </p:spTree>
    <p:extLst>
      <p:ext uri="{BB962C8B-B14F-4D97-AF65-F5344CB8AC3E}">
        <p14:creationId xmlns:p14="http://schemas.microsoft.com/office/powerpoint/2010/main" val="347463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8"/>
            <a:ext cx="8776335" cy="1420089"/>
          </a:xfrm>
        </p:spPr>
        <p:txBody>
          <a:bodyPr anchor="t"/>
          <a:lstStyle>
            <a:lvl1pPr algn="l">
              <a:defRPr sz="4170" b="1" cap="all"/>
            </a:lvl1pPr>
          </a:lstStyle>
          <a:p>
            <a:r>
              <a:rPr lang="ru-RU" smtClean="0"/>
              <a:t>Образец заголовка</a:t>
            </a:r>
            <a:endParaRPr lang="ru-RU"/>
          </a:p>
        </p:txBody>
      </p:sp>
      <p:sp>
        <p:nvSpPr>
          <p:cNvPr id="3" name="Текст 2"/>
          <p:cNvSpPr>
            <a:spLocks noGrp="1"/>
          </p:cNvSpPr>
          <p:nvPr>
            <p:ph type="body" idx="1"/>
          </p:nvPr>
        </p:nvSpPr>
        <p:spPr>
          <a:xfrm>
            <a:off x="815612" y="3030518"/>
            <a:ext cx="8776335" cy="1564084"/>
          </a:xfrm>
        </p:spPr>
        <p:txBody>
          <a:bodyPr anchor="b"/>
          <a:lstStyle>
            <a:lvl1pPr marL="0" indent="0">
              <a:buNone/>
              <a:defRPr sz="2085">
                <a:solidFill>
                  <a:schemeClr val="tx1">
                    <a:tint val="75000"/>
                  </a:schemeClr>
                </a:solidFill>
              </a:defRPr>
            </a:lvl1pPr>
            <a:lvl2pPr marL="476245" indent="0">
              <a:buNone/>
              <a:defRPr sz="1877">
                <a:solidFill>
                  <a:schemeClr val="tx1">
                    <a:tint val="75000"/>
                  </a:schemeClr>
                </a:solidFill>
              </a:defRPr>
            </a:lvl2pPr>
            <a:lvl3pPr marL="952488" indent="0">
              <a:buNone/>
              <a:defRPr sz="1668">
                <a:solidFill>
                  <a:schemeClr val="tx1">
                    <a:tint val="75000"/>
                  </a:schemeClr>
                </a:solidFill>
              </a:defRPr>
            </a:lvl3pPr>
            <a:lvl4pPr marL="1428733" indent="0">
              <a:buNone/>
              <a:defRPr sz="1460">
                <a:solidFill>
                  <a:schemeClr val="tx1">
                    <a:tint val="75000"/>
                  </a:schemeClr>
                </a:solidFill>
              </a:defRPr>
            </a:lvl4pPr>
            <a:lvl5pPr marL="1904978" indent="0">
              <a:buNone/>
              <a:defRPr sz="1460">
                <a:solidFill>
                  <a:schemeClr val="tx1">
                    <a:tint val="75000"/>
                  </a:schemeClr>
                </a:solidFill>
              </a:defRPr>
            </a:lvl5pPr>
            <a:lvl6pPr marL="2381221" indent="0">
              <a:buNone/>
              <a:defRPr sz="1460">
                <a:solidFill>
                  <a:schemeClr val="tx1">
                    <a:tint val="75000"/>
                  </a:schemeClr>
                </a:solidFill>
              </a:defRPr>
            </a:lvl6pPr>
            <a:lvl7pPr marL="2857465" indent="0">
              <a:buNone/>
              <a:defRPr sz="1460">
                <a:solidFill>
                  <a:schemeClr val="tx1">
                    <a:tint val="75000"/>
                  </a:schemeClr>
                </a:solidFill>
              </a:defRPr>
            </a:lvl7pPr>
            <a:lvl8pPr marL="3333712" indent="0">
              <a:buNone/>
              <a:defRPr sz="1460">
                <a:solidFill>
                  <a:schemeClr val="tx1">
                    <a:tint val="75000"/>
                  </a:schemeClr>
                </a:solidFill>
              </a:defRPr>
            </a:lvl8pPr>
            <a:lvl9pPr marL="3809954" indent="0">
              <a:buNone/>
              <a:defRPr sz="146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75629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ижний колонтитул 3"/>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омер слайда 4"/>
          <p:cNvSpPr>
            <a:spLocks noGrp="1"/>
          </p:cNvSpPr>
          <p:nvPr>
            <p:ph type="sldNum" sz="quarter" idx="12"/>
          </p:nvPr>
        </p:nvSpPr>
        <p:spPr/>
        <p:txBody>
          <a:bodyPr/>
          <a:lstStyle>
            <a:lvl1pPr>
              <a:defRPr/>
            </a:lvl1pPr>
          </a:lstStyle>
          <a:p>
            <a:pPr>
              <a:defRPr/>
            </a:pPr>
            <a:fld id="{0CAC99FA-66EF-4E6B-9B59-875313EBC156}" type="slidenum">
              <a:rPr lang="ru-RU" altLang="ru-RU"/>
              <a:pPr>
                <a:defRPr/>
              </a:pPr>
              <a:t>‹#›</a:t>
            </a:fld>
            <a:endParaRPr lang="ru-RU" altLang="ru-RU"/>
          </a:p>
        </p:txBody>
      </p:sp>
    </p:spTree>
    <p:extLst>
      <p:ext uri="{BB962C8B-B14F-4D97-AF65-F5344CB8AC3E}">
        <p14:creationId xmlns:p14="http://schemas.microsoft.com/office/powerpoint/2010/main" val="2932856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3" name="Нижний колонтитул 2"/>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омер слайда 3"/>
          <p:cNvSpPr>
            <a:spLocks noGrp="1"/>
          </p:cNvSpPr>
          <p:nvPr>
            <p:ph type="sldNum" sz="quarter" idx="12"/>
          </p:nvPr>
        </p:nvSpPr>
        <p:spPr/>
        <p:txBody>
          <a:bodyPr/>
          <a:lstStyle>
            <a:lvl1pPr>
              <a:defRPr/>
            </a:lvl1pPr>
          </a:lstStyle>
          <a:p>
            <a:pPr>
              <a:defRPr/>
            </a:pPr>
            <a:fld id="{E70FADF9-50A2-47B7-BC6E-DF0495014376}" type="slidenum">
              <a:rPr lang="ru-RU" altLang="ru-RU"/>
              <a:pPr>
                <a:defRPr/>
              </a:pPr>
              <a:t>‹#›</a:t>
            </a:fld>
            <a:endParaRPr lang="ru-RU" altLang="ru-RU"/>
          </a:p>
        </p:txBody>
      </p:sp>
    </p:spTree>
    <p:extLst>
      <p:ext uri="{BB962C8B-B14F-4D97-AF65-F5344CB8AC3E}">
        <p14:creationId xmlns:p14="http://schemas.microsoft.com/office/powerpoint/2010/main" val="3978315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79"/>
            <a:ext cx="3396887" cy="1211546"/>
          </a:xfrm>
        </p:spPr>
        <p:txBody>
          <a:bodyPr anchor="b"/>
          <a:lstStyle>
            <a:lvl1pPr algn="l">
              <a:defRPr sz="1694" b="1"/>
            </a:lvl1pPr>
          </a:lstStyle>
          <a:p>
            <a:r>
              <a:rPr lang="ru-RU" smtClean="0"/>
              <a:t>Образец заголовка</a:t>
            </a:r>
            <a:endParaRPr lang="ru-RU"/>
          </a:p>
        </p:txBody>
      </p:sp>
      <p:sp>
        <p:nvSpPr>
          <p:cNvPr id="3" name="Объект 2"/>
          <p:cNvSpPr>
            <a:spLocks noGrp="1"/>
          </p:cNvSpPr>
          <p:nvPr>
            <p:ph idx="1"/>
          </p:nvPr>
        </p:nvSpPr>
        <p:spPr>
          <a:xfrm>
            <a:off x="4036827" y="284683"/>
            <a:ext cx="5772018"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6263" y="1496227"/>
            <a:ext cx="3396887" cy="4890868"/>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smtClean="0"/>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E6255CE6-844F-4B33-A9EF-6154A51A16D6}" type="slidenum">
              <a:rPr lang="ru-RU" altLang="ru-RU"/>
              <a:pPr>
                <a:defRPr/>
              </a:pPr>
              <a:t>‹#›</a:t>
            </a:fld>
            <a:endParaRPr lang="ru-RU" altLang="ru-RU"/>
          </a:p>
        </p:txBody>
      </p:sp>
    </p:spTree>
    <p:extLst>
      <p:ext uri="{BB962C8B-B14F-4D97-AF65-F5344CB8AC3E}">
        <p14:creationId xmlns:p14="http://schemas.microsoft.com/office/powerpoint/2010/main" val="506964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0"/>
            <a:ext cx="6195060" cy="590878"/>
          </a:xfrm>
        </p:spPr>
        <p:txBody>
          <a:bodyPr anchor="b"/>
          <a:lstStyle>
            <a:lvl1pPr algn="l">
              <a:defRPr sz="1694" b="1"/>
            </a:lvl1pPr>
          </a:lstStyle>
          <a:p>
            <a:r>
              <a:rPr lang="ru-RU" smtClean="0"/>
              <a:t>Образец заголовка</a:t>
            </a:r>
            <a:endParaRPr lang="ru-RU"/>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2710"/>
            </a:lvl1pPr>
            <a:lvl2pPr marL="386852" indent="0">
              <a:buNone/>
              <a:defRPr sz="2371"/>
            </a:lvl2pPr>
            <a:lvl3pPr marL="773702" indent="0">
              <a:buNone/>
              <a:defRPr sz="2033"/>
            </a:lvl3pPr>
            <a:lvl4pPr marL="1160554" indent="0">
              <a:buNone/>
              <a:defRPr sz="1694"/>
            </a:lvl4pPr>
            <a:lvl5pPr marL="1547407" indent="0">
              <a:buNone/>
              <a:defRPr sz="1694"/>
            </a:lvl5pPr>
            <a:lvl6pPr marL="1934257" indent="0">
              <a:buNone/>
              <a:defRPr sz="1694"/>
            </a:lvl6pPr>
            <a:lvl7pPr marL="2321108" indent="0">
              <a:buNone/>
              <a:defRPr sz="1694"/>
            </a:lvl7pPr>
            <a:lvl8pPr marL="2707962" indent="0">
              <a:buNone/>
              <a:defRPr sz="1694"/>
            </a:lvl8pPr>
            <a:lvl9pPr marL="3094811" indent="0">
              <a:buNone/>
              <a:defRPr sz="1694"/>
            </a:lvl9pPr>
          </a:lstStyle>
          <a:p>
            <a:pPr lvl="0"/>
            <a:endParaRPr lang="ru-RU" noProof="0"/>
          </a:p>
        </p:txBody>
      </p:sp>
      <p:sp>
        <p:nvSpPr>
          <p:cNvPr id="4" name="Текст 3"/>
          <p:cNvSpPr>
            <a:spLocks noGrp="1"/>
          </p:cNvSpPr>
          <p:nvPr>
            <p:ph type="body" sz="half" idx="2"/>
          </p:nvPr>
        </p:nvSpPr>
        <p:spPr>
          <a:xfrm>
            <a:off x="2023792" y="5595947"/>
            <a:ext cx="6195060" cy="839144"/>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smtClean="0"/>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9BDCF089-5041-4AE8-A9B4-CD36512A1027}" type="slidenum">
              <a:rPr lang="ru-RU" altLang="ru-RU"/>
              <a:pPr>
                <a:defRPr/>
              </a:pPr>
              <a:t>‹#›</a:t>
            </a:fld>
            <a:endParaRPr lang="ru-RU" altLang="ru-RU"/>
          </a:p>
        </p:txBody>
      </p:sp>
    </p:spTree>
    <p:extLst>
      <p:ext uri="{BB962C8B-B14F-4D97-AF65-F5344CB8AC3E}">
        <p14:creationId xmlns:p14="http://schemas.microsoft.com/office/powerpoint/2010/main" val="979940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0F1FAF68-E4FF-4787-BD32-A9A403FB592D}" type="slidenum">
              <a:rPr lang="ru-RU" altLang="ru-RU"/>
              <a:pPr>
                <a:defRPr/>
              </a:pPr>
              <a:t>‹#›</a:t>
            </a:fld>
            <a:endParaRPr lang="ru-RU" altLang="ru-RU"/>
          </a:p>
        </p:txBody>
      </p:sp>
    </p:spTree>
    <p:extLst>
      <p:ext uri="{BB962C8B-B14F-4D97-AF65-F5344CB8AC3E}">
        <p14:creationId xmlns:p14="http://schemas.microsoft.com/office/powerpoint/2010/main" val="4157446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0A351744-9EE3-4F3E-9248-A1AAD2CE6670}" type="slidenum">
              <a:rPr lang="ru-RU" altLang="ru-RU"/>
              <a:pPr>
                <a:defRPr/>
              </a:pPr>
              <a:t>‹#›</a:t>
            </a:fld>
            <a:endParaRPr lang="ru-RU" altLang="ru-RU"/>
          </a:p>
        </p:txBody>
      </p:sp>
    </p:spTree>
    <p:extLst>
      <p:ext uri="{BB962C8B-B14F-4D97-AF65-F5344CB8AC3E}">
        <p14:creationId xmlns:p14="http://schemas.microsoft.com/office/powerpoint/2010/main" val="3408022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56"/>
            <a:ext cx="10325100" cy="71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userDrawn="1"/>
        </p:nvSpPr>
        <p:spPr bwMode="auto">
          <a:xfrm>
            <a:off x="2578586" y="2573706"/>
            <a:ext cx="4714861" cy="12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smtClean="0">
                <a:solidFill>
                  <a:srgbClr val="FFFFFF"/>
                </a:solidFill>
              </a:rPr>
              <a:t>ФЕДЕРАЛЬНАЯ НАЛОГОВАЯ </a:t>
            </a:r>
            <a:br>
              <a:rPr lang="ru-RU" altLang="ru-RU" sz="2033" b="1" smtClean="0">
                <a:solidFill>
                  <a:srgbClr val="FFFFFF"/>
                </a:solidFill>
              </a:rPr>
            </a:br>
            <a:r>
              <a:rPr lang="ru-RU" altLang="ru-RU" sz="2033" b="1" smtClean="0">
                <a:solidFill>
                  <a:srgbClr val="FFFFFF"/>
                </a:solidFill>
              </a:rPr>
              <a:t>СЛУЖБА</a:t>
            </a:r>
          </a:p>
        </p:txBody>
      </p:sp>
      <p:sp>
        <p:nvSpPr>
          <p:cNvPr id="10" name="Текст 9"/>
          <p:cNvSpPr>
            <a:spLocks noGrp="1"/>
          </p:cNvSpPr>
          <p:nvPr>
            <p:ph type="body" sz="quarter" idx="10"/>
          </p:nvPr>
        </p:nvSpPr>
        <p:spPr>
          <a:xfrm>
            <a:off x="519331" y="4125431"/>
            <a:ext cx="9272306" cy="1271129"/>
          </a:xfrm>
        </p:spPr>
        <p:txBody>
          <a:bodyPr anchor="ctr"/>
          <a:lstStyle>
            <a:lvl1pPr marL="0" indent="0" algn="ctr">
              <a:buNone/>
              <a:defRPr>
                <a:solidFill>
                  <a:schemeClr val="bg1"/>
                </a:solidFill>
              </a:defRPr>
            </a:lvl1pPr>
          </a:lstStyle>
          <a:p>
            <a:pPr lvl="0"/>
            <a:r>
              <a:rPr lang="ru-RU" smtClean="0"/>
              <a:t>Образец текста</a:t>
            </a:r>
          </a:p>
        </p:txBody>
      </p:sp>
    </p:spTree>
    <p:extLst>
      <p:ext uri="{BB962C8B-B14F-4D97-AF65-F5344CB8AC3E}">
        <p14:creationId xmlns:p14="http://schemas.microsoft.com/office/powerpoint/2010/main" val="3106026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2"/>
            <a:ext cx="8776335" cy="1532638"/>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62" indent="0" algn="ctr">
              <a:buNone/>
              <a:defRPr>
                <a:solidFill>
                  <a:schemeClr val="tx1">
                    <a:tint val="75000"/>
                  </a:schemeClr>
                </a:solidFill>
              </a:defRPr>
            </a:lvl2pPr>
            <a:lvl3pPr marL="773722" indent="0" algn="ctr">
              <a:buNone/>
              <a:defRPr>
                <a:solidFill>
                  <a:schemeClr val="tx1">
                    <a:tint val="75000"/>
                  </a:schemeClr>
                </a:solidFill>
              </a:defRPr>
            </a:lvl3pPr>
            <a:lvl4pPr marL="1160584" indent="0" algn="ctr">
              <a:buNone/>
              <a:defRPr>
                <a:solidFill>
                  <a:schemeClr val="tx1">
                    <a:tint val="75000"/>
                  </a:schemeClr>
                </a:solidFill>
              </a:defRPr>
            </a:lvl4pPr>
            <a:lvl5pPr marL="1547446" indent="0" algn="ctr">
              <a:buNone/>
              <a:defRPr>
                <a:solidFill>
                  <a:schemeClr val="tx1">
                    <a:tint val="75000"/>
                  </a:schemeClr>
                </a:solidFill>
              </a:defRPr>
            </a:lvl5pPr>
            <a:lvl6pPr marL="1934305" indent="0" algn="ctr">
              <a:buNone/>
              <a:defRPr>
                <a:solidFill>
                  <a:schemeClr val="tx1">
                    <a:tint val="75000"/>
                  </a:schemeClr>
                </a:solidFill>
              </a:defRPr>
            </a:lvl6pPr>
            <a:lvl7pPr marL="2321167" indent="0" algn="ctr">
              <a:buNone/>
              <a:defRPr>
                <a:solidFill>
                  <a:schemeClr val="tx1">
                    <a:tint val="75000"/>
                  </a:schemeClr>
                </a:solidFill>
              </a:defRPr>
            </a:lvl7pPr>
            <a:lvl8pPr marL="2708029" indent="0" algn="ctr">
              <a:buNone/>
              <a:defRPr>
                <a:solidFill>
                  <a:schemeClr val="tx1">
                    <a:tint val="75000"/>
                  </a:schemeClr>
                </a:solidFill>
              </a:defRPr>
            </a:lvl8pPr>
            <a:lvl9pPr marL="309488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50884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9732296" y="5158095"/>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6" name="Прямоугольник 5"/>
          <p:cNvSpPr/>
          <p:nvPr userDrawn="1"/>
        </p:nvSpPr>
        <p:spPr>
          <a:xfrm>
            <a:off x="9732296"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5"/>
            <a:ext cx="9577605" cy="5024005"/>
          </a:xfrm>
        </p:spPr>
        <p:txBody>
          <a:bodyPr lIns="0" tIns="0" rIns="0" bIns="0"/>
          <a:lstStyle>
            <a:lvl1pPr marL="149104" indent="-149104">
              <a:buClr>
                <a:srgbClr val="C00000"/>
              </a:buClr>
              <a:buFont typeface="Arial" pitchFamily="34" charset="0"/>
              <a:buChar char="•"/>
              <a:defRPr sz="2371" b="1">
                <a:solidFill>
                  <a:srgbClr val="104E72"/>
                </a:solidFill>
                <a:latin typeface="Arial" pitchFamily="34" charset="0"/>
                <a:cs typeface="Arial" pitchFamily="34" charset="0"/>
              </a:defRPr>
            </a:lvl1pPr>
            <a:lvl2pPr marL="304920" indent="-155819">
              <a:buClr>
                <a:srgbClr val="2685C5"/>
              </a:buClr>
              <a:buFont typeface="Arial" pitchFamily="34" charset="0"/>
              <a:buChar char="•"/>
              <a:defRPr>
                <a:solidFill>
                  <a:srgbClr val="104E72"/>
                </a:solidFill>
                <a:latin typeface="Arial" pitchFamily="34" charset="0"/>
                <a:cs typeface="Arial" pitchFamily="34" charset="0"/>
              </a:defRPr>
            </a:lvl2pPr>
            <a:lvl3pPr marL="454025" indent="-149104">
              <a:buClr>
                <a:srgbClr val="C00000"/>
              </a:buClr>
              <a:buFont typeface="Arial" pitchFamily="34" charset="0"/>
              <a:buChar char="•"/>
              <a:defRPr>
                <a:solidFill>
                  <a:srgbClr val="104E72"/>
                </a:solidFill>
                <a:latin typeface="Arial" pitchFamily="34" charset="0"/>
                <a:cs typeface="Arial" pitchFamily="34" charset="0"/>
              </a:defRPr>
            </a:lvl3pPr>
            <a:lvl4pPr marL="609845" indent="-155819">
              <a:buClr>
                <a:srgbClr val="2685C5"/>
              </a:buClr>
              <a:buFont typeface="Arial" pitchFamily="34" charset="0"/>
              <a:buChar char="•"/>
              <a:defRPr>
                <a:solidFill>
                  <a:srgbClr val="104E72"/>
                </a:solidFill>
                <a:latin typeface="Arial" pitchFamily="34" charset="0"/>
                <a:cs typeface="Arial" pitchFamily="34" charset="0"/>
              </a:defRPr>
            </a:lvl4pPr>
            <a:lvl5pPr marL="758947" indent="-14910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Номер слайда 5"/>
          <p:cNvSpPr>
            <a:spLocks noGrp="1"/>
          </p:cNvSpPr>
          <p:nvPr>
            <p:ph type="sldNum" sz="quarter" idx="10"/>
          </p:nvPr>
        </p:nvSpPr>
        <p:spPr>
          <a:xfrm>
            <a:off x="9712421" y="6508163"/>
            <a:ext cx="533798" cy="380677"/>
          </a:xfrm>
        </p:spPr>
        <p:txBody>
          <a:bodyPr lIns="0" rIns="0"/>
          <a:lstStyle>
            <a:lvl1pPr algn="ctr">
              <a:defRPr sz="1807"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1"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a:solidFill>
                <a:prstClr val="white"/>
              </a:solidFill>
            </a:endParaRPr>
          </a:p>
        </p:txBody>
      </p:sp>
    </p:spTree>
    <p:extLst>
      <p:ext uri="{BB962C8B-B14F-4D97-AF65-F5344CB8AC3E}">
        <p14:creationId xmlns:p14="http://schemas.microsoft.com/office/powerpoint/2010/main" val="1809559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62" indent="0">
              <a:buNone/>
              <a:defRPr sz="1524">
                <a:solidFill>
                  <a:schemeClr val="tx1">
                    <a:tint val="75000"/>
                  </a:schemeClr>
                </a:solidFill>
              </a:defRPr>
            </a:lvl2pPr>
            <a:lvl3pPr marL="773722" indent="0">
              <a:buNone/>
              <a:defRPr sz="1355">
                <a:solidFill>
                  <a:schemeClr val="tx1">
                    <a:tint val="75000"/>
                  </a:schemeClr>
                </a:solidFill>
              </a:defRPr>
            </a:lvl3pPr>
            <a:lvl4pPr marL="1160584" indent="0">
              <a:buNone/>
              <a:defRPr sz="1186">
                <a:solidFill>
                  <a:schemeClr val="tx1">
                    <a:tint val="75000"/>
                  </a:schemeClr>
                </a:solidFill>
              </a:defRPr>
            </a:lvl4pPr>
            <a:lvl5pPr marL="1547446" indent="0">
              <a:buNone/>
              <a:defRPr sz="1186">
                <a:solidFill>
                  <a:schemeClr val="tx1">
                    <a:tint val="75000"/>
                  </a:schemeClr>
                </a:solidFill>
              </a:defRPr>
            </a:lvl5pPr>
            <a:lvl6pPr marL="1934305" indent="0">
              <a:buNone/>
              <a:defRPr sz="1186">
                <a:solidFill>
                  <a:schemeClr val="tx1">
                    <a:tint val="75000"/>
                  </a:schemeClr>
                </a:solidFill>
              </a:defRPr>
            </a:lvl6pPr>
            <a:lvl7pPr marL="2321167" indent="0">
              <a:buNone/>
              <a:defRPr sz="1186">
                <a:solidFill>
                  <a:schemeClr val="tx1">
                    <a:tint val="75000"/>
                  </a:schemeClr>
                </a:solidFill>
              </a:defRPr>
            </a:lvl7pPr>
            <a:lvl8pPr marL="2708029" indent="0">
              <a:buNone/>
              <a:defRPr sz="1186">
                <a:solidFill>
                  <a:schemeClr val="tx1">
                    <a:tint val="75000"/>
                  </a:schemeClr>
                </a:solidFill>
              </a:defRPr>
            </a:lvl8pPr>
            <a:lvl9pPr marL="3094889" indent="0">
              <a:buNone/>
              <a:defRPr sz="1186">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010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16255" y="1668360"/>
            <a:ext cx="4560253"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48592" y="1668360"/>
            <a:ext cx="4560253"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00377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9688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5" y="1600498"/>
            <a:ext cx="4562046"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4" name="Объект 3"/>
          <p:cNvSpPr>
            <a:spLocks noGrp="1"/>
          </p:cNvSpPr>
          <p:nvPr>
            <p:ph sz="half" idx="2"/>
          </p:nvPr>
        </p:nvSpPr>
        <p:spPr>
          <a:xfrm>
            <a:off x="516255" y="2267508"/>
            <a:ext cx="4562046"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5" y="1600498"/>
            <a:ext cx="4563838"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6" name="Объект 5"/>
          <p:cNvSpPr>
            <a:spLocks noGrp="1"/>
          </p:cNvSpPr>
          <p:nvPr>
            <p:ph sz="quarter" idx="4"/>
          </p:nvPr>
        </p:nvSpPr>
        <p:spPr>
          <a:xfrm>
            <a:off x="5245015" y="2267508"/>
            <a:ext cx="4563838"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8" name="Нижний колонтитул 7"/>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03091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4" name="Нижний колонтитул 3"/>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7573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3" name="Нижний колонтитул 2"/>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46061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2" y="284679"/>
            <a:ext cx="3396887" cy="1211545"/>
          </a:xfrm>
        </p:spPr>
        <p:txBody>
          <a:bodyPr anchor="b"/>
          <a:lstStyle>
            <a:lvl1pPr algn="l">
              <a:defRPr sz="1694" b="1"/>
            </a:lvl1pPr>
          </a:lstStyle>
          <a:p>
            <a:r>
              <a:rPr lang="ru-RU"/>
              <a:t>Образец заголовка</a:t>
            </a:r>
          </a:p>
        </p:txBody>
      </p:sp>
      <p:sp>
        <p:nvSpPr>
          <p:cNvPr id="3" name="Объект 2"/>
          <p:cNvSpPr>
            <a:spLocks noGrp="1"/>
          </p:cNvSpPr>
          <p:nvPr>
            <p:ph idx="1"/>
          </p:nvPr>
        </p:nvSpPr>
        <p:spPr>
          <a:xfrm>
            <a:off x="4036827" y="284681"/>
            <a:ext cx="5772018" cy="6102413"/>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2" y="1496227"/>
            <a:ext cx="3396887" cy="4890867"/>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2166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0"/>
            <a:ext cx="6195060" cy="590878"/>
          </a:xfrm>
        </p:spPr>
        <p:txBody>
          <a:bodyPr anchor="b"/>
          <a:lstStyle>
            <a:lvl1pPr algn="l">
              <a:defRPr sz="1694" b="1"/>
            </a:lvl1pPr>
          </a:lstStyle>
          <a:p>
            <a:r>
              <a:rPr lang="ru-RU"/>
              <a:t>Образец заголовка</a:t>
            </a:r>
          </a:p>
        </p:txBody>
      </p:sp>
      <p:sp>
        <p:nvSpPr>
          <p:cNvPr id="3" name="Рисунок 2"/>
          <p:cNvSpPr>
            <a:spLocks noGrp="1"/>
          </p:cNvSpPr>
          <p:nvPr>
            <p:ph type="pic" idx="1"/>
          </p:nvPr>
        </p:nvSpPr>
        <p:spPr>
          <a:xfrm>
            <a:off x="2023792" y="638874"/>
            <a:ext cx="6195060" cy="4290060"/>
          </a:xfrm>
        </p:spPr>
        <p:txBody>
          <a:bodyPr rtlCol="0">
            <a:normAutofit/>
          </a:bodyPr>
          <a:lstStyle>
            <a:lvl1pPr marL="0" indent="0">
              <a:buNone/>
              <a:defRPr sz="2710"/>
            </a:lvl1pPr>
            <a:lvl2pPr marL="386862" indent="0">
              <a:buNone/>
              <a:defRPr sz="2371"/>
            </a:lvl2pPr>
            <a:lvl3pPr marL="773722" indent="0">
              <a:buNone/>
              <a:defRPr sz="2033"/>
            </a:lvl3pPr>
            <a:lvl4pPr marL="1160584" indent="0">
              <a:buNone/>
              <a:defRPr sz="1694"/>
            </a:lvl4pPr>
            <a:lvl5pPr marL="1547446" indent="0">
              <a:buNone/>
              <a:defRPr sz="1694"/>
            </a:lvl5pPr>
            <a:lvl6pPr marL="1934305" indent="0">
              <a:buNone/>
              <a:defRPr sz="1694"/>
            </a:lvl6pPr>
            <a:lvl7pPr marL="2321167" indent="0">
              <a:buNone/>
              <a:defRPr sz="1694"/>
            </a:lvl7pPr>
            <a:lvl8pPr marL="2708029" indent="0">
              <a:buNone/>
              <a:defRPr sz="1694"/>
            </a:lvl8pPr>
            <a:lvl9pPr marL="3094889" indent="0">
              <a:buNone/>
              <a:defRPr sz="1694"/>
            </a:lvl9pPr>
          </a:lstStyle>
          <a:p>
            <a:pPr lvl="0"/>
            <a:endParaRPr lang="ru-RU" noProof="0"/>
          </a:p>
        </p:txBody>
      </p:sp>
      <p:sp>
        <p:nvSpPr>
          <p:cNvPr id="4" name="Текст 3"/>
          <p:cNvSpPr>
            <a:spLocks noGrp="1"/>
          </p:cNvSpPr>
          <p:nvPr>
            <p:ph type="body" sz="half" idx="2"/>
          </p:nvPr>
        </p:nvSpPr>
        <p:spPr>
          <a:xfrm>
            <a:off x="2023792" y="5595947"/>
            <a:ext cx="6195060" cy="839144"/>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16131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41131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9393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519331" y="4125432"/>
            <a:ext cx="9272306" cy="1271129"/>
          </a:xfrm>
        </p:spPr>
        <p:txBody>
          <a:bodyPr anchor="ctr"/>
          <a:lstStyle>
            <a:lvl1pPr marL="0" indent="0" algn="ctr">
              <a:buNone/>
              <a:defRPr>
                <a:solidFill>
                  <a:schemeClr val="bg1"/>
                </a:solidFill>
              </a:defRPr>
            </a:lvl1pPr>
          </a:lstStyle>
          <a:p>
            <a:pPr lvl="0"/>
            <a:r>
              <a:rPr lang="ru-RU" dirty="0"/>
              <a:t>О ЧЕМ ВЫ РАССКАЖЕТЕ СЕГОДНЯ? </a:t>
            </a:r>
          </a:p>
        </p:txBody>
      </p:sp>
      <p:pic>
        <p:nvPicPr>
          <p:cNvPr id="6" name="Picture 2" descr="Z:\Projects\Текущие\Проектная\FNS_2012\_БРЭНДБУК\out\PPT\3_1_present_16.9-01.png"/>
          <p:cNvPicPr>
            <a:picLocks noChangeAspect="1" noChangeArrowheads="1"/>
          </p:cNvPicPr>
          <p:nvPr userDrawn="1"/>
        </p:nvPicPr>
        <p:blipFill>
          <a:blip r:embed="rId2" cstate="print"/>
          <a:stretch>
            <a:fillRect/>
          </a:stretch>
        </p:blipFill>
        <p:spPr bwMode="auto">
          <a:xfrm>
            <a:off x="0" y="1624"/>
            <a:ext cx="10325100"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9"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2577971" y="2574050"/>
            <a:ext cx="4715924" cy="1201200"/>
          </a:xfrm>
          <a:prstGeom prst="rect">
            <a:avLst/>
          </a:prstGeom>
        </p:spPr>
        <p:txBody>
          <a:bodyPr vert="horz" wrap="square" lIns="117779" tIns="58889" rIns="117779" bIns="58889" rtlCol="0" anchor="ctr">
            <a:noAutofit/>
          </a:bodyPr>
          <a:lstStyle/>
          <a:p>
            <a:pPr algn="ctr" defTabSz="1177819">
              <a:spcBef>
                <a:spcPct val="0"/>
              </a:spcBef>
            </a:pPr>
            <a:r>
              <a:rPr lang="ru-RU" sz="2033" b="1" dirty="0">
                <a:solidFill>
                  <a:prstClr val="white"/>
                </a:solidFill>
              </a:rPr>
              <a:t>ФЕДЕРАЛЬНАЯ НАЛОГОВАЯ </a:t>
            </a:r>
            <a:br>
              <a:rPr lang="ru-RU" sz="2033" b="1" dirty="0">
                <a:solidFill>
                  <a:prstClr val="white"/>
                </a:solidFill>
              </a:rPr>
            </a:br>
            <a:r>
              <a:rPr lang="ru-RU" sz="2033" b="1" dirty="0">
                <a:solidFill>
                  <a:prstClr val="white"/>
                </a:solidFill>
              </a:rPr>
              <a:t>СЛУЖБА</a:t>
            </a:r>
          </a:p>
        </p:txBody>
      </p:sp>
    </p:spTree>
    <p:extLst>
      <p:ext uri="{BB962C8B-B14F-4D97-AF65-F5344CB8AC3E}">
        <p14:creationId xmlns:p14="http://schemas.microsoft.com/office/powerpoint/2010/main" val="1084941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031622"/>
            <a:ext cx="10325100" cy="311847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2" name="Rectangle 11"/>
          <p:cNvSpPr/>
          <p:nvPr/>
        </p:nvSpPr>
        <p:spPr>
          <a:xfrm>
            <a:off x="0" y="0"/>
            <a:ext cx="10325100" cy="403162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13" name="Rectangle 12"/>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4" name="Oval 13"/>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3" name="Subtitle 2"/>
          <p:cNvSpPr>
            <a:spLocks noGrp="1"/>
          </p:cNvSpPr>
          <p:nvPr>
            <p:ph type="subTitle" idx="1"/>
          </p:nvPr>
        </p:nvSpPr>
        <p:spPr>
          <a:xfrm>
            <a:off x="1664160" y="5267746"/>
            <a:ext cx="6365124" cy="919691"/>
          </a:xfrm>
        </p:spPr>
        <p:txBody>
          <a:bodyPr>
            <a:normAutofit/>
          </a:bodyPr>
          <a:lstStyle>
            <a:lvl1pPr marL="0" indent="0" algn="l">
              <a:buNone/>
              <a:defRPr sz="2400">
                <a:solidFill>
                  <a:schemeClr val="tx2"/>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14DD3B24-17C6-4A27-98CA-E0E92DC0559F}"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ctrTitle"/>
          </p:nvPr>
        </p:nvSpPr>
        <p:spPr>
          <a:xfrm>
            <a:off x="923186" y="3265703"/>
            <a:ext cx="8102167" cy="1869543"/>
          </a:xfrm>
          <a:effectLst/>
        </p:spPr>
        <p:txBody>
          <a:bodyPr>
            <a:noAutofit/>
          </a:bodyPr>
          <a:lstStyle>
            <a:lvl1pPr marL="698967" indent="-499262" algn="l">
              <a:defRPr sz="59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16255" y="1600499"/>
            <a:ext cx="4562046"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smtClean="0"/>
              <a:t>Образец текста</a:t>
            </a:r>
          </a:p>
        </p:txBody>
      </p:sp>
      <p:sp>
        <p:nvSpPr>
          <p:cNvPr id="4" name="Объект 3"/>
          <p:cNvSpPr>
            <a:spLocks noGrp="1"/>
          </p:cNvSpPr>
          <p:nvPr>
            <p:ph sz="half" idx="2"/>
          </p:nvPr>
        </p:nvSpPr>
        <p:spPr>
          <a:xfrm>
            <a:off x="516255" y="2267508"/>
            <a:ext cx="4562046"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45016" y="1600499"/>
            <a:ext cx="4563838"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smtClean="0"/>
              <a:t>Образец текста</a:t>
            </a:r>
          </a:p>
        </p:txBody>
      </p:sp>
      <p:sp>
        <p:nvSpPr>
          <p:cNvPr id="6" name="Объект 5"/>
          <p:cNvSpPr>
            <a:spLocks noGrp="1"/>
          </p:cNvSpPr>
          <p:nvPr>
            <p:ph sz="quarter" idx="4"/>
          </p:nvPr>
        </p:nvSpPr>
        <p:spPr>
          <a:xfrm>
            <a:off x="5245016" y="2267508"/>
            <a:ext cx="4563838"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8" name="Нижний колонтитул 7"/>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4336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290638" y="762678"/>
            <a:ext cx="7227570"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Прямоугольник 6"/>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9" name="Прямоугольник 8"/>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11" name="Прямоугольник 10"/>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8" name="Rectangle 7"/>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9" name="Rectangle 8"/>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0" name="Oval 9"/>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2" name="Title 1"/>
          <p:cNvSpPr>
            <a:spLocks noGrp="1"/>
          </p:cNvSpPr>
          <p:nvPr>
            <p:ph type="title"/>
          </p:nvPr>
        </p:nvSpPr>
        <p:spPr>
          <a:xfrm>
            <a:off x="2295816" y="2265187"/>
            <a:ext cx="6737360" cy="2526563"/>
          </a:xfrm>
          <a:effectLst/>
        </p:spPr>
        <p:txBody>
          <a:bodyPr anchor="b"/>
          <a:lstStyle>
            <a:lvl1pPr algn="r">
              <a:defRPr sz="50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283669" y="4803757"/>
            <a:ext cx="6741683" cy="871044"/>
          </a:xfrm>
        </p:spPr>
        <p:txBody>
          <a:bodyPr anchor="t"/>
          <a:lstStyle>
            <a:lvl1pPr marL="0" indent="0" algn="r">
              <a:buNone/>
              <a:defRPr sz="2200">
                <a:solidFill>
                  <a:schemeClr val="tx2"/>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1AAE65D7-EF62-48DF-8BE3-AABB744AD3D7}" type="slidenum">
              <a:rPr lang="ru-RU" smtClean="0">
                <a:solidFill>
                  <a:prstClr val="black">
                    <a:tint val="75000"/>
                  </a:prstClr>
                </a:solidFill>
              </a:rPr>
              <a:pPr>
                <a:defRPr/>
              </a:pPr>
              <a:t>‹#›</a:t>
            </a:fld>
            <a:endParaRPr lang="ru-RU">
              <a:solidFill>
                <a:prstClr val="black">
                  <a:tint val="75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90636" y="762676"/>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245151" y="762678"/>
            <a:ext cx="3778987" cy="36227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637"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smtClean="0"/>
              <a:t>Образец текста</a:t>
            </a:r>
          </a:p>
        </p:txBody>
      </p:sp>
      <p:sp>
        <p:nvSpPr>
          <p:cNvPr id="4" name="Content Placeholder 3"/>
          <p:cNvSpPr>
            <a:spLocks noGrp="1"/>
          </p:cNvSpPr>
          <p:nvPr>
            <p:ph sz="half" idx="2"/>
          </p:nvPr>
        </p:nvSpPr>
        <p:spPr>
          <a:xfrm>
            <a:off x="1305821" y="1459971"/>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247578"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marL="0" lvl="0" indent="0" algn="ctr" defTabSz="998525" rtl="0" eaLnBrk="1" latinLnBrk="0" hangingPunct="1">
              <a:spcBef>
                <a:spcPct val="20000"/>
              </a:spcBef>
              <a:spcAft>
                <a:spcPts val="328"/>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5245007" y="1458620"/>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solidFill>
            </a:endParaRPr>
          </a:p>
        </p:txBody>
      </p:sp>
      <p:sp>
        <p:nvSpPr>
          <p:cNvPr id="8" name="Footer Placeholder 7"/>
          <p:cNvSpPr>
            <a:spLocks noGrp="1"/>
          </p:cNvSpPr>
          <p:nvPr>
            <p:ph type="ftr" sz="quarter" idx="11"/>
          </p:nvPr>
        </p:nvSpPr>
        <p:spPr/>
        <p:txBody>
          <a:bodyPr/>
          <a:lstStyle/>
          <a:p>
            <a:pPr>
              <a:defRPr/>
            </a:pPr>
            <a:endParaRPr lang="ru-RU">
              <a:solidFill>
                <a:prstClr val="black"/>
              </a:solidFill>
            </a:endParaRPr>
          </a:p>
        </p:txBody>
      </p:sp>
      <p:sp>
        <p:nvSpPr>
          <p:cNvPr id="9" name="Slide Number Placeholder 8"/>
          <p:cNvSpPr>
            <a:spLocks noGrp="1"/>
          </p:cNvSpPr>
          <p:nvPr>
            <p:ph type="sldNum" sz="quarter" idx="12"/>
          </p:nvPr>
        </p:nvSpPr>
        <p:spPr/>
        <p:txBody>
          <a:bodyPr/>
          <a:lstStyle/>
          <a:p>
            <a:pPr>
              <a:defRPr/>
            </a:pPr>
            <a:fld id="{6323F9DB-885A-4D81-8D62-6BEB8B6A1F78}" type="slidenum">
              <a:rPr lang="ru-RU" smtClean="0">
                <a:solidFill>
                  <a:prstClr val="black">
                    <a:tint val="75000"/>
                  </a:prstClr>
                </a:solidFill>
              </a:rPr>
              <a:pPr>
                <a:def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solidFill>
            </a:endParaRPr>
          </a:p>
        </p:txBody>
      </p:sp>
      <p:sp>
        <p:nvSpPr>
          <p:cNvPr id="4" name="Footer Placeholder 3"/>
          <p:cNvSpPr>
            <a:spLocks noGrp="1"/>
          </p:cNvSpPr>
          <p:nvPr>
            <p:ph type="ftr" sz="quarter" idx="11"/>
          </p:nvPr>
        </p:nvSpPr>
        <p:spPr/>
        <p:txBody>
          <a:bodyPr/>
          <a:lstStyle/>
          <a:p>
            <a:pPr>
              <a:defRPr/>
            </a:pPr>
            <a:endParaRPr lang="ru-RU">
              <a:solidFill>
                <a:prstClr val="black"/>
              </a:solidFill>
            </a:endParaRPr>
          </a:p>
        </p:txBody>
      </p:sp>
      <p:sp>
        <p:nvSpPr>
          <p:cNvPr id="5" name="Slide Number Placeholder 4"/>
          <p:cNvSpPr>
            <a:spLocks noGrp="1"/>
          </p:cNvSpPr>
          <p:nvPr>
            <p:ph type="sldNum" sz="quarter" idx="12"/>
          </p:nvPr>
        </p:nvSpPr>
        <p:spPr/>
        <p:txBody>
          <a:bodyPr/>
          <a:lstStyle/>
          <a:p>
            <a:pPr>
              <a:defRPr/>
            </a:pPr>
            <a:fld id="{27AF9FE5-6402-411A-AFD6-F5FDF53EA1DC}"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solidFill>
            </a:endParaRPr>
          </a:p>
        </p:txBody>
      </p:sp>
      <p:sp>
        <p:nvSpPr>
          <p:cNvPr id="3" name="Footer Placeholder 2"/>
          <p:cNvSpPr>
            <a:spLocks noGrp="1"/>
          </p:cNvSpPr>
          <p:nvPr>
            <p:ph type="ftr" sz="quarter" idx="11"/>
          </p:nvPr>
        </p:nvSpPr>
        <p:spPr/>
        <p:txBody>
          <a:bodyPr/>
          <a:lstStyle/>
          <a:p>
            <a:pPr>
              <a:defRPr/>
            </a:pPr>
            <a:endParaRPr lang="ru-RU">
              <a:solidFill>
                <a:prstClr val="black"/>
              </a:solidFill>
            </a:endParaRPr>
          </a:p>
        </p:txBody>
      </p:sp>
      <p:sp>
        <p:nvSpPr>
          <p:cNvPr id="4" name="Slide Number Placeholder 3"/>
          <p:cNvSpPr>
            <a:spLocks noGrp="1"/>
          </p:cNvSpPr>
          <p:nvPr>
            <p:ph type="sldNum" sz="quarter" idx="12"/>
          </p:nvPr>
        </p:nvSpPr>
        <p:spPr/>
        <p:txBody>
          <a:bodyPr/>
          <a:lstStyle/>
          <a:p>
            <a:pPr>
              <a:defRPr/>
            </a:pPr>
            <a:fld id="{39A2D679-B1CE-4B80-B6F9-CAA5757C6480}"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47479" y="2303922"/>
            <a:ext cx="4105746" cy="1312095"/>
          </a:xfrm>
          <a:effectLst/>
        </p:spPr>
        <p:txBody>
          <a:bodyPr anchor="b">
            <a:noAutofit/>
          </a:bodyPr>
          <a:lstStyle>
            <a:lvl1pPr marL="249631" indent="-249631" algn="l">
              <a:defRPr sz="31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5186845" y="762677"/>
            <a:ext cx="4535958" cy="5103209"/>
          </a:xfrm>
        </p:spPr>
        <p:txBody>
          <a:bodyPr anchor="ctr"/>
          <a:lstStyle>
            <a:lvl1pPr>
              <a:defRPr sz="2400"/>
            </a:lvl1pPr>
            <a:lvl2pPr>
              <a:defRPr sz="2200"/>
            </a:lvl2pPr>
            <a:lvl3pPr>
              <a:defRPr sz="2000"/>
            </a:lvl3pPr>
            <a:lvl4pPr>
              <a:defRPr sz="1700"/>
            </a:lvl4pPr>
            <a:lvl5pPr>
              <a:defRPr sz="15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14718" y="3646782"/>
            <a:ext cx="3826362" cy="2230646"/>
          </a:xfrm>
        </p:spPr>
        <p:txBody>
          <a:bodyPr/>
          <a:lstStyle>
            <a:lvl1pPr marL="0" indent="0">
              <a:buNone/>
              <a:defRPr sz="15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F2778974-F02E-439E-80F3-43EB670DBF8C}"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9" name="Rectangle 8"/>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10" name="Rectangle 9"/>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1" name="Oval 10"/>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3" name="Picture Placeholder 2"/>
          <p:cNvSpPr>
            <a:spLocks noGrp="1"/>
          </p:cNvSpPr>
          <p:nvPr>
            <p:ph type="pic" idx="1"/>
          </p:nvPr>
        </p:nvSpPr>
        <p:spPr>
          <a:xfrm>
            <a:off x="5053218" y="1191684"/>
            <a:ext cx="4646295" cy="32610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smtClean="0"/>
              <a:t>Вставка рисунка</a:t>
            </a:r>
            <a:endParaRPr lang="en-US" dirty="0"/>
          </a:p>
        </p:txBody>
      </p:sp>
      <p:sp>
        <p:nvSpPr>
          <p:cNvPr id="4" name="Text Placeholder 3"/>
          <p:cNvSpPr>
            <a:spLocks noGrp="1"/>
          </p:cNvSpPr>
          <p:nvPr>
            <p:ph type="body" sz="half" idx="2"/>
          </p:nvPr>
        </p:nvSpPr>
        <p:spPr>
          <a:xfrm>
            <a:off x="991281" y="1053525"/>
            <a:ext cx="4171270" cy="2255149"/>
          </a:xfrm>
        </p:spPr>
        <p:txBody>
          <a:bodyPr anchor="b"/>
          <a:lstStyle>
            <a:lvl1pPr marL="199705" indent="-199705">
              <a:buFont typeface="Georgia" pitchFamily="18" charset="0"/>
              <a:buChar char="*"/>
              <a:defRPr sz="17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8A5A0A1B-D7B0-4C6E-90BC-42E0241C5757}"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title"/>
          </p:nvPr>
        </p:nvSpPr>
        <p:spPr>
          <a:xfrm>
            <a:off x="821207" y="4654572"/>
            <a:ext cx="7208078" cy="1191683"/>
          </a:xfrm>
        </p:spPr>
        <p:txBody>
          <a:bodyPr anchor="b">
            <a:noAutofit/>
          </a:bodyPr>
          <a:lstStyle>
            <a:lvl1pPr algn="l">
              <a:defRPr sz="50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151063" y="762676"/>
            <a:ext cx="7227570" cy="36227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4F7DC856-7421-485F-B27B-F1912165AC04}"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5" y="392555"/>
            <a:ext cx="2323148" cy="5461453"/>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753478" y="762677"/>
            <a:ext cx="5453070" cy="510320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5229668C-78C1-4B50-A238-56637A7CF593}"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4" name="Нижний колонтитул 3"/>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7317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3" name="Нижний колонтитул 2"/>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1027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80"/>
            <a:ext cx="3396887" cy="1211546"/>
          </a:xfrm>
        </p:spPr>
        <p:txBody>
          <a:bodyPr anchor="b"/>
          <a:lstStyle>
            <a:lvl1pPr algn="l">
              <a:defRPr sz="2085" b="1"/>
            </a:lvl1pPr>
          </a:lstStyle>
          <a:p>
            <a:r>
              <a:rPr lang="ru-RU" smtClean="0"/>
              <a:t>Образец заголовка</a:t>
            </a:r>
            <a:endParaRPr lang="ru-RU"/>
          </a:p>
        </p:txBody>
      </p:sp>
      <p:sp>
        <p:nvSpPr>
          <p:cNvPr id="3" name="Объект 2"/>
          <p:cNvSpPr>
            <a:spLocks noGrp="1"/>
          </p:cNvSpPr>
          <p:nvPr>
            <p:ph idx="1"/>
          </p:nvPr>
        </p:nvSpPr>
        <p:spPr>
          <a:xfrm>
            <a:off x="4036827" y="284684"/>
            <a:ext cx="5772018" cy="6102412"/>
          </a:xfrm>
        </p:spPr>
        <p:txBody>
          <a:bodyPr/>
          <a:lstStyle>
            <a:lvl1pPr>
              <a:defRPr sz="3336"/>
            </a:lvl1pPr>
            <a:lvl2pPr>
              <a:defRPr sz="2919"/>
            </a:lvl2pPr>
            <a:lvl3pPr>
              <a:defRPr sz="2502"/>
            </a:lvl3pPr>
            <a:lvl4pPr>
              <a:defRPr sz="2085"/>
            </a:lvl4pPr>
            <a:lvl5pPr>
              <a:defRPr sz="2085"/>
            </a:lvl5pPr>
            <a:lvl6pPr>
              <a:defRPr sz="2085"/>
            </a:lvl6pPr>
            <a:lvl7pPr>
              <a:defRPr sz="2085"/>
            </a:lvl7pPr>
            <a:lvl8pPr>
              <a:defRPr sz="2085"/>
            </a:lvl8pPr>
            <a:lvl9pPr>
              <a:defRPr sz="208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16263" y="1496228"/>
            <a:ext cx="3396887" cy="4890868"/>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smtClean="0"/>
              <a:t>Образец текста</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8804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2"/>
            <a:ext cx="6195060" cy="590878"/>
          </a:xfrm>
        </p:spPr>
        <p:txBody>
          <a:bodyPr anchor="b"/>
          <a:lstStyle>
            <a:lvl1pPr algn="l">
              <a:defRPr sz="2085" b="1"/>
            </a:lvl1pPr>
          </a:lstStyle>
          <a:p>
            <a:r>
              <a:rPr lang="ru-RU" smtClean="0"/>
              <a:t>Образец заголовка</a:t>
            </a:r>
            <a:endParaRPr lang="ru-RU"/>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3336"/>
            </a:lvl1pPr>
            <a:lvl2pPr marL="476245" indent="0">
              <a:buNone/>
              <a:defRPr sz="2919"/>
            </a:lvl2pPr>
            <a:lvl3pPr marL="952488" indent="0">
              <a:buNone/>
              <a:defRPr sz="2502"/>
            </a:lvl3pPr>
            <a:lvl4pPr marL="1428733" indent="0">
              <a:buNone/>
              <a:defRPr sz="2085"/>
            </a:lvl4pPr>
            <a:lvl5pPr marL="1904978" indent="0">
              <a:buNone/>
              <a:defRPr sz="2085"/>
            </a:lvl5pPr>
            <a:lvl6pPr marL="2381221" indent="0">
              <a:buNone/>
              <a:defRPr sz="2085"/>
            </a:lvl6pPr>
            <a:lvl7pPr marL="2857465" indent="0">
              <a:buNone/>
              <a:defRPr sz="2085"/>
            </a:lvl7pPr>
            <a:lvl8pPr marL="3333712" indent="0">
              <a:buNone/>
              <a:defRPr sz="2085"/>
            </a:lvl8pPr>
            <a:lvl9pPr marL="3809954" indent="0">
              <a:buNone/>
              <a:defRPr sz="2085"/>
            </a:lvl9pPr>
          </a:lstStyle>
          <a:p>
            <a:pPr lvl="0"/>
            <a:endParaRPr lang="ru-RU" noProof="0"/>
          </a:p>
        </p:txBody>
      </p:sp>
      <p:sp>
        <p:nvSpPr>
          <p:cNvPr id="4" name="Текст 3"/>
          <p:cNvSpPr>
            <a:spLocks noGrp="1"/>
          </p:cNvSpPr>
          <p:nvPr>
            <p:ph type="body" sz="half" idx="2"/>
          </p:nvPr>
        </p:nvSpPr>
        <p:spPr>
          <a:xfrm>
            <a:off x="2023792" y="5595949"/>
            <a:ext cx="6195060" cy="839144"/>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smtClean="0"/>
              <a:t>Образец текста</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741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gi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647114" y="115866"/>
            <a:ext cx="9161733"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smtClean="0"/>
              <a:t>Образец заголовка</a:t>
            </a:r>
          </a:p>
        </p:txBody>
      </p:sp>
      <p:sp>
        <p:nvSpPr>
          <p:cNvPr id="62467" name="Текст 2"/>
          <p:cNvSpPr>
            <a:spLocks noGrp="1"/>
          </p:cNvSpPr>
          <p:nvPr>
            <p:ph type="body" idx="1"/>
          </p:nvPr>
        </p:nvSpPr>
        <p:spPr bwMode="auto">
          <a:xfrm>
            <a:off x="516255" y="1421749"/>
            <a:ext cx="9292590"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7399655" y="6627091"/>
            <a:ext cx="2409190" cy="380677"/>
          </a:xfrm>
          <a:prstGeom prst="rect">
            <a:avLst/>
          </a:prstGeom>
        </p:spPr>
        <p:txBody>
          <a:bodyPr vert="horz" lIns="91360" tIns="45680" rIns="91360" bIns="45680" rtlCol="0" anchor="ctr"/>
          <a:lstStyle>
            <a:lvl1pPr algn="r" fontAlgn="auto">
              <a:spcBef>
                <a:spcPts val="0"/>
              </a:spcBef>
              <a:spcAft>
                <a:spcPts val="0"/>
              </a:spcAft>
              <a:defRPr sz="1251">
                <a:solidFill>
                  <a:schemeClr val="tx1">
                    <a:tint val="75000"/>
                  </a:schemeClr>
                </a:solidFill>
                <a:latin typeface="+mn-lt"/>
              </a:defRPr>
            </a:lvl1pPr>
          </a:lstStyle>
          <a:p>
            <a:pPr>
              <a:defRPr/>
            </a:pPr>
            <a:fld id="{500C75FB-29DB-479D-90FD-07DD74D67401}" type="slidenum">
              <a:rPr lang="ru-RU">
                <a:solidFill>
                  <a:prstClr val="black">
                    <a:tint val="75000"/>
                  </a:prstClr>
                </a:solidFill>
              </a:rPr>
              <a:pPr>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023715" y="115861"/>
            <a:ext cx="1188463" cy="1097342"/>
          </a:xfrm>
          <a:prstGeom prst="rect">
            <a:avLst/>
          </a:prstGeom>
          <a:noFill/>
          <a:ln w="9525">
            <a:noFill/>
            <a:miter lim="800000"/>
            <a:headEnd/>
            <a:tailEnd/>
          </a:ln>
        </p:spPr>
      </p:pic>
      <p:sp>
        <p:nvSpPr>
          <p:cNvPr id="8" name="Прямоугольник 7"/>
          <p:cNvSpPr/>
          <p:nvPr/>
        </p:nvSpPr>
        <p:spPr>
          <a:xfrm>
            <a:off x="647120" y="1155278"/>
            <a:ext cx="8376595"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95251" tIns="47626" rIns="95251" bIns="47626" anchor="ctr"/>
          <a:lstStyle/>
          <a:p>
            <a:pPr algn="ctr">
              <a:defRPr/>
            </a:pPr>
            <a:endParaRPr lang="ru-RU" sz="1877">
              <a:solidFill>
                <a:prstClr val="white"/>
              </a:solidFill>
            </a:endParaRPr>
          </a:p>
        </p:txBody>
      </p:sp>
      <p:pic>
        <p:nvPicPr>
          <p:cNvPr id="62471" name="Объект 3"/>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6974666"/>
            <a:ext cx="10325100" cy="175442"/>
          </a:xfrm>
          <a:prstGeom prst="rect">
            <a:avLst/>
          </a:prstGeom>
          <a:noFill/>
          <a:ln w="9525">
            <a:noFill/>
            <a:miter lim="800000"/>
            <a:headEnd/>
            <a:tailEnd/>
          </a:ln>
        </p:spPr>
      </p:pic>
    </p:spTree>
    <p:extLst>
      <p:ext uri="{BB962C8B-B14F-4D97-AF65-F5344CB8AC3E}">
        <p14:creationId xmlns:p14="http://schemas.microsoft.com/office/powerpoint/2010/main" val="36636301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spcBef>
          <a:spcPct val="0"/>
        </a:spcBef>
        <a:spcAft>
          <a:spcPct val="0"/>
        </a:spcAft>
        <a:defRPr sz="3336"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336" b="1">
          <a:solidFill>
            <a:schemeClr val="tx1"/>
          </a:solidFill>
          <a:latin typeface="Arial" charset="0"/>
          <a:cs typeface="Arial" charset="0"/>
        </a:defRPr>
      </a:lvl2pPr>
      <a:lvl3pPr algn="l" rtl="0" eaLnBrk="0" fontAlgn="base" hangingPunct="0">
        <a:spcBef>
          <a:spcPct val="0"/>
        </a:spcBef>
        <a:spcAft>
          <a:spcPct val="0"/>
        </a:spcAft>
        <a:defRPr sz="3336" b="1">
          <a:solidFill>
            <a:schemeClr val="tx1"/>
          </a:solidFill>
          <a:latin typeface="Arial" charset="0"/>
          <a:cs typeface="Arial" charset="0"/>
        </a:defRPr>
      </a:lvl3pPr>
      <a:lvl4pPr algn="l" rtl="0" eaLnBrk="0" fontAlgn="base" hangingPunct="0">
        <a:spcBef>
          <a:spcPct val="0"/>
        </a:spcBef>
        <a:spcAft>
          <a:spcPct val="0"/>
        </a:spcAft>
        <a:defRPr sz="3336" b="1">
          <a:solidFill>
            <a:schemeClr val="tx1"/>
          </a:solidFill>
          <a:latin typeface="Arial" charset="0"/>
          <a:cs typeface="Arial" charset="0"/>
        </a:defRPr>
      </a:lvl4pPr>
      <a:lvl5pPr algn="l" rtl="0" eaLnBrk="0" fontAlgn="base" hangingPunct="0">
        <a:spcBef>
          <a:spcPct val="0"/>
        </a:spcBef>
        <a:spcAft>
          <a:spcPct val="0"/>
        </a:spcAft>
        <a:defRPr sz="3336" b="1">
          <a:solidFill>
            <a:schemeClr val="tx1"/>
          </a:solidFill>
          <a:latin typeface="Arial" charset="0"/>
          <a:cs typeface="Arial" charset="0"/>
        </a:defRPr>
      </a:lvl5pPr>
      <a:lvl6pPr marL="476245" algn="l" rtl="0" fontAlgn="base">
        <a:spcBef>
          <a:spcPct val="0"/>
        </a:spcBef>
        <a:spcAft>
          <a:spcPct val="0"/>
        </a:spcAft>
        <a:defRPr sz="3336" b="1">
          <a:solidFill>
            <a:schemeClr val="tx1"/>
          </a:solidFill>
          <a:latin typeface="Arial" charset="0"/>
          <a:cs typeface="Arial" charset="0"/>
        </a:defRPr>
      </a:lvl6pPr>
      <a:lvl7pPr marL="952488" algn="l" rtl="0" fontAlgn="base">
        <a:spcBef>
          <a:spcPct val="0"/>
        </a:spcBef>
        <a:spcAft>
          <a:spcPct val="0"/>
        </a:spcAft>
        <a:defRPr sz="3336" b="1">
          <a:solidFill>
            <a:schemeClr val="tx1"/>
          </a:solidFill>
          <a:latin typeface="Arial" charset="0"/>
          <a:cs typeface="Arial" charset="0"/>
        </a:defRPr>
      </a:lvl7pPr>
      <a:lvl8pPr marL="1428733" algn="l" rtl="0" fontAlgn="base">
        <a:spcBef>
          <a:spcPct val="0"/>
        </a:spcBef>
        <a:spcAft>
          <a:spcPct val="0"/>
        </a:spcAft>
        <a:defRPr sz="3336" b="1">
          <a:solidFill>
            <a:schemeClr val="tx1"/>
          </a:solidFill>
          <a:latin typeface="Arial" charset="0"/>
          <a:cs typeface="Arial" charset="0"/>
        </a:defRPr>
      </a:lvl8pPr>
      <a:lvl9pPr marL="1904978" algn="l" rtl="0" fontAlgn="base">
        <a:spcBef>
          <a:spcPct val="0"/>
        </a:spcBef>
        <a:spcAft>
          <a:spcPct val="0"/>
        </a:spcAft>
        <a:defRPr sz="3336" b="1">
          <a:solidFill>
            <a:schemeClr val="tx1"/>
          </a:solidFill>
          <a:latin typeface="Arial" charset="0"/>
          <a:cs typeface="Arial" charset="0"/>
        </a:defRPr>
      </a:lvl9pPr>
    </p:titleStyle>
    <p:bodyStyle>
      <a:lvl1pPr marL="357183" indent="-357183" algn="l" rtl="0" eaLnBrk="0" fontAlgn="base" hangingPunct="0">
        <a:spcBef>
          <a:spcPct val="20000"/>
        </a:spcBef>
        <a:spcAft>
          <a:spcPct val="0"/>
        </a:spcAft>
        <a:buFont typeface="Arial" charset="0"/>
        <a:buChar char="•"/>
        <a:defRPr sz="3336" kern="1200">
          <a:solidFill>
            <a:schemeClr val="tx1"/>
          </a:solidFill>
          <a:latin typeface="+mn-lt"/>
          <a:ea typeface="+mn-ea"/>
          <a:cs typeface="+mn-cs"/>
        </a:defRPr>
      </a:lvl1pPr>
      <a:lvl2pPr marL="773897" indent="-297655" algn="l" rtl="0" eaLnBrk="0" fontAlgn="base" hangingPunct="0">
        <a:spcBef>
          <a:spcPct val="20000"/>
        </a:spcBef>
        <a:spcAft>
          <a:spcPct val="0"/>
        </a:spcAft>
        <a:buFont typeface="Arial" charset="0"/>
        <a:buChar char="–"/>
        <a:defRPr sz="2919" kern="1200">
          <a:solidFill>
            <a:schemeClr val="tx1"/>
          </a:solidFill>
          <a:latin typeface="+mn-lt"/>
          <a:ea typeface="+mn-ea"/>
          <a:cs typeface="+mn-cs"/>
        </a:defRPr>
      </a:lvl2pPr>
      <a:lvl3pPr marL="1190611" indent="-238123" algn="l" rtl="0" eaLnBrk="0" fontAlgn="base" hangingPunct="0">
        <a:spcBef>
          <a:spcPct val="20000"/>
        </a:spcBef>
        <a:spcAft>
          <a:spcPct val="0"/>
        </a:spcAft>
        <a:buFont typeface="Arial" charset="0"/>
        <a:buChar char="•"/>
        <a:defRPr sz="2502" kern="1200">
          <a:solidFill>
            <a:schemeClr val="tx1"/>
          </a:solidFill>
          <a:latin typeface="+mn-lt"/>
          <a:ea typeface="+mn-ea"/>
          <a:cs typeface="+mn-cs"/>
        </a:defRPr>
      </a:lvl3pPr>
      <a:lvl4pPr marL="1666856"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4pPr>
      <a:lvl5pPr marL="2143100"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5pPr>
      <a:lvl6pPr marL="2619345"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6pPr>
      <a:lvl7pPr marL="309558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7pPr>
      <a:lvl8pPr marL="3571833"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8pPr>
      <a:lvl9pPr marL="404807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9pPr>
    </p:bodyStyle>
    <p:otherStyle>
      <a:defPPr>
        <a:defRPr lang="ru-RU"/>
      </a:defPPr>
      <a:lvl1pPr marL="0" algn="l" defTabSz="952488" rtl="0" eaLnBrk="1" latinLnBrk="0" hangingPunct="1">
        <a:defRPr sz="1877" kern="1200">
          <a:solidFill>
            <a:schemeClr val="tx1"/>
          </a:solidFill>
          <a:latin typeface="+mn-lt"/>
          <a:ea typeface="+mn-ea"/>
          <a:cs typeface="+mn-cs"/>
        </a:defRPr>
      </a:lvl1pPr>
      <a:lvl2pPr marL="476245" algn="l" defTabSz="952488" rtl="0" eaLnBrk="1" latinLnBrk="0" hangingPunct="1">
        <a:defRPr sz="1877" kern="1200">
          <a:solidFill>
            <a:schemeClr val="tx1"/>
          </a:solidFill>
          <a:latin typeface="+mn-lt"/>
          <a:ea typeface="+mn-ea"/>
          <a:cs typeface="+mn-cs"/>
        </a:defRPr>
      </a:lvl2pPr>
      <a:lvl3pPr marL="952488" algn="l" defTabSz="952488" rtl="0" eaLnBrk="1" latinLnBrk="0" hangingPunct="1">
        <a:defRPr sz="1877" kern="1200">
          <a:solidFill>
            <a:schemeClr val="tx1"/>
          </a:solidFill>
          <a:latin typeface="+mn-lt"/>
          <a:ea typeface="+mn-ea"/>
          <a:cs typeface="+mn-cs"/>
        </a:defRPr>
      </a:lvl3pPr>
      <a:lvl4pPr marL="1428733" algn="l" defTabSz="952488" rtl="0" eaLnBrk="1" latinLnBrk="0" hangingPunct="1">
        <a:defRPr sz="1877" kern="1200">
          <a:solidFill>
            <a:schemeClr val="tx1"/>
          </a:solidFill>
          <a:latin typeface="+mn-lt"/>
          <a:ea typeface="+mn-ea"/>
          <a:cs typeface="+mn-cs"/>
        </a:defRPr>
      </a:lvl4pPr>
      <a:lvl5pPr marL="1904978" algn="l" defTabSz="952488" rtl="0" eaLnBrk="1" latinLnBrk="0" hangingPunct="1">
        <a:defRPr sz="1877" kern="1200">
          <a:solidFill>
            <a:schemeClr val="tx1"/>
          </a:solidFill>
          <a:latin typeface="+mn-lt"/>
          <a:ea typeface="+mn-ea"/>
          <a:cs typeface="+mn-cs"/>
        </a:defRPr>
      </a:lvl5pPr>
      <a:lvl6pPr marL="2381221" algn="l" defTabSz="952488" rtl="0" eaLnBrk="1" latinLnBrk="0" hangingPunct="1">
        <a:defRPr sz="1877" kern="1200">
          <a:solidFill>
            <a:schemeClr val="tx1"/>
          </a:solidFill>
          <a:latin typeface="+mn-lt"/>
          <a:ea typeface="+mn-ea"/>
          <a:cs typeface="+mn-cs"/>
        </a:defRPr>
      </a:lvl6pPr>
      <a:lvl7pPr marL="2857465" algn="l" defTabSz="952488" rtl="0" eaLnBrk="1" latinLnBrk="0" hangingPunct="1">
        <a:defRPr sz="1877" kern="1200">
          <a:solidFill>
            <a:schemeClr val="tx1"/>
          </a:solidFill>
          <a:latin typeface="+mn-lt"/>
          <a:ea typeface="+mn-ea"/>
          <a:cs typeface="+mn-cs"/>
        </a:defRPr>
      </a:lvl7pPr>
      <a:lvl8pPr marL="3333712" algn="l" defTabSz="952488" rtl="0" eaLnBrk="1" latinLnBrk="0" hangingPunct="1">
        <a:defRPr sz="1877" kern="1200">
          <a:solidFill>
            <a:schemeClr val="tx1"/>
          </a:solidFill>
          <a:latin typeface="+mn-lt"/>
          <a:ea typeface="+mn-ea"/>
          <a:cs typeface="+mn-cs"/>
        </a:defRPr>
      </a:lvl8pPr>
      <a:lvl9pPr marL="3809954" algn="l" defTabSz="952488" rtl="0" eaLnBrk="1" latinLnBrk="0" hangingPunct="1">
        <a:defRPr sz="18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646664" y="115859"/>
            <a:ext cx="9162181" cy="95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smtClean="0"/>
              <a:t>Образец заголовка</a:t>
            </a:r>
          </a:p>
        </p:txBody>
      </p:sp>
      <p:sp>
        <p:nvSpPr>
          <p:cNvPr id="4099" name="Текст 2"/>
          <p:cNvSpPr>
            <a:spLocks noGrp="1"/>
          </p:cNvSpPr>
          <p:nvPr>
            <p:ph type="body" idx="1"/>
          </p:nvPr>
        </p:nvSpPr>
        <p:spPr bwMode="auto">
          <a:xfrm>
            <a:off x="516255" y="1421745"/>
            <a:ext cx="9292590" cy="47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омер слайда 5"/>
          <p:cNvSpPr>
            <a:spLocks noGrp="1"/>
          </p:cNvSpPr>
          <p:nvPr>
            <p:ph type="sldNum" sz="quarter" idx="4"/>
          </p:nvPr>
        </p:nvSpPr>
        <p:spPr>
          <a:xfrm>
            <a:off x="7399655" y="6627084"/>
            <a:ext cx="2409190"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00905F5D-8C4F-4F67-8F20-5E724ADABA88}" type="slidenum">
              <a:rPr lang="ru-RU" altLang="ru-RU" smtClean="0"/>
              <a:pPr defTabSz="774405" fontAlgn="base">
                <a:spcBef>
                  <a:spcPct val="0"/>
                </a:spcBef>
                <a:spcAft>
                  <a:spcPct val="0"/>
                </a:spcAft>
                <a:defRPr/>
              </a:pPr>
              <a:t>‹#›</a:t>
            </a:fld>
            <a:endParaRPr lang="ru-RU" altLang="ru-RU"/>
          </a:p>
        </p:txBody>
      </p:sp>
      <p:pic>
        <p:nvPicPr>
          <p:cNvPr id="4101" name="Рисунок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23707" y="115859"/>
            <a:ext cx="1188462" cy="10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46663" y="1155271"/>
            <a:ext cx="8377044"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a:solidFill>
                <a:prstClr val="white"/>
              </a:solidFill>
            </a:endParaRPr>
          </a:p>
        </p:txBody>
      </p:sp>
      <p:pic>
        <p:nvPicPr>
          <p:cNvPr id="4103" name="Объект 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974658"/>
            <a:ext cx="10325100" cy="17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727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43" algn="l" rtl="0" fontAlgn="base">
        <a:spcBef>
          <a:spcPct val="0"/>
        </a:spcBef>
        <a:spcAft>
          <a:spcPct val="0"/>
        </a:spcAft>
        <a:defRPr sz="2710" b="1">
          <a:solidFill>
            <a:schemeClr val="tx1"/>
          </a:solidFill>
          <a:latin typeface="Arial" charset="0"/>
          <a:cs typeface="Arial" charset="0"/>
        </a:defRPr>
      </a:lvl6pPr>
      <a:lvl7pPr marL="773684" algn="l" rtl="0" fontAlgn="base">
        <a:spcBef>
          <a:spcPct val="0"/>
        </a:spcBef>
        <a:spcAft>
          <a:spcPct val="0"/>
        </a:spcAft>
        <a:defRPr sz="2710" b="1">
          <a:solidFill>
            <a:schemeClr val="tx1"/>
          </a:solidFill>
          <a:latin typeface="Arial" charset="0"/>
          <a:cs typeface="Arial" charset="0"/>
        </a:defRPr>
      </a:lvl7pPr>
      <a:lvl8pPr marL="1160526" algn="l" rtl="0" fontAlgn="base">
        <a:spcBef>
          <a:spcPct val="0"/>
        </a:spcBef>
        <a:spcAft>
          <a:spcPct val="0"/>
        </a:spcAft>
        <a:defRPr sz="2710" b="1">
          <a:solidFill>
            <a:schemeClr val="tx1"/>
          </a:solidFill>
          <a:latin typeface="Arial" charset="0"/>
          <a:cs typeface="Arial" charset="0"/>
        </a:defRPr>
      </a:lvl8pPr>
      <a:lvl9pPr marL="1547368"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30"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472"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14"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156"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684" rtl="0" eaLnBrk="1" latinLnBrk="0" hangingPunct="1">
        <a:defRPr sz="1524" kern="1200">
          <a:solidFill>
            <a:schemeClr val="tx1"/>
          </a:solidFill>
          <a:latin typeface="+mn-lt"/>
          <a:ea typeface="+mn-ea"/>
          <a:cs typeface="+mn-cs"/>
        </a:defRPr>
      </a:lvl1pPr>
      <a:lvl2pPr marL="386843" algn="l" defTabSz="773684" rtl="0" eaLnBrk="1" latinLnBrk="0" hangingPunct="1">
        <a:defRPr sz="1524" kern="1200">
          <a:solidFill>
            <a:schemeClr val="tx1"/>
          </a:solidFill>
          <a:latin typeface="+mn-lt"/>
          <a:ea typeface="+mn-ea"/>
          <a:cs typeface="+mn-cs"/>
        </a:defRPr>
      </a:lvl2pPr>
      <a:lvl3pPr marL="773684" algn="l" defTabSz="773684" rtl="0" eaLnBrk="1" latinLnBrk="0" hangingPunct="1">
        <a:defRPr sz="1524" kern="1200">
          <a:solidFill>
            <a:schemeClr val="tx1"/>
          </a:solidFill>
          <a:latin typeface="+mn-lt"/>
          <a:ea typeface="+mn-ea"/>
          <a:cs typeface="+mn-cs"/>
        </a:defRPr>
      </a:lvl3pPr>
      <a:lvl4pPr marL="1160526" algn="l" defTabSz="773684" rtl="0" eaLnBrk="1" latinLnBrk="0" hangingPunct="1">
        <a:defRPr sz="1524" kern="1200">
          <a:solidFill>
            <a:schemeClr val="tx1"/>
          </a:solidFill>
          <a:latin typeface="+mn-lt"/>
          <a:ea typeface="+mn-ea"/>
          <a:cs typeface="+mn-cs"/>
        </a:defRPr>
      </a:lvl4pPr>
      <a:lvl5pPr marL="1547368" algn="l" defTabSz="773684" rtl="0" eaLnBrk="1" latinLnBrk="0" hangingPunct="1">
        <a:defRPr sz="1524" kern="1200">
          <a:solidFill>
            <a:schemeClr val="tx1"/>
          </a:solidFill>
          <a:latin typeface="+mn-lt"/>
          <a:ea typeface="+mn-ea"/>
          <a:cs typeface="+mn-cs"/>
        </a:defRPr>
      </a:lvl5pPr>
      <a:lvl6pPr marL="1934210" algn="l" defTabSz="773684" rtl="0" eaLnBrk="1" latinLnBrk="0" hangingPunct="1">
        <a:defRPr sz="1524" kern="1200">
          <a:solidFill>
            <a:schemeClr val="tx1"/>
          </a:solidFill>
          <a:latin typeface="+mn-lt"/>
          <a:ea typeface="+mn-ea"/>
          <a:cs typeface="+mn-cs"/>
        </a:defRPr>
      </a:lvl6pPr>
      <a:lvl7pPr marL="2321050" algn="l" defTabSz="773684" rtl="0" eaLnBrk="1" latinLnBrk="0" hangingPunct="1">
        <a:defRPr sz="1524" kern="1200">
          <a:solidFill>
            <a:schemeClr val="tx1"/>
          </a:solidFill>
          <a:latin typeface="+mn-lt"/>
          <a:ea typeface="+mn-ea"/>
          <a:cs typeface="+mn-cs"/>
        </a:defRPr>
      </a:lvl7pPr>
      <a:lvl8pPr marL="2707894" algn="l" defTabSz="773684" rtl="0" eaLnBrk="1" latinLnBrk="0" hangingPunct="1">
        <a:defRPr sz="1524" kern="1200">
          <a:solidFill>
            <a:schemeClr val="tx1"/>
          </a:solidFill>
          <a:latin typeface="+mn-lt"/>
          <a:ea typeface="+mn-ea"/>
          <a:cs typeface="+mn-cs"/>
        </a:defRPr>
      </a:lvl8pPr>
      <a:lvl9pPr marL="3094734" algn="l" defTabSz="773684" rtl="0" eaLnBrk="1" latinLnBrk="0" hangingPunct="1">
        <a:defRPr sz="15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646664" y="115859"/>
            <a:ext cx="9162181" cy="95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516255" y="1421745"/>
            <a:ext cx="9292590" cy="47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омер слайда 5"/>
          <p:cNvSpPr>
            <a:spLocks noGrp="1"/>
          </p:cNvSpPr>
          <p:nvPr>
            <p:ph type="sldNum" sz="quarter" idx="4"/>
          </p:nvPr>
        </p:nvSpPr>
        <p:spPr>
          <a:xfrm>
            <a:off x="7399655" y="6627084"/>
            <a:ext cx="2409190"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A7D2D94E-558B-452D-B921-48D8C1C25BC7}" type="slidenum">
              <a:rPr lang="ru-RU" altLang="ru-RU" smtClean="0"/>
              <a:pPr defTabSz="774405" fontAlgn="base">
                <a:spcBef>
                  <a:spcPct val="0"/>
                </a:spcBef>
                <a:spcAft>
                  <a:spcPct val="0"/>
                </a:spcAft>
                <a:defRPr/>
              </a:pPr>
              <a:t>‹#›</a:t>
            </a:fld>
            <a:endParaRPr lang="ru-RU" altLang="ru-RU"/>
          </a:p>
        </p:txBody>
      </p:sp>
      <p:pic>
        <p:nvPicPr>
          <p:cNvPr id="2053" name="Рисунок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23707" y="115859"/>
            <a:ext cx="1188462" cy="10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46663" y="1155271"/>
            <a:ext cx="8377044"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a:solidFill>
                <a:prstClr val="white"/>
              </a:solidFill>
            </a:endParaRPr>
          </a:p>
        </p:txBody>
      </p:sp>
      <p:pic>
        <p:nvPicPr>
          <p:cNvPr id="2055" name="Объект 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974658"/>
            <a:ext cx="10325100" cy="17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767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52" algn="l" rtl="0" fontAlgn="base">
        <a:spcBef>
          <a:spcPct val="0"/>
        </a:spcBef>
        <a:spcAft>
          <a:spcPct val="0"/>
        </a:spcAft>
        <a:defRPr sz="2710" b="1">
          <a:solidFill>
            <a:schemeClr val="tx1"/>
          </a:solidFill>
          <a:latin typeface="Arial" charset="0"/>
          <a:cs typeface="Arial" charset="0"/>
        </a:defRPr>
      </a:lvl6pPr>
      <a:lvl7pPr marL="773702" algn="l" rtl="0" fontAlgn="base">
        <a:spcBef>
          <a:spcPct val="0"/>
        </a:spcBef>
        <a:spcAft>
          <a:spcPct val="0"/>
        </a:spcAft>
        <a:defRPr sz="2710" b="1">
          <a:solidFill>
            <a:schemeClr val="tx1"/>
          </a:solidFill>
          <a:latin typeface="Arial" charset="0"/>
          <a:cs typeface="Arial" charset="0"/>
        </a:defRPr>
      </a:lvl7pPr>
      <a:lvl8pPr marL="1160554" algn="l" rtl="0" fontAlgn="base">
        <a:spcBef>
          <a:spcPct val="0"/>
        </a:spcBef>
        <a:spcAft>
          <a:spcPct val="0"/>
        </a:spcAft>
        <a:defRPr sz="2710" b="1">
          <a:solidFill>
            <a:schemeClr val="tx1"/>
          </a:solidFill>
          <a:latin typeface="Arial" charset="0"/>
          <a:cs typeface="Arial" charset="0"/>
        </a:defRPr>
      </a:lvl8pPr>
      <a:lvl9pPr marL="1547407"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8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3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86"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238"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02" rtl="0" eaLnBrk="1" latinLnBrk="0" hangingPunct="1">
        <a:defRPr sz="1524" kern="1200">
          <a:solidFill>
            <a:schemeClr val="tx1"/>
          </a:solidFill>
          <a:latin typeface="+mn-lt"/>
          <a:ea typeface="+mn-ea"/>
          <a:cs typeface="+mn-cs"/>
        </a:defRPr>
      </a:lvl1pPr>
      <a:lvl2pPr marL="386852" algn="l" defTabSz="773702" rtl="0" eaLnBrk="1" latinLnBrk="0" hangingPunct="1">
        <a:defRPr sz="1524" kern="1200">
          <a:solidFill>
            <a:schemeClr val="tx1"/>
          </a:solidFill>
          <a:latin typeface="+mn-lt"/>
          <a:ea typeface="+mn-ea"/>
          <a:cs typeface="+mn-cs"/>
        </a:defRPr>
      </a:lvl2pPr>
      <a:lvl3pPr marL="773702" algn="l" defTabSz="773702" rtl="0" eaLnBrk="1" latinLnBrk="0" hangingPunct="1">
        <a:defRPr sz="1524" kern="1200">
          <a:solidFill>
            <a:schemeClr val="tx1"/>
          </a:solidFill>
          <a:latin typeface="+mn-lt"/>
          <a:ea typeface="+mn-ea"/>
          <a:cs typeface="+mn-cs"/>
        </a:defRPr>
      </a:lvl3pPr>
      <a:lvl4pPr marL="1160554" algn="l" defTabSz="773702" rtl="0" eaLnBrk="1" latinLnBrk="0" hangingPunct="1">
        <a:defRPr sz="1524" kern="1200">
          <a:solidFill>
            <a:schemeClr val="tx1"/>
          </a:solidFill>
          <a:latin typeface="+mn-lt"/>
          <a:ea typeface="+mn-ea"/>
          <a:cs typeface="+mn-cs"/>
        </a:defRPr>
      </a:lvl4pPr>
      <a:lvl5pPr marL="1547407" algn="l" defTabSz="773702" rtl="0" eaLnBrk="1" latinLnBrk="0" hangingPunct="1">
        <a:defRPr sz="1524" kern="1200">
          <a:solidFill>
            <a:schemeClr val="tx1"/>
          </a:solidFill>
          <a:latin typeface="+mn-lt"/>
          <a:ea typeface="+mn-ea"/>
          <a:cs typeface="+mn-cs"/>
        </a:defRPr>
      </a:lvl5pPr>
      <a:lvl6pPr marL="1934257" algn="l" defTabSz="773702" rtl="0" eaLnBrk="1" latinLnBrk="0" hangingPunct="1">
        <a:defRPr sz="1524" kern="1200">
          <a:solidFill>
            <a:schemeClr val="tx1"/>
          </a:solidFill>
          <a:latin typeface="+mn-lt"/>
          <a:ea typeface="+mn-ea"/>
          <a:cs typeface="+mn-cs"/>
        </a:defRPr>
      </a:lvl6pPr>
      <a:lvl7pPr marL="2321108" algn="l" defTabSz="773702" rtl="0" eaLnBrk="1" latinLnBrk="0" hangingPunct="1">
        <a:defRPr sz="1524" kern="1200">
          <a:solidFill>
            <a:schemeClr val="tx1"/>
          </a:solidFill>
          <a:latin typeface="+mn-lt"/>
          <a:ea typeface="+mn-ea"/>
          <a:cs typeface="+mn-cs"/>
        </a:defRPr>
      </a:lvl7pPr>
      <a:lvl8pPr marL="2707962" algn="l" defTabSz="773702" rtl="0" eaLnBrk="1" latinLnBrk="0" hangingPunct="1">
        <a:defRPr sz="1524" kern="1200">
          <a:solidFill>
            <a:schemeClr val="tx1"/>
          </a:solidFill>
          <a:latin typeface="+mn-lt"/>
          <a:ea typeface="+mn-ea"/>
          <a:cs typeface="+mn-cs"/>
        </a:defRPr>
      </a:lvl8pPr>
      <a:lvl9pPr marL="3094811" algn="l" defTabSz="773702" rtl="0" eaLnBrk="1" latinLnBrk="0" hangingPunct="1">
        <a:defRPr sz="152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647113" y="115864"/>
            <a:ext cx="9161733"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a:t>Образец заголовка</a:t>
            </a:r>
          </a:p>
        </p:txBody>
      </p:sp>
      <p:sp>
        <p:nvSpPr>
          <p:cNvPr id="62467" name="Текст 2"/>
          <p:cNvSpPr>
            <a:spLocks noGrp="1"/>
          </p:cNvSpPr>
          <p:nvPr>
            <p:ph type="body" idx="1"/>
          </p:nvPr>
        </p:nvSpPr>
        <p:spPr bwMode="auto">
          <a:xfrm>
            <a:off x="516255" y="1421747"/>
            <a:ext cx="9292590"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4"/>
          </p:nvPr>
        </p:nvSpPr>
        <p:spPr>
          <a:xfrm>
            <a:off x="7399655" y="6627090"/>
            <a:ext cx="2409190" cy="380677"/>
          </a:xfrm>
          <a:prstGeom prst="rect">
            <a:avLst/>
          </a:prstGeom>
        </p:spPr>
        <p:txBody>
          <a:bodyPr vert="horz" lIns="91360" tIns="45680" rIns="91360" bIns="45680" rtlCol="0" anchor="ctr"/>
          <a:lstStyle>
            <a:lvl1pPr algn="r" fontAlgn="auto">
              <a:spcBef>
                <a:spcPts val="0"/>
              </a:spcBef>
              <a:spcAft>
                <a:spcPts val="0"/>
              </a:spcAft>
              <a:defRPr sz="1016">
                <a:solidFill>
                  <a:schemeClr val="tx1">
                    <a:tint val="75000"/>
                  </a:schemeClr>
                </a:solidFill>
                <a:latin typeface="+mn-lt"/>
              </a:defRPr>
            </a:lvl1pPr>
          </a:lstStyle>
          <a:p>
            <a:pPr defTabSz="1032540">
              <a:defRPr/>
            </a:pPr>
            <a:fld id="{500C75FB-29DB-479D-90FD-07DD74D67401}" type="slidenum">
              <a:rPr lang="ru-RU" smtClean="0">
                <a:solidFill>
                  <a:prstClr val="black">
                    <a:tint val="75000"/>
                  </a:prstClr>
                </a:solidFill>
              </a:rPr>
              <a:pPr defTabSz="1032540">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4" cstate="print"/>
          <a:srcRect/>
          <a:stretch>
            <a:fillRect/>
          </a:stretch>
        </p:blipFill>
        <p:spPr bwMode="auto">
          <a:xfrm>
            <a:off x="9023714" y="115859"/>
            <a:ext cx="1188463" cy="1097343"/>
          </a:xfrm>
          <a:prstGeom prst="rect">
            <a:avLst/>
          </a:prstGeom>
          <a:noFill/>
          <a:ln w="9525">
            <a:noFill/>
            <a:miter lim="800000"/>
            <a:headEnd/>
            <a:tailEnd/>
          </a:ln>
        </p:spPr>
      </p:pic>
      <p:sp>
        <p:nvSpPr>
          <p:cNvPr id="8" name="Прямоугольник 7"/>
          <p:cNvSpPr/>
          <p:nvPr/>
        </p:nvSpPr>
        <p:spPr>
          <a:xfrm>
            <a:off x="647119" y="1155278"/>
            <a:ext cx="8376595" cy="57929"/>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1032540">
              <a:defRPr/>
            </a:pPr>
            <a:endParaRPr lang="ru-RU" sz="1524">
              <a:solidFill>
                <a:prstClr val="white"/>
              </a:solidFill>
            </a:endParaRPr>
          </a:p>
        </p:txBody>
      </p:sp>
      <p:pic>
        <p:nvPicPr>
          <p:cNvPr id="62471" name="Объект 3"/>
          <p:cNvPicPr>
            <a:picLocks noChangeAspect="1"/>
          </p:cNvPicPr>
          <p:nvPr/>
        </p:nvPicPr>
        <p:blipFill>
          <a:blip r:embed="rId15" cstate="print"/>
          <a:srcRect/>
          <a:stretch>
            <a:fillRect/>
          </a:stretch>
        </p:blipFill>
        <p:spPr bwMode="auto">
          <a:xfrm>
            <a:off x="0" y="6974664"/>
            <a:ext cx="10325100" cy="175442"/>
          </a:xfrm>
          <a:prstGeom prst="rect">
            <a:avLst/>
          </a:prstGeom>
          <a:noFill/>
          <a:ln w="9525">
            <a:noFill/>
            <a:miter lim="800000"/>
            <a:headEnd/>
            <a:tailEnd/>
          </a:ln>
        </p:spPr>
      </p:pic>
    </p:spTree>
    <p:extLst>
      <p:ext uri="{BB962C8B-B14F-4D97-AF65-F5344CB8AC3E}">
        <p14:creationId xmlns:p14="http://schemas.microsoft.com/office/powerpoint/2010/main" val="187744334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62" algn="l" rtl="0" fontAlgn="base">
        <a:spcBef>
          <a:spcPct val="0"/>
        </a:spcBef>
        <a:spcAft>
          <a:spcPct val="0"/>
        </a:spcAft>
        <a:defRPr sz="2710" b="1">
          <a:solidFill>
            <a:schemeClr val="tx1"/>
          </a:solidFill>
          <a:latin typeface="Arial" charset="0"/>
          <a:cs typeface="Arial" charset="0"/>
        </a:defRPr>
      </a:lvl6pPr>
      <a:lvl7pPr marL="773722" algn="l" rtl="0" fontAlgn="base">
        <a:spcBef>
          <a:spcPct val="0"/>
        </a:spcBef>
        <a:spcAft>
          <a:spcPct val="0"/>
        </a:spcAft>
        <a:defRPr sz="2710" b="1">
          <a:solidFill>
            <a:schemeClr val="tx1"/>
          </a:solidFill>
          <a:latin typeface="Arial" charset="0"/>
          <a:cs typeface="Arial" charset="0"/>
        </a:defRPr>
      </a:lvl7pPr>
      <a:lvl8pPr marL="1160584" algn="l" rtl="0" fontAlgn="base">
        <a:spcBef>
          <a:spcPct val="0"/>
        </a:spcBef>
        <a:spcAft>
          <a:spcPct val="0"/>
        </a:spcAft>
        <a:defRPr sz="2710" b="1">
          <a:solidFill>
            <a:schemeClr val="tx1"/>
          </a:solidFill>
          <a:latin typeface="Arial" charset="0"/>
          <a:cs typeface="Arial" charset="0"/>
        </a:defRPr>
      </a:lvl8pPr>
      <a:lvl9pPr marL="1547446" algn="l" rtl="0" fontAlgn="base">
        <a:spcBef>
          <a:spcPct val="0"/>
        </a:spcBef>
        <a:spcAft>
          <a:spcPct val="0"/>
        </a:spcAft>
        <a:defRPr sz="2710" b="1">
          <a:solidFill>
            <a:schemeClr val="tx1"/>
          </a:solidFill>
          <a:latin typeface="Arial" charset="0"/>
          <a:cs typeface="Arial" charset="0"/>
        </a:defRPr>
      </a:lvl9pPr>
    </p:titleStyle>
    <p:bodyStyle>
      <a:lvl1pPr marL="290146" indent="-290146" algn="l" rtl="0" eaLnBrk="0" fontAlgn="base" hangingPunct="0">
        <a:spcBef>
          <a:spcPct val="20000"/>
        </a:spcBef>
        <a:spcAft>
          <a:spcPct val="0"/>
        </a:spcAft>
        <a:buFont typeface="Arial" charset="0"/>
        <a:buChar char="•"/>
        <a:defRPr sz="2710" kern="1200">
          <a:solidFill>
            <a:schemeClr val="tx1"/>
          </a:solidFill>
          <a:latin typeface="+mn-lt"/>
          <a:ea typeface="+mn-ea"/>
          <a:cs typeface="+mn-cs"/>
        </a:defRPr>
      </a:lvl1pPr>
      <a:lvl2pPr marL="628649" indent="-241790" algn="l" rtl="0" eaLnBrk="0" fontAlgn="base" hangingPunct="0">
        <a:spcBef>
          <a:spcPct val="20000"/>
        </a:spcBef>
        <a:spcAft>
          <a:spcPct val="0"/>
        </a:spcAft>
        <a:buFont typeface="Arial" charset="0"/>
        <a:buChar char="–"/>
        <a:defRPr sz="2371" kern="1200">
          <a:solidFill>
            <a:schemeClr val="tx1"/>
          </a:solidFill>
          <a:latin typeface="+mn-lt"/>
          <a:ea typeface="+mn-ea"/>
          <a:cs typeface="+mn-cs"/>
        </a:defRPr>
      </a:lvl2pPr>
      <a:lvl3pPr marL="967153" indent="-193431" algn="l" rtl="0" eaLnBrk="0" fontAlgn="base" hangingPunct="0">
        <a:spcBef>
          <a:spcPct val="20000"/>
        </a:spcBef>
        <a:spcAft>
          <a:spcPct val="0"/>
        </a:spcAft>
        <a:buFont typeface="Arial" charset="0"/>
        <a:buChar char="•"/>
        <a:defRPr sz="2033" kern="1200">
          <a:solidFill>
            <a:schemeClr val="tx1"/>
          </a:solidFill>
          <a:latin typeface="+mn-lt"/>
          <a:ea typeface="+mn-ea"/>
          <a:cs typeface="+mn-cs"/>
        </a:defRPr>
      </a:lvl3pPr>
      <a:lvl4pPr marL="135401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4pPr>
      <a:lvl5pPr marL="174087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5pPr>
      <a:lvl6pPr marL="212773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9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459"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321"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22" rtl="0" eaLnBrk="1" latinLnBrk="0" hangingPunct="1">
        <a:defRPr sz="1524" kern="1200">
          <a:solidFill>
            <a:schemeClr val="tx1"/>
          </a:solidFill>
          <a:latin typeface="+mn-lt"/>
          <a:ea typeface="+mn-ea"/>
          <a:cs typeface="+mn-cs"/>
        </a:defRPr>
      </a:lvl1pPr>
      <a:lvl2pPr marL="386862" algn="l" defTabSz="773722" rtl="0" eaLnBrk="1" latinLnBrk="0" hangingPunct="1">
        <a:defRPr sz="1524" kern="1200">
          <a:solidFill>
            <a:schemeClr val="tx1"/>
          </a:solidFill>
          <a:latin typeface="+mn-lt"/>
          <a:ea typeface="+mn-ea"/>
          <a:cs typeface="+mn-cs"/>
        </a:defRPr>
      </a:lvl2pPr>
      <a:lvl3pPr marL="773722" algn="l" defTabSz="773722" rtl="0" eaLnBrk="1" latinLnBrk="0" hangingPunct="1">
        <a:defRPr sz="1524" kern="1200">
          <a:solidFill>
            <a:schemeClr val="tx1"/>
          </a:solidFill>
          <a:latin typeface="+mn-lt"/>
          <a:ea typeface="+mn-ea"/>
          <a:cs typeface="+mn-cs"/>
        </a:defRPr>
      </a:lvl3pPr>
      <a:lvl4pPr marL="1160584" algn="l" defTabSz="773722" rtl="0" eaLnBrk="1" latinLnBrk="0" hangingPunct="1">
        <a:defRPr sz="1524" kern="1200">
          <a:solidFill>
            <a:schemeClr val="tx1"/>
          </a:solidFill>
          <a:latin typeface="+mn-lt"/>
          <a:ea typeface="+mn-ea"/>
          <a:cs typeface="+mn-cs"/>
        </a:defRPr>
      </a:lvl4pPr>
      <a:lvl5pPr marL="1547446" algn="l" defTabSz="773722" rtl="0" eaLnBrk="1" latinLnBrk="0" hangingPunct="1">
        <a:defRPr sz="1524" kern="1200">
          <a:solidFill>
            <a:schemeClr val="tx1"/>
          </a:solidFill>
          <a:latin typeface="+mn-lt"/>
          <a:ea typeface="+mn-ea"/>
          <a:cs typeface="+mn-cs"/>
        </a:defRPr>
      </a:lvl5pPr>
      <a:lvl6pPr marL="1934305" algn="l" defTabSz="773722" rtl="0" eaLnBrk="1" latinLnBrk="0" hangingPunct="1">
        <a:defRPr sz="1524" kern="1200">
          <a:solidFill>
            <a:schemeClr val="tx1"/>
          </a:solidFill>
          <a:latin typeface="+mn-lt"/>
          <a:ea typeface="+mn-ea"/>
          <a:cs typeface="+mn-cs"/>
        </a:defRPr>
      </a:lvl6pPr>
      <a:lvl7pPr marL="2321167" algn="l" defTabSz="773722" rtl="0" eaLnBrk="1" latinLnBrk="0" hangingPunct="1">
        <a:defRPr sz="1524" kern="1200">
          <a:solidFill>
            <a:schemeClr val="tx1"/>
          </a:solidFill>
          <a:latin typeface="+mn-lt"/>
          <a:ea typeface="+mn-ea"/>
          <a:cs typeface="+mn-cs"/>
        </a:defRPr>
      </a:lvl7pPr>
      <a:lvl8pPr marL="2708029" algn="l" defTabSz="773722" rtl="0" eaLnBrk="1" latinLnBrk="0" hangingPunct="1">
        <a:defRPr sz="1524" kern="1200">
          <a:solidFill>
            <a:schemeClr val="tx1"/>
          </a:solidFill>
          <a:latin typeface="+mn-lt"/>
          <a:ea typeface="+mn-ea"/>
          <a:cs typeface="+mn-cs"/>
        </a:defRPr>
      </a:lvl8pPr>
      <a:lvl9pPr marL="3094889" algn="l" defTabSz="773722" rtl="0" eaLnBrk="1" latinLnBrk="0" hangingPunct="1">
        <a:defRPr sz="152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322852"/>
            <a:ext cx="10325100" cy="182724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8" name="Rectangle 7"/>
          <p:cNvSpPr/>
          <p:nvPr/>
        </p:nvSpPr>
        <p:spPr>
          <a:xfrm>
            <a:off x="0" y="0"/>
            <a:ext cx="10325100" cy="532285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9" name="Rectangle 8"/>
          <p:cNvSpPr/>
          <p:nvPr/>
        </p:nvSpPr>
        <p:spPr>
          <a:xfrm>
            <a:off x="0" y="3928806"/>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0" name="Oval 9"/>
          <p:cNvSpPr/>
          <p:nvPr/>
        </p:nvSpPr>
        <p:spPr>
          <a:xfrm>
            <a:off x="0" y="1668357"/>
            <a:ext cx="10325100" cy="5322852"/>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2" name="Title Placeholder 1"/>
          <p:cNvSpPr>
            <a:spLocks noGrp="1"/>
          </p:cNvSpPr>
          <p:nvPr>
            <p:ph type="title"/>
          </p:nvPr>
        </p:nvSpPr>
        <p:spPr>
          <a:xfrm>
            <a:off x="2024923" y="4558390"/>
            <a:ext cx="7353710" cy="1191683"/>
          </a:xfrm>
          <a:prstGeom prst="rect">
            <a:avLst/>
          </a:prstGeom>
          <a:effectLst/>
        </p:spPr>
        <p:txBody>
          <a:bodyPr vert="horz" lIns="99852" tIns="49926" rIns="99852" bIns="49926"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290638" y="763449"/>
            <a:ext cx="7227570" cy="3622717"/>
          </a:xfrm>
          <a:prstGeom prst="rect">
            <a:avLst/>
          </a:prstGeom>
        </p:spPr>
        <p:txBody>
          <a:bodyPr vert="horz" lIns="99852" tIns="49926" rIns="99852" bIns="4992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969442" y="6435090"/>
            <a:ext cx="2839403" cy="380677"/>
          </a:xfrm>
          <a:prstGeom prst="rect">
            <a:avLst/>
          </a:prstGeom>
        </p:spPr>
        <p:txBody>
          <a:bodyPr vert="horz" lIns="99852" tIns="49926" rIns="99852" bIns="49926" rtlCol="0" anchor="ctr"/>
          <a:lstStyle>
            <a:lvl1pPr algn="r">
              <a:defRPr sz="1200" b="1">
                <a:solidFill>
                  <a:schemeClr val="tx1">
                    <a:lumMod val="50000"/>
                    <a:lumOff val="50000"/>
                  </a:schemeClr>
                </a:solidFill>
              </a:defRPr>
            </a:lvl1pPr>
          </a:lstStyle>
          <a:p>
            <a:fld id="{28E80666-FB37-4B36-9149-507F3B0178E3}" type="datetimeFigureOut">
              <a:rPr lang="en-US" smtClean="0"/>
              <a:pPr/>
              <a:t>1/21/2025</a:t>
            </a:fld>
            <a:endParaRPr lang="en-US" dirty="0"/>
          </a:p>
        </p:txBody>
      </p:sp>
      <p:sp>
        <p:nvSpPr>
          <p:cNvPr id="5" name="Footer Placeholder 4"/>
          <p:cNvSpPr>
            <a:spLocks noGrp="1"/>
          </p:cNvSpPr>
          <p:nvPr>
            <p:ph type="ftr" sz="quarter" idx="3"/>
          </p:nvPr>
        </p:nvSpPr>
        <p:spPr>
          <a:xfrm>
            <a:off x="516255" y="6435090"/>
            <a:ext cx="3785871" cy="380677"/>
          </a:xfrm>
          <a:prstGeom prst="rect">
            <a:avLst/>
          </a:prstGeom>
        </p:spPr>
        <p:txBody>
          <a:bodyPr vert="horz" lIns="99852" tIns="49926" rIns="99852" bIns="49926"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2125" y="6435090"/>
            <a:ext cx="2065020" cy="380677"/>
          </a:xfrm>
          <a:prstGeom prst="rect">
            <a:avLst/>
          </a:prstGeom>
        </p:spPr>
        <p:txBody>
          <a:bodyPr vert="horz" lIns="99852" tIns="49926" rIns="99852" bIns="49926" rtlCol="0" anchor="ctr"/>
          <a:lstStyle>
            <a:lvl1pPr algn="ctr">
              <a:defRPr sz="1300" b="1">
                <a:solidFill>
                  <a:schemeClr val="tx1">
                    <a:lumMod val="50000"/>
                    <a:lumOff val="50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ftr="0" dt="0"/>
  <p:txStyles>
    <p:title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631"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991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89867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198230"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4pPr>
      <a:lvl5pPr marL="151775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173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4682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9631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2582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5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hyperlink" Target="consultantplus://offline/ref=37D7551BEA4B1B057D3E9CAAF61E8680F46430A59D6B502AE4DD8A9114A49D3703D37CD3619CB3D123D0E86748a5a1H" TargetMode="External"/><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hyperlink" Target="consultantplus://offline/ref=37D7551BEA4B1B057D3E9CAAF61E8680F46B30A39A6B502AE4DD8A9114A49D3711D324DF639DA8D126C5BE360E01BA6E03A71B385F64B132a0aAH"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0.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hyperlink" Target="https://www.nalog.gov.ru/rn77/service/kb/?t1=1028" TargetMode="External"/><Relationship Id="rId5" Type="http://schemas.openxmlformats.org/officeDocument/2006/relationships/hyperlink" Target="https://www.nalog.gov.ru/rn77/ens/" TargetMode="Externa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35.tiff"/></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http://WWW.NALOG.GOV.RU/" TargetMode="External"/><Relationship Id="rId1" Type="http://schemas.openxmlformats.org/officeDocument/2006/relationships/slideLayout" Target="../slideLayouts/slideLayout5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hyperlink" Target="http://WWW.NALOG.GOV.RU/" TargetMode="External"/><Relationship Id="rId1" Type="http://schemas.openxmlformats.org/officeDocument/2006/relationships/slideLayout" Target="../slideLayouts/slideLayout5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BCA04B-250D-49DB-87AD-4A8CAA41BF23}"/>
              </a:ext>
            </a:extLst>
          </p:cNvPr>
          <p:cNvSpPr/>
          <p:nvPr/>
        </p:nvSpPr>
        <p:spPr>
          <a:xfrm>
            <a:off x="0" y="0"/>
            <a:ext cx="10325100" cy="7150100"/>
          </a:xfrm>
          <a:prstGeom prst="rect">
            <a:avLst/>
          </a:prstGeom>
          <a:gradFill>
            <a:gsLst>
              <a:gs pos="54000">
                <a:srgbClr val="3C83AE"/>
              </a:gs>
              <a:gs pos="0">
                <a:srgbClr val="002060"/>
              </a:gs>
              <a:gs pos="100000">
                <a:srgbClr val="77E5FB"/>
              </a:gs>
            </a:gsLst>
            <a:lin ang="174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ru-RU" sz="1665"/>
          </a:p>
        </p:txBody>
      </p:sp>
      <p:cxnSp>
        <p:nvCxnSpPr>
          <p:cNvPr id="3" name="Straight Connector 2">
            <a:extLst>
              <a:ext uri="{FF2B5EF4-FFF2-40B4-BE49-F238E27FC236}">
                <a16:creationId xmlns:a16="http://schemas.microsoft.com/office/drawing/2014/main" id="{4709614F-D4C7-4242-A0C5-81E42B09F973}"/>
              </a:ext>
            </a:extLst>
          </p:cNvPr>
          <p:cNvCxnSpPr>
            <a:cxnSpLocks/>
          </p:cNvCxnSpPr>
          <p:nvPr/>
        </p:nvCxnSpPr>
        <p:spPr>
          <a:xfrm>
            <a:off x="1046280" y="671116"/>
            <a:ext cx="0" cy="5807869"/>
          </a:xfrm>
          <a:prstGeom prst="line">
            <a:avLst/>
          </a:prstGeom>
          <a:ln w="63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702F635-2F42-4F08-BACF-6BB15212CAD9}"/>
              </a:ext>
            </a:extLst>
          </p:cNvPr>
          <p:cNvSpPr txBox="1"/>
          <p:nvPr/>
        </p:nvSpPr>
        <p:spPr>
          <a:xfrm>
            <a:off x="335401" y="5877127"/>
            <a:ext cx="649898" cy="487313"/>
          </a:xfrm>
          <a:prstGeom prst="rect">
            <a:avLst/>
          </a:prstGeom>
          <a:noFill/>
        </p:spPr>
        <p:txBody>
          <a:bodyPr wrap="square" lIns="0" tIns="0" rIns="0" bIns="0">
            <a:spAutoFit/>
          </a:bodyPr>
          <a:lstStyle/>
          <a:p>
            <a:pPr algn="ctr">
              <a:lnSpc>
                <a:spcPts val="1948"/>
              </a:lnSpc>
            </a:pPr>
            <a:r>
              <a:rPr lang="ru-RU" sz="2371" b="1" dirty="0">
                <a:solidFill>
                  <a:schemeClr val="bg1"/>
                </a:solidFill>
                <a:latin typeface="Roboto" panose="02000000000000000000" pitchFamily="2" charset="0"/>
                <a:ea typeface="Roboto" panose="02000000000000000000" pitchFamily="2" charset="0"/>
              </a:rPr>
              <a:t>20</a:t>
            </a:r>
            <a:endParaRPr lang="en-US" sz="2371" b="1" dirty="0">
              <a:solidFill>
                <a:schemeClr val="bg1"/>
              </a:solidFill>
              <a:latin typeface="Roboto" panose="02000000000000000000" pitchFamily="2" charset="0"/>
              <a:ea typeface="Roboto" panose="02000000000000000000" pitchFamily="2" charset="0"/>
            </a:endParaRPr>
          </a:p>
          <a:p>
            <a:pPr algn="ctr">
              <a:lnSpc>
                <a:spcPts val="1948"/>
              </a:lnSpc>
            </a:pPr>
            <a:r>
              <a:rPr lang="ru-RU" sz="2371" b="1" dirty="0" smtClean="0">
                <a:solidFill>
                  <a:schemeClr val="bg1"/>
                </a:solidFill>
                <a:latin typeface="Roboto" panose="02000000000000000000" pitchFamily="2" charset="0"/>
                <a:ea typeface="Roboto" panose="02000000000000000000" pitchFamily="2" charset="0"/>
              </a:rPr>
              <a:t>24</a:t>
            </a:r>
            <a:endParaRPr lang="ru-RU" sz="2371" b="1" dirty="0">
              <a:solidFill>
                <a:schemeClr val="bg1"/>
              </a:solidFill>
              <a:latin typeface="Roboto" panose="02000000000000000000" pitchFamily="2" charset="0"/>
              <a:ea typeface="Roboto" panose="02000000000000000000" pitchFamily="2" charset="0"/>
            </a:endParaRPr>
          </a:p>
        </p:txBody>
      </p:sp>
      <p:sp>
        <p:nvSpPr>
          <p:cNvPr id="33" name="TextBox 32">
            <a:extLst>
              <a:ext uri="{FF2B5EF4-FFF2-40B4-BE49-F238E27FC236}">
                <a16:creationId xmlns:a16="http://schemas.microsoft.com/office/drawing/2014/main" id="{CFEE6740-9B35-4802-970C-EE5893354E38}"/>
              </a:ext>
            </a:extLst>
          </p:cNvPr>
          <p:cNvSpPr txBox="1"/>
          <p:nvPr/>
        </p:nvSpPr>
        <p:spPr>
          <a:xfrm>
            <a:off x="1742828" y="2547522"/>
            <a:ext cx="6291697" cy="984885"/>
          </a:xfrm>
          <a:prstGeom prst="rect">
            <a:avLst/>
          </a:prstGeom>
          <a:noFill/>
        </p:spPr>
        <p:txBody>
          <a:bodyPr wrap="square" lIns="0" tIns="0" rIns="0" bIns="0" rtlCol="0" anchor="ctr" anchorCtr="0">
            <a:spAutoFit/>
          </a:bodyPr>
          <a:lstStyle/>
          <a:p>
            <a:pPr lvl="1" algn="ctr"/>
            <a:r>
              <a:rPr lang="ru-RU" sz="3200" b="1" dirty="0" smtClean="0">
                <a:solidFill>
                  <a:schemeClr val="bg1"/>
                </a:solidFill>
                <a:latin typeface="Times New Roman" pitchFamily="18" charset="0"/>
                <a:ea typeface="Roboto Condensed" charset="0"/>
                <a:cs typeface="Times New Roman" pitchFamily="18" charset="0"/>
              </a:rPr>
              <a:t> </a:t>
            </a:r>
            <a:r>
              <a:rPr lang="ru-RU" sz="3200" b="1" dirty="0">
                <a:solidFill>
                  <a:schemeClr val="bg1"/>
                </a:solidFill>
                <a:latin typeface="Times New Roman" panose="02020603050405020304" pitchFamily="18" charset="0"/>
                <a:cs typeface="Times New Roman" panose="02020603050405020304" pitchFamily="18" charset="0"/>
              </a:rPr>
              <a:t>Новое в ЕНС. Алгоритм расчета пени на </a:t>
            </a:r>
            <a:r>
              <a:rPr lang="ru-RU" sz="3200" b="1" dirty="0" smtClean="0">
                <a:solidFill>
                  <a:schemeClr val="bg1"/>
                </a:solidFill>
                <a:latin typeface="Times New Roman" panose="02020603050405020304" pitchFamily="18" charset="0"/>
                <a:cs typeface="Times New Roman" panose="02020603050405020304" pitchFamily="18" charset="0"/>
              </a:rPr>
              <a:t>01.01.2025</a:t>
            </a:r>
            <a:r>
              <a:rPr lang="ru-RU" sz="3200" b="1" dirty="0" smtClean="0">
                <a:solidFill>
                  <a:schemeClr val="bg1"/>
                </a:solidFill>
                <a:latin typeface="Times New Roman" pitchFamily="18" charset="0"/>
                <a:ea typeface="Roboto Condensed" charset="0"/>
                <a:cs typeface="Times New Roman" pitchFamily="18" charset="0"/>
              </a:rPr>
              <a:t>.</a:t>
            </a:r>
            <a:endParaRPr lang="ru-RU" sz="3200" b="1" dirty="0">
              <a:solidFill>
                <a:schemeClr val="bg1"/>
              </a:solidFill>
              <a:latin typeface="Times New Roman" pitchFamily="18" charset="0"/>
              <a:ea typeface="Roboto Condensed" charset="0"/>
              <a:cs typeface="Times New Roman" pitchFamily="18" charset="0"/>
            </a:endParaRPr>
          </a:p>
        </p:txBody>
      </p:sp>
      <p:pic>
        <p:nvPicPr>
          <p:cNvPr id="9" name="Graphic 8">
            <a:extLst>
              <a:ext uri="{FF2B5EF4-FFF2-40B4-BE49-F238E27FC236}">
                <a16:creationId xmlns:a16="http://schemas.microsoft.com/office/drawing/2014/main" id="{00DAC90B-A940-4AC7-8EA9-AD2C35F23AC9}"/>
              </a:ext>
            </a:extLst>
          </p:cNvPr>
          <p:cNvPicPr>
            <a:picLocks noChangeAspect="1"/>
          </p:cNvPicPr>
          <p:nvPr/>
        </p:nvPicPr>
        <p:blipFill>
          <a:blip r:embed="rId2" cstate="print">
            <a:extLst>
              <a:ext uri="{96DAC541-7B7A-43D3-8B79-37D633B846F1}">
                <asvg:svgBlip xmlns="" xmlns:asvg="http://schemas.microsoft.com/office/drawing/2016/SVG/main" r:embed="rId3"/>
              </a:ext>
            </a:extLst>
          </a:blip>
          <a:stretch>
            <a:fillRect/>
          </a:stretch>
        </p:blipFill>
        <p:spPr>
          <a:xfrm>
            <a:off x="1329873" y="922343"/>
            <a:ext cx="1484878" cy="477069"/>
          </a:xfrm>
          <a:prstGeom prst="rect">
            <a:avLst/>
          </a:prstGeom>
        </p:spPr>
      </p:pic>
      <p:pic>
        <p:nvPicPr>
          <p:cNvPr id="18" name="Рисунок 1">
            <a:extLst>
              <a:ext uri="{FF2B5EF4-FFF2-40B4-BE49-F238E27FC236}">
                <a16:creationId xmlns:a16="http://schemas.microsoft.com/office/drawing/2014/main" id="{AF10A70E-B866-4D15-997B-F02E494AF569}"/>
              </a:ext>
            </a:extLst>
          </p:cNvPr>
          <p:cNvPicPr>
            <a:picLocks noChangeAspect="1"/>
          </p:cNvPicPr>
          <p:nvPr/>
        </p:nvPicPr>
        <p:blipFill>
          <a:blip r:embed="rId4" cstate="print"/>
          <a:stretch>
            <a:fillRect/>
          </a:stretch>
        </p:blipFill>
        <p:spPr>
          <a:xfrm>
            <a:off x="8034525" y="2785672"/>
            <a:ext cx="1579695" cy="1826068"/>
          </a:xfrm>
          <a:prstGeom prst="rect">
            <a:avLst/>
          </a:prstGeom>
          <a:effectLst/>
        </p:spPr>
      </p:pic>
      <p:sp>
        <p:nvSpPr>
          <p:cNvPr id="10" name="TextBox 9">
            <a:extLst>
              <a:ext uri="{FF2B5EF4-FFF2-40B4-BE49-F238E27FC236}">
                <a16:creationId xmlns:a16="http://schemas.microsoft.com/office/drawing/2014/main" id="{CFEE6740-9B35-4802-970C-EE5893354E38}"/>
              </a:ext>
            </a:extLst>
          </p:cNvPr>
          <p:cNvSpPr txBox="1"/>
          <p:nvPr/>
        </p:nvSpPr>
        <p:spPr>
          <a:xfrm>
            <a:off x="1667592" y="4611740"/>
            <a:ext cx="6291697" cy="1744067"/>
          </a:xfrm>
          <a:prstGeom prst="rect">
            <a:avLst/>
          </a:prstGeom>
          <a:noFill/>
        </p:spPr>
        <p:txBody>
          <a:bodyPr wrap="square" lIns="0" tIns="0" rIns="0" bIns="0" rtlCol="0" anchor="ctr" anchorCtr="0">
            <a:spAutoFit/>
          </a:bodyPr>
          <a:lstStyle/>
          <a:p>
            <a:pPr algn="ctr">
              <a:lnSpc>
                <a:spcPts val="3388"/>
              </a:lnSpc>
              <a:defRPr/>
            </a:pPr>
            <a:r>
              <a:rPr lang="ru-RU" sz="2371" b="1" dirty="0" smtClean="0">
                <a:solidFill>
                  <a:schemeClr val="bg1"/>
                </a:solidFill>
                <a:latin typeface="Times New Roman" pitchFamily="18" charset="0"/>
                <a:ea typeface="Roboto Condensed" charset="0"/>
                <a:cs typeface="Times New Roman" pitchFamily="18" charset="0"/>
              </a:rPr>
              <a:t>Начальник отдела урегулирования состояния  </a:t>
            </a:r>
            <a:r>
              <a:rPr lang="ru-RU" sz="2371" b="1" dirty="0">
                <a:solidFill>
                  <a:schemeClr val="bg1"/>
                </a:solidFill>
                <a:latin typeface="Times New Roman" pitchFamily="18" charset="0"/>
                <a:ea typeface="Roboto Condensed" charset="0"/>
                <a:cs typeface="Times New Roman" pitchFamily="18" charset="0"/>
              </a:rPr>
              <a:t>расчетов с бюджетом УФНС России по Владимирской области </a:t>
            </a:r>
            <a:endParaRPr lang="ru-RU" sz="2371" b="1" dirty="0" smtClean="0">
              <a:solidFill>
                <a:schemeClr val="bg1"/>
              </a:solidFill>
              <a:latin typeface="Times New Roman" pitchFamily="18" charset="0"/>
              <a:ea typeface="Roboto Condensed" charset="0"/>
              <a:cs typeface="Times New Roman" pitchFamily="18" charset="0"/>
            </a:endParaRPr>
          </a:p>
          <a:p>
            <a:pPr algn="ctr">
              <a:lnSpc>
                <a:spcPts val="3388"/>
              </a:lnSpc>
              <a:defRPr/>
            </a:pPr>
            <a:r>
              <a:rPr lang="ru-RU" sz="2371" b="1" dirty="0" smtClean="0">
                <a:solidFill>
                  <a:schemeClr val="bg1"/>
                </a:solidFill>
                <a:latin typeface="Times New Roman" pitchFamily="18" charset="0"/>
                <a:ea typeface="Roboto Condensed" charset="0"/>
                <a:cs typeface="Times New Roman" pitchFamily="18" charset="0"/>
              </a:rPr>
              <a:t>И.В. Паклина</a:t>
            </a:r>
            <a:endParaRPr lang="ru-RU" sz="2371" b="1" dirty="0">
              <a:solidFill>
                <a:schemeClr val="bg1"/>
              </a:solidFill>
              <a:latin typeface="Times New Roman" pitchFamily="18" charset="0"/>
              <a:ea typeface="Roboto Condensed" charset="0"/>
              <a:cs typeface="Times New Roman" pitchFamily="18" charset="0"/>
            </a:endParaRPr>
          </a:p>
        </p:txBody>
      </p:sp>
    </p:spTree>
    <p:extLst>
      <p:ext uri="{BB962C8B-B14F-4D97-AF65-F5344CB8AC3E}">
        <p14:creationId xmlns:p14="http://schemas.microsoft.com/office/powerpoint/2010/main" val="874082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2744" y="98612"/>
            <a:ext cx="8411928" cy="923330"/>
          </a:xfrm>
          <a:prstGeom prst="rect">
            <a:avLst/>
          </a:prstGeom>
        </p:spPr>
        <p:txBody>
          <a:bodyPr wrap="square">
            <a:spAutoFit/>
          </a:bodyPr>
          <a:lstStyle/>
          <a:p>
            <a:pPr algn="ctr"/>
            <a:r>
              <a:rPr lang="ru-RU" sz="1800" b="1" dirty="0">
                <a:solidFill>
                  <a:schemeClr val="tx1">
                    <a:lumMod val="75000"/>
                  </a:schemeClr>
                </a:solidFill>
                <a:latin typeface="Times New Roman" panose="02020603050405020304" pitchFamily="18" charset="0"/>
                <a:cs typeface="Times New Roman" panose="02020603050405020304" pitchFamily="18" charset="0"/>
              </a:rPr>
              <a:t>При заполнении распоряжений о переводе денежных средств в уплату налогов, сборов, страховых взносов и иных платежей в бюджетную систему РФ </a:t>
            </a:r>
            <a:endParaRPr lang="ru-RU" sz="1800" b="1" dirty="0" smtClean="0">
              <a:solidFill>
                <a:schemeClr val="tx1">
                  <a:lumMod val="75000"/>
                </a:schemeClr>
              </a:solidFill>
              <a:latin typeface="Times New Roman" panose="02020603050405020304" pitchFamily="18" charset="0"/>
              <a:cs typeface="Times New Roman" panose="02020603050405020304" pitchFamily="18" charset="0"/>
            </a:endParaRPr>
          </a:p>
          <a:p>
            <a:pPr algn="ctr"/>
            <a:r>
              <a:rPr lang="ru-RU" sz="1800" b="1" u="sng" dirty="0" smtClean="0">
                <a:solidFill>
                  <a:schemeClr val="tx1">
                    <a:lumMod val="75000"/>
                  </a:schemeClr>
                </a:solidFill>
                <a:latin typeface="Times New Roman" panose="02020603050405020304" pitchFamily="18" charset="0"/>
                <a:cs typeface="Times New Roman" panose="02020603050405020304" pitchFamily="18" charset="0"/>
              </a:rPr>
              <a:t>следует помнить</a:t>
            </a:r>
            <a:r>
              <a:rPr lang="ru-RU" sz="1800" b="1" dirty="0" smtClean="0">
                <a:solidFill>
                  <a:schemeClr val="tx1">
                    <a:lumMod val="75000"/>
                  </a:schemeClr>
                </a:solidFill>
                <a:latin typeface="Times New Roman" panose="02020603050405020304" pitchFamily="18" charset="0"/>
                <a:cs typeface="Times New Roman" panose="02020603050405020304" pitchFamily="18" charset="0"/>
              </a:rPr>
              <a:t>:</a:t>
            </a:r>
            <a:endParaRPr lang="ru-RU" sz="1800" b="1" dirty="0">
              <a:solidFill>
                <a:schemeClr val="tx1">
                  <a:lumMod val="75000"/>
                </a:schemeClr>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3" name="Прямоугольник 2"/>
          <p:cNvSpPr/>
          <p:nvPr/>
        </p:nvSpPr>
        <p:spPr>
          <a:xfrm>
            <a:off x="314499" y="1135113"/>
            <a:ext cx="5389615" cy="5478423"/>
          </a:xfrm>
          <a:prstGeom prst="rect">
            <a:avLst/>
          </a:prstGeom>
        </p:spPr>
        <p:txBody>
          <a:bodyPr wrap="square">
            <a:spAutoFit/>
          </a:bodyPr>
          <a:lstStyle/>
          <a:p>
            <a:pPr algn="ctr" defTabSz="811063"/>
            <a:r>
              <a:rPr lang="ru-RU" sz="3200" b="1" u="sng" dirty="0">
                <a:solidFill>
                  <a:srgbClr val="FF0000"/>
                </a:solidFill>
                <a:latin typeface="Times New Roman" panose="02020603050405020304" pitchFamily="18" charset="0"/>
                <a:cs typeface="Times New Roman" panose="02020603050405020304" pitchFamily="18" charset="0"/>
              </a:rPr>
              <a:t>Уточнение платежей </a:t>
            </a:r>
            <a:r>
              <a:rPr lang="ru-RU" sz="2400" b="1" u="sng" dirty="0">
                <a:solidFill>
                  <a:srgbClr val="FF0000"/>
                </a:solidFill>
                <a:latin typeface="Times New Roman" panose="02020603050405020304" pitchFamily="18" charset="0"/>
                <a:cs typeface="Times New Roman" panose="02020603050405020304" pitchFamily="18" charset="0"/>
              </a:rPr>
              <a:t>действующими нормами НК РФ не предусмотрено.</a:t>
            </a:r>
          </a:p>
          <a:p>
            <a:pPr marL="232104" indent="-232104" algn="just" defTabSz="811063">
              <a:buFont typeface="Wingdings" panose="05000000000000000000" pitchFamily="2" charset="2"/>
              <a:buChar char="Ø"/>
            </a:pPr>
            <a:r>
              <a:rPr lang="ru-RU" sz="1800" dirty="0">
                <a:solidFill>
                  <a:prstClr val="black"/>
                </a:solidFill>
                <a:latin typeface="Times New Roman" panose="02020603050405020304" pitchFamily="18" charset="0"/>
                <a:cs typeface="Times New Roman" panose="02020603050405020304" pitchFamily="18" charset="0"/>
              </a:rPr>
              <a:t>Если </a:t>
            </a:r>
            <a:r>
              <a:rPr lang="ru-RU" sz="1800" dirty="0" smtClean="0">
                <a:solidFill>
                  <a:prstClr val="black"/>
                </a:solidFill>
                <a:latin typeface="Times New Roman" panose="02020603050405020304" pitchFamily="18" charset="0"/>
                <a:cs typeface="Times New Roman" panose="02020603050405020304" pitchFamily="18" charset="0"/>
              </a:rPr>
              <a:t>верно указан </a:t>
            </a:r>
            <a:r>
              <a:rPr lang="ru-RU" sz="1800" dirty="0">
                <a:solidFill>
                  <a:prstClr val="black"/>
                </a:solidFill>
                <a:latin typeface="Times New Roman" panose="02020603050405020304" pitchFamily="18" charset="0"/>
                <a:cs typeface="Times New Roman" panose="02020603050405020304" pitchFamily="18" charset="0"/>
              </a:rPr>
              <a:t>ИНН, денежные средства будут зачислены на его ЕНС и </a:t>
            </a:r>
            <a:r>
              <a:rPr lang="ru-RU" sz="1800" dirty="0" smtClean="0">
                <a:solidFill>
                  <a:prstClr val="black"/>
                </a:solidFill>
                <a:latin typeface="Times New Roman" panose="02020603050405020304" pitchFamily="18" charset="0"/>
                <a:cs typeface="Times New Roman" panose="02020603050405020304" pitchFamily="18" charset="0"/>
              </a:rPr>
              <a:t>распределены </a:t>
            </a:r>
            <a:r>
              <a:rPr lang="ru-RU" sz="1800" dirty="0">
                <a:solidFill>
                  <a:prstClr val="black"/>
                </a:solidFill>
                <a:latin typeface="Times New Roman" panose="02020603050405020304" pitchFamily="18" charset="0"/>
                <a:cs typeface="Times New Roman" panose="02020603050405020304" pitchFamily="18" charset="0"/>
              </a:rPr>
              <a:t>по действующим правилам пп.5 п.6 ст.45 НК </a:t>
            </a:r>
            <a:r>
              <a:rPr lang="ru-RU" sz="1800" dirty="0" smtClean="0">
                <a:solidFill>
                  <a:prstClr val="black"/>
                </a:solidFill>
                <a:latin typeface="Times New Roman" panose="02020603050405020304" pitchFamily="18" charset="0"/>
                <a:cs typeface="Times New Roman" panose="02020603050405020304" pitchFamily="18" charset="0"/>
              </a:rPr>
              <a:t>РФ;</a:t>
            </a:r>
            <a:endParaRPr lang="ru-RU" sz="1800" dirty="0">
              <a:solidFill>
                <a:prstClr val="black"/>
              </a:solidFill>
              <a:latin typeface="Times New Roman" panose="02020603050405020304" pitchFamily="18" charset="0"/>
              <a:cs typeface="Times New Roman" panose="02020603050405020304" pitchFamily="18" charset="0"/>
            </a:endParaRPr>
          </a:p>
          <a:p>
            <a:pPr marL="232104" indent="-232104" algn="just" defTabSz="811063">
              <a:buFont typeface="Wingdings" panose="05000000000000000000" pitchFamily="2" charset="2"/>
              <a:buChar char="Ø"/>
            </a:pPr>
            <a:r>
              <a:rPr lang="ru-RU" sz="1800" dirty="0">
                <a:solidFill>
                  <a:prstClr val="black"/>
                </a:solidFill>
                <a:latin typeface="Times New Roman" panose="02020603050405020304" pitchFamily="18" charset="0"/>
                <a:cs typeface="Times New Roman" panose="02020603050405020304" pitchFamily="18" charset="0"/>
              </a:rPr>
              <a:t>В случае неверного указания ИНН                               (</a:t>
            </a:r>
            <a:r>
              <a:rPr lang="ru-RU" sz="1800" b="1" dirty="0">
                <a:solidFill>
                  <a:srgbClr val="FF0000"/>
                </a:solidFill>
                <a:latin typeface="Times New Roman" panose="02020603050405020304" pitchFamily="18" charset="0"/>
                <a:cs typeface="Times New Roman" panose="02020603050405020304" pitchFamily="18" charset="0"/>
              </a:rPr>
              <a:t>не существующий ИНН</a:t>
            </a:r>
            <a:r>
              <a:rPr lang="ru-RU" sz="1800" dirty="0">
                <a:solidFill>
                  <a:prstClr val="black"/>
                </a:solidFill>
                <a:latin typeface="Times New Roman" panose="02020603050405020304" pitchFamily="18" charset="0"/>
                <a:cs typeface="Times New Roman" panose="02020603050405020304" pitchFamily="18" charset="0"/>
              </a:rPr>
              <a:t>), платеж </a:t>
            </a:r>
            <a:r>
              <a:rPr lang="ru-RU" sz="1800" dirty="0" smtClean="0">
                <a:solidFill>
                  <a:prstClr val="black"/>
                </a:solidFill>
                <a:latin typeface="Times New Roman" panose="02020603050405020304" pitchFamily="18" charset="0"/>
                <a:cs typeface="Times New Roman" panose="02020603050405020304" pitchFamily="18" charset="0"/>
              </a:rPr>
              <a:t>будет доступен </a:t>
            </a:r>
            <a:r>
              <a:rPr lang="ru-RU" sz="1800" b="1" dirty="0" smtClean="0">
                <a:solidFill>
                  <a:prstClr val="black"/>
                </a:solidFill>
                <a:latin typeface="Times New Roman" panose="02020603050405020304" pitchFamily="18" charset="0"/>
                <a:cs typeface="Times New Roman" panose="02020603050405020304" pitchFamily="18" charset="0"/>
              </a:rPr>
              <a:t>для уточнения реквизитов</a:t>
            </a:r>
            <a:r>
              <a:rPr lang="ru-RU" sz="1800" dirty="0" smtClean="0">
                <a:solidFill>
                  <a:prstClr val="black"/>
                </a:solidFill>
                <a:latin typeface="Times New Roman" panose="02020603050405020304" pitchFamily="18" charset="0"/>
                <a:cs typeface="Times New Roman" panose="02020603050405020304" pitchFamily="18" charset="0"/>
              </a:rPr>
              <a:t>. </a:t>
            </a:r>
            <a:endParaRPr lang="ru-RU" sz="1800" dirty="0">
              <a:solidFill>
                <a:prstClr val="black"/>
              </a:solidFill>
              <a:latin typeface="Times New Roman" panose="02020603050405020304" pitchFamily="18" charset="0"/>
              <a:cs typeface="Times New Roman" panose="02020603050405020304" pitchFamily="18" charset="0"/>
            </a:endParaRPr>
          </a:p>
          <a:p>
            <a:pPr marL="232104" indent="-232104" algn="just" defTabSz="811063">
              <a:buFont typeface="Wingdings" panose="05000000000000000000" pitchFamily="2" charset="2"/>
              <a:buChar char="Ø"/>
            </a:pPr>
            <a:r>
              <a:rPr lang="ru-RU" sz="1800" dirty="0">
                <a:solidFill>
                  <a:prstClr val="black"/>
                </a:solidFill>
                <a:latin typeface="Times New Roman" panose="02020603050405020304" pitchFamily="18" charset="0"/>
                <a:cs typeface="Times New Roman" panose="02020603050405020304" pitchFamily="18" charset="0"/>
              </a:rPr>
              <a:t>В случае ошибочного указания ИНН </a:t>
            </a:r>
            <a:r>
              <a:rPr lang="ru-RU" sz="1800" b="1" dirty="0">
                <a:solidFill>
                  <a:srgbClr val="00B050"/>
                </a:solidFill>
                <a:latin typeface="Times New Roman" panose="02020603050405020304" pitchFamily="18" charset="0"/>
                <a:cs typeface="Times New Roman" panose="02020603050405020304" pitchFamily="18" charset="0"/>
              </a:rPr>
              <a:t>(существующий ИНН)</a:t>
            </a:r>
            <a:r>
              <a:rPr lang="ru-RU" sz="1800" dirty="0">
                <a:solidFill>
                  <a:prstClr val="black"/>
                </a:solidFill>
                <a:latin typeface="Times New Roman" panose="02020603050405020304" pitchFamily="18" charset="0"/>
                <a:cs typeface="Times New Roman" panose="02020603050405020304" pitchFamily="18" charset="0"/>
              </a:rPr>
              <a:t>, денежные средства учитываются в сальдо ЕНС лица, чей ИНН указан в реквизите </a:t>
            </a:r>
            <a:r>
              <a:rPr lang="en-US" sz="1800" dirty="0">
                <a:solidFill>
                  <a:prstClr val="black"/>
                </a:solidFill>
                <a:latin typeface="Times New Roman" panose="02020603050405020304" pitchFamily="18" charset="0"/>
                <a:cs typeface="Times New Roman" panose="02020603050405020304" pitchFamily="18" charset="0"/>
              </a:rPr>
              <a:t>[6</a:t>
            </a:r>
            <a:r>
              <a:rPr lang="ru-RU" sz="1800" dirty="0">
                <a:solidFill>
                  <a:prstClr val="black"/>
                </a:solidFill>
                <a:latin typeface="Times New Roman" panose="02020603050405020304" pitchFamily="18" charset="0"/>
                <a:cs typeface="Times New Roman" panose="02020603050405020304" pitchFamily="18" charset="0"/>
              </a:rPr>
              <a:t>0</a:t>
            </a:r>
            <a:r>
              <a:rPr lang="en-US" sz="1800" dirty="0">
                <a:solidFill>
                  <a:prstClr val="black"/>
                </a:solidFill>
                <a:latin typeface="Times New Roman" panose="02020603050405020304" pitchFamily="18" charset="0"/>
                <a:cs typeface="Times New Roman" panose="02020603050405020304" pitchFamily="18" charset="0"/>
              </a:rPr>
              <a:t>]</a:t>
            </a:r>
            <a:r>
              <a:rPr lang="ru-RU" sz="1800" dirty="0">
                <a:solidFill>
                  <a:prstClr val="black"/>
                </a:solidFill>
                <a:latin typeface="Times New Roman" panose="02020603050405020304" pitchFamily="18" charset="0"/>
                <a:cs typeface="Times New Roman" panose="02020603050405020304" pitchFamily="18" charset="0"/>
              </a:rPr>
              <a:t> платежного документа. </a:t>
            </a:r>
            <a:endParaRPr lang="ru-RU" sz="1800" dirty="0" smtClean="0">
              <a:solidFill>
                <a:prstClr val="black"/>
              </a:solidFill>
              <a:latin typeface="Times New Roman" panose="02020603050405020304" pitchFamily="18" charset="0"/>
              <a:cs typeface="Times New Roman" panose="02020603050405020304" pitchFamily="18" charset="0"/>
            </a:endParaRPr>
          </a:p>
          <a:p>
            <a:pPr marL="232104" indent="-232104" algn="just" defTabSz="811063">
              <a:buFont typeface="Wingdings" panose="05000000000000000000" pitchFamily="2" charset="2"/>
              <a:buChar char="Ø"/>
            </a:pPr>
            <a:r>
              <a:rPr lang="ru-RU" sz="1800" dirty="0" smtClean="0">
                <a:solidFill>
                  <a:prstClr val="black"/>
                </a:solidFill>
                <a:latin typeface="Times New Roman" panose="02020603050405020304" pitchFamily="18" charset="0"/>
                <a:cs typeface="Times New Roman" panose="02020603050405020304" pitchFamily="18" charset="0"/>
              </a:rPr>
              <a:t>Налогоплательщик </a:t>
            </a:r>
            <a:r>
              <a:rPr lang="ru-RU" sz="1800" dirty="0">
                <a:solidFill>
                  <a:prstClr val="black"/>
                </a:solidFill>
                <a:latin typeface="Times New Roman" panose="02020603050405020304" pitchFamily="18" charset="0"/>
                <a:cs typeface="Times New Roman" panose="02020603050405020304" pitchFamily="18" charset="0"/>
              </a:rPr>
              <a:t>вправе распорядиться суммой денежных средств, формирующих положительное сальдо его единого налогового счета, путем зачета или возврата в порядке, предусмотренном статьями 78, 79 НК РФ.</a:t>
            </a:r>
            <a:endParaRPr lang="en-US" sz="1800" b="1" dirty="0">
              <a:solidFill>
                <a:prstClr val="black"/>
              </a:solidFill>
              <a:latin typeface="Times New Roman" panose="02020603050405020304" pitchFamily="18" charset="0"/>
              <a:cs typeface="Times New Roman" panose="02020603050405020304" pitchFamily="18" charset="0"/>
            </a:endParaRPr>
          </a:p>
        </p:txBody>
      </p:sp>
      <p:sp>
        <p:nvSpPr>
          <p:cNvPr id="5" name="Стрелка вправо с вырезом 4"/>
          <p:cNvSpPr/>
          <p:nvPr/>
        </p:nvSpPr>
        <p:spPr>
          <a:xfrm>
            <a:off x="5663304" y="2769169"/>
            <a:ext cx="822724" cy="375375"/>
          </a:xfrm>
          <a:prstGeom prst="notchedRightArrow">
            <a:avLst/>
          </a:prstGeom>
          <a:ln>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6644640" y="4232365"/>
            <a:ext cx="3387635" cy="2595154"/>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just"/>
            <a:r>
              <a:rPr lang="ru-RU" sz="1800" b="1" i="1" dirty="0">
                <a:solidFill>
                  <a:schemeClr val="tx2">
                    <a:lumMod val="50000"/>
                  </a:schemeClr>
                </a:solidFill>
                <a:latin typeface="Times New Roman" panose="02020603050405020304" pitchFamily="18" charset="0"/>
              </a:rPr>
              <a:t>В соответствии со ст. 78 НК РФ плательщик подает заявление о зачете платежей другому лицу</a:t>
            </a:r>
            <a:r>
              <a:rPr lang="ru-RU" sz="1800" b="1" i="1" dirty="0">
                <a:solidFill>
                  <a:srgbClr val="FF0000"/>
                </a:solidFill>
                <a:latin typeface="Times New Roman" panose="02020603050405020304" pitchFamily="18" charset="0"/>
              </a:rPr>
              <a:t>. </a:t>
            </a:r>
            <a:r>
              <a:rPr lang="ru-RU" sz="1800" b="1" i="1" dirty="0" smtClean="0">
                <a:solidFill>
                  <a:srgbClr val="FF0000"/>
                </a:solidFill>
                <a:latin typeface="Times New Roman" panose="02020603050405020304" pitchFamily="18" charset="0"/>
              </a:rPr>
              <a:t>       С 01.01.2024 возобновлено действие </a:t>
            </a:r>
            <a:r>
              <a:rPr lang="ru-RU" sz="1800" b="1" i="1" dirty="0">
                <a:solidFill>
                  <a:srgbClr val="FF0000"/>
                </a:solidFill>
                <a:latin typeface="Times New Roman" panose="02020603050405020304" pitchFamily="18" charset="0"/>
              </a:rPr>
              <a:t>статьи 78 НК РФ </a:t>
            </a:r>
            <a:r>
              <a:rPr lang="ru-RU" sz="1800" b="1" i="1" dirty="0" smtClean="0">
                <a:solidFill>
                  <a:srgbClr val="FF0000"/>
                </a:solidFill>
                <a:latin typeface="Times New Roman" panose="02020603050405020304" pitchFamily="18" charset="0"/>
              </a:rPr>
              <a:t> в части зачета в счет иного лица.</a:t>
            </a:r>
            <a:endParaRPr lang="ru-RU" sz="1800" b="1" i="1" dirty="0">
              <a:solidFill>
                <a:srgbClr val="FF0000"/>
              </a:solidFill>
              <a:latin typeface="Times New Roman" panose="02020603050405020304" pitchFamily="18" charset="0"/>
            </a:endParaRPr>
          </a:p>
        </p:txBody>
      </p:sp>
      <p:sp>
        <p:nvSpPr>
          <p:cNvPr id="8" name="Скругленный прямоугольник 7"/>
          <p:cNvSpPr/>
          <p:nvPr/>
        </p:nvSpPr>
        <p:spPr>
          <a:xfrm>
            <a:off x="6486028" y="1476102"/>
            <a:ext cx="3515767" cy="2595154"/>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just"/>
            <a:r>
              <a:rPr lang="ru-RU" sz="1800" b="1" i="1" dirty="0" smtClean="0">
                <a:solidFill>
                  <a:prstClr val="black"/>
                </a:solidFill>
                <a:latin typeface="Times New Roman" panose="02020603050405020304" pitchFamily="18" charset="0"/>
                <a:cs typeface="Times New Roman" panose="02020603050405020304" pitchFamily="18" charset="0"/>
              </a:rPr>
              <a:t>В реквизите "Назначение платежа" - дополнительная информация, необходимая для идентификации назначения платежа</a:t>
            </a:r>
            <a:endParaRPr lang="ru-RU" sz="1800" b="1" i="1" dirty="0">
              <a:solidFill>
                <a:prstClr val="black"/>
              </a:solidFill>
              <a:latin typeface="Times New Roman" panose="02020603050405020304" pitchFamily="18" charset="0"/>
              <a:cs typeface="Times New Roman" panose="02020603050405020304" pitchFamily="18" charset="0"/>
            </a:endParaRPr>
          </a:p>
        </p:txBody>
      </p:sp>
      <p:sp>
        <p:nvSpPr>
          <p:cNvPr id="9" name="Стрелка вправо с вырезом 8"/>
          <p:cNvSpPr/>
          <p:nvPr/>
        </p:nvSpPr>
        <p:spPr>
          <a:xfrm>
            <a:off x="5754744" y="4941957"/>
            <a:ext cx="822724" cy="375375"/>
          </a:xfrm>
          <a:prstGeom prst="notchedRightArrow">
            <a:avLst/>
          </a:prstGeom>
          <a:ln>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a:endParaRPr lang="ru-RU"/>
          </a:p>
        </p:txBody>
      </p:sp>
      <p:sp>
        <p:nvSpPr>
          <p:cNvPr id="10" name="Номер слайда 1"/>
          <p:cNvSpPr>
            <a:spLocks noGrp="1"/>
          </p:cNvSpPr>
          <p:nvPr>
            <p:ph type="sldNum" sz="quarter" idx="12"/>
          </p:nvPr>
        </p:nvSpPr>
        <p:spPr>
          <a:xfrm>
            <a:off x="9042593" y="6728967"/>
            <a:ext cx="2065020" cy="380677"/>
          </a:xfrm>
        </p:spPr>
        <p:txBody>
          <a:bodyPr/>
          <a:lstStyle/>
          <a:p>
            <a:pPr>
              <a:defRPr/>
            </a:pPr>
            <a:r>
              <a:rPr lang="ru-RU" dirty="0" smtClean="0">
                <a:solidFill>
                  <a:prstClr val="black">
                    <a:tint val="75000"/>
                  </a:prstClr>
                </a:solidFill>
              </a:rPr>
              <a:t>10</a:t>
            </a:r>
            <a:endParaRPr lang="ru-RU" dirty="0">
              <a:solidFill>
                <a:prstClr val="black">
                  <a:tint val="75000"/>
                </a:prstClr>
              </a:solidFill>
            </a:endParaRPr>
          </a:p>
        </p:txBody>
      </p:sp>
    </p:spTree>
    <p:extLst>
      <p:ext uri="{BB962C8B-B14F-4D97-AF65-F5344CB8AC3E}">
        <p14:creationId xmlns:p14="http://schemas.microsoft.com/office/powerpoint/2010/main" val="4258788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2"/>
          <p:cNvSpPr txBox="1"/>
          <p:nvPr/>
        </p:nvSpPr>
        <p:spPr>
          <a:xfrm>
            <a:off x="9399603" y="6113931"/>
            <a:ext cx="556554" cy="713634"/>
          </a:xfrm>
          <a:prstGeom prst="rect">
            <a:avLst/>
          </a:prstGeom>
          <a:noFill/>
          <a:ln>
            <a:noFill/>
          </a:ln>
        </p:spPr>
        <p:txBody>
          <a:bodyPr lIns="98728" tIns="49147" rIns="98728" bIns="49147" anchor="ctr">
            <a:noAutofit/>
          </a:bodyPr>
          <a:lstStyle/>
          <a:p>
            <a:pPr algn="ctr">
              <a:lnSpc>
                <a:spcPts val="2270"/>
              </a:lnSpc>
            </a:pPr>
            <a:endParaRPr lang="ru-RU" sz="2553" spc="-1" dirty="0">
              <a:latin typeface="Tinos"/>
            </a:endParaRPr>
          </a:p>
        </p:txBody>
      </p:sp>
      <p:sp>
        <p:nvSpPr>
          <p:cNvPr id="8" name="Subtitle 2">
            <a:extLst>
              <a:ext uri="{FF2B5EF4-FFF2-40B4-BE49-F238E27FC236}">
                <a16:creationId xmlns:a16="http://schemas.microsoft.com/office/drawing/2014/main" id="{51A55428-D23F-4777-96FE-D91E0B26310D}"/>
              </a:ext>
            </a:extLst>
          </p:cNvPr>
          <p:cNvSpPr txBox="1">
            <a:spLocks/>
          </p:cNvSpPr>
          <p:nvPr/>
        </p:nvSpPr>
        <p:spPr>
          <a:xfrm>
            <a:off x="228599" y="444381"/>
            <a:ext cx="9878785" cy="922865"/>
          </a:xfrm>
          <a:prstGeom prst="rect">
            <a:avLst/>
          </a:prstGeom>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vert="horz"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defRPr/>
            </a:pPr>
            <a:r>
              <a:rPr lang="ru-RU" b="1" dirty="0" smtClean="0">
                <a:solidFill>
                  <a:srgbClr val="FF0000"/>
                </a:solidFill>
                <a:latin typeface="Roboto Condensed" panose="02000000000000000000" pitchFamily="2" charset="0"/>
              </a:rPr>
              <a:t>УЖЕ ПРИВЫКЛИ: Уведомление - это документ, который нужно направить в налоговый орган, если установленный срок подачи декларации позднее срока уплаты</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Объект 4"/>
          <p:cNvGraphicFramePr>
            <a:graphicFrameLocks/>
          </p:cNvGraphicFramePr>
          <p:nvPr>
            <p:extLst>
              <p:ext uri="{D42A27DB-BD31-4B8C-83A1-F6EECF244321}">
                <p14:modId xmlns:p14="http://schemas.microsoft.com/office/powerpoint/2010/main" val="3471555191"/>
              </p:ext>
            </p:extLst>
          </p:nvPr>
        </p:nvGraphicFramePr>
        <p:xfrm>
          <a:off x="148045" y="1390488"/>
          <a:ext cx="9840686" cy="5656443"/>
        </p:xfrm>
        <a:graphic>
          <a:graphicData uri="http://schemas.openxmlformats.org/drawingml/2006/table">
            <a:tbl>
              <a:tblPr firstRow="1" firstCol="1" bandRow="1">
                <a:tableStyleId>{5C22544A-7EE6-4342-B048-85BDC9FD1C3A}</a:tableStyleId>
              </a:tblPr>
              <a:tblGrid>
                <a:gridCol w="2525453">
                  <a:extLst>
                    <a:ext uri="{9D8B030D-6E8A-4147-A177-3AD203B41FA5}">
                      <a16:colId xmlns:a16="http://schemas.microsoft.com/office/drawing/2014/main" val="20000"/>
                    </a:ext>
                  </a:extLst>
                </a:gridCol>
                <a:gridCol w="7315233">
                  <a:extLst>
                    <a:ext uri="{9D8B030D-6E8A-4147-A177-3AD203B41FA5}">
                      <a16:colId xmlns:a16="http://schemas.microsoft.com/office/drawing/2014/main" val="20001"/>
                    </a:ext>
                  </a:extLst>
                </a:gridCol>
              </a:tblGrid>
              <a:tr h="332434">
                <a:tc>
                  <a:txBody>
                    <a:bodyPr/>
                    <a:lstStyle/>
                    <a:p>
                      <a:pPr algn="ctr">
                        <a:lnSpc>
                          <a:spcPct val="107000"/>
                        </a:lnSpc>
                        <a:spcAft>
                          <a:spcPts val="0"/>
                        </a:spcAft>
                      </a:pPr>
                      <a:r>
                        <a:rPr lang="ru-RU" sz="1500" dirty="0">
                          <a:solidFill>
                            <a:schemeClr val="tx2">
                              <a:lumMod val="75000"/>
                            </a:schemeClr>
                          </a:solidFill>
                          <a:effectLst/>
                          <a:latin typeface="Arial Narrow" pitchFamily="34" charset="0"/>
                        </a:rPr>
                        <a:t>Налоги и взносы</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marR="189865" algn="ctr">
                        <a:lnSpc>
                          <a:spcPct val="107000"/>
                        </a:lnSpc>
                        <a:spcAft>
                          <a:spcPts val="0"/>
                        </a:spcAft>
                      </a:pPr>
                      <a:r>
                        <a:rPr lang="ru-RU" sz="1500" dirty="0">
                          <a:solidFill>
                            <a:schemeClr val="tx2">
                              <a:lumMod val="75000"/>
                            </a:schemeClr>
                          </a:solidFill>
                          <a:effectLst/>
                          <a:latin typeface="Arial Narrow" pitchFamily="34" charset="0"/>
                        </a:rPr>
                        <a:t>По каким платежам </a:t>
                      </a:r>
                      <a:r>
                        <a:rPr lang="ru-RU" sz="1500" dirty="0" smtClean="0">
                          <a:solidFill>
                            <a:schemeClr val="tx2">
                              <a:lumMod val="75000"/>
                            </a:schemeClr>
                          </a:solidFill>
                          <a:effectLst/>
                          <a:latin typeface="Arial Narrow" pitchFamily="34" charset="0"/>
                        </a:rPr>
                        <a:t>подавать Уведомление</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0"/>
                  </a:ext>
                </a:extLst>
              </a:tr>
              <a:tr h="332434">
                <a:tc>
                  <a:txBody>
                    <a:bodyPr/>
                    <a:lstStyle/>
                    <a:p>
                      <a:pPr>
                        <a:lnSpc>
                          <a:spcPct val="107000"/>
                        </a:lnSpc>
                        <a:spcAft>
                          <a:spcPts val="0"/>
                        </a:spcAft>
                      </a:pP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Налог с доходов организаций КБК 18210101040011000110</a:t>
                      </a:r>
                    </a:p>
                    <a:p>
                      <a:pPr>
                        <a:lnSpc>
                          <a:spcPct val="107000"/>
                        </a:lnSpc>
                        <a:spcAft>
                          <a:spcPts val="0"/>
                        </a:spcAft>
                      </a:pP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        18210101070011000110</a:t>
                      </a:r>
                      <a:endParaRPr lang="ru-RU" sz="14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nSpc>
                          <a:spcPct val="107000"/>
                        </a:lnSpc>
                        <a:spcAft>
                          <a:spcPts val="0"/>
                        </a:spcAft>
                      </a:pPr>
                      <a:r>
                        <a:rPr lang="ru-RU" sz="1300" b="1" dirty="0" smtClean="0">
                          <a:solidFill>
                            <a:srgbClr val="002060"/>
                          </a:solidFill>
                          <a:effectLst/>
                          <a:latin typeface="Arial Narrow" pitchFamily="34" charset="0"/>
                          <a:ea typeface="Calibri" panose="020F0502020204030204" pitchFamily="34" charset="0"/>
                          <a:cs typeface="Times New Roman" panose="02020603050405020304" pitchFamily="18" charset="0"/>
                        </a:rPr>
                        <a:t>Если декларация представляется</a:t>
                      </a:r>
                      <a:r>
                        <a:rPr lang="ru-RU" sz="1300" b="1" baseline="0" dirty="0" smtClean="0">
                          <a:solidFill>
                            <a:srgbClr val="002060"/>
                          </a:solidFill>
                          <a:effectLst/>
                          <a:latin typeface="Arial Narrow" pitchFamily="34" charset="0"/>
                          <a:ea typeface="Calibri" panose="020F0502020204030204" pitchFamily="34" charset="0"/>
                          <a:cs typeface="Times New Roman" panose="02020603050405020304" pitchFamily="18" charset="0"/>
                        </a:rPr>
                        <a:t> ежеквартально, то е</a:t>
                      </a:r>
                      <a:r>
                        <a:rPr lang="ru-RU" sz="1300" b="1" dirty="0" smtClean="0">
                          <a:solidFill>
                            <a:srgbClr val="002060"/>
                          </a:solidFill>
                          <a:effectLst/>
                          <a:latin typeface="Arial Narrow" pitchFamily="34" charset="0"/>
                          <a:ea typeface="Calibri" panose="020F0502020204030204" pitchFamily="34" charset="0"/>
                          <a:cs typeface="Times New Roman" panose="02020603050405020304" pitchFamily="18" charset="0"/>
                        </a:rPr>
                        <a:t>жемесячно (не представляется </a:t>
                      </a:r>
                      <a:r>
                        <a:rPr lang="ru-RU" sz="1300" b="1" baseline="0" dirty="0" smtClean="0">
                          <a:solidFill>
                            <a:srgbClr val="002060"/>
                          </a:solidFill>
                          <a:effectLst/>
                          <a:latin typeface="Arial Narrow" pitchFamily="34" charset="0"/>
                          <a:ea typeface="Calibri" panose="020F0502020204030204" pitchFamily="34" charset="0"/>
                          <a:cs typeface="Times New Roman" panose="02020603050405020304" pitchFamily="18" charset="0"/>
                        </a:rPr>
                        <a:t> по сроку 25.04, 25.07, 25.10 по причине представления на указанные даты  соответствующих деклараций)</a:t>
                      </a:r>
                    </a:p>
                    <a:p>
                      <a:pPr>
                        <a:lnSpc>
                          <a:spcPct val="107000"/>
                        </a:lnSpc>
                        <a:spcAft>
                          <a:spcPts val="0"/>
                        </a:spcAft>
                      </a:pPr>
                      <a:r>
                        <a:rPr lang="ru-RU" sz="1300" b="1" baseline="0" dirty="0" smtClean="0">
                          <a:solidFill>
                            <a:srgbClr val="002060"/>
                          </a:solidFill>
                          <a:effectLst/>
                          <a:latin typeface="Arial Narrow" pitchFamily="34" charset="0"/>
                          <a:ea typeface="Calibri" panose="020F0502020204030204" pitchFamily="34" charset="0"/>
                          <a:cs typeface="Times New Roman" panose="02020603050405020304" pitchFamily="18" charset="0"/>
                        </a:rPr>
                        <a:t>Если декларация представляется ежемесячно, уведомление представляется за декабрь отчетного периода в январе месяце года, следующего за отчетным 25.01.</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8"/>
                  </a:ext>
                </a:extLst>
              </a:tr>
              <a:tr h="332434">
                <a:tc>
                  <a:txBody>
                    <a:bodyPr/>
                    <a:lstStyle/>
                    <a:p>
                      <a:pPr>
                        <a:lnSpc>
                          <a:spcPct val="107000"/>
                        </a:lnSpc>
                        <a:spcAft>
                          <a:spcPts val="0"/>
                        </a:spcAft>
                      </a:pP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Налог с доходов, полученных</a:t>
                      </a:r>
                      <a:r>
                        <a:rPr lang="ru-RU" sz="1400" baseline="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 иностранной организацией </a:t>
                      </a: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КБК  </a:t>
                      </a:r>
                    </a:p>
                    <a:p>
                      <a:pPr>
                        <a:lnSpc>
                          <a:spcPct val="107000"/>
                        </a:lnSpc>
                        <a:spcAft>
                          <a:spcPts val="0"/>
                        </a:spcAft>
                      </a:pP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18210101030011000110</a:t>
                      </a:r>
                    </a:p>
                    <a:p>
                      <a:pPr>
                        <a:lnSpc>
                          <a:spcPct val="107000"/>
                        </a:lnSpc>
                        <a:spcAft>
                          <a:spcPts val="0"/>
                        </a:spcAft>
                      </a:pP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18210101050011000110</a:t>
                      </a:r>
                      <a:endParaRPr lang="ru-RU" sz="14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nSpc>
                          <a:spcPct val="107000"/>
                        </a:lnSpc>
                        <a:spcAft>
                          <a:spcPts val="0"/>
                        </a:spcAft>
                      </a:pPr>
                      <a:r>
                        <a:rPr lang="ru-RU" sz="1300" b="1" dirty="0" smtClean="0">
                          <a:solidFill>
                            <a:srgbClr val="002060"/>
                          </a:solidFill>
                          <a:effectLst/>
                          <a:latin typeface="Arial Narrow" pitchFamily="34" charset="0"/>
                          <a:ea typeface="Calibri" panose="020F0502020204030204" pitchFamily="34" charset="0"/>
                          <a:cs typeface="Times New Roman" panose="02020603050405020304" pitchFamily="18" charset="0"/>
                        </a:rPr>
                        <a:t>Если декларация представляется</a:t>
                      </a:r>
                      <a:r>
                        <a:rPr lang="ru-RU" sz="1300" b="1" baseline="0" dirty="0" smtClean="0">
                          <a:solidFill>
                            <a:srgbClr val="002060"/>
                          </a:solidFill>
                          <a:effectLst/>
                          <a:latin typeface="Arial Narrow" pitchFamily="34" charset="0"/>
                          <a:ea typeface="Calibri" panose="020F0502020204030204" pitchFamily="34" charset="0"/>
                          <a:cs typeface="Times New Roman" panose="02020603050405020304" pitchFamily="18" charset="0"/>
                        </a:rPr>
                        <a:t> ежеквартально, то е</a:t>
                      </a:r>
                      <a:r>
                        <a:rPr lang="ru-RU" sz="1300" b="1" dirty="0" smtClean="0">
                          <a:solidFill>
                            <a:srgbClr val="002060"/>
                          </a:solidFill>
                          <a:effectLst/>
                          <a:latin typeface="Arial Narrow" pitchFamily="34" charset="0"/>
                          <a:ea typeface="Calibri" panose="020F0502020204030204" pitchFamily="34" charset="0"/>
                          <a:cs typeface="Times New Roman" panose="02020603050405020304" pitchFamily="18" charset="0"/>
                        </a:rPr>
                        <a:t>жемесячно (не представляется </a:t>
                      </a:r>
                      <a:r>
                        <a:rPr lang="ru-RU" sz="1300" b="1" baseline="0" dirty="0" smtClean="0">
                          <a:solidFill>
                            <a:srgbClr val="002060"/>
                          </a:solidFill>
                          <a:effectLst/>
                          <a:latin typeface="Arial Narrow" pitchFamily="34" charset="0"/>
                          <a:ea typeface="Calibri" panose="020F0502020204030204" pitchFamily="34" charset="0"/>
                          <a:cs typeface="Times New Roman" panose="02020603050405020304" pitchFamily="18" charset="0"/>
                        </a:rPr>
                        <a:t> по сроку 25.04, 25.07, 25.10 по причине представления на указанные даты  соответствующих деклараций)</a:t>
                      </a:r>
                    </a:p>
                    <a:p>
                      <a:pPr>
                        <a:lnSpc>
                          <a:spcPct val="107000"/>
                        </a:lnSpc>
                        <a:spcAft>
                          <a:spcPts val="0"/>
                        </a:spcAft>
                      </a:pPr>
                      <a:r>
                        <a:rPr lang="ru-RU" sz="1300" b="1" baseline="0" dirty="0" smtClean="0">
                          <a:solidFill>
                            <a:srgbClr val="002060"/>
                          </a:solidFill>
                          <a:effectLst/>
                          <a:latin typeface="Arial Narrow" pitchFamily="34" charset="0"/>
                          <a:ea typeface="Calibri" panose="020F0502020204030204" pitchFamily="34" charset="0"/>
                          <a:cs typeface="Times New Roman" panose="02020603050405020304" pitchFamily="18" charset="0"/>
                        </a:rPr>
                        <a:t>Если декларация представляется ежемесячно, уведомление представляется за декабрь отчетного периода в январе месяце года, следующего за отчетным 25.01.</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10"/>
                  </a:ext>
                </a:extLst>
              </a:tr>
              <a:tr h="278722">
                <a:tc>
                  <a:txBody>
                    <a:bodyPr/>
                    <a:lstStyle/>
                    <a:p>
                      <a:pPr>
                        <a:lnSpc>
                          <a:spcPct val="107000"/>
                        </a:lnSpc>
                        <a:spcAft>
                          <a:spcPts val="0"/>
                        </a:spcAft>
                      </a:pPr>
                      <a:r>
                        <a:rPr lang="ru-RU" sz="1500" dirty="0">
                          <a:solidFill>
                            <a:schemeClr val="tx2">
                              <a:lumMod val="75000"/>
                            </a:schemeClr>
                          </a:solidFill>
                          <a:effectLst/>
                          <a:latin typeface="Arial Narrow" pitchFamily="34" charset="0"/>
                        </a:rPr>
                        <a:t>УСН</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nSpc>
                          <a:spcPct val="107000"/>
                        </a:lnSpc>
                        <a:spcAft>
                          <a:spcPts val="0"/>
                        </a:spcAft>
                      </a:pPr>
                      <a:r>
                        <a:rPr lang="ru-RU" sz="1300" b="1" dirty="0">
                          <a:solidFill>
                            <a:srgbClr val="002060"/>
                          </a:solidFill>
                          <a:effectLst/>
                          <a:latin typeface="Arial Narrow" pitchFamily="34" charset="0"/>
                        </a:rPr>
                        <a:t>Авансы за 1 квартал, полугодие и за 9 месяцев</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1"/>
                  </a:ext>
                </a:extLst>
              </a:tr>
              <a:tr h="332434">
                <a:tc>
                  <a:txBody>
                    <a:bodyPr/>
                    <a:lstStyle/>
                    <a:p>
                      <a:pPr>
                        <a:lnSpc>
                          <a:spcPct val="107000"/>
                        </a:lnSpc>
                        <a:spcAft>
                          <a:spcPts val="0"/>
                        </a:spcAft>
                      </a:pPr>
                      <a:r>
                        <a:rPr lang="ru-RU" sz="1400" dirty="0">
                          <a:solidFill>
                            <a:schemeClr val="tx2">
                              <a:lumMod val="75000"/>
                            </a:schemeClr>
                          </a:solidFill>
                          <a:effectLst/>
                          <a:latin typeface="Arial Narrow" pitchFamily="34" charset="0"/>
                        </a:rPr>
                        <a:t>Страховые </a:t>
                      </a:r>
                      <a:r>
                        <a:rPr lang="ru-RU" sz="1400" dirty="0" smtClean="0">
                          <a:solidFill>
                            <a:schemeClr val="tx2">
                              <a:lumMod val="75000"/>
                            </a:schemeClr>
                          </a:solidFill>
                          <a:effectLst/>
                          <a:latin typeface="Arial Narrow" pitchFamily="34" charset="0"/>
                        </a:rPr>
                        <a:t>взносы</a:t>
                      </a:r>
                      <a:endParaRPr lang="ru-RU" sz="14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nSpc>
                          <a:spcPct val="107000"/>
                        </a:lnSpc>
                        <a:spcAft>
                          <a:spcPts val="0"/>
                        </a:spcAft>
                      </a:pPr>
                      <a:r>
                        <a:rPr lang="ru-RU" sz="1300" b="1" dirty="0" smtClean="0">
                          <a:solidFill>
                            <a:srgbClr val="002060"/>
                          </a:solidFill>
                          <a:effectLst/>
                          <a:latin typeface="Arial Narrow" pitchFamily="34" charset="0"/>
                        </a:rPr>
                        <a:t>Уведомление представляется </a:t>
                      </a:r>
                      <a:r>
                        <a:rPr lang="ru-RU" sz="1300" b="1" baseline="0" dirty="0" smtClean="0">
                          <a:solidFill>
                            <a:srgbClr val="002060"/>
                          </a:solidFill>
                          <a:effectLst/>
                          <a:latin typeface="Arial Narrow" pitchFamily="34" charset="0"/>
                          <a:ea typeface="Calibri" panose="020F0502020204030204" pitchFamily="34" charset="0"/>
                          <a:cs typeface="Times New Roman" panose="02020603050405020304" pitchFamily="18" charset="0"/>
                        </a:rPr>
                        <a:t>е</a:t>
                      </a:r>
                      <a:r>
                        <a:rPr lang="ru-RU" sz="1300" b="1" dirty="0" smtClean="0">
                          <a:solidFill>
                            <a:srgbClr val="002060"/>
                          </a:solidFill>
                          <a:effectLst/>
                          <a:latin typeface="Arial Narrow" pitchFamily="34" charset="0"/>
                          <a:ea typeface="Calibri" panose="020F0502020204030204" pitchFamily="34" charset="0"/>
                          <a:cs typeface="Times New Roman" panose="02020603050405020304" pitchFamily="18" charset="0"/>
                        </a:rPr>
                        <a:t>жемесячно (не представляется </a:t>
                      </a:r>
                      <a:r>
                        <a:rPr lang="ru-RU" sz="1300" b="1" baseline="0" dirty="0" smtClean="0">
                          <a:solidFill>
                            <a:srgbClr val="002060"/>
                          </a:solidFill>
                          <a:effectLst/>
                          <a:latin typeface="Arial Narrow" pitchFamily="34" charset="0"/>
                          <a:ea typeface="Calibri" panose="020F0502020204030204" pitchFamily="34" charset="0"/>
                          <a:cs typeface="Times New Roman" panose="02020603050405020304" pitchFamily="18" charset="0"/>
                        </a:rPr>
                        <a:t> уведомление за март, за июнь, за сентябрь, за декабрь по причине представления  </a:t>
                      </a:r>
                      <a:r>
                        <a:rPr lang="ru-RU" sz="1300" b="1" baseline="0" smtClean="0">
                          <a:solidFill>
                            <a:srgbClr val="002060"/>
                          </a:solidFill>
                          <a:effectLst/>
                          <a:latin typeface="Arial Narrow" pitchFamily="34" charset="0"/>
                          <a:ea typeface="Calibri" panose="020F0502020204030204" pitchFamily="34" charset="0"/>
                          <a:cs typeface="Times New Roman" panose="02020603050405020304" pitchFamily="18" charset="0"/>
                        </a:rPr>
                        <a:t>соответствующих расчетов)</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2"/>
                  </a:ext>
                </a:extLst>
              </a:tr>
              <a:tr h="570439">
                <a:tc>
                  <a:txBody>
                    <a:bodyPr/>
                    <a:lstStyle/>
                    <a:p>
                      <a:pPr>
                        <a:lnSpc>
                          <a:spcPct val="107000"/>
                        </a:lnSpc>
                        <a:spcAft>
                          <a:spcPts val="0"/>
                        </a:spcAft>
                      </a:pPr>
                      <a:r>
                        <a:rPr lang="ru-RU" sz="1400" dirty="0" smtClean="0">
                          <a:solidFill>
                            <a:schemeClr val="tx2">
                              <a:lumMod val="75000"/>
                            </a:schemeClr>
                          </a:solidFill>
                          <a:effectLst/>
                          <a:latin typeface="Arial Narrow" pitchFamily="34" charset="0"/>
                        </a:rPr>
                        <a:t>НДФЛ </a:t>
                      </a:r>
                      <a:endParaRPr lang="ru-RU" sz="14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nSpc>
                          <a:spcPct val="107000"/>
                        </a:lnSpc>
                        <a:spcAft>
                          <a:spcPts val="0"/>
                        </a:spcAft>
                      </a:pPr>
                      <a:r>
                        <a:rPr lang="ru-RU" sz="1300" b="1" dirty="0" smtClean="0">
                          <a:solidFill>
                            <a:schemeClr val="bg2">
                              <a:lumMod val="50000"/>
                            </a:schemeClr>
                          </a:solidFill>
                          <a:effectLst/>
                          <a:latin typeface="Arial Narrow" pitchFamily="34" charset="0"/>
                        </a:rPr>
                        <a:t>Налоговые агенты </a:t>
                      </a:r>
                      <a:r>
                        <a:rPr lang="ru-RU" sz="1300" b="1" dirty="0" smtClean="0">
                          <a:solidFill>
                            <a:srgbClr val="002060"/>
                          </a:solidFill>
                          <a:effectLst/>
                          <a:latin typeface="Arial Narrow" pitchFamily="34" charset="0"/>
                        </a:rPr>
                        <a:t>представляют ежемесячно</a:t>
                      </a:r>
                      <a:r>
                        <a:rPr lang="ru-RU" sz="1300" b="1" baseline="0" dirty="0" smtClean="0">
                          <a:solidFill>
                            <a:srgbClr val="002060"/>
                          </a:solidFill>
                          <a:effectLst/>
                          <a:latin typeface="Arial Narrow" pitchFamily="34" charset="0"/>
                        </a:rPr>
                        <a:t> два уведомления; </a:t>
                      </a:r>
                      <a:r>
                        <a:rPr lang="ru-RU" sz="1300" b="1" baseline="0" dirty="0" smtClean="0">
                          <a:solidFill>
                            <a:schemeClr val="bg2">
                              <a:lumMod val="50000"/>
                            </a:schemeClr>
                          </a:solidFill>
                          <a:effectLst/>
                          <a:latin typeface="Arial Narrow" pitchFamily="34" charset="0"/>
                        </a:rPr>
                        <a:t>ИП, нотариусы, адвокаты </a:t>
                      </a:r>
                      <a:r>
                        <a:rPr lang="ru-RU" sz="1300" b="1" baseline="0" dirty="0" smtClean="0">
                          <a:solidFill>
                            <a:srgbClr val="002060"/>
                          </a:solidFill>
                          <a:effectLst/>
                          <a:latin typeface="Arial Narrow" pitchFamily="34" charset="0"/>
                        </a:rPr>
                        <a:t>и т.д. уведомления представляют ежеквартально (не представляют за год по причине сдачи расчета)</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3"/>
                  </a:ext>
                </a:extLst>
              </a:tr>
              <a:tr h="332434">
                <a:tc>
                  <a:txBody>
                    <a:bodyPr/>
                    <a:lstStyle/>
                    <a:p>
                      <a:pPr>
                        <a:lnSpc>
                          <a:spcPct val="107000"/>
                        </a:lnSpc>
                        <a:spcAft>
                          <a:spcPts val="0"/>
                        </a:spcAft>
                      </a:pPr>
                      <a:r>
                        <a:rPr lang="ru-RU" sz="1500" dirty="0">
                          <a:solidFill>
                            <a:schemeClr val="tx2">
                              <a:lumMod val="75000"/>
                            </a:schemeClr>
                          </a:solidFill>
                          <a:effectLst/>
                          <a:latin typeface="Arial Narrow" pitchFamily="34" charset="0"/>
                        </a:rPr>
                        <a:t>Транспортный налог</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nSpc>
                          <a:spcPct val="107000"/>
                        </a:lnSpc>
                        <a:spcAft>
                          <a:spcPts val="0"/>
                        </a:spcAft>
                      </a:pPr>
                      <a:r>
                        <a:rPr lang="ru-RU" sz="1300" b="1" dirty="0">
                          <a:solidFill>
                            <a:srgbClr val="002060"/>
                          </a:solidFill>
                          <a:effectLst/>
                          <a:latin typeface="Arial Narrow" pitchFamily="34" charset="0"/>
                        </a:rPr>
                        <a:t>Авансы за 1, 2, 3 кварталы и за год</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4"/>
                  </a:ext>
                </a:extLst>
              </a:tr>
              <a:tr h="332434">
                <a:tc>
                  <a:txBody>
                    <a:bodyPr/>
                    <a:lstStyle/>
                    <a:p>
                      <a:pPr>
                        <a:lnSpc>
                          <a:spcPct val="107000"/>
                        </a:lnSpc>
                        <a:spcAft>
                          <a:spcPts val="0"/>
                        </a:spcAft>
                      </a:pPr>
                      <a:r>
                        <a:rPr lang="ru-RU" sz="1500" dirty="0">
                          <a:solidFill>
                            <a:schemeClr val="tx2">
                              <a:lumMod val="75000"/>
                            </a:schemeClr>
                          </a:solidFill>
                          <a:effectLst/>
                          <a:latin typeface="Arial Narrow" pitchFamily="34" charset="0"/>
                        </a:rPr>
                        <a:t>Земельный налог</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nSpc>
                          <a:spcPct val="107000"/>
                        </a:lnSpc>
                        <a:spcAft>
                          <a:spcPts val="0"/>
                        </a:spcAft>
                      </a:pPr>
                      <a:r>
                        <a:rPr lang="ru-RU" sz="1300" b="1" dirty="0">
                          <a:solidFill>
                            <a:srgbClr val="002060"/>
                          </a:solidFill>
                          <a:effectLst/>
                          <a:latin typeface="Arial Narrow" pitchFamily="34" charset="0"/>
                        </a:rPr>
                        <a:t>Авансы за 1, 2, 3 кварталы и за год</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5"/>
                  </a:ext>
                </a:extLst>
              </a:tr>
              <a:tr h="332434">
                <a:tc>
                  <a:txBody>
                    <a:bodyPr/>
                    <a:lstStyle/>
                    <a:p>
                      <a:pPr>
                        <a:lnSpc>
                          <a:spcPct val="107000"/>
                        </a:lnSpc>
                        <a:spcAft>
                          <a:spcPts val="0"/>
                        </a:spcAft>
                      </a:pPr>
                      <a:r>
                        <a:rPr lang="ru-RU" sz="1500" dirty="0">
                          <a:solidFill>
                            <a:schemeClr val="tx2">
                              <a:lumMod val="75000"/>
                            </a:schemeClr>
                          </a:solidFill>
                          <a:effectLst/>
                          <a:latin typeface="Arial Narrow" pitchFamily="34" charset="0"/>
                        </a:rPr>
                        <a:t>ЕСХН</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nSpc>
                          <a:spcPct val="107000"/>
                        </a:lnSpc>
                        <a:spcAft>
                          <a:spcPts val="0"/>
                        </a:spcAft>
                      </a:pPr>
                      <a:r>
                        <a:rPr lang="ru-RU" sz="1300" b="1" dirty="0">
                          <a:solidFill>
                            <a:srgbClr val="002060"/>
                          </a:solidFill>
                          <a:effectLst/>
                          <a:latin typeface="Arial Narrow" pitchFamily="34" charset="0"/>
                        </a:rPr>
                        <a:t>Аванс за полугодие</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6"/>
                  </a:ext>
                </a:extLst>
              </a:tr>
              <a:tr h="332434">
                <a:tc>
                  <a:txBody>
                    <a:bodyPr/>
                    <a:lstStyle/>
                    <a:p>
                      <a:pPr>
                        <a:lnSpc>
                          <a:spcPct val="107000"/>
                        </a:lnSpc>
                        <a:spcAft>
                          <a:spcPts val="0"/>
                        </a:spcAft>
                      </a:pPr>
                      <a:r>
                        <a:rPr lang="ru-RU" sz="1500" dirty="0">
                          <a:solidFill>
                            <a:schemeClr val="tx2">
                              <a:lumMod val="75000"/>
                            </a:schemeClr>
                          </a:solidFill>
                          <a:effectLst/>
                          <a:latin typeface="Arial Narrow" pitchFamily="34" charset="0"/>
                        </a:rPr>
                        <a:t>Налог на имущество организаций</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nSpc>
                          <a:spcPct val="107000"/>
                        </a:lnSpc>
                        <a:spcAft>
                          <a:spcPts val="0"/>
                        </a:spcAft>
                      </a:pPr>
                      <a:r>
                        <a:rPr lang="ru-RU" sz="1300" b="1" dirty="0">
                          <a:solidFill>
                            <a:srgbClr val="002060"/>
                          </a:solidFill>
                          <a:effectLst/>
                          <a:latin typeface="Arial Narrow" pitchFamily="34" charset="0"/>
                        </a:rPr>
                        <a:t>Авансы за 1, 2, 3 кварталы и за </a:t>
                      </a:r>
                      <a:r>
                        <a:rPr lang="ru-RU" sz="1300" b="1" dirty="0" smtClean="0">
                          <a:solidFill>
                            <a:srgbClr val="002060"/>
                          </a:solidFill>
                          <a:effectLst/>
                          <a:latin typeface="Arial Narrow" pitchFamily="34" charset="0"/>
                        </a:rPr>
                        <a:t>год (сроки представления уведомлений </a:t>
                      </a:r>
                      <a:r>
                        <a:rPr lang="ru-RU" sz="1300" b="1" smtClean="0">
                          <a:solidFill>
                            <a:srgbClr val="002060"/>
                          </a:solidFill>
                          <a:effectLst/>
                          <a:latin typeface="Arial Narrow" pitchFamily="34" charset="0"/>
                        </a:rPr>
                        <a:t>зависят от наличия </a:t>
                      </a:r>
                      <a:r>
                        <a:rPr lang="ru-RU" sz="1300" b="1" dirty="0" smtClean="0">
                          <a:solidFill>
                            <a:srgbClr val="002060"/>
                          </a:solidFill>
                          <a:effectLst/>
                          <a:latin typeface="Arial Narrow" pitchFamily="34" charset="0"/>
                        </a:rPr>
                        <a:t>объектов налогообложения, налоговая база по которым рассчитывается с учетом кадастровой стоимости)</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7"/>
                  </a:ext>
                </a:extLst>
              </a:tr>
              <a:tr h="263887">
                <a:tc gridSpan="2">
                  <a:txBody>
                    <a:bodyPr/>
                    <a:lstStyle/>
                    <a:p>
                      <a:pPr algn="ctr">
                        <a:lnSpc>
                          <a:spcPct val="107000"/>
                        </a:lnSpc>
                        <a:spcAft>
                          <a:spcPts val="0"/>
                        </a:spcAft>
                      </a:pPr>
                      <a:endParaRPr lang="ru-RU" sz="1500" dirty="0">
                        <a:solidFill>
                          <a:srgbClr val="C0000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hMerge="1">
                  <a:txBody>
                    <a:bodyPr/>
                    <a:lstStyle/>
                    <a:p>
                      <a:pPr>
                        <a:lnSpc>
                          <a:spcPct val="107000"/>
                        </a:lnSpc>
                        <a:spcAft>
                          <a:spcPts val="0"/>
                        </a:spcAft>
                      </a:pPr>
                      <a:endParaRPr lang="ru-RU" sz="1400"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90571" marR="90571" marT="45285" marB="45285" anchor="ctr">
                    <a:noFill/>
                  </a:tcPr>
                </a:tc>
                <a:extLst>
                  <a:ext uri="{0D108BD9-81ED-4DB2-BD59-A6C34878D82A}">
                    <a16:rowId xmlns:a16="http://schemas.microsoft.com/office/drawing/2014/main" val="10009"/>
                  </a:ext>
                </a:extLst>
              </a:tr>
            </a:tbl>
          </a:graphicData>
        </a:graphic>
      </p:graphicFrame>
      <p:sp>
        <p:nvSpPr>
          <p:cNvPr id="5" name="Номер слайда 1"/>
          <p:cNvSpPr>
            <a:spLocks noGrp="1"/>
          </p:cNvSpPr>
          <p:nvPr>
            <p:ph type="sldNum" sz="quarter" idx="12"/>
          </p:nvPr>
        </p:nvSpPr>
        <p:spPr>
          <a:xfrm>
            <a:off x="9042593" y="6728967"/>
            <a:ext cx="2065020" cy="380677"/>
          </a:xfrm>
        </p:spPr>
        <p:txBody>
          <a:bodyPr/>
          <a:lstStyle/>
          <a:p>
            <a:pPr>
              <a:defRPr/>
            </a:pPr>
            <a:r>
              <a:rPr lang="ru-RU" dirty="0" smtClean="0">
                <a:solidFill>
                  <a:prstClr val="black">
                    <a:tint val="75000"/>
                  </a:prstClr>
                </a:solidFill>
              </a:rPr>
              <a:t>11</a:t>
            </a:r>
            <a:endParaRPr lang="ru-RU" dirty="0">
              <a:solidFill>
                <a:prstClr val="black">
                  <a:tint val="75000"/>
                </a:prstClr>
              </a:solidFill>
            </a:endParaRPr>
          </a:p>
        </p:txBody>
      </p:sp>
    </p:spTree>
    <p:extLst>
      <p:ext uri="{BB962C8B-B14F-4D97-AF65-F5344CB8AC3E}">
        <p14:creationId xmlns:p14="http://schemas.microsoft.com/office/powerpoint/2010/main" val="4069674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2"/>
          <p:cNvSpPr txBox="1"/>
          <p:nvPr/>
        </p:nvSpPr>
        <p:spPr>
          <a:xfrm>
            <a:off x="9399603" y="6113931"/>
            <a:ext cx="556554" cy="713634"/>
          </a:xfrm>
          <a:prstGeom prst="rect">
            <a:avLst/>
          </a:prstGeom>
          <a:noFill/>
          <a:ln>
            <a:noFill/>
          </a:ln>
        </p:spPr>
        <p:txBody>
          <a:bodyPr lIns="98728" tIns="49147" rIns="98728" bIns="49147" anchor="ctr">
            <a:noAutofit/>
          </a:bodyPr>
          <a:lstStyle/>
          <a:p>
            <a:pPr algn="ctr">
              <a:lnSpc>
                <a:spcPts val="2270"/>
              </a:lnSpc>
            </a:pPr>
            <a:endParaRPr lang="ru-RU" sz="2553" spc="-1" dirty="0">
              <a:latin typeface="Tinos"/>
            </a:endParaRPr>
          </a:p>
        </p:txBody>
      </p:sp>
      <p:sp>
        <p:nvSpPr>
          <p:cNvPr id="8" name="Subtitle 2">
            <a:extLst>
              <a:ext uri="{FF2B5EF4-FFF2-40B4-BE49-F238E27FC236}">
                <a16:creationId xmlns:a16="http://schemas.microsoft.com/office/drawing/2014/main" id="{51A55428-D23F-4777-96FE-D91E0B26310D}"/>
              </a:ext>
            </a:extLst>
          </p:cNvPr>
          <p:cNvSpPr txBox="1">
            <a:spLocks/>
          </p:cNvSpPr>
          <p:nvPr/>
        </p:nvSpPr>
        <p:spPr>
          <a:xfrm>
            <a:off x="148045" y="247158"/>
            <a:ext cx="9878785" cy="922865"/>
          </a:xfrm>
          <a:prstGeom prst="rect">
            <a:avLst/>
          </a:prstGeom>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vert="horz"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defRPr/>
            </a:pPr>
            <a:r>
              <a:rPr lang="ru-RU" b="1" dirty="0" smtClean="0">
                <a:solidFill>
                  <a:srgbClr val="FF0000"/>
                </a:solidFill>
                <a:latin typeface="Roboto Condensed" panose="02000000000000000000" pitchFamily="2" charset="0"/>
              </a:rPr>
              <a:t>Обратить внимание! Изменения перечня КБК на 2025 год, указываемых в Уведомлениях</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Объект 4"/>
          <p:cNvGraphicFramePr>
            <a:graphicFrameLocks/>
          </p:cNvGraphicFramePr>
          <p:nvPr>
            <p:extLst>
              <p:ext uri="{D42A27DB-BD31-4B8C-83A1-F6EECF244321}">
                <p14:modId xmlns:p14="http://schemas.microsoft.com/office/powerpoint/2010/main" val="3710618319"/>
              </p:ext>
            </p:extLst>
          </p:nvPr>
        </p:nvGraphicFramePr>
        <p:xfrm>
          <a:off x="148045" y="1390488"/>
          <a:ext cx="9840686" cy="4948248"/>
        </p:xfrm>
        <a:graphic>
          <a:graphicData uri="http://schemas.openxmlformats.org/drawingml/2006/table">
            <a:tbl>
              <a:tblPr firstRow="1" firstCol="1" bandRow="1">
                <a:tableStyleId>{5C22544A-7EE6-4342-B048-85BDC9FD1C3A}</a:tableStyleId>
              </a:tblPr>
              <a:tblGrid>
                <a:gridCol w="1671790">
                  <a:extLst>
                    <a:ext uri="{9D8B030D-6E8A-4147-A177-3AD203B41FA5}">
                      <a16:colId xmlns:a16="http://schemas.microsoft.com/office/drawing/2014/main" val="20000"/>
                    </a:ext>
                  </a:extLst>
                </a:gridCol>
                <a:gridCol w="8168896">
                  <a:extLst>
                    <a:ext uri="{9D8B030D-6E8A-4147-A177-3AD203B41FA5}">
                      <a16:colId xmlns:a16="http://schemas.microsoft.com/office/drawing/2014/main" val="20001"/>
                    </a:ext>
                  </a:extLst>
                </a:gridCol>
              </a:tblGrid>
              <a:tr h="332434">
                <a:tc>
                  <a:txBody>
                    <a:bodyPr/>
                    <a:lstStyle/>
                    <a:p>
                      <a:pPr algn="ctr">
                        <a:lnSpc>
                          <a:spcPct val="107000"/>
                        </a:lnSpc>
                        <a:spcAft>
                          <a:spcPts val="0"/>
                        </a:spcAft>
                      </a:pPr>
                      <a:r>
                        <a:rPr lang="ru-RU" sz="1500" dirty="0">
                          <a:solidFill>
                            <a:schemeClr val="tx2">
                              <a:lumMod val="75000"/>
                            </a:schemeClr>
                          </a:solidFill>
                          <a:effectLst/>
                          <a:latin typeface="Arial Narrow" pitchFamily="34" charset="0"/>
                        </a:rPr>
                        <a:t>Налоги и взносы</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marR="189865" algn="ctr">
                        <a:lnSpc>
                          <a:spcPct val="107000"/>
                        </a:lnSpc>
                        <a:spcAft>
                          <a:spcPts val="0"/>
                        </a:spcAft>
                      </a:pPr>
                      <a:r>
                        <a:rPr lang="ru-RU" sz="1500" dirty="0" smtClean="0">
                          <a:solidFill>
                            <a:schemeClr val="tx2">
                              <a:lumMod val="75000"/>
                            </a:schemeClr>
                          </a:solidFill>
                          <a:effectLst/>
                          <a:latin typeface="Arial Narrow" pitchFamily="34" charset="0"/>
                        </a:rPr>
                        <a:t>Основные изменения</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0"/>
                  </a:ext>
                </a:extLst>
              </a:tr>
              <a:tr h="332434">
                <a:tc>
                  <a:txBody>
                    <a:bodyPr/>
                    <a:lstStyle/>
                    <a:p>
                      <a:pPr algn="ctr">
                        <a:lnSpc>
                          <a:spcPct val="107000"/>
                        </a:lnSpc>
                        <a:spcAft>
                          <a:spcPts val="0"/>
                        </a:spcAft>
                      </a:pP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НДФЛ</a:t>
                      </a:r>
                    </a:p>
                    <a:p>
                      <a:pPr>
                        <a:lnSpc>
                          <a:spcPct val="107000"/>
                        </a:lnSpc>
                        <a:spcAft>
                          <a:spcPts val="0"/>
                        </a:spcAft>
                      </a:pP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 </a:t>
                      </a:r>
                      <a:endParaRPr lang="ru-RU" sz="14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endParaRPr lang="ru-RU" sz="2000" b="0" i="0" u="none" strike="noStrike" kern="1200" baseline="0" dirty="0" smtClean="0">
                        <a:solidFill>
                          <a:schemeClr val="dk1"/>
                        </a:solidFill>
                        <a:latin typeface="+mn-lt"/>
                        <a:ea typeface="+mn-ea"/>
                        <a:cs typeface="+mn-cs"/>
                      </a:endParaRPr>
                    </a:p>
                    <a:p>
                      <a:pPr algn="just"/>
                      <a:r>
                        <a:rPr lang="ru-RU" sz="2000" b="0" i="0" u="none" strike="noStrike" kern="1200" baseline="0" dirty="0" smtClean="0">
                          <a:solidFill>
                            <a:schemeClr val="dk1"/>
                          </a:solidFill>
                          <a:latin typeface="+mn-lt"/>
                          <a:ea typeface="+mn-ea"/>
                          <a:cs typeface="+mn-cs"/>
                        </a:rPr>
                        <a:t> </a:t>
                      </a:r>
                      <a:r>
                        <a:rPr lang="ru-RU"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Приказом Министерства Финансов Российской Федерации от 13.11.2024 №165н «О внесении изменений в приказ Министерства финансов Российской Федерации от 10 июня 2024 г. №85н «Об утверждении кодов (перечней кодов) бюджетной классификации Российской Федерации на 2025 год (на 2025 год и на плановый период 2026 и 2027 годов)»» с 01.01.2025 года вводятся в действие новые КБК по НДФЛ. </a:t>
                      </a:r>
                    </a:p>
                    <a:p>
                      <a:pPr algn="just"/>
                      <a:r>
                        <a:rPr lang="ru-RU"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Обновлено Приложение «Сроки представления уведомления об исчисленных суммах налогов, авансовых платежей по налогам, сборов, страховых взносов» (далее – Приложение) в Памятке по порядку представления и заполнения уведомления об исчисленных суммах налогов, авансовых платежей по налогам, сборов, страховых взносов, размещенной в разделе «Задолженность» и на </a:t>
                      </a:r>
                      <a:r>
                        <a:rPr lang="ru-RU" sz="18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промостранице</a:t>
                      </a:r>
                      <a:r>
                        <a:rPr lang="ru-RU"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«Всё о ЕНС» официального сайта ФНС России, а также на </a:t>
                      </a:r>
                      <a:r>
                        <a:rPr lang="ru-RU" sz="18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интранет</a:t>
                      </a:r>
                      <a:r>
                        <a:rPr lang="ru-RU" sz="18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-портале в разделе «Информация управлений ЦА ФНС России» - «Управление по работе с задолженностью». </a:t>
                      </a: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8"/>
                  </a:ext>
                </a:extLst>
              </a:tr>
              <a:tr h="263887">
                <a:tc gridSpan="2">
                  <a:txBody>
                    <a:bodyPr/>
                    <a:lstStyle/>
                    <a:p>
                      <a:pPr algn="ctr">
                        <a:lnSpc>
                          <a:spcPct val="107000"/>
                        </a:lnSpc>
                        <a:spcAft>
                          <a:spcPts val="0"/>
                        </a:spcAft>
                      </a:pPr>
                      <a:endParaRPr lang="ru-RU" sz="1500" dirty="0">
                        <a:solidFill>
                          <a:srgbClr val="C0000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hMerge="1">
                  <a:txBody>
                    <a:bodyPr/>
                    <a:lstStyle/>
                    <a:p>
                      <a:pPr>
                        <a:lnSpc>
                          <a:spcPct val="107000"/>
                        </a:lnSpc>
                        <a:spcAft>
                          <a:spcPts val="0"/>
                        </a:spcAft>
                      </a:pPr>
                      <a:endParaRPr lang="ru-RU" sz="1400"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90571" marR="90571" marT="45285" marB="45285" anchor="ctr">
                    <a:noFill/>
                  </a:tcPr>
                </a:tc>
                <a:extLst>
                  <a:ext uri="{0D108BD9-81ED-4DB2-BD59-A6C34878D82A}">
                    <a16:rowId xmlns:a16="http://schemas.microsoft.com/office/drawing/2014/main" val="10009"/>
                  </a:ext>
                </a:extLst>
              </a:tr>
            </a:tbl>
          </a:graphicData>
        </a:graphic>
      </p:graphicFrame>
      <p:sp>
        <p:nvSpPr>
          <p:cNvPr id="5" name="Номер слайда 1"/>
          <p:cNvSpPr>
            <a:spLocks noGrp="1"/>
          </p:cNvSpPr>
          <p:nvPr>
            <p:ph type="sldNum" sz="quarter" idx="12"/>
          </p:nvPr>
        </p:nvSpPr>
        <p:spPr>
          <a:xfrm>
            <a:off x="9042593" y="6728967"/>
            <a:ext cx="2065020" cy="380677"/>
          </a:xfrm>
        </p:spPr>
        <p:txBody>
          <a:bodyPr/>
          <a:lstStyle/>
          <a:p>
            <a:pPr>
              <a:defRPr/>
            </a:pPr>
            <a:r>
              <a:rPr lang="ru-RU" dirty="0" smtClean="0">
                <a:solidFill>
                  <a:prstClr val="black">
                    <a:tint val="75000"/>
                  </a:prstClr>
                </a:solidFill>
              </a:rPr>
              <a:t>12</a:t>
            </a:r>
            <a:endParaRPr lang="ru-RU" dirty="0">
              <a:solidFill>
                <a:prstClr val="black">
                  <a:tint val="75000"/>
                </a:prstClr>
              </a:solidFill>
            </a:endParaRPr>
          </a:p>
        </p:txBody>
      </p:sp>
    </p:spTree>
    <p:extLst>
      <p:ext uri="{BB962C8B-B14F-4D97-AF65-F5344CB8AC3E}">
        <p14:creationId xmlns:p14="http://schemas.microsoft.com/office/powerpoint/2010/main" val="2306729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2"/>
          <p:cNvSpPr txBox="1"/>
          <p:nvPr/>
        </p:nvSpPr>
        <p:spPr>
          <a:xfrm>
            <a:off x="9399603" y="6113931"/>
            <a:ext cx="556554" cy="713634"/>
          </a:xfrm>
          <a:prstGeom prst="rect">
            <a:avLst/>
          </a:prstGeom>
          <a:noFill/>
          <a:ln>
            <a:noFill/>
          </a:ln>
        </p:spPr>
        <p:txBody>
          <a:bodyPr lIns="98728" tIns="49147" rIns="98728" bIns="49147" anchor="ctr">
            <a:noAutofit/>
          </a:bodyPr>
          <a:lstStyle/>
          <a:p>
            <a:pPr algn="ctr">
              <a:lnSpc>
                <a:spcPts val="2270"/>
              </a:lnSpc>
            </a:pPr>
            <a:endParaRPr lang="ru-RU" sz="2553" spc="-1" dirty="0">
              <a:latin typeface="Tinos"/>
            </a:endParaRPr>
          </a:p>
        </p:txBody>
      </p:sp>
      <p:sp>
        <p:nvSpPr>
          <p:cNvPr id="8" name="Subtitle 2">
            <a:extLst>
              <a:ext uri="{FF2B5EF4-FFF2-40B4-BE49-F238E27FC236}">
                <a16:creationId xmlns:a16="http://schemas.microsoft.com/office/drawing/2014/main" id="{51A55428-D23F-4777-96FE-D91E0B26310D}"/>
              </a:ext>
            </a:extLst>
          </p:cNvPr>
          <p:cNvSpPr txBox="1">
            <a:spLocks/>
          </p:cNvSpPr>
          <p:nvPr/>
        </p:nvSpPr>
        <p:spPr>
          <a:xfrm>
            <a:off x="148045" y="247158"/>
            <a:ext cx="9878785" cy="922865"/>
          </a:xfrm>
          <a:prstGeom prst="rect">
            <a:avLst/>
          </a:prstGeom>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vert="horz"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defRPr/>
            </a:pPr>
            <a:r>
              <a:rPr lang="ru-RU" b="1" dirty="0" smtClean="0">
                <a:solidFill>
                  <a:srgbClr val="FF0000"/>
                </a:solidFill>
                <a:latin typeface="Roboto Condensed" panose="02000000000000000000" pitchFamily="2" charset="0"/>
              </a:rPr>
              <a:t>Обратить внимание! Изменения перечня КБК на 2025 год, указываемых в Уведомлениях</a:t>
            </a:r>
            <a:endParaRPr lang="ru-RU"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Объект 4"/>
          <p:cNvGraphicFramePr>
            <a:graphicFrameLocks/>
          </p:cNvGraphicFramePr>
          <p:nvPr>
            <p:extLst/>
          </p:nvPr>
        </p:nvGraphicFramePr>
        <p:xfrm>
          <a:off x="148045" y="1390488"/>
          <a:ext cx="9840686" cy="5983171"/>
        </p:xfrm>
        <a:graphic>
          <a:graphicData uri="http://schemas.openxmlformats.org/drawingml/2006/table">
            <a:tbl>
              <a:tblPr firstRow="1" firstCol="1" bandRow="1">
                <a:tableStyleId>{5C22544A-7EE6-4342-B048-85BDC9FD1C3A}</a:tableStyleId>
              </a:tblPr>
              <a:tblGrid>
                <a:gridCol w="2236567">
                  <a:extLst>
                    <a:ext uri="{9D8B030D-6E8A-4147-A177-3AD203B41FA5}">
                      <a16:colId xmlns:a16="http://schemas.microsoft.com/office/drawing/2014/main" val="20000"/>
                    </a:ext>
                  </a:extLst>
                </a:gridCol>
                <a:gridCol w="7604119">
                  <a:extLst>
                    <a:ext uri="{9D8B030D-6E8A-4147-A177-3AD203B41FA5}">
                      <a16:colId xmlns:a16="http://schemas.microsoft.com/office/drawing/2014/main" val="20001"/>
                    </a:ext>
                  </a:extLst>
                </a:gridCol>
              </a:tblGrid>
              <a:tr h="332434">
                <a:tc>
                  <a:txBody>
                    <a:bodyPr/>
                    <a:lstStyle/>
                    <a:p>
                      <a:pPr algn="ctr">
                        <a:lnSpc>
                          <a:spcPct val="107000"/>
                        </a:lnSpc>
                        <a:spcAft>
                          <a:spcPts val="0"/>
                        </a:spcAft>
                      </a:pPr>
                      <a:r>
                        <a:rPr lang="ru-RU" sz="1500" dirty="0">
                          <a:solidFill>
                            <a:schemeClr val="tx2">
                              <a:lumMod val="75000"/>
                            </a:schemeClr>
                          </a:solidFill>
                          <a:effectLst/>
                          <a:latin typeface="Arial Narrow" pitchFamily="34" charset="0"/>
                        </a:rPr>
                        <a:t>Налоги и взносы</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marR="189865" algn="ctr">
                        <a:lnSpc>
                          <a:spcPct val="107000"/>
                        </a:lnSpc>
                        <a:spcAft>
                          <a:spcPts val="0"/>
                        </a:spcAft>
                      </a:pPr>
                      <a:r>
                        <a:rPr lang="ru-RU" sz="1500" dirty="0" smtClean="0">
                          <a:solidFill>
                            <a:schemeClr val="tx2">
                              <a:lumMod val="75000"/>
                            </a:schemeClr>
                          </a:solidFill>
                          <a:effectLst/>
                          <a:latin typeface="Arial Narrow" pitchFamily="34" charset="0"/>
                        </a:rPr>
                        <a:t>Основные изменения</a:t>
                      </a:r>
                      <a:endParaRPr lang="ru-RU" sz="15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0"/>
                  </a:ext>
                </a:extLst>
              </a:tr>
              <a:tr h="332434">
                <a:tc>
                  <a:txBody>
                    <a:bodyPr/>
                    <a:lstStyle/>
                    <a:p>
                      <a:pPr algn="ctr">
                        <a:lnSpc>
                          <a:spcPct val="107000"/>
                        </a:lnSpc>
                        <a:spcAft>
                          <a:spcPts val="0"/>
                        </a:spcAft>
                      </a:pP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НДФЛ</a:t>
                      </a:r>
                    </a:p>
                    <a:p>
                      <a:pPr>
                        <a:lnSpc>
                          <a:spcPct val="107000"/>
                        </a:lnSpc>
                        <a:spcAft>
                          <a:spcPts val="0"/>
                        </a:spcAft>
                      </a:pPr>
                      <a:r>
                        <a:rPr lang="ru-RU" sz="1400" dirty="0" smtClean="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rPr>
                        <a:t> </a:t>
                      </a:r>
                      <a:endParaRPr lang="ru-RU" sz="1400" dirty="0">
                        <a:solidFill>
                          <a:schemeClr val="tx2">
                            <a:lumMod val="75000"/>
                          </a:schemeClr>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a:txBody>
                    <a:bodyPr/>
                    <a:lstStyle/>
                    <a:p>
                      <a:pPr algn="just"/>
                      <a:r>
                        <a:rPr lang="ru-RU" sz="1800" b="1" i="0" u="none" strike="noStrike" kern="1200" baseline="0" dirty="0" smtClean="0">
                          <a:solidFill>
                            <a:schemeClr val="dk1"/>
                          </a:solidFill>
                          <a:latin typeface="+mn-lt"/>
                          <a:ea typeface="+mn-ea"/>
                          <a:cs typeface="+mn-cs"/>
                        </a:rPr>
                        <a:t>Министерством финансов РФ скорректирован </a:t>
                      </a:r>
                      <a:r>
                        <a:rPr lang="ru-RU" sz="1800" b="1" i="0" u="none" strike="noStrike" kern="1200" baseline="0" dirty="0" smtClean="0">
                          <a:solidFill>
                            <a:schemeClr val="dk1"/>
                          </a:solidFill>
                          <a:latin typeface="+mn-lt"/>
                          <a:ea typeface="+mn-ea"/>
                          <a:cs typeface="+mn-cs"/>
                          <a:hlinkClick r:id="rId3"/>
                        </a:rPr>
                        <a:t>перечень КБК на 2025 год и плановый период. Изменения затронули, в частности, НДФЛ с доходов сотрудников. С 01.01.2025 предусмотрены коды бюджетной классификации:</a:t>
                      </a:r>
                    </a:p>
                    <a:p>
                      <a:pPr algn="just"/>
                      <a:r>
                        <a:rPr lang="ru-RU" sz="16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- 1 01 02010 01 0000 110 </a:t>
                      </a:r>
                      <a:r>
                        <a:rPr lang="ru-RU" sz="16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для суммы НДФЛ не более 312 тыс. руб. за налоговые периоды после 1 января 2025 года, не более 650 тыс. руб. - до 1 января 2025 года;</a:t>
                      </a:r>
                    </a:p>
                    <a:p>
                      <a:pPr algn="just"/>
                      <a:r>
                        <a:rPr lang="ru-RU" sz="16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- 1 01 02080 01 0000 110 </a:t>
                      </a:r>
                      <a:r>
                        <a:rPr lang="ru-RU" sz="16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для суммы НДФЛ более 312 тыс. руб., которая соответствует части налоговой базы от 2,4 млн до 5 млн руб., за налоговые периоды после 1 января 2025 года. Этот же код предлагают применять для суммы НДФЛ более 650 тыс. руб., которая относится к части налоговой базы от 5 млн руб., за налоговые периоды до 1 января 2025 года;</a:t>
                      </a:r>
                    </a:p>
                    <a:p>
                      <a:pPr algn="just"/>
                      <a:r>
                        <a:rPr lang="ru-RU" sz="16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- 1 01 02150 01 0000 110 </a:t>
                      </a:r>
                      <a:r>
                        <a:rPr lang="ru-RU" sz="16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для суммы НДФЛ более 702 тыс. руб., которая соответствует части налоговой базы от 5 млн до 20 млн руб.;</a:t>
                      </a:r>
                    </a:p>
                    <a:p>
                      <a:pPr algn="just"/>
                      <a:r>
                        <a:rPr lang="ru-RU" sz="16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- 1 01 02160 01 0000 110 </a:t>
                      </a:r>
                      <a:r>
                        <a:rPr lang="ru-RU" sz="16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для суммы НДФЛ более 3 402 тыс. руб., которая соответствует части налоговой базы от 20 млн до 50 млн руб.;</a:t>
                      </a:r>
                    </a:p>
                    <a:p>
                      <a:pPr algn="just"/>
                      <a:r>
                        <a:rPr lang="ru-RU" sz="16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- 1 01 02170 01 0000 110 </a:t>
                      </a:r>
                      <a:r>
                        <a:rPr lang="ru-RU" sz="16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для суммы НДФЛ более 9 402 тыс. руб., которая соответствует части налоговой базы свыше 50 млн руб.</a:t>
                      </a:r>
                    </a:p>
                    <a:p>
                      <a:pPr algn="just"/>
                      <a:r>
                        <a:rPr lang="ru-RU" sz="1600" b="1" i="0" u="none" strike="noStrike" kern="1200" baseline="0" dirty="0" smtClean="0">
                          <a:solidFill>
                            <a:schemeClr val="accent6">
                              <a:lumMod val="60000"/>
                              <a:lumOff val="40000"/>
                            </a:schemeClr>
                          </a:solidFill>
                          <a:latin typeface="Times New Roman" panose="02020603050405020304" pitchFamily="18" charset="0"/>
                          <a:ea typeface="+mn-ea"/>
                          <a:cs typeface="Times New Roman" panose="02020603050405020304" pitchFamily="18" charset="0"/>
                        </a:rPr>
                        <a:t>Напоминание: с 2025 года действует </a:t>
                      </a:r>
                      <a:r>
                        <a:rPr lang="ru-RU" sz="1600" b="1" i="0" u="none" strike="noStrike" kern="1200" baseline="0" dirty="0" smtClean="0">
                          <a:solidFill>
                            <a:schemeClr val="accent6">
                              <a:lumMod val="60000"/>
                              <a:lumOff val="40000"/>
                            </a:schemeClr>
                          </a:solidFill>
                          <a:latin typeface="Times New Roman" panose="02020603050405020304" pitchFamily="18" charset="0"/>
                          <a:ea typeface="+mn-ea"/>
                          <a:cs typeface="Times New Roman" panose="02020603050405020304" pitchFamily="18" charset="0"/>
                          <a:hlinkClick r:id="rId4"/>
                        </a:rPr>
                        <a:t>прогрессивная шкала НДФЛ, в которую включены 5 ставок.</a:t>
                      </a:r>
                    </a:p>
                    <a:p>
                      <a:r>
                        <a:rPr lang="ru-RU" sz="1600" b="1" i="1"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Документ: Приказ Минфина России от 13.11.2024 N 165н </a:t>
                      </a:r>
                      <a:endParaRPr lang="ru-RU" sz="16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pPr>
                        <a:lnSpc>
                          <a:spcPct val="107000"/>
                        </a:lnSpc>
                        <a:spcAft>
                          <a:spcPts val="0"/>
                        </a:spcAft>
                      </a:pPr>
                      <a:endParaRPr lang="ru-RU" sz="1300" b="1"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extLst>
                  <a:ext uri="{0D108BD9-81ED-4DB2-BD59-A6C34878D82A}">
                    <a16:rowId xmlns:a16="http://schemas.microsoft.com/office/drawing/2014/main" val="10008"/>
                  </a:ext>
                </a:extLst>
              </a:tr>
              <a:tr h="263887">
                <a:tc gridSpan="2">
                  <a:txBody>
                    <a:bodyPr/>
                    <a:lstStyle/>
                    <a:p>
                      <a:pPr algn="ctr">
                        <a:lnSpc>
                          <a:spcPct val="107000"/>
                        </a:lnSpc>
                        <a:spcAft>
                          <a:spcPts val="0"/>
                        </a:spcAft>
                      </a:pPr>
                      <a:endParaRPr lang="ru-RU" sz="1500" dirty="0">
                        <a:solidFill>
                          <a:srgbClr val="C00000"/>
                        </a:solidFill>
                        <a:effectLst/>
                        <a:latin typeface="Arial Narrow" pitchFamily="34" charset="0"/>
                        <a:ea typeface="Calibri" panose="020F0502020204030204" pitchFamily="34" charset="0"/>
                        <a:cs typeface="Times New Roman" panose="02020603050405020304" pitchFamily="18" charset="0"/>
                      </a:endParaRPr>
                    </a:p>
                  </a:txBody>
                  <a:tcPr marL="76702" marR="76702" marT="47214" marB="47214" anchor="ctr">
                    <a:noFill/>
                  </a:tcPr>
                </a:tc>
                <a:tc hMerge="1">
                  <a:txBody>
                    <a:bodyPr/>
                    <a:lstStyle/>
                    <a:p>
                      <a:pPr>
                        <a:lnSpc>
                          <a:spcPct val="107000"/>
                        </a:lnSpc>
                        <a:spcAft>
                          <a:spcPts val="0"/>
                        </a:spcAft>
                      </a:pPr>
                      <a:endParaRPr lang="ru-RU" sz="1400" dirty="0">
                        <a:solidFill>
                          <a:srgbClr val="002060"/>
                        </a:solidFill>
                        <a:effectLst/>
                        <a:latin typeface="Arial Narrow" pitchFamily="34" charset="0"/>
                        <a:ea typeface="Calibri" panose="020F0502020204030204" pitchFamily="34" charset="0"/>
                        <a:cs typeface="Times New Roman" panose="02020603050405020304" pitchFamily="18" charset="0"/>
                      </a:endParaRPr>
                    </a:p>
                  </a:txBody>
                  <a:tcPr marL="90571" marR="90571" marT="45285" marB="45285" anchor="ctr">
                    <a:noFill/>
                  </a:tcPr>
                </a:tc>
                <a:extLst>
                  <a:ext uri="{0D108BD9-81ED-4DB2-BD59-A6C34878D82A}">
                    <a16:rowId xmlns:a16="http://schemas.microsoft.com/office/drawing/2014/main" val="10009"/>
                  </a:ext>
                </a:extLst>
              </a:tr>
            </a:tbl>
          </a:graphicData>
        </a:graphic>
      </p:graphicFrame>
      <p:sp>
        <p:nvSpPr>
          <p:cNvPr id="5" name="Номер слайда 1"/>
          <p:cNvSpPr>
            <a:spLocks noGrp="1"/>
          </p:cNvSpPr>
          <p:nvPr>
            <p:ph type="sldNum" sz="quarter" idx="12"/>
          </p:nvPr>
        </p:nvSpPr>
        <p:spPr>
          <a:xfrm>
            <a:off x="9042593" y="6728967"/>
            <a:ext cx="2065020" cy="380677"/>
          </a:xfrm>
        </p:spPr>
        <p:txBody>
          <a:bodyPr/>
          <a:lstStyle/>
          <a:p>
            <a:pPr>
              <a:defRPr/>
            </a:pPr>
            <a:r>
              <a:rPr lang="ru-RU" dirty="0" smtClean="0">
                <a:solidFill>
                  <a:prstClr val="black">
                    <a:tint val="75000"/>
                  </a:prstClr>
                </a:solidFill>
              </a:rPr>
              <a:t>13</a:t>
            </a:r>
            <a:endParaRPr lang="ru-RU" dirty="0">
              <a:solidFill>
                <a:prstClr val="black">
                  <a:tint val="75000"/>
                </a:prstClr>
              </a:solidFill>
            </a:endParaRPr>
          </a:p>
        </p:txBody>
      </p:sp>
    </p:spTree>
    <p:extLst>
      <p:ext uri="{BB962C8B-B14F-4D97-AF65-F5344CB8AC3E}">
        <p14:creationId xmlns:p14="http://schemas.microsoft.com/office/powerpoint/2010/main" val="4015761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14</a:t>
            </a:fld>
            <a:endParaRPr lang="ru-RU" dirty="0">
              <a:solidFill>
                <a:prstClr val="white"/>
              </a:solidFill>
            </a:endParaRPr>
          </a:p>
        </p:txBody>
      </p:sp>
      <p:sp>
        <p:nvSpPr>
          <p:cNvPr id="7" name="Прямоугольник 6"/>
          <p:cNvSpPr/>
          <p:nvPr/>
        </p:nvSpPr>
        <p:spPr>
          <a:xfrm>
            <a:off x="827224" y="817333"/>
            <a:ext cx="9256576" cy="1621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b="1" dirty="0">
              <a:solidFill>
                <a:schemeClr val="accent1">
                  <a:lumMod val="50000"/>
                </a:schemeClr>
              </a:solidFill>
              <a:latin typeface="Calibri" panose="020F0502020204030204" pitchFamily="34" charset="0"/>
              <a:cs typeface="Calibri" panose="020F0502020204030204" pitchFamily="34" charset="0"/>
            </a:endParaRPr>
          </a:p>
        </p:txBody>
      </p:sp>
      <p:sp>
        <p:nvSpPr>
          <p:cNvPr id="18" name="Прямоугольник 17"/>
          <p:cNvSpPr/>
          <p:nvPr/>
        </p:nvSpPr>
        <p:spPr>
          <a:xfrm>
            <a:off x="9702550" y="637359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575200" y="-15954"/>
            <a:ext cx="8749900" cy="697370"/>
          </a:xfrm>
          <a:prstGeom prst="rect">
            <a:avLst/>
          </a:prstGeom>
          <a:noFill/>
        </p:spPr>
        <p:txBody>
          <a:bodyPr wrap="square" rtlCol="0">
            <a:spAutoFit/>
          </a:bodyPr>
          <a:lstStyle/>
          <a:p>
            <a:pPr algn="ctr"/>
            <a:r>
              <a:rPr lang="ru-RU" b="1" dirty="0">
                <a:solidFill>
                  <a:schemeClr val="accent5">
                    <a:lumMod val="75000"/>
                  </a:schemeClr>
                </a:solidFill>
              </a:rPr>
              <a:t>Соответствие </a:t>
            </a:r>
            <a:r>
              <a:rPr lang="ru-RU" b="1" dirty="0" smtClean="0">
                <a:solidFill>
                  <a:schemeClr val="accent5">
                    <a:lumMod val="75000"/>
                  </a:schemeClr>
                </a:solidFill>
              </a:rPr>
              <a:t>КБК </a:t>
            </a:r>
            <a:r>
              <a:rPr lang="ru-RU" b="1" dirty="0">
                <a:solidFill>
                  <a:schemeClr val="accent5">
                    <a:lumMod val="75000"/>
                  </a:schemeClr>
                </a:solidFill>
              </a:rPr>
              <a:t>и отчетных (налоговых) периодов, указанных в </a:t>
            </a:r>
            <a:r>
              <a:rPr lang="ru-RU" b="1" dirty="0" smtClean="0">
                <a:solidFill>
                  <a:schemeClr val="accent5">
                    <a:lumMod val="75000"/>
                  </a:schemeClr>
                </a:solidFill>
              </a:rPr>
              <a:t>Уведомлении, </a:t>
            </a:r>
            <a:r>
              <a:rPr lang="ru-RU" b="1" dirty="0">
                <a:solidFill>
                  <a:schemeClr val="accent5">
                    <a:lumMod val="75000"/>
                  </a:schemeClr>
                </a:solidFill>
              </a:rPr>
              <a:t>срокам </a:t>
            </a:r>
            <a:r>
              <a:rPr lang="ru-RU" b="1" dirty="0" smtClean="0">
                <a:solidFill>
                  <a:schemeClr val="accent5">
                    <a:lumMod val="75000"/>
                  </a:schemeClr>
                </a:solidFill>
              </a:rPr>
              <a:t>уплаты по НДФЛ в 2025 году</a:t>
            </a:r>
            <a:r>
              <a:rPr lang="ru-RU" dirty="0" smtClean="0">
                <a:solidFill>
                  <a:schemeClr val="accent5">
                    <a:lumMod val="75000"/>
                  </a:schemeClr>
                </a:solidFill>
              </a:rPr>
              <a:t>.</a:t>
            </a:r>
            <a:endParaRPr lang="ru-RU" dirty="0">
              <a:solidFill>
                <a:schemeClr val="accent5">
                  <a:lumMod val="75000"/>
                </a:schemeClr>
              </a:solidFill>
            </a:endParaRPr>
          </a:p>
        </p:txBody>
      </p:sp>
      <p:pic>
        <p:nvPicPr>
          <p:cNvPr id="6" name="Рисунок 5"/>
          <p:cNvPicPr>
            <a:picLocks noChangeAspect="1"/>
          </p:cNvPicPr>
          <p:nvPr/>
        </p:nvPicPr>
        <p:blipFill>
          <a:blip r:embed="rId2"/>
          <a:stretch>
            <a:fillRect/>
          </a:stretch>
        </p:blipFill>
        <p:spPr>
          <a:xfrm>
            <a:off x="1482052" y="740124"/>
            <a:ext cx="7231642" cy="5631182"/>
          </a:xfrm>
          <a:prstGeom prst="rect">
            <a:avLst/>
          </a:prstGeom>
        </p:spPr>
      </p:pic>
      <p:sp>
        <p:nvSpPr>
          <p:cNvPr id="26" name="TextBox 25"/>
          <p:cNvSpPr txBox="1"/>
          <p:nvPr/>
        </p:nvSpPr>
        <p:spPr>
          <a:xfrm>
            <a:off x="497969" y="6376290"/>
            <a:ext cx="8749900" cy="830997"/>
          </a:xfrm>
          <a:prstGeom prst="rect">
            <a:avLst/>
          </a:prstGeom>
          <a:noFill/>
        </p:spPr>
        <p:txBody>
          <a:bodyPr wrap="square" rtlCol="0">
            <a:spAutoFit/>
          </a:bodyPr>
          <a:lstStyle/>
          <a:p>
            <a:r>
              <a:rPr lang="ru-RU" sz="1600" baseline="30000" dirty="0"/>
              <a:t>3</a:t>
            </a:r>
            <a:r>
              <a:rPr lang="ru-RU" sz="1600" dirty="0"/>
              <a:t> Применяется, начиная с отчетных периодов 2025 </a:t>
            </a:r>
            <a:r>
              <a:rPr lang="ru-RU" sz="1600" dirty="0" smtClean="0"/>
              <a:t>года.</a:t>
            </a:r>
            <a:endParaRPr lang="ru-RU" sz="1600" dirty="0"/>
          </a:p>
          <a:p>
            <a:r>
              <a:rPr lang="ru-RU" sz="1600" baseline="30000" dirty="0"/>
              <a:t>4</a:t>
            </a:r>
            <a:r>
              <a:rPr lang="ru-RU" sz="1600" dirty="0"/>
              <a:t> Применяется за периоды 2023 и 2024 года.</a:t>
            </a:r>
          </a:p>
          <a:p>
            <a:r>
              <a:rPr lang="ru-RU" sz="1600" baseline="30000" dirty="0"/>
              <a:t>5</a:t>
            </a:r>
            <a:r>
              <a:rPr lang="ru-RU" sz="1600" dirty="0"/>
              <a:t> Применяется, начиная с </a:t>
            </a:r>
            <a:r>
              <a:rPr lang="ru-RU" sz="1600" dirty="0" smtClean="0"/>
              <a:t>отчетны</a:t>
            </a:r>
            <a:r>
              <a:rPr lang="ru-RU" sz="1600" dirty="0"/>
              <a:t>х</a:t>
            </a:r>
            <a:r>
              <a:rPr lang="ru-RU" sz="1600" dirty="0" smtClean="0"/>
              <a:t> </a:t>
            </a:r>
            <a:r>
              <a:rPr lang="ru-RU" sz="1600" dirty="0"/>
              <a:t>периодов 2024 года</a:t>
            </a:r>
            <a:r>
              <a:rPr lang="ru-RU" sz="1600" dirty="0" smtClean="0"/>
              <a:t>.</a:t>
            </a:r>
            <a:endParaRPr lang="ru-RU" sz="1600" dirty="0"/>
          </a:p>
        </p:txBody>
      </p:sp>
    </p:spTree>
    <p:extLst>
      <p:ext uri="{BB962C8B-B14F-4D97-AF65-F5344CB8AC3E}">
        <p14:creationId xmlns:p14="http://schemas.microsoft.com/office/powerpoint/2010/main" val="946789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15</a:t>
            </a:fld>
            <a:endParaRPr lang="ru-RU" dirty="0">
              <a:solidFill>
                <a:prstClr val="white"/>
              </a:solidFill>
            </a:endParaRPr>
          </a:p>
        </p:txBody>
      </p:sp>
      <p:sp>
        <p:nvSpPr>
          <p:cNvPr id="7" name="Прямоугольник 6"/>
          <p:cNvSpPr/>
          <p:nvPr/>
        </p:nvSpPr>
        <p:spPr>
          <a:xfrm>
            <a:off x="827224" y="817333"/>
            <a:ext cx="9256576" cy="1621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b="1" dirty="0">
              <a:solidFill>
                <a:schemeClr val="accent1">
                  <a:lumMod val="50000"/>
                </a:schemeClr>
              </a:solidFill>
              <a:latin typeface="Calibri" panose="020F0502020204030204" pitchFamily="34" charset="0"/>
              <a:cs typeface="Calibri" panose="020F0502020204030204" pitchFamily="34" charset="0"/>
            </a:endParaRPr>
          </a:p>
        </p:txBody>
      </p:sp>
      <p:sp>
        <p:nvSpPr>
          <p:cNvPr id="18" name="Прямоугольник 17"/>
          <p:cNvSpPr/>
          <p:nvPr/>
        </p:nvSpPr>
        <p:spPr>
          <a:xfrm>
            <a:off x="9702550" y="637359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17" name="Subtitle 2">
            <a:extLst>
              <a:ext uri="{FF2B5EF4-FFF2-40B4-BE49-F238E27FC236}">
                <a16:creationId xmlns:a16="http://schemas.microsoft.com/office/drawing/2014/main" id="{106A9055-B66B-4F6D-938C-B0DA4DC7BF4F}"/>
              </a:ext>
            </a:extLst>
          </p:cNvPr>
          <p:cNvSpPr txBox="1">
            <a:spLocks/>
          </p:cNvSpPr>
          <p:nvPr/>
        </p:nvSpPr>
        <p:spPr>
          <a:xfrm>
            <a:off x="486519" y="0"/>
            <a:ext cx="8830854" cy="687977"/>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r>
              <a:rPr lang="ru-RU" sz="2200" b="1" dirty="0" smtClean="0">
                <a:solidFill>
                  <a:schemeClr val="bg2">
                    <a:lumMod val="75000"/>
                  </a:schemeClr>
                </a:solidFill>
                <a:latin typeface="Roboto Condensed" panose="02000000000000000000" pitchFamily="2" charset="0"/>
              </a:rPr>
              <a:t>Изменения кодов ОКТМО на территории Владимирской области с 01.01.2025</a:t>
            </a:r>
            <a:endParaRPr lang="ru-RU" sz="2200" b="1" dirty="0">
              <a:solidFill>
                <a:schemeClr val="bg2">
                  <a:lumMod val="75000"/>
                </a:schemeClr>
              </a:solidFill>
              <a:latin typeface="Roboto Condensed" panose="02000000000000000000" pitchFamily="2" charset="0"/>
            </a:endParaRPr>
          </a:p>
        </p:txBody>
      </p:sp>
      <p:sp>
        <p:nvSpPr>
          <p:cNvPr id="19" name="TextBox 18"/>
          <p:cNvSpPr txBox="1"/>
          <p:nvPr/>
        </p:nvSpPr>
        <p:spPr>
          <a:xfrm>
            <a:off x="358588" y="777035"/>
            <a:ext cx="9725212" cy="1785104"/>
          </a:xfrm>
          <a:prstGeom prst="rect">
            <a:avLst/>
          </a:prstGeom>
          <a:noFill/>
        </p:spPr>
        <p:txBody>
          <a:bodyPr wrap="square" rtlCol="0">
            <a:spAutoFit/>
          </a:bodyPr>
          <a:lstStyle/>
          <a:p>
            <a:pPr algn="just"/>
            <a:r>
              <a:rPr lang="ru-RU" sz="1600" b="1" dirty="0" smtClean="0">
                <a:solidFill>
                  <a:srgbClr val="002060"/>
                </a:solidFill>
              </a:rPr>
              <a:t>В </a:t>
            </a:r>
            <a:r>
              <a:rPr lang="ru-RU" sz="1600" b="1" dirty="0">
                <a:solidFill>
                  <a:srgbClr val="002060"/>
                </a:solidFill>
              </a:rPr>
              <a:t>связи с принятием Законов Владимирской области от 26.04.2023 №35-ОЗ, №36-ОЗ, №37-ОЗ, №38-ОЗ о преобразовании муниципальных образований </a:t>
            </a:r>
            <a:r>
              <a:rPr lang="ru-RU" sz="1600" b="1" dirty="0" err="1">
                <a:solidFill>
                  <a:srgbClr val="002060"/>
                </a:solidFill>
              </a:rPr>
              <a:t>Собинский</a:t>
            </a:r>
            <a:r>
              <a:rPr lang="ru-RU" sz="1600" b="1" dirty="0">
                <a:solidFill>
                  <a:srgbClr val="002060"/>
                </a:solidFill>
              </a:rPr>
              <a:t> район, </a:t>
            </a:r>
            <a:r>
              <a:rPr lang="ru-RU" sz="1600" b="1" dirty="0" err="1">
                <a:solidFill>
                  <a:srgbClr val="002060"/>
                </a:solidFill>
              </a:rPr>
              <a:t>Меленковский</a:t>
            </a:r>
            <a:r>
              <a:rPr lang="ru-RU" sz="1600" b="1" dirty="0">
                <a:solidFill>
                  <a:srgbClr val="002060"/>
                </a:solidFill>
              </a:rPr>
              <a:t> район, Муромский район, городской округ г. Муром с 01.01.2025 внесены изменения в Общероссийский классификатор территорий муниципальных образований (ОКТМО) в отношении поселений, входящих в состав вышеуказанных муниципальных образований Владимирской области. Соответственно изменились КБК отдельных видов налогов.</a:t>
            </a:r>
          </a:p>
          <a:p>
            <a:endParaRPr lang="ru-RU" sz="1400" dirty="0" smtClean="0">
              <a:solidFill>
                <a:srgbClr val="002060"/>
              </a:solidFill>
            </a:endParaRPr>
          </a:p>
        </p:txBody>
      </p:sp>
      <p:pic>
        <p:nvPicPr>
          <p:cNvPr id="13" name="Рисунок 12"/>
          <p:cNvPicPr>
            <a:picLocks noChangeAspect="1"/>
          </p:cNvPicPr>
          <p:nvPr/>
        </p:nvPicPr>
        <p:blipFill>
          <a:blip r:embed="rId2"/>
          <a:stretch>
            <a:fillRect/>
          </a:stretch>
        </p:blipFill>
        <p:spPr>
          <a:xfrm>
            <a:off x="1102659" y="2478697"/>
            <a:ext cx="7691717" cy="4576189"/>
          </a:xfrm>
          <a:prstGeom prst="rect">
            <a:avLst/>
          </a:prstGeom>
        </p:spPr>
      </p:pic>
    </p:spTree>
    <p:extLst>
      <p:ext uri="{BB962C8B-B14F-4D97-AF65-F5344CB8AC3E}">
        <p14:creationId xmlns:p14="http://schemas.microsoft.com/office/powerpoint/2010/main" val="427066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16</a:t>
            </a:fld>
            <a:endParaRPr lang="ru-RU" dirty="0">
              <a:solidFill>
                <a:prstClr val="white"/>
              </a:solidFill>
            </a:endParaRPr>
          </a:p>
        </p:txBody>
      </p:sp>
      <p:sp>
        <p:nvSpPr>
          <p:cNvPr id="7" name="Прямоугольник 6"/>
          <p:cNvSpPr/>
          <p:nvPr/>
        </p:nvSpPr>
        <p:spPr>
          <a:xfrm>
            <a:off x="827224" y="817333"/>
            <a:ext cx="9256576" cy="1621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b="1" dirty="0">
              <a:solidFill>
                <a:schemeClr val="accent1">
                  <a:lumMod val="50000"/>
                </a:schemeClr>
              </a:solidFill>
              <a:latin typeface="Calibri" panose="020F0502020204030204" pitchFamily="34" charset="0"/>
              <a:cs typeface="Calibri" panose="020F0502020204030204" pitchFamily="34" charset="0"/>
            </a:endParaRPr>
          </a:p>
        </p:txBody>
      </p:sp>
      <p:sp>
        <p:nvSpPr>
          <p:cNvPr id="18" name="Прямоугольник 17"/>
          <p:cNvSpPr/>
          <p:nvPr/>
        </p:nvSpPr>
        <p:spPr>
          <a:xfrm>
            <a:off x="9702550" y="637359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17" name="Subtitle 2">
            <a:extLst>
              <a:ext uri="{FF2B5EF4-FFF2-40B4-BE49-F238E27FC236}">
                <a16:creationId xmlns:a16="http://schemas.microsoft.com/office/drawing/2014/main" id="{106A9055-B66B-4F6D-938C-B0DA4DC7BF4F}"/>
              </a:ext>
            </a:extLst>
          </p:cNvPr>
          <p:cNvSpPr txBox="1">
            <a:spLocks/>
          </p:cNvSpPr>
          <p:nvPr/>
        </p:nvSpPr>
        <p:spPr>
          <a:xfrm>
            <a:off x="486519" y="0"/>
            <a:ext cx="8830854" cy="687977"/>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r>
              <a:rPr lang="ru-RU" sz="2200" b="1" dirty="0" smtClean="0">
                <a:solidFill>
                  <a:schemeClr val="bg2">
                    <a:lumMod val="75000"/>
                  </a:schemeClr>
                </a:solidFill>
                <a:latin typeface="Roboto Condensed" panose="02000000000000000000" pitchFamily="2" charset="0"/>
              </a:rPr>
              <a:t>Как исправить Уведомление</a:t>
            </a:r>
            <a:endParaRPr lang="ru-RU" sz="2200" b="1" dirty="0">
              <a:solidFill>
                <a:schemeClr val="bg2">
                  <a:lumMod val="75000"/>
                </a:schemeClr>
              </a:solidFill>
              <a:latin typeface="Roboto Condensed" panose="02000000000000000000" pitchFamily="2" charset="0"/>
            </a:endParaRPr>
          </a:p>
        </p:txBody>
      </p:sp>
      <p:sp>
        <p:nvSpPr>
          <p:cNvPr id="19" name="TextBox 18"/>
          <p:cNvSpPr txBox="1"/>
          <p:nvPr/>
        </p:nvSpPr>
        <p:spPr>
          <a:xfrm>
            <a:off x="1127137" y="777035"/>
            <a:ext cx="3600400" cy="1200329"/>
          </a:xfrm>
          <a:prstGeom prst="rect">
            <a:avLst/>
          </a:prstGeom>
          <a:noFill/>
        </p:spPr>
        <p:txBody>
          <a:bodyPr wrap="square" rtlCol="0">
            <a:spAutoFit/>
          </a:bodyPr>
          <a:lstStyle/>
          <a:p>
            <a:r>
              <a:rPr lang="ru-RU" sz="1600" b="1" dirty="0" smtClean="0">
                <a:solidFill>
                  <a:srgbClr val="C00000"/>
                </a:solidFill>
              </a:rPr>
              <a:t>Необходимо изменить сумму</a:t>
            </a:r>
          </a:p>
          <a:p>
            <a:pPr marL="285750" indent="-285750">
              <a:buFont typeface="Wingdings" panose="05000000000000000000" pitchFamily="2" charset="2"/>
              <a:buChar char="ü"/>
            </a:pPr>
            <a:r>
              <a:rPr lang="ru-RU" sz="1400" dirty="0" smtClean="0">
                <a:solidFill>
                  <a:srgbClr val="002060"/>
                </a:solidFill>
              </a:rPr>
              <a:t>Создать новое Уведомление</a:t>
            </a:r>
          </a:p>
          <a:p>
            <a:pPr marL="285750" indent="-285750">
              <a:buFont typeface="Wingdings" panose="05000000000000000000" pitchFamily="2" charset="2"/>
              <a:buChar char="ü"/>
            </a:pPr>
            <a:r>
              <a:rPr lang="ru-RU" sz="1400" dirty="0" smtClean="0">
                <a:solidFill>
                  <a:srgbClr val="002060"/>
                </a:solidFill>
              </a:rPr>
              <a:t>Повторно </a:t>
            </a:r>
            <a:r>
              <a:rPr lang="ru-RU" sz="1400" dirty="0">
                <a:solidFill>
                  <a:srgbClr val="002060"/>
                </a:solidFill>
              </a:rPr>
              <a:t>указать данные </a:t>
            </a:r>
            <a:r>
              <a:rPr lang="ru-RU" sz="1400" dirty="0" smtClean="0">
                <a:solidFill>
                  <a:srgbClr val="002060"/>
                </a:solidFill>
              </a:rPr>
              <a:t>строчки с ошибкой </a:t>
            </a:r>
            <a:r>
              <a:rPr lang="ru-RU" sz="1400" dirty="0">
                <a:solidFill>
                  <a:srgbClr val="002060"/>
                </a:solidFill>
              </a:rPr>
              <a:t>(КПП, КБК, ОКТМО, период</a:t>
            </a:r>
            <a:r>
              <a:rPr lang="ru-RU" sz="1400" dirty="0" smtClean="0">
                <a:solidFill>
                  <a:srgbClr val="002060"/>
                </a:solidFill>
              </a:rPr>
              <a:t>) </a:t>
            </a:r>
          </a:p>
          <a:p>
            <a:pPr marL="285750" indent="-285750">
              <a:buFont typeface="Wingdings" panose="05000000000000000000" pitchFamily="2" charset="2"/>
              <a:buChar char="ü"/>
            </a:pPr>
            <a:r>
              <a:rPr lang="ru-RU" sz="1400" dirty="0">
                <a:solidFill>
                  <a:srgbClr val="002060"/>
                </a:solidFill>
              </a:rPr>
              <a:t>У</a:t>
            </a:r>
            <a:r>
              <a:rPr lang="ru-RU" sz="1400" dirty="0" smtClean="0">
                <a:solidFill>
                  <a:srgbClr val="002060"/>
                </a:solidFill>
              </a:rPr>
              <a:t>казать корректную сумму</a:t>
            </a:r>
          </a:p>
        </p:txBody>
      </p:sp>
      <p:sp>
        <p:nvSpPr>
          <p:cNvPr id="20" name="TextBox 19"/>
          <p:cNvSpPr txBox="1"/>
          <p:nvPr/>
        </p:nvSpPr>
        <p:spPr>
          <a:xfrm>
            <a:off x="5993910" y="759279"/>
            <a:ext cx="3960440" cy="1415772"/>
          </a:xfrm>
          <a:prstGeom prst="rect">
            <a:avLst/>
          </a:prstGeom>
          <a:noFill/>
        </p:spPr>
        <p:txBody>
          <a:bodyPr wrap="square" rtlCol="0">
            <a:spAutoFit/>
          </a:bodyPr>
          <a:lstStyle/>
          <a:p>
            <a:r>
              <a:rPr lang="ru-RU" sz="1600" b="1" dirty="0" smtClean="0">
                <a:solidFill>
                  <a:srgbClr val="C00000"/>
                </a:solidFill>
              </a:rPr>
              <a:t>Необходимо изменить иные реквизиты</a:t>
            </a:r>
          </a:p>
          <a:p>
            <a:pPr marL="285750" indent="-285750">
              <a:buFont typeface="Wingdings" panose="05000000000000000000" pitchFamily="2" charset="2"/>
              <a:buChar char="ü"/>
            </a:pPr>
            <a:r>
              <a:rPr lang="ru-RU" sz="1400" dirty="0" smtClean="0">
                <a:solidFill>
                  <a:srgbClr val="002060"/>
                </a:solidFill>
              </a:rPr>
              <a:t>Создать новое Уведомление</a:t>
            </a:r>
          </a:p>
          <a:p>
            <a:pPr marL="285750" indent="-285750">
              <a:buFont typeface="Wingdings" panose="05000000000000000000" pitchFamily="2" charset="2"/>
              <a:buChar char="ü"/>
            </a:pPr>
            <a:r>
              <a:rPr lang="ru-RU" sz="1400" dirty="0" smtClean="0">
                <a:solidFill>
                  <a:srgbClr val="002060"/>
                </a:solidFill>
              </a:rPr>
              <a:t>Повторно </a:t>
            </a:r>
            <a:r>
              <a:rPr lang="ru-RU" sz="1400" dirty="0">
                <a:solidFill>
                  <a:srgbClr val="002060"/>
                </a:solidFill>
              </a:rPr>
              <a:t>указать данные </a:t>
            </a:r>
            <a:r>
              <a:rPr lang="ru-RU" sz="1400" dirty="0" smtClean="0">
                <a:solidFill>
                  <a:srgbClr val="002060"/>
                </a:solidFill>
              </a:rPr>
              <a:t>строчки с ошибкой </a:t>
            </a:r>
            <a:r>
              <a:rPr lang="ru-RU" sz="1400" dirty="0">
                <a:solidFill>
                  <a:srgbClr val="002060"/>
                </a:solidFill>
              </a:rPr>
              <a:t>(КПП, КБК, ОКТМО, период</a:t>
            </a:r>
            <a:r>
              <a:rPr lang="ru-RU" sz="1400" dirty="0" smtClean="0">
                <a:solidFill>
                  <a:srgbClr val="002060"/>
                </a:solidFill>
              </a:rPr>
              <a:t>) </a:t>
            </a:r>
          </a:p>
          <a:p>
            <a:pPr marL="285750" indent="-285750">
              <a:buFont typeface="Wingdings" panose="05000000000000000000" pitchFamily="2" charset="2"/>
              <a:buChar char="ü"/>
            </a:pPr>
            <a:r>
              <a:rPr lang="ru-RU" sz="1400" dirty="0">
                <a:solidFill>
                  <a:srgbClr val="002060"/>
                </a:solidFill>
              </a:rPr>
              <a:t>в строке с суммой </a:t>
            </a:r>
            <a:r>
              <a:rPr lang="ru-RU" sz="1400" dirty="0" smtClean="0">
                <a:solidFill>
                  <a:srgbClr val="002060"/>
                </a:solidFill>
              </a:rPr>
              <a:t>указать </a:t>
            </a:r>
            <a:r>
              <a:rPr lang="ru-RU" sz="1400" dirty="0">
                <a:solidFill>
                  <a:srgbClr val="002060"/>
                </a:solidFill>
              </a:rPr>
              <a:t>«0</a:t>
            </a:r>
            <a:r>
              <a:rPr lang="ru-RU" sz="1400" dirty="0" smtClean="0">
                <a:solidFill>
                  <a:srgbClr val="002060"/>
                </a:solidFill>
              </a:rPr>
              <a:t>»</a:t>
            </a:r>
          </a:p>
          <a:p>
            <a:pPr marL="285750" indent="-285750">
              <a:buFont typeface="Wingdings" panose="05000000000000000000" pitchFamily="2" charset="2"/>
              <a:buChar char="ü"/>
            </a:pPr>
            <a:r>
              <a:rPr lang="ru-RU" sz="1400" dirty="0">
                <a:solidFill>
                  <a:srgbClr val="002060"/>
                </a:solidFill>
              </a:rPr>
              <a:t>новой строке </a:t>
            </a:r>
            <a:r>
              <a:rPr lang="ru-RU" sz="1400" dirty="0" smtClean="0">
                <a:solidFill>
                  <a:srgbClr val="002060"/>
                </a:solidFill>
              </a:rPr>
              <a:t>указать </a:t>
            </a:r>
            <a:r>
              <a:rPr lang="ru-RU" sz="1400" dirty="0">
                <a:solidFill>
                  <a:srgbClr val="002060"/>
                </a:solidFill>
              </a:rPr>
              <a:t>верные данные</a:t>
            </a:r>
            <a:endParaRPr lang="ru-RU" sz="1400" dirty="0" smtClean="0">
              <a:solidFill>
                <a:srgbClr val="002060"/>
              </a:solidFill>
            </a:endParaRPr>
          </a:p>
        </p:txBody>
      </p:sp>
      <p:pic>
        <p:nvPicPr>
          <p:cNvPr id="21" name="Рисунок 20" descr="C:\Users\internet\Desktop\Пример2 уточненная (сумма)_page-0001.jpg"/>
          <p:cNvPicPr/>
          <p:nvPr/>
        </p:nvPicPr>
        <p:blipFill rotWithShape="1">
          <a:blip r:embed="rId2" cstate="print">
            <a:extLst>
              <a:ext uri="{28A0092B-C50C-407E-A947-70E740481C1C}">
                <a14:useLocalDpi xmlns:a14="http://schemas.microsoft.com/office/drawing/2010/main" val="0"/>
              </a:ext>
            </a:extLst>
          </a:blip>
          <a:srcRect l="-123" r="-123"/>
          <a:stretch/>
        </p:blipFill>
        <p:spPr bwMode="auto">
          <a:xfrm>
            <a:off x="339636" y="2766823"/>
            <a:ext cx="2290354" cy="4228263"/>
          </a:xfrm>
          <a:prstGeom prst="rect">
            <a:avLst/>
          </a:prstGeom>
          <a:noFill/>
          <a:ln>
            <a:noFill/>
          </a:ln>
        </p:spPr>
      </p:pic>
      <p:pic>
        <p:nvPicPr>
          <p:cNvPr id="22" name="Рисунок 21" descr="C:\Users\internet\Desktop\Пример2 уточненная (сумма)_page-0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691" y="2739076"/>
            <a:ext cx="2329989" cy="4231872"/>
          </a:xfrm>
          <a:prstGeom prst="rect">
            <a:avLst/>
          </a:prstGeom>
          <a:noFill/>
          <a:ln>
            <a:noFill/>
          </a:ln>
        </p:spPr>
      </p:pic>
      <p:pic>
        <p:nvPicPr>
          <p:cNvPr id="23" name="Рисунок 22" descr="C:\Users\internet\Desktop\Пример3 уточненная (КПП обособки)_page-0001.jpg"/>
          <p:cNvPicPr/>
          <p:nvPr/>
        </p:nvPicPr>
        <p:blipFill rotWithShape="1">
          <a:blip r:embed="rId4" cstate="print">
            <a:extLst>
              <a:ext uri="{28A0092B-C50C-407E-A947-70E740481C1C}">
                <a14:useLocalDpi xmlns:a14="http://schemas.microsoft.com/office/drawing/2010/main" val="0"/>
              </a:ext>
            </a:extLst>
          </a:blip>
          <a:srcRect l="-441" r="-441"/>
          <a:stretch/>
        </p:blipFill>
        <p:spPr bwMode="auto">
          <a:xfrm>
            <a:off x="5751167" y="2754002"/>
            <a:ext cx="2391348" cy="4249169"/>
          </a:xfrm>
          <a:prstGeom prst="rect">
            <a:avLst/>
          </a:prstGeom>
          <a:noFill/>
          <a:ln>
            <a:noFill/>
          </a:ln>
        </p:spPr>
      </p:pic>
      <p:pic>
        <p:nvPicPr>
          <p:cNvPr id="24" name="Рисунок 23" descr="C:\Users\internet\Desktop\Пример3 уточненная (КПП обособки)_page-0002.jpg"/>
          <p:cNvPicPr/>
          <p:nvPr/>
        </p:nvPicPr>
        <p:blipFill rotWithShape="1">
          <a:blip r:embed="rId5" cstate="print">
            <a:extLst>
              <a:ext uri="{28A0092B-C50C-407E-A947-70E740481C1C}">
                <a14:useLocalDpi xmlns:a14="http://schemas.microsoft.com/office/drawing/2010/main" val="0"/>
              </a:ext>
            </a:extLst>
          </a:blip>
          <a:srcRect l="-2647" r="-2647"/>
          <a:stretch/>
        </p:blipFill>
        <p:spPr bwMode="auto">
          <a:xfrm>
            <a:off x="8087903" y="2771249"/>
            <a:ext cx="2237197" cy="4232376"/>
          </a:xfrm>
          <a:prstGeom prst="rect">
            <a:avLst/>
          </a:prstGeom>
          <a:noFill/>
          <a:ln>
            <a:noFill/>
          </a:ln>
        </p:spPr>
      </p:pic>
    </p:spTree>
    <p:extLst>
      <p:ext uri="{BB962C8B-B14F-4D97-AF65-F5344CB8AC3E}">
        <p14:creationId xmlns:p14="http://schemas.microsoft.com/office/powerpoint/2010/main" val="3732885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488D96E1-B3D9-4C39-ABCB-7A1EC132A94B}"/>
              </a:ext>
            </a:extLst>
          </p:cNvPr>
          <p:cNvSpPr txBox="1">
            <a:spLocks/>
          </p:cNvSpPr>
          <p:nvPr/>
        </p:nvSpPr>
        <p:spPr>
          <a:xfrm>
            <a:off x="2172850" y="510892"/>
            <a:ext cx="6696256" cy="749966"/>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287916" algn="l"/>
              </a:tabLst>
            </a:pPr>
            <a:r>
              <a:rPr lang="ru-RU" sz="2300" b="1" dirty="0">
                <a:solidFill>
                  <a:srgbClr val="002060"/>
                </a:solidFill>
                <a:latin typeface="Roboto Condensed" panose="02000000000000000000" pitchFamily="2" charset="0"/>
              </a:rPr>
              <a:t> </a:t>
            </a:r>
            <a:r>
              <a:rPr lang="ru-RU" sz="2300" b="1" dirty="0" smtClean="0">
                <a:solidFill>
                  <a:srgbClr val="002060"/>
                </a:solidFill>
                <a:latin typeface="Roboto Condensed" panose="02000000000000000000" pitchFamily="2" charset="0"/>
              </a:rPr>
              <a:t>    информация в отношении единого налогового счета</a:t>
            </a:r>
          </a:p>
          <a:p>
            <a:pPr algn="l">
              <a:spcBef>
                <a:spcPts val="0"/>
              </a:spcBef>
              <a:tabLst>
                <a:tab pos="287916" algn="l"/>
              </a:tabLst>
            </a:pPr>
            <a:endParaRPr lang="ru-RU" sz="2300" b="1" dirty="0">
              <a:solidFill>
                <a:srgbClr val="002060"/>
              </a:solidFill>
              <a:latin typeface="Roboto Condensed" panose="02000000000000000000" pitchFamily="2" charset="0"/>
            </a:endParaRPr>
          </a:p>
        </p:txBody>
      </p:sp>
      <p:sp>
        <p:nvSpPr>
          <p:cNvPr id="21" name="TextBox 20"/>
          <p:cNvSpPr txBox="1"/>
          <p:nvPr/>
        </p:nvSpPr>
        <p:spPr>
          <a:xfrm>
            <a:off x="2040466" y="1465577"/>
            <a:ext cx="3818852" cy="693428"/>
          </a:xfrm>
          <a:prstGeom prst="rect">
            <a:avLst/>
          </a:prstGeom>
          <a:noFill/>
        </p:spPr>
        <p:txBody>
          <a:bodyPr wrap="square" lIns="0" tIns="43768" rIns="0" bIns="43768" rtlCol="0">
            <a:spAutoFit/>
          </a:bodyPr>
          <a:lstStyle/>
          <a:p>
            <a:pPr marL="74645" indent="-74645" algn="ctr"/>
            <a:r>
              <a:rPr lang="ru-RU" b="1" i="1" dirty="0" err="1" smtClean="0">
                <a:solidFill>
                  <a:srgbClr val="FF0000"/>
                </a:solidFill>
                <a:latin typeface="Arial Narrow" panose="020B0606020202030204" pitchFamily="34" charset="0"/>
              </a:rPr>
              <a:t>Промостраница</a:t>
            </a:r>
            <a:r>
              <a:rPr lang="ru-RU" b="1" i="1" dirty="0" smtClean="0">
                <a:solidFill>
                  <a:srgbClr val="FF0000"/>
                </a:solidFill>
                <a:latin typeface="Arial Narrow" panose="020B0606020202030204" pitchFamily="34" charset="0"/>
              </a:rPr>
              <a:t> на сайте ФНС России</a:t>
            </a:r>
            <a:endParaRPr lang="ru-RU" sz="1500" b="1" dirty="0">
              <a:solidFill>
                <a:srgbClr val="FF0000"/>
              </a:solidFill>
              <a:latin typeface="Arial Narrow" panose="020B0606020202030204" pitchFamily="34" charset="0"/>
            </a:endParaRPr>
          </a:p>
        </p:txBody>
      </p:sp>
      <p:sp>
        <p:nvSpPr>
          <p:cNvPr id="33" name="TextBox 32"/>
          <p:cNvSpPr txBox="1"/>
          <p:nvPr/>
        </p:nvSpPr>
        <p:spPr>
          <a:xfrm>
            <a:off x="2033865" y="2345210"/>
            <a:ext cx="4207522" cy="390910"/>
          </a:xfrm>
          <a:prstGeom prst="rect">
            <a:avLst/>
          </a:prstGeom>
          <a:noFill/>
        </p:spPr>
        <p:txBody>
          <a:bodyPr wrap="square" lIns="0" tIns="43768" rIns="0" bIns="43768" rtlCol="0">
            <a:spAutoFit/>
          </a:bodyPr>
          <a:lstStyle/>
          <a:p>
            <a:pPr algn="ctr"/>
            <a:r>
              <a:rPr lang="ru-RU" b="1" i="1" dirty="0" smtClean="0">
                <a:solidFill>
                  <a:srgbClr val="FF0000"/>
                </a:solidFill>
                <a:latin typeface="Arial Narrow" panose="020B0606020202030204" pitchFamily="34" charset="0"/>
              </a:rPr>
              <a:t>Буклет ЕНС</a:t>
            </a:r>
            <a:endParaRPr lang="ru-RU" sz="1500" b="1" dirty="0">
              <a:solidFill>
                <a:srgbClr val="FF0000"/>
              </a:solidFill>
              <a:latin typeface="Arial Narrow" panose="020B0606020202030204" pitchFamily="34" charset="0"/>
            </a:endParaRPr>
          </a:p>
        </p:txBody>
      </p:sp>
      <p:pic>
        <p:nvPicPr>
          <p:cNvPr id="2" name="Рисунок 1"/>
          <p:cNvPicPr>
            <a:picLocks noChangeAspect="1"/>
          </p:cNvPicPr>
          <p:nvPr/>
        </p:nvPicPr>
        <p:blipFill>
          <a:blip r:embed="rId3" cstate="print"/>
          <a:stretch>
            <a:fillRect/>
          </a:stretch>
        </p:blipFill>
        <p:spPr>
          <a:xfrm>
            <a:off x="957612" y="1329966"/>
            <a:ext cx="659015" cy="542774"/>
          </a:xfrm>
          <a:prstGeom prst="rect">
            <a:avLst/>
          </a:prstGeom>
        </p:spPr>
      </p:pic>
      <p:pic>
        <p:nvPicPr>
          <p:cNvPr id="3" name="Рисунок 2"/>
          <p:cNvPicPr>
            <a:picLocks noChangeAspect="1"/>
          </p:cNvPicPr>
          <p:nvPr/>
        </p:nvPicPr>
        <p:blipFill>
          <a:blip r:embed="rId4" cstate="print"/>
          <a:stretch>
            <a:fillRect/>
          </a:stretch>
        </p:blipFill>
        <p:spPr>
          <a:xfrm>
            <a:off x="7691540" y="2097534"/>
            <a:ext cx="1946782" cy="1888076"/>
          </a:xfrm>
          <a:prstGeom prst="rect">
            <a:avLst/>
          </a:prstGeom>
        </p:spPr>
      </p:pic>
      <p:sp>
        <p:nvSpPr>
          <p:cNvPr id="28" name="TextBox 27"/>
          <p:cNvSpPr txBox="1"/>
          <p:nvPr/>
        </p:nvSpPr>
        <p:spPr>
          <a:xfrm>
            <a:off x="6283158" y="1172839"/>
            <a:ext cx="3818852" cy="995947"/>
          </a:xfrm>
          <a:prstGeom prst="rect">
            <a:avLst/>
          </a:prstGeom>
          <a:noFill/>
        </p:spPr>
        <p:txBody>
          <a:bodyPr wrap="square" lIns="0" tIns="43768" rIns="0" bIns="43768" rtlCol="0">
            <a:spAutoFit/>
          </a:bodyPr>
          <a:lstStyle/>
          <a:p>
            <a:pPr marL="74645" indent="-74645" algn="ctr"/>
            <a:r>
              <a:rPr lang="en-US" b="1" i="1" dirty="0" smtClean="0">
                <a:solidFill>
                  <a:srgbClr val="FF0000"/>
                </a:solidFill>
                <a:latin typeface="Arial Narrow" panose="020B0606020202030204" pitchFamily="34" charset="0"/>
              </a:rPr>
              <a:t>QR</a:t>
            </a:r>
            <a:r>
              <a:rPr lang="ru-RU" b="1" i="1" dirty="0" smtClean="0">
                <a:solidFill>
                  <a:srgbClr val="FF0000"/>
                </a:solidFill>
                <a:latin typeface="Arial Narrow" panose="020B0606020202030204" pitchFamily="34" charset="0"/>
              </a:rPr>
              <a:t>-код для входа на </a:t>
            </a:r>
            <a:r>
              <a:rPr lang="ru-RU" b="1" i="1" dirty="0" err="1" smtClean="0">
                <a:solidFill>
                  <a:srgbClr val="FF0000"/>
                </a:solidFill>
                <a:latin typeface="Arial Narrow" panose="020B0606020202030204" pitchFamily="34" charset="0"/>
              </a:rPr>
              <a:t>промостраницу</a:t>
            </a:r>
            <a:r>
              <a:rPr lang="ru-RU" b="1" i="1" dirty="0" smtClean="0">
                <a:solidFill>
                  <a:srgbClr val="FF0000"/>
                </a:solidFill>
                <a:latin typeface="Arial Narrow" panose="020B0606020202030204" pitchFamily="34" charset="0"/>
              </a:rPr>
              <a:t> на сайте ФНС России</a:t>
            </a:r>
            <a:endParaRPr lang="ru-RU" sz="1500" b="1" dirty="0">
              <a:solidFill>
                <a:srgbClr val="FF0000"/>
              </a:solidFill>
              <a:latin typeface="Arial Narrow" panose="020B0606020202030204" pitchFamily="34" charset="0"/>
            </a:endParaRPr>
          </a:p>
        </p:txBody>
      </p:sp>
      <p:sp>
        <p:nvSpPr>
          <p:cNvPr id="4" name="Прямоугольник 3"/>
          <p:cNvSpPr/>
          <p:nvPr/>
        </p:nvSpPr>
        <p:spPr>
          <a:xfrm>
            <a:off x="2235528" y="2043497"/>
            <a:ext cx="3914343" cy="390910"/>
          </a:xfrm>
          <a:prstGeom prst="rect">
            <a:avLst/>
          </a:prstGeom>
        </p:spPr>
        <p:txBody>
          <a:bodyPr wrap="none" lIns="87536" tIns="43768" rIns="87536" bIns="43768">
            <a:spAutoFit/>
          </a:bodyPr>
          <a:lstStyle/>
          <a:p>
            <a:r>
              <a:rPr lang="ru-RU" dirty="0">
                <a:latin typeface="Times New Roman" panose="02020603050405020304" pitchFamily="18" charset="0"/>
                <a:ea typeface="Times New Roman" panose="02020603050405020304" pitchFamily="18" charset="0"/>
              </a:rPr>
              <a:t>(</a:t>
            </a:r>
            <a:r>
              <a:rPr lang="ru-RU" u="sng" dirty="0">
                <a:solidFill>
                  <a:schemeClr val="accent6"/>
                </a:solidFill>
                <a:latin typeface="Times New Roman" panose="02020603050405020304" pitchFamily="18" charset="0"/>
                <a:ea typeface="Times New Roman" panose="02020603050405020304" pitchFamily="18" charset="0"/>
                <a:hlinkClick r:id="rId5"/>
              </a:rPr>
              <a:t>https://www.nalog.gov.ru/rn77/ens</a:t>
            </a:r>
            <a:r>
              <a:rPr lang="ru-RU" u="sng" dirty="0">
                <a:solidFill>
                  <a:srgbClr val="0563C1"/>
                </a:solidFill>
                <a:latin typeface="Times New Roman" panose="02020603050405020304" pitchFamily="18" charset="0"/>
                <a:ea typeface="Times New Roman" panose="02020603050405020304" pitchFamily="18" charset="0"/>
                <a:hlinkClick r:id="rId5"/>
              </a:rPr>
              <a:t>/</a:t>
            </a:r>
            <a:r>
              <a:rPr lang="ru-RU" dirty="0">
                <a:latin typeface="Times New Roman" panose="02020603050405020304" pitchFamily="18" charset="0"/>
                <a:ea typeface="Times New Roman" panose="02020603050405020304" pitchFamily="18" charset="0"/>
              </a:rPr>
              <a:t>)</a:t>
            </a:r>
            <a:endParaRPr lang="ru-RU" dirty="0"/>
          </a:p>
        </p:txBody>
      </p:sp>
      <p:sp>
        <p:nvSpPr>
          <p:cNvPr id="5" name="Прямоугольник 4"/>
          <p:cNvSpPr/>
          <p:nvPr/>
        </p:nvSpPr>
        <p:spPr>
          <a:xfrm>
            <a:off x="1746699" y="5275394"/>
            <a:ext cx="5575054" cy="390910"/>
          </a:xfrm>
          <a:prstGeom prst="rect">
            <a:avLst/>
          </a:prstGeom>
        </p:spPr>
        <p:txBody>
          <a:bodyPr wrap="none" lIns="87536" tIns="43768" rIns="87536" bIns="43768">
            <a:spAutoFit/>
          </a:bodyPr>
          <a:lstStyle/>
          <a:p>
            <a:r>
              <a:rPr lang="ru-RU" dirty="0">
                <a:latin typeface="Times New Roman" panose="02020603050405020304" pitchFamily="18" charset="0"/>
                <a:ea typeface="Times New Roman" panose="02020603050405020304" pitchFamily="18" charset="0"/>
              </a:rPr>
              <a:t>(</a:t>
            </a:r>
            <a:r>
              <a:rPr lang="ru-RU" u="sng" dirty="0">
                <a:solidFill>
                  <a:srgbClr val="0563C1"/>
                </a:solidFill>
                <a:latin typeface="Times New Roman" panose="02020603050405020304" pitchFamily="18" charset="0"/>
                <a:ea typeface="Times New Roman" panose="02020603050405020304" pitchFamily="18" charset="0"/>
                <a:hlinkClick r:id="rId6"/>
              </a:rPr>
              <a:t>https://www.nalog.gov.ru/rn77/service/kb/?t1=1028</a:t>
            </a:r>
            <a:r>
              <a:rPr lang="ru-RU" dirty="0">
                <a:latin typeface="Times New Roman" panose="02020603050405020304" pitchFamily="18" charset="0"/>
                <a:ea typeface="Times New Roman" panose="02020603050405020304" pitchFamily="18" charset="0"/>
              </a:rPr>
              <a:t>)</a:t>
            </a:r>
            <a:endParaRPr lang="ru-RU" dirty="0"/>
          </a:p>
        </p:txBody>
      </p:sp>
      <p:pic>
        <p:nvPicPr>
          <p:cNvPr id="30" name="Рисунок 29"/>
          <p:cNvPicPr>
            <a:picLocks noChangeAspect="1"/>
          </p:cNvPicPr>
          <p:nvPr/>
        </p:nvPicPr>
        <p:blipFill>
          <a:blip r:embed="rId3" cstate="print"/>
          <a:stretch>
            <a:fillRect/>
          </a:stretch>
        </p:blipFill>
        <p:spPr>
          <a:xfrm>
            <a:off x="972261" y="2275361"/>
            <a:ext cx="659015" cy="542774"/>
          </a:xfrm>
          <a:prstGeom prst="rect">
            <a:avLst/>
          </a:prstGeom>
        </p:spPr>
      </p:pic>
      <p:pic>
        <p:nvPicPr>
          <p:cNvPr id="31" name="Рисунок 30"/>
          <p:cNvPicPr>
            <a:picLocks noChangeAspect="1"/>
          </p:cNvPicPr>
          <p:nvPr/>
        </p:nvPicPr>
        <p:blipFill>
          <a:blip r:embed="rId3" cstate="print"/>
          <a:stretch>
            <a:fillRect/>
          </a:stretch>
        </p:blipFill>
        <p:spPr>
          <a:xfrm>
            <a:off x="957612" y="3400713"/>
            <a:ext cx="659015" cy="542774"/>
          </a:xfrm>
          <a:prstGeom prst="rect">
            <a:avLst/>
          </a:prstGeom>
        </p:spPr>
      </p:pic>
      <p:sp>
        <p:nvSpPr>
          <p:cNvPr id="32" name="TextBox 31"/>
          <p:cNvSpPr txBox="1"/>
          <p:nvPr/>
        </p:nvSpPr>
        <p:spPr>
          <a:xfrm>
            <a:off x="2040466" y="3035583"/>
            <a:ext cx="5288466" cy="1298466"/>
          </a:xfrm>
          <a:prstGeom prst="rect">
            <a:avLst/>
          </a:prstGeom>
          <a:noFill/>
        </p:spPr>
        <p:txBody>
          <a:bodyPr wrap="square" lIns="87536" tIns="43768" rIns="87536" bIns="43768" rtlCol="0">
            <a:spAutoFit/>
          </a:bodyPr>
          <a:lstStyle/>
          <a:p>
            <a:pPr algn="just"/>
            <a:r>
              <a:rPr lang="ru-RU" b="1" i="1" dirty="0" smtClean="0">
                <a:solidFill>
                  <a:srgbClr val="FF0000"/>
                </a:solidFill>
                <a:latin typeface="Arial Narrow" panose="020B0606020202030204" pitchFamily="34" charset="0"/>
              </a:rPr>
              <a:t>Раздел </a:t>
            </a:r>
            <a:r>
              <a:rPr lang="ru-RU" b="1" i="1" dirty="0">
                <a:solidFill>
                  <a:srgbClr val="FF0000"/>
                </a:solidFill>
                <a:latin typeface="Arial Narrow" panose="020B0606020202030204" pitchFamily="34" charset="0"/>
              </a:rPr>
              <a:t>«Единый налоговый счет» в ИР «База данных «Вопрос-Ответ» ФКУ «Налог-Сервис» ФНС России (доступ по бесплатному телефону Контакт-центра ФНС России 8-800-222-22-22</a:t>
            </a:r>
            <a:r>
              <a:rPr lang="ru-RU" i="1" dirty="0" smtClean="0">
                <a:solidFill>
                  <a:srgbClr val="FF0000"/>
                </a:solidFill>
                <a:latin typeface="Arial Narrow" panose="020B0606020202030204" pitchFamily="34" charset="0"/>
              </a:rPr>
              <a:t>);</a:t>
            </a:r>
            <a:endParaRPr lang="ru-RU" i="1" dirty="0">
              <a:solidFill>
                <a:srgbClr val="FF0000"/>
              </a:solidFill>
              <a:latin typeface="Arial Narrow" panose="020B0606020202030204" pitchFamily="34" charset="0"/>
            </a:endParaRPr>
          </a:p>
        </p:txBody>
      </p:sp>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2368" y="4929096"/>
            <a:ext cx="2101850" cy="2058454"/>
          </a:xfrm>
          <a:prstGeom prst="rect">
            <a:avLst/>
          </a:prstGeom>
        </p:spPr>
      </p:pic>
      <p:pic>
        <p:nvPicPr>
          <p:cNvPr id="39" name="Рисунок 38"/>
          <p:cNvPicPr>
            <a:picLocks noChangeAspect="1"/>
          </p:cNvPicPr>
          <p:nvPr/>
        </p:nvPicPr>
        <p:blipFill>
          <a:blip r:embed="rId3" cstate="print"/>
          <a:stretch>
            <a:fillRect/>
          </a:stretch>
        </p:blipFill>
        <p:spPr>
          <a:xfrm>
            <a:off x="972261" y="4732620"/>
            <a:ext cx="659015" cy="542774"/>
          </a:xfrm>
          <a:prstGeom prst="rect">
            <a:avLst/>
          </a:prstGeom>
        </p:spPr>
      </p:pic>
      <p:sp>
        <p:nvSpPr>
          <p:cNvPr id="44" name="TextBox 43"/>
          <p:cNvSpPr txBox="1"/>
          <p:nvPr/>
        </p:nvSpPr>
        <p:spPr>
          <a:xfrm>
            <a:off x="2170058" y="4732620"/>
            <a:ext cx="3616940" cy="924261"/>
          </a:xfrm>
          <a:prstGeom prst="rect">
            <a:avLst/>
          </a:prstGeom>
          <a:noFill/>
        </p:spPr>
        <p:txBody>
          <a:bodyPr wrap="square" lIns="87536" tIns="43768" rIns="87536" bIns="43768" rtlCol="0">
            <a:spAutoFit/>
          </a:bodyPr>
          <a:lstStyle/>
          <a:p>
            <a:r>
              <a:rPr lang="ru-RU" b="1" i="1" dirty="0" smtClean="0">
                <a:solidFill>
                  <a:srgbClr val="FF0000"/>
                </a:solidFill>
                <a:latin typeface="Arial Narrow" panose="020B0606020202030204" pitchFamily="34" charset="0"/>
              </a:rPr>
              <a:t>Сервис «Часто задаваемые вопросы» на сайте ФНС России</a:t>
            </a:r>
          </a:p>
          <a:p>
            <a:endParaRPr lang="ru-RU" sz="1500" b="1" dirty="0">
              <a:solidFill>
                <a:srgbClr val="FF0000"/>
              </a:solidFill>
              <a:latin typeface="Arial Narrow" panose="020B0606020202030204" pitchFamily="34" charset="0"/>
            </a:endParaRPr>
          </a:p>
        </p:txBody>
      </p:sp>
      <p:sp>
        <p:nvSpPr>
          <p:cNvPr id="46" name="TextBox 45"/>
          <p:cNvSpPr txBox="1"/>
          <p:nvPr/>
        </p:nvSpPr>
        <p:spPr>
          <a:xfrm>
            <a:off x="6506248" y="4282493"/>
            <a:ext cx="3818852" cy="693428"/>
          </a:xfrm>
          <a:prstGeom prst="rect">
            <a:avLst/>
          </a:prstGeom>
          <a:noFill/>
        </p:spPr>
        <p:txBody>
          <a:bodyPr wrap="square" lIns="0" tIns="43768" rIns="0" bIns="43768" rtlCol="0">
            <a:spAutoFit/>
          </a:bodyPr>
          <a:lstStyle/>
          <a:p>
            <a:pPr marL="74645" indent="-74645" algn="ctr"/>
            <a:r>
              <a:rPr lang="en-US" b="1" i="1" dirty="0" smtClean="0">
                <a:solidFill>
                  <a:srgbClr val="FF0000"/>
                </a:solidFill>
                <a:latin typeface="Arial Narrow" panose="020B0606020202030204" pitchFamily="34" charset="0"/>
              </a:rPr>
              <a:t>QR</a:t>
            </a:r>
            <a:r>
              <a:rPr lang="ru-RU" b="1" i="1" dirty="0" smtClean="0">
                <a:solidFill>
                  <a:srgbClr val="FF0000"/>
                </a:solidFill>
                <a:latin typeface="Arial Narrow" panose="020B0606020202030204" pitchFamily="34" charset="0"/>
              </a:rPr>
              <a:t>-код для входа в сервис «Часто задаваемые вопросы»</a:t>
            </a:r>
            <a:endParaRPr lang="ru-RU" sz="15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60580531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488D96E1-B3D9-4C39-ABCB-7A1EC132A94B}"/>
              </a:ext>
            </a:extLst>
          </p:cNvPr>
          <p:cNvSpPr txBox="1">
            <a:spLocks/>
          </p:cNvSpPr>
          <p:nvPr/>
        </p:nvSpPr>
        <p:spPr>
          <a:xfrm>
            <a:off x="2172850" y="510892"/>
            <a:ext cx="6696256" cy="749966"/>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287916" algn="l"/>
              </a:tabLst>
            </a:pPr>
            <a:r>
              <a:rPr lang="ru-RU" sz="2300" b="1" dirty="0">
                <a:solidFill>
                  <a:srgbClr val="002060"/>
                </a:solidFill>
                <a:latin typeface="Roboto Condensed" panose="02000000000000000000" pitchFamily="2" charset="0"/>
              </a:rPr>
              <a:t> </a:t>
            </a:r>
            <a:r>
              <a:rPr lang="ru-RU" sz="2300" b="1" dirty="0" smtClean="0">
                <a:solidFill>
                  <a:srgbClr val="002060"/>
                </a:solidFill>
                <a:latin typeface="Roboto Condensed" panose="02000000000000000000" pitchFamily="2" charset="0"/>
              </a:rPr>
              <a:t>    информация в отношении единого налогового счета</a:t>
            </a:r>
          </a:p>
          <a:p>
            <a:pPr algn="l">
              <a:spcBef>
                <a:spcPts val="0"/>
              </a:spcBef>
              <a:tabLst>
                <a:tab pos="287916" algn="l"/>
              </a:tabLst>
            </a:pPr>
            <a:endParaRPr lang="ru-RU" sz="2300" b="1" dirty="0">
              <a:solidFill>
                <a:srgbClr val="002060"/>
              </a:solidFill>
              <a:latin typeface="Roboto Condensed" panose="02000000000000000000" pitchFamily="2" charset="0"/>
            </a:endParaRPr>
          </a:p>
        </p:txBody>
      </p:sp>
      <p:pic>
        <p:nvPicPr>
          <p:cNvPr id="19" name="Рисунок 18"/>
          <p:cNvPicPr/>
          <p:nvPr/>
        </p:nvPicPr>
        <p:blipFill>
          <a:blip r:embed="rId3" cstate="print"/>
          <a:stretch>
            <a:fillRect/>
          </a:stretch>
        </p:blipFill>
        <p:spPr>
          <a:xfrm>
            <a:off x="580106" y="1097449"/>
            <a:ext cx="8784975" cy="5436604"/>
          </a:xfrm>
          <a:prstGeom prst="rect">
            <a:avLst/>
          </a:prstGeom>
        </p:spPr>
      </p:pic>
    </p:spTree>
    <p:extLst>
      <p:ext uri="{BB962C8B-B14F-4D97-AF65-F5344CB8AC3E}">
        <p14:creationId xmlns:p14="http://schemas.microsoft.com/office/powerpoint/2010/main" val="60580531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52146" y="5985055"/>
            <a:ext cx="3967899" cy="274819"/>
          </a:xfrm>
          <a:prstGeom prst="rect">
            <a:avLst/>
          </a:prstGeom>
          <a:noFill/>
        </p:spPr>
        <p:txBody>
          <a:bodyPr wrap="square" rtlCol="0">
            <a:spAutoFit/>
          </a:bodyPr>
          <a:lstStyle/>
          <a:p>
            <a:pPr>
              <a:spcAft>
                <a:spcPts val="508"/>
              </a:spcAft>
            </a:pPr>
            <a:r>
              <a:rPr lang="hr-HR" sz="1186" dirty="0">
                <a:solidFill>
                  <a:prstClr val="white"/>
                </a:solidFill>
                <a:latin typeface="Trebuchet MS" charset="0"/>
                <a:ea typeface="Trebuchet MS" charset="0"/>
                <a:cs typeface="Trebuchet MS" charset="0"/>
              </a:rPr>
              <a:t>201</a:t>
            </a:r>
            <a:r>
              <a:rPr lang="ru-RU" sz="1186" dirty="0">
                <a:solidFill>
                  <a:prstClr val="white"/>
                </a:solidFill>
                <a:latin typeface="Trebuchet MS" charset="0"/>
                <a:ea typeface="Trebuchet MS" charset="0"/>
                <a:cs typeface="Trebuchet MS" charset="0"/>
              </a:rPr>
              <a:t>8</a:t>
            </a:r>
            <a:endParaRPr lang="hr-HR" sz="1186" dirty="0">
              <a:solidFill>
                <a:prstClr val="white"/>
              </a:solidFill>
              <a:latin typeface="Trebuchet MS" charset="0"/>
              <a:ea typeface="Trebuchet MS" charset="0"/>
              <a:cs typeface="Trebuchet MS" charset="0"/>
            </a:endParaRPr>
          </a:p>
        </p:txBody>
      </p:sp>
      <p:pic>
        <p:nvPicPr>
          <p:cNvPr id="13" name="Рисунок 12"/>
          <p:cNvPicPr>
            <a:picLocks noChangeAspect="1"/>
          </p:cNvPicPr>
          <p:nvPr/>
        </p:nvPicPr>
        <p:blipFill rotWithShape="1">
          <a:blip r:embed="rId3" cstate="print">
            <a:alphaModFix amt="88000"/>
          </a:blip>
          <a:srcRect t="9853" r="4029" b="8686"/>
          <a:stretch/>
        </p:blipFill>
        <p:spPr>
          <a:xfrm>
            <a:off x="-26250" y="671116"/>
            <a:ext cx="10351351" cy="5822634"/>
          </a:xfrm>
          <a:prstGeom prst="rect">
            <a:avLst/>
          </a:prstGeom>
        </p:spPr>
      </p:pic>
      <p:pic>
        <p:nvPicPr>
          <p:cNvPr id="14" name="Рисунок 13"/>
          <p:cNvPicPr>
            <a:picLocks noChangeAspect="1"/>
          </p:cNvPicPr>
          <p:nvPr/>
        </p:nvPicPr>
        <p:blipFill>
          <a:blip r:embed="rId4" cstate="print"/>
          <a:stretch>
            <a:fillRect/>
          </a:stretch>
        </p:blipFill>
        <p:spPr>
          <a:xfrm>
            <a:off x="649352" y="1131112"/>
            <a:ext cx="821000" cy="855208"/>
          </a:xfrm>
          <a:prstGeom prst="rect">
            <a:avLst/>
          </a:prstGeom>
        </p:spPr>
      </p:pic>
      <p:sp>
        <p:nvSpPr>
          <p:cNvPr id="22" name="TextBox 21"/>
          <p:cNvSpPr txBox="1"/>
          <p:nvPr/>
        </p:nvSpPr>
        <p:spPr>
          <a:xfrm>
            <a:off x="478907" y="3154897"/>
            <a:ext cx="9109791" cy="1030795"/>
          </a:xfrm>
          <a:prstGeom prst="rect">
            <a:avLst/>
          </a:prstGeom>
          <a:noFill/>
        </p:spPr>
        <p:txBody>
          <a:bodyPr wrap="square" rtlCol="0">
            <a:spAutoFit/>
          </a:bodyPr>
          <a:lstStyle/>
          <a:p>
            <a:pPr algn="ctr"/>
            <a:r>
              <a:rPr lang="ru-RU" sz="3049" b="1" dirty="0">
                <a:solidFill>
                  <a:prstClr val="white"/>
                </a:solidFill>
                <a:latin typeface="Trebuchet MS" charset="0"/>
                <a:ea typeface="Trebuchet MS" charset="0"/>
                <a:cs typeface="Trebuchet MS" charset="0"/>
              </a:rPr>
              <a:t>Благодарим </a:t>
            </a:r>
          </a:p>
          <a:p>
            <a:pPr algn="ctr"/>
            <a:r>
              <a:rPr lang="ru-RU" sz="3049" b="1" dirty="0">
                <a:solidFill>
                  <a:prstClr val="white"/>
                </a:solidFill>
                <a:latin typeface="Trebuchet MS" charset="0"/>
                <a:ea typeface="Trebuchet MS" charset="0"/>
                <a:cs typeface="Trebuchet MS" charset="0"/>
              </a:rPr>
              <a:t>за внимание </a:t>
            </a:r>
            <a:r>
              <a:rPr lang="ru-RU" sz="3049" b="1" dirty="0" smtClean="0">
                <a:solidFill>
                  <a:prstClr val="white"/>
                </a:solidFill>
                <a:latin typeface="Trebuchet MS" charset="0"/>
                <a:ea typeface="Trebuchet MS" charset="0"/>
                <a:cs typeface="Trebuchet MS" charset="0"/>
              </a:rPr>
              <a:t>!</a:t>
            </a:r>
            <a:endParaRPr lang="ru-RU" sz="3049" b="1" dirty="0">
              <a:solidFill>
                <a:prstClr val="white"/>
              </a:solidFill>
              <a:latin typeface="Trebuchet MS" charset="0"/>
              <a:ea typeface="Trebuchet MS" charset="0"/>
              <a:cs typeface="Trebuchet MS" charset="0"/>
            </a:endParaRPr>
          </a:p>
        </p:txBody>
      </p:sp>
      <p:sp>
        <p:nvSpPr>
          <p:cNvPr id="9" name="TextBox 8"/>
          <p:cNvSpPr txBox="1"/>
          <p:nvPr/>
        </p:nvSpPr>
        <p:spPr>
          <a:xfrm>
            <a:off x="1470352" y="1317989"/>
            <a:ext cx="3290225" cy="457305"/>
          </a:xfrm>
          <a:prstGeom prst="rect">
            <a:avLst/>
          </a:prstGeom>
          <a:noFill/>
        </p:spPr>
        <p:txBody>
          <a:bodyPr wrap="square" rtlCol="0">
            <a:spAutoFit/>
          </a:bodyPr>
          <a:lstStyle/>
          <a:p>
            <a:r>
              <a:rPr lang="ru-RU" sz="1186" b="1" dirty="0">
                <a:solidFill>
                  <a:prstClr val="white"/>
                </a:solidFill>
                <a:latin typeface="Trebuchet MS" charset="0"/>
                <a:ea typeface="Trebuchet MS" charset="0"/>
                <a:cs typeface="Trebuchet MS" charset="0"/>
              </a:rPr>
              <a:t>ФЕДЕРАЛЬНАЯ</a:t>
            </a:r>
          </a:p>
          <a:p>
            <a:r>
              <a:rPr lang="ru-RU" sz="1186" b="1" dirty="0">
                <a:solidFill>
                  <a:prstClr val="white"/>
                </a:solidFill>
                <a:latin typeface="Trebuchet MS" charset="0"/>
                <a:ea typeface="Trebuchet MS" charset="0"/>
                <a:cs typeface="Trebuchet MS" charset="0"/>
              </a:rPr>
              <a:t>НАЛОГОВАЯ СЛУЖБА</a:t>
            </a:r>
          </a:p>
        </p:txBody>
      </p:sp>
    </p:spTree>
    <p:extLst>
      <p:ext uri="{BB962C8B-B14F-4D97-AF65-F5344CB8AC3E}">
        <p14:creationId xmlns:p14="http://schemas.microsoft.com/office/powerpoint/2010/main" val="113422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767688" y="6625428"/>
            <a:ext cx="652182" cy="380677"/>
          </a:xfrm>
        </p:spPr>
        <p:txBody>
          <a:bodyPr/>
          <a:lstStyle/>
          <a:p>
            <a:pPr>
              <a:defRPr/>
            </a:pPr>
            <a:fld id="{39A2D679-B1CE-4B80-B6F9-CAA5757C6480}" type="slidenum">
              <a:rPr lang="ru-RU" smtClean="0">
                <a:solidFill>
                  <a:prstClr val="black">
                    <a:tint val="75000"/>
                  </a:prstClr>
                </a:solidFill>
              </a:rPr>
              <a:pPr>
                <a:defRPr/>
              </a:pPr>
              <a:t>2</a:t>
            </a:fld>
            <a:endParaRPr lang="ru-RU" dirty="0">
              <a:solidFill>
                <a:prstClr val="black">
                  <a:tint val="75000"/>
                </a:prstClr>
              </a:solidFill>
            </a:endParaRPr>
          </a:p>
        </p:txBody>
      </p:sp>
      <p:sp>
        <p:nvSpPr>
          <p:cNvPr id="3" name="Прямоугольник 2"/>
          <p:cNvSpPr/>
          <p:nvPr/>
        </p:nvSpPr>
        <p:spPr>
          <a:xfrm>
            <a:off x="510987" y="1117032"/>
            <a:ext cx="9565341" cy="1302408"/>
          </a:xfrm>
          <a:prstGeom prst="rect">
            <a:avLst/>
          </a:prstGeom>
        </p:spPr>
        <p:txBody>
          <a:bodyPr wrap="square">
            <a:spAutoFit/>
          </a:bodyPr>
          <a:lstStyle/>
          <a:p>
            <a:pPr algn="ctr"/>
            <a:r>
              <a:rPr lang="ru-RU" b="1" dirty="0">
                <a:solidFill>
                  <a:srgbClr val="00B050"/>
                </a:solidFill>
                <a:latin typeface="Times New Roman" panose="02020603050405020304" pitchFamily="18" charset="0"/>
                <a:cs typeface="Times New Roman" panose="02020603050405020304" pitchFamily="18" charset="0"/>
              </a:rPr>
              <a:t>С </a:t>
            </a:r>
            <a:r>
              <a:rPr lang="ru-RU" b="1" dirty="0" smtClean="0">
                <a:solidFill>
                  <a:srgbClr val="00B050"/>
                </a:solidFill>
                <a:latin typeface="Times New Roman" panose="02020603050405020304" pitchFamily="18" charset="0"/>
                <a:cs typeface="Times New Roman" panose="02020603050405020304" pitchFamily="18" charset="0"/>
              </a:rPr>
              <a:t>01.01.2025 </a:t>
            </a:r>
            <a:r>
              <a:rPr lang="ru-RU" b="1" dirty="0">
                <a:solidFill>
                  <a:srgbClr val="00B050"/>
                </a:solidFill>
                <a:latin typeface="Times New Roman" panose="02020603050405020304" pitchFamily="18" charset="0"/>
                <a:cs typeface="Times New Roman" panose="02020603050405020304" pitchFamily="18" charset="0"/>
              </a:rPr>
              <a:t>в соответствии с пунктами 4, 5, 5.1 статьи 75 Налогового кодекса </a:t>
            </a:r>
            <a:r>
              <a:rPr lang="ru-RU" b="1" dirty="0" smtClean="0">
                <a:solidFill>
                  <a:srgbClr val="00B050"/>
                </a:solidFill>
                <a:latin typeface="Times New Roman" panose="02020603050405020304" pitchFamily="18" charset="0"/>
                <a:cs typeface="Times New Roman" panose="02020603050405020304" pitchFamily="18" charset="0"/>
              </a:rPr>
              <a:t>Российской Федерации для </a:t>
            </a:r>
            <a:r>
              <a:rPr lang="ru-RU" b="1" dirty="0">
                <a:solidFill>
                  <a:srgbClr val="00B050"/>
                </a:solidFill>
                <a:latin typeface="Times New Roman" panose="02020603050405020304" pitchFamily="18" charset="0"/>
                <a:cs typeface="Times New Roman" panose="02020603050405020304" pitchFamily="18" charset="0"/>
              </a:rPr>
              <a:t>налогоплательщиков – юридических лиц пени рассчитываются по дифференцированным ставкам в зависимости от  срока </a:t>
            </a:r>
            <a:r>
              <a:rPr lang="ru-RU" b="1" dirty="0" smtClean="0">
                <a:solidFill>
                  <a:srgbClr val="00B050"/>
                </a:solidFill>
                <a:latin typeface="Times New Roman" panose="02020603050405020304" pitchFamily="18" charset="0"/>
                <a:cs typeface="Times New Roman" panose="02020603050405020304" pitchFamily="18" charset="0"/>
              </a:rPr>
              <a:t>уплаты. </a:t>
            </a:r>
            <a:endParaRPr lang="ru-RU" sz="3200" b="1" dirty="0" smtClean="0">
              <a:solidFill>
                <a:srgbClr val="00B05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77671" y="2636252"/>
            <a:ext cx="7019364" cy="1307666"/>
          </a:xfrm>
          <a:prstGeom prst="rect">
            <a:avLst/>
          </a:prstGeom>
        </p:spPr>
        <p:txBody>
          <a:bodyPr wrap="square">
            <a:spAutoFit/>
          </a:bodyPr>
          <a:lstStyle/>
          <a:p>
            <a:pPr marL="171450" indent="-171450" algn="just">
              <a:buClr>
                <a:srgbClr val="C00000"/>
              </a:buClr>
              <a:buFont typeface="Wingdings" panose="05000000000000000000" pitchFamily="2" charset="2"/>
              <a:buChar char="Ø"/>
            </a:pPr>
            <a:r>
              <a:rPr lang="ru-RU" sz="2000" b="1" dirty="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со срока уплаты в течение первых 30 календарных дней (включительно) пени начисляются по ставке в размере 1/300 ключевой ставки Центрального банка Российской </a:t>
            </a:r>
            <a:r>
              <a:rPr lang="ru-RU" b="1" dirty="0" smtClean="0">
                <a:latin typeface="Times New Roman" panose="02020603050405020304" pitchFamily="18" charset="0"/>
                <a:cs typeface="Times New Roman" panose="02020603050405020304" pitchFamily="18" charset="0"/>
              </a:rPr>
              <a:t>Федерации</a:t>
            </a: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982916" y="210093"/>
            <a:ext cx="8784772" cy="830997"/>
          </a:xfrm>
          <a:prstGeom prst="rect">
            <a:avLst/>
          </a:prstGeom>
          <a:noFill/>
        </p:spPr>
        <p:txBody>
          <a:bodyPr wrap="square" rtlCol="0">
            <a:spAutoFit/>
          </a:bodyPr>
          <a:lstStyle/>
          <a:p>
            <a:pPr algn="ctr"/>
            <a:r>
              <a:rPr lang="ru-RU" sz="2400" b="1" dirty="0" smtClean="0">
                <a:solidFill>
                  <a:schemeClr val="accent3">
                    <a:lumMod val="50000"/>
                  </a:schemeClr>
                </a:solidFill>
                <a:latin typeface="Roboto Condensed" panose="020B0604020202020204" charset="0"/>
                <a:ea typeface="Roboto Condensed" panose="020B0604020202020204" charset="0"/>
              </a:rPr>
              <a:t>Новый алгоритм начисления сумм пени в отношении налогоплательщиков –юридических лиц в 2025 году.</a:t>
            </a:r>
            <a:endParaRPr lang="ru-RU" b="1" dirty="0" smtClean="0">
              <a:solidFill>
                <a:schemeClr val="tx1">
                  <a:lumMod val="50000"/>
                </a:schemeClr>
              </a:solidFill>
              <a:latin typeface="Roboto Condensed" panose="020B0604020202020204" charset="0"/>
              <a:ea typeface="Roboto Condensed" panose="020B0604020202020204" charset="0"/>
            </a:endParaRPr>
          </a:p>
        </p:txBody>
      </p:sp>
      <p:pic>
        <p:nvPicPr>
          <p:cNvPr id="6" name="Рисунок 5" descr="Дела заграничные!"/>
          <p:cNvPicPr/>
          <p:nvPr/>
        </p:nvPicPr>
        <p:blipFill rotWithShape="1">
          <a:blip r:embed="rId2" cstate="print">
            <a:extLst>
              <a:ext uri="{28A0092B-C50C-407E-A947-70E740481C1C}">
                <a14:useLocalDpi xmlns:a14="http://schemas.microsoft.com/office/drawing/2010/main" val="0"/>
              </a:ext>
            </a:extLst>
          </a:blip>
          <a:srcRect l="9957" t="2970" r="12750" b="7199"/>
          <a:stretch/>
        </p:blipFill>
        <p:spPr bwMode="auto">
          <a:xfrm>
            <a:off x="164286" y="2622518"/>
            <a:ext cx="2695456" cy="4002910"/>
          </a:xfrm>
          <a:prstGeom prst="rect">
            <a:avLst/>
          </a:prstGeom>
          <a:ln>
            <a:noFill/>
          </a:ln>
          <a:effectLst>
            <a:softEdge rad="112500"/>
          </a:effectLst>
        </p:spPr>
      </p:pic>
      <p:sp>
        <p:nvSpPr>
          <p:cNvPr id="7" name="Прямоугольник 6"/>
          <p:cNvSpPr/>
          <p:nvPr/>
        </p:nvSpPr>
        <p:spPr>
          <a:xfrm>
            <a:off x="2953871" y="3896250"/>
            <a:ext cx="6943164" cy="1010405"/>
          </a:xfrm>
          <a:prstGeom prst="rect">
            <a:avLst/>
          </a:prstGeom>
        </p:spPr>
        <p:txBody>
          <a:bodyPr wrap="square">
            <a:spAutoFit/>
          </a:bodyPr>
          <a:lstStyle/>
          <a:p>
            <a:pPr marL="171450" indent="-171450" algn="just">
              <a:buClr>
                <a:srgbClr val="C00000"/>
              </a:buClr>
              <a:buFont typeface="Wingdings" panose="05000000000000000000" pitchFamily="2" charset="2"/>
              <a:buChar char="Ø"/>
            </a:pPr>
            <a:r>
              <a:rPr lang="ru-RU" sz="2000" b="1" dirty="0" smtClean="0">
                <a:solidFill>
                  <a:schemeClr val="tx1">
                    <a:lumMod val="50000"/>
                  </a:schemeClr>
                </a:solidFill>
                <a:latin typeface="Times New Roman" panose="02020603050405020304" pitchFamily="18" charset="0"/>
                <a:ea typeface="Calibri" panose="020F0502020204030204" pitchFamily="34" charset="0"/>
              </a:rPr>
              <a:t> </a:t>
            </a:r>
            <a:r>
              <a:rPr lang="ru-RU" sz="2000" b="1" dirty="0">
                <a:latin typeface="Times New Roman" panose="02020603050405020304" pitchFamily="18" charset="0"/>
                <a:cs typeface="Times New Roman" panose="02020603050405020304" pitchFamily="18" charset="0"/>
              </a:rPr>
              <a:t>с 31-го дня просрочки по 90-й день (включительно) - 1/150 ключевой ставки Центрального банка Российской </a:t>
            </a:r>
            <a:r>
              <a:rPr lang="ru-RU" sz="2000" b="1" dirty="0" smtClean="0">
                <a:latin typeface="Times New Roman" panose="02020603050405020304" pitchFamily="18" charset="0"/>
                <a:cs typeface="Times New Roman" panose="02020603050405020304" pitchFamily="18" charset="0"/>
              </a:rPr>
              <a:t>Федерации</a:t>
            </a: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897842" y="4906655"/>
            <a:ext cx="6999193" cy="1912703"/>
          </a:xfrm>
          <a:prstGeom prst="rect">
            <a:avLst/>
          </a:prstGeom>
        </p:spPr>
        <p:txBody>
          <a:bodyPr wrap="square">
            <a:spAutoFit/>
          </a:bodyPr>
          <a:lstStyle/>
          <a:p>
            <a:pPr marL="171450" indent="-171450" algn="just">
              <a:buClr>
                <a:srgbClr val="C00000"/>
              </a:buClr>
              <a:buFont typeface="Wingdings" panose="05000000000000000000" pitchFamily="2" charset="2"/>
              <a:buChar char="Ø"/>
            </a:pPr>
            <a:r>
              <a:rPr lang="ru-RU" sz="2000" b="1" dirty="0" smtClean="0">
                <a:solidFill>
                  <a:schemeClr val="tx1">
                    <a:lumMod val="50000"/>
                  </a:schemeClr>
                </a:solidFill>
                <a:latin typeface="Times New Roman" panose="02020603050405020304" pitchFamily="18" charset="0"/>
                <a:ea typeface="Calibri" panose="020F0502020204030204" pitchFamily="34" charset="0"/>
              </a:rPr>
              <a:t>  с</a:t>
            </a:r>
            <a:r>
              <a:rPr lang="ru-RU" b="1" dirty="0" smtClean="0">
                <a:latin typeface="Times New Roman" panose="02020603050405020304" pitchFamily="18" charset="0"/>
                <a:cs typeface="Times New Roman" panose="02020603050405020304" pitchFamily="18" charset="0"/>
              </a:rPr>
              <a:t>огласно </a:t>
            </a:r>
            <a:r>
              <a:rPr lang="ru-RU" b="1" dirty="0">
                <a:latin typeface="Times New Roman" panose="02020603050405020304" pitchFamily="18" charset="0"/>
                <a:cs typeface="Times New Roman" panose="02020603050405020304" pitchFamily="18" charset="0"/>
              </a:rPr>
              <a:t>изменениям в статью 75 Налогового </a:t>
            </a:r>
            <a:r>
              <a:rPr lang="ru-RU" b="1" dirty="0" smtClean="0">
                <a:latin typeface="Times New Roman" panose="02020603050405020304" pitchFamily="18" charset="0"/>
                <a:cs typeface="Times New Roman" panose="02020603050405020304" pitchFamily="18" charset="0"/>
              </a:rPr>
              <a:t>кодекса Российской Федерации </a:t>
            </a:r>
            <a:r>
              <a:rPr lang="ru-RU" b="1" dirty="0">
                <a:latin typeface="Times New Roman" panose="02020603050405020304" pitchFamily="18" charset="0"/>
                <a:cs typeface="Times New Roman" panose="02020603050405020304" pitchFamily="18" charset="0"/>
              </a:rPr>
              <a:t>в  период с 1 января  по 31 декабря 2025 года с 91 календарного дня просрочки исполнения обязанности по уплате налогов пени будут рассчитываться </a:t>
            </a:r>
            <a:r>
              <a:rPr lang="ru-RU" b="1" dirty="0" smtClean="0">
                <a:latin typeface="Times New Roman" panose="02020603050405020304" pitchFamily="18" charset="0"/>
                <a:cs typeface="Times New Roman" panose="02020603050405020304" pitchFamily="18" charset="0"/>
              </a:rPr>
              <a:t>ставке </a:t>
            </a:r>
            <a:r>
              <a:rPr lang="ru-RU" b="1" dirty="0">
                <a:latin typeface="Times New Roman" panose="02020603050405020304" pitchFamily="18" charset="0"/>
                <a:cs typeface="Times New Roman" panose="02020603050405020304" pitchFamily="18" charset="0"/>
              </a:rPr>
              <a:t>в размере 1/300 ключевой ставки </a:t>
            </a:r>
            <a:r>
              <a:rPr lang="ru-RU" b="1" dirty="0" smtClean="0">
                <a:latin typeface="Times New Roman" panose="02020603050405020304" pitchFamily="18" charset="0"/>
                <a:cs typeface="Times New Roman" panose="02020603050405020304" pitchFamily="18" charset="0"/>
              </a:rPr>
              <a:t>Центрального Банка</a:t>
            </a: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411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767688" y="6625428"/>
            <a:ext cx="652182" cy="380677"/>
          </a:xfrm>
        </p:spPr>
        <p:txBody>
          <a:bodyPr/>
          <a:lstStyle/>
          <a:p>
            <a:pPr>
              <a:defRPr/>
            </a:pPr>
            <a:fld id="{39A2D679-B1CE-4B80-B6F9-CAA5757C6480}" type="slidenum">
              <a:rPr lang="ru-RU" smtClean="0">
                <a:solidFill>
                  <a:prstClr val="black">
                    <a:tint val="75000"/>
                  </a:prstClr>
                </a:solidFill>
              </a:rPr>
              <a:pPr>
                <a:defRPr/>
              </a:pPr>
              <a:t>3</a:t>
            </a:fld>
            <a:endParaRPr lang="ru-RU" dirty="0">
              <a:solidFill>
                <a:prstClr val="black">
                  <a:tint val="75000"/>
                </a:prstClr>
              </a:solidFill>
            </a:endParaRPr>
          </a:p>
        </p:txBody>
      </p:sp>
      <p:sp>
        <p:nvSpPr>
          <p:cNvPr id="4" name="Прямоугольник 3"/>
          <p:cNvSpPr/>
          <p:nvPr/>
        </p:nvSpPr>
        <p:spPr>
          <a:xfrm>
            <a:off x="2958352" y="1457211"/>
            <a:ext cx="7019364" cy="1323439"/>
          </a:xfrm>
          <a:prstGeom prst="rect">
            <a:avLst/>
          </a:prstGeom>
        </p:spPr>
        <p:txBody>
          <a:bodyPr wrap="square">
            <a:spAutoFit/>
          </a:bodyPr>
          <a:lstStyle/>
          <a:p>
            <a:pPr marL="171450" indent="-171450" algn="just">
              <a:buClr>
                <a:srgbClr val="C00000"/>
              </a:buClr>
              <a:buFont typeface="Wingdings" panose="05000000000000000000" pitchFamily="2" charset="2"/>
              <a:buChar char="Ø"/>
            </a:pPr>
            <a:r>
              <a:rPr lang="ru-RU" sz="2000" b="1" dirty="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  в отношении задолженности, образовавшейся в период до ноября 2017 года, и в период с 09 марта 2022 года по 31 декабря 2024 года применяется ставка 1/300 ключевой ставки Центрального банка Российской Федерации</a:t>
            </a:r>
            <a:r>
              <a:rPr lang="ru-RU" dirty="0" smtClean="0"/>
              <a:t> </a:t>
            </a:r>
            <a:endParaRPr lang="ru-RU" dirty="0"/>
          </a:p>
        </p:txBody>
      </p:sp>
      <p:sp>
        <p:nvSpPr>
          <p:cNvPr id="5" name="TextBox 4"/>
          <p:cNvSpPr txBox="1"/>
          <p:nvPr/>
        </p:nvSpPr>
        <p:spPr>
          <a:xfrm>
            <a:off x="982916" y="478637"/>
            <a:ext cx="8784772" cy="830997"/>
          </a:xfrm>
          <a:prstGeom prst="rect">
            <a:avLst/>
          </a:prstGeom>
          <a:noFill/>
        </p:spPr>
        <p:txBody>
          <a:bodyPr wrap="square" rtlCol="0">
            <a:spAutoFit/>
          </a:bodyPr>
          <a:lstStyle/>
          <a:p>
            <a:pPr algn="ctr"/>
            <a:r>
              <a:rPr lang="ru-RU" sz="2400" b="1" dirty="0" smtClean="0">
                <a:solidFill>
                  <a:schemeClr val="accent3">
                    <a:lumMod val="50000"/>
                  </a:schemeClr>
                </a:solidFill>
                <a:latin typeface="Roboto Condensed" panose="020B0604020202020204" charset="0"/>
                <a:ea typeface="Roboto Condensed" panose="020B0604020202020204" charset="0"/>
              </a:rPr>
              <a:t>ФАКТОРЫ, ВЛИЯЮЩИЕ НА ПОРЯДОК НАЧИСЛЕНИЯ ПЕНИ</a:t>
            </a:r>
            <a:endParaRPr lang="ru-RU" b="1" dirty="0" smtClean="0">
              <a:solidFill>
                <a:schemeClr val="tx1">
                  <a:lumMod val="50000"/>
                </a:schemeClr>
              </a:solidFill>
              <a:latin typeface="Roboto Condensed" panose="020B0604020202020204" charset="0"/>
              <a:ea typeface="Roboto Condensed" panose="020B0604020202020204" charset="0"/>
            </a:endParaRPr>
          </a:p>
        </p:txBody>
      </p:sp>
      <p:sp>
        <p:nvSpPr>
          <p:cNvPr id="7" name="Прямоугольник 6"/>
          <p:cNvSpPr/>
          <p:nvPr/>
        </p:nvSpPr>
        <p:spPr>
          <a:xfrm>
            <a:off x="3034552" y="2907643"/>
            <a:ext cx="6943164" cy="2246769"/>
          </a:xfrm>
          <a:prstGeom prst="rect">
            <a:avLst/>
          </a:prstGeom>
        </p:spPr>
        <p:txBody>
          <a:bodyPr wrap="square">
            <a:spAutoFit/>
          </a:bodyPr>
          <a:lstStyle/>
          <a:p>
            <a:pPr marL="171450" indent="-171450" algn="just">
              <a:buClr>
                <a:srgbClr val="C00000"/>
              </a:buClr>
              <a:buFont typeface="Wingdings" panose="05000000000000000000" pitchFamily="2" charset="2"/>
              <a:buChar char="Ø"/>
            </a:pPr>
            <a:r>
              <a:rPr lang="ru-RU" sz="2000" b="1" dirty="0" smtClean="0">
                <a:solidFill>
                  <a:schemeClr val="tx1">
                    <a:lumMod val="50000"/>
                  </a:schemeClr>
                </a:solidFill>
                <a:latin typeface="Times New Roman" panose="02020603050405020304" pitchFamily="18" charset="0"/>
                <a:ea typeface="Calibri" panose="020F0502020204030204" pitchFamily="34" charset="0"/>
              </a:rPr>
              <a:t> </a:t>
            </a:r>
            <a:r>
              <a:rPr lang="ru-RU" sz="2000" b="1" dirty="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п</a:t>
            </a:r>
            <a:r>
              <a:rPr lang="ru-RU" sz="2000" b="1" dirty="0" smtClean="0">
                <a:latin typeface="Times New Roman" panose="02020603050405020304" pitchFamily="18" charset="0"/>
                <a:cs typeface="Times New Roman" panose="02020603050405020304" pitchFamily="18" charset="0"/>
              </a:rPr>
              <a:t>ени </a:t>
            </a:r>
            <a:r>
              <a:rPr lang="ru-RU" sz="2000" b="1" dirty="0">
                <a:latin typeface="Times New Roman" panose="02020603050405020304" pitchFamily="18" charset="0"/>
                <a:cs typeface="Times New Roman" panose="02020603050405020304" pitchFamily="18" charset="0"/>
              </a:rPr>
              <a:t>не начисляются также на сумму недоимки, которую налогоплательщик не смог погасить из-за приостановления операций по счетам в банке, ареста денежных средств или имущества по решению налогового органа или суда. Правило применяется на весь период действия указанных ограничительных мер.</a:t>
            </a:r>
          </a:p>
          <a:p>
            <a:pPr marL="171450" indent="-171450" algn="just">
              <a:buClr>
                <a:srgbClr val="C00000"/>
              </a:buClr>
              <a:buFont typeface="Wingdings" panose="05000000000000000000" pitchFamily="2" charset="2"/>
              <a:buChar char="Ø"/>
            </a:pP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978523" y="4958446"/>
            <a:ext cx="6999193" cy="1938992"/>
          </a:xfrm>
          <a:prstGeom prst="rect">
            <a:avLst/>
          </a:prstGeom>
        </p:spPr>
        <p:txBody>
          <a:bodyPr wrap="square">
            <a:spAutoFit/>
          </a:bodyPr>
          <a:lstStyle/>
          <a:p>
            <a:pPr marL="171450" indent="-171450" algn="just">
              <a:buClr>
                <a:srgbClr val="C00000"/>
              </a:buClr>
              <a:buFont typeface="Wingdings" panose="05000000000000000000" pitchFamily="2" charset="2"/>
              <a:buChar char="Ø"/>
            </a:pPr>
            <a:r>
              <a:rPr lang="ru-RU" sz="2000" b="1" dirty="0" smtClean="0">
                <a:solidFill>
                  <a:schemeClr val="tx1">
                    <a:lumMod val="50000"/>
                  </a:schemeClr>
                </a:solidFill>
                <a:latin typeface="Times New Roman" panose="02020603050405020304" pitchFamily="18" charset="0"/>
                <a:ea typeface="Calibri" panose="020F0502020204030204" pitchFamily="34" charset="0"/>
              </a:rPr>
              <a:t> </a:t>
            </a:r>
            <a:r>
              <a:rPr lang="ru-RU" sz="2000" b="1" dirty="0">
                <a:latin typeface="Times New Roman" panose="02020603050405020304" pitchFamily="18" charset="0"/>
                <a:cs typeface="Times New Roman" panose="02020603050405020304" pitchFamily="18" charset="0"/>
              </a:rPr>
              <a:t>Если во время просрочки ставка Центрального Банка будет меняться,  то пени будут рассчитываться по каждой ставке отдельно. Если последний день срока уплаты налога выпал на выходной, нерабочий или праздничный день, то перечислить налог необходимо в следующий за ним рабочий день. </a:t>
            </a:r>
            <a:endPar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29" y="4269264"/>
            <a:ext cx="2402541" cy="250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Рисунок 9"/>
          <p:cNvPicPr>
            <a:picLocks noChangeAspect="1"/>
          </p:cNvPicPr>
          <p:nvPr/>
        </p:nvPicPr>
        <p:blipFill>
          <a:blip r:embed="rId3"/>
          <a:stretch>
            <a:fillRect/>
          </a:stretch>
        </p:blipFill>
        <p:spPr>
          <a:xfrm>
            <a:off x="502024" y="1559859"/>
            <a:ext cx="2133599" cy="1917914"/>
          </a:xfrm>
          <a:prstGeom prst="rect">
            <a:avLst/>
          </a:prstGeom>
        </p:spPr>
      </p:pic>
    </p:spTree>
    <p:extLst>
      <p:ext uri="{BB962C8B-B14F-4D97-AF65-F5344CB8AC3E}">
        <p14:creationId xmlns:p14="http://schemas.microsoft.com/office/powerpoint/2010/main" val="66883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042593" y="6728967"/>
            <a:ext cx="2065020" cy="380677"/>
          </a:xfrm>
        </p:spPr>
        <p:txBody>
          <a:bodyPr/>
          <a:lstStyle/>
          <a:p>
            <a:pPr>
              <a:defRPr/>
            </a:pPr>
            <a:fld id="{39A2D679-B1CE-4B80-B6F9-CAA5757C6480}" type="slidenum">
              <a:rPr lang="ru-RU" smtClean="0">
                <a:solidFill>
                  <a:prstClr val="black">
                    <a:tint val="75000"/>
                  </a:prstClr>
                </a:solidFill>
              </a:rPr>
              <a:pPr>
                <a:defRPr/>
              </a:pPr>
              <a:t>4</a:t>
            </a:fld>
            <a:endParaRPr lang="ru-RU" dirty="0">
              <a:solidFill>
                <a:prstClr val="black">
                  <a:tint val="75000"/>
                </a:prstClr>
              </a:solidFill>
            </a:endParaRPr>
          </a:p>
        </p:txBody>
      </p:sp>
      <p:sp>
        <p:nvSpPr>
          <p:cNvPr id="3" name="object 2"/>
          <p:cNvSpPr txBox="1"/>
          <p:nvPr/>
        </p:nvSpPr>
        <p:spPr>
          <a:xfrm>
            <a:off x="8946583" y="170351"/>
            <a:ext cx="1364615" cy="177165"/>
          </a:xfrm>
          <a:prstGeom prst="rect">
            <a:avLst/>
          </a:prstGeom>
        </p:spPr>
        <p:txBody>
          <a:bodyPr vert="horz" wrap="square" lIns="0" tIns="12065" rIns="0" bIns="0" rtlCol="0">
            <a:spAutoFit/>
          </a:bodyPr>
          <a:lstStyle/>
          <a:p>
            <a:pPr marL="12700">
              <a:lnSpc>
                <a:spcPct val="100000"/>
              </a:lnSpc>
              <a:spcBef>
                <a:spcPts val="95"/>
              </a:spcBef>
            </a:pPr>
            <a:r>
              <a:rPr sz="1000" b="1" spc="-45" dirty="0">
                <a:solidFill>
                  <a:srgbClr val="FFFFFF"/>
                </a:solidFill>
                <a:latin typeface="Golos Text"/>
                <a:cs typeface="Golos Text"/>
                <a:hlinkClick r:id="rId2"/>
              </a:rPr>
              <a:t>WWW.NALOG.GOV.RU</a:t>
            </a:r>
            <a:endParaRPr sz="1000" dirty="0">
              <a:latin typeface="Golos Text"/>
              <a:cs typeface="Golos Text"/>
            </a:endParaRPr>
          </a:p>
        </p:txBody>
      </p:sp>
      <p:pic>
        <p:nvPicPr>
          <p:cNvPr id="4" name="object 3"/>
          <p:cNvPicPr/>
          <p:nvPr/>
        </p:nvPicPr>
        <p:blipFill>
          <a:blip r:embed="rId3" cstate="print"/>
          <a:stretch>
            <a:fillRect/>
          </a:stretch>
        </p:blipFill>
        <p:spPr>
          <a:xfrm>
            <a:off x="1040719" y="228318"/>
            <a:ext cx="1147175" cy="238396"/>
          </a:xfrm>
          <a:prstGeom prst="rect">
            <a:avLst/>
          </a:prstGeom>
        </p:spPr>
      </p:pic>
      <p:pic>
        <p:nvPicPr>
          <p:cNvPr id="5" name="object 4"/>
          <p:cNvPicPr/>
          <p:nvPr/>
        </p:nvPicPr>
        <p:blipFill>
          <a:blip r:embed="rId4" cstate="print"/>
          <a:stretch>
            <a:fillRect/>
          </a:stretch>
        </p:blipFill>
        <p:spPr>
          <a:xfrm>
            <a:off x="212382" y="99163"/>
            <a:ext cx="577900" cy="602194"/>
          </a:xfrm>
          <a:prstGeom prst="rect">
            <a:avLst/>
          </a:prstGeom>
        </p:spPr>
      </p:pic>
      <p:sp>
        <p:nvSpPr>
          <p:cNvPr id="6" name="object 7"/>
          <p:cNvSpPr txBox="1"/>
          <p:nvPr/>
        </p:nvSpPr>
        <p:spPr>
          <a:xfrm>
            <a:off x="1882587" y="1653104"/>
            <a:ext cx="6127039" cy="982320"/>
          </a:xfrm>
          <a:prstGeom prst="rect">
            <a:avLst/>
          </a:prstGeom>
        </p:spPr>
        <p:txBody>
          <a:bodyPr vert="horz" wrap="square" lIns="0" tIns="12700" rIns="0" bIns="0" rtlCol="0">
            <a:spAutoFit/>
          </a:bodyPr>
          <a:lstStyle/>
          <a:p>
            <a:pPr marL="12700">
              <a:lnSpc>
                <a:spcPct val="100000"/>
              </a:lnSpc>
              <a:spcBef>
                <a:spcPts val="100"/>
              </a:spcBef>
            </a:pPr>
            <a:r>
              <a:rPr sz="1800" b="1" spc="-40" dirty="0">
                <a:solidFill>
                  <a:srgbClr val="00AEEF"/>
                </a:solidFill>
                <a:latin typeface="Golos Text"/>
                <a:cs typeface="Golos Text"/>
              </a:rPr>
              <a:t>Начисление</a:t>
            </a:r>
            <a:r>
              <a:rPr sz="1800" b="1" spc="-60" dirty="0">
                <a:solidFill>
                  <a:srgbClr val="00AEEF"/>
                </a:solidFill>
                <a:latin typeface="Golos Text"/>
                <a:cs typeface="Golos Text"/>
              </a:rPr>
              <a:t> </a:t>
            </a:r>
            <a:r>
              <a:rPr sz="1800" b="1" spc="-35" dirty="0">
                <a:solidFill>
                  <a:srgbClr val="00AEEF"/>
                </a:solidFill>
                <a:latin typeface="Golos Text"/>
                <a:cs typeface="Golos Text"/>
              </a:rPr>
              <a:t>пени</a:t>
            </a:r>
            <a:r>
              <a:rPr sz="1800" b="1" spc="-55" dirty="0">
                <a:solidFill>
                  <a:srgbClr val="00AEEF"/>
                </a:solidFill>
                <a:latin typeface="Golos Text"/>
                <a:cs typeface="Golos Text"/>
              </a:rPr>
              <a:t> </a:t>
            </a:r>
            <a:r>
              <a:rPr sz="1800" b="1" spc="-20" dirty="0">
                <a:solidFill>
                  <a:srgbClr val="00AEEF"/>
                </a:solidFill>
                <a:latin typeface="Golos Text"/>
                <a:cs typeface="Golos Text"/>
              </a:rPr>
              <a:t>за</a:t>
            </a:r>
            <a:r>
              <a:rPr sz="1800" b="1" spc="-55" dirty="0">
                <a:solidFill>
                  <a:srgbClr val="00AEEF"/>
                </a:solidFill>
                <a:latin typeface="Golos Text"/>
                <a:cs typeface="Golos Text"/>
              </a:rPr>
              <a:t> </a:t>
            </a:r>
            <a:r>
              <a:rPr sz="1800" b="1" spc="-50" dirty="0">
                <a:solidFill>
                  <a:srgbClr val="00AEEF"/>
                </a:solidFill>
                <a:latin typeface="Golos Text"/>
                <a:cs typeface="Golos Text"/>
              </a:rPr>
              <a:t>периоды</a:t>
            </a:r>
            <a:r>
              <a:rPr sz="1800" b="1" spc="-55" dirty="0">
                <a:solidFill>
                  <a:srgbClr val="00AEEF"/>
                </a:solidFill>
                <a:latin typeface="Golos Text"/>
                <a:cs typeface="Golos Text"/>
              </a:rPr>
              <a:t> </a:t>
            </a:r>
            <a:r>
              <a:rPr sz="1800" b="1" spc="-45" dirty="0" err="1">
                <a:solidFill>
                  <a:srgbClr val="00AEEF"/>
                </a:solidFill>
                <a:latin typeface="Golos Text"/>
                <a:cs typeface="Golos Text"/>
              </a:rPr>
              <a:t>после</a:t>
            </a:r>
            <a:r>
              <a:rPr sz="1800" b="1" spc="-55" dirty="0">
                <a:solidFill>
                  <a:srgbClr val="00AEEF"/>
                </a:solidFill>
                <a:latin typeface="Golos Text"/>
                <a:cs typeface="Golos Text"/>
              </a:rPr>
              <a:t> </a:t>
            </a:r>
            <a:r>
              <a:rPr sz="1800" b="1" spc="-10" dirty="0" smtClean="0">
                <a:solidFill>
                  <a:srgbClr val="00AEEF"/>
                </a:solidFill>
                <a:latin typeface="Golos Text"/>
                <a:cs typeface="Golos Text"/>
              </a:rPr>
              <a:t>01.01.2023</a:t>
            </a:r>
            <a:endParaRPr sz="1600" dirty="0">
              <a:latin typeface="Golos Text"/>
              <a:cs typeface="Golos Text"/>
            </a:endParaRPr>
          </a:p>
          <a:p>
            <a:pPr marL="12700" marR="5080">
              <a:lnSpc>
                <a:spcPct val="100000"/>
              </a:lnSpc>
              <a:spcBef>
                <a:spcPts val="5"/>
              </a:spcBef>
            </a:pPr>
            <a:r>
              <a:rPr sz="1500" b="1" dirty="0">
                <a:solidFill>
                  <a:srgbClr val="231F20"/>
                </a:solidFill>
                <a:latin typeface="Golos Text"/>
                <a:cs typeface="Golos Text"/>
              </a:rPr>
              <a:t>С</a:t>
            </a:r>
            <a:r>
              <a:rPr sz="1500" b="1" spc="-45" dirty="0">
                <a:solidFill>
                  <a:srgbClr val="231F20"/>
                </a:solidFill>
                <a:latin typeface="Golos Text"/>
                <a:cs typeface="Golos Text"/>
              </a:rPr>
              <a:t> </a:t>
            </a:r>
            <a:r>
              <a:rPr sz="1500" b="1" spc="-40" dirty="0">
                <a:solidFill>
                  <a:srgbClr val="231F20"/>
                </a:solidFill>
                <a:latin typeface="Golos Text"/>
                <a:cs typeface="Golos Text"/>
              </a:rPr>
              <a:t>01.01.2023</a:t>
            </a:r>
            <a:r>
              <a:rPr sz="1500" b="1" spc="-45" dirty="0">
                <a:solidFill>
                  <a:srgbClr val="231F20"/>
                </a:solidFill>
                <a:latin typeface="Golos Text"/>
                <a:cs typeface="Golos Text"/>
              </a:rPr>
              <a:t> </a:t>
            </a:r>
            <a:r>
              <a:rPr sz="1500" b="1" spc="-35" dirty="0">
                <a:solidFill>
                  <a:srgbClr val="231F20"/>
                </a:solidFill>
                <a:latin typeface="Golos Text"/>
                <a:cs typeface="Golos Text"/>
              </a:rPr>
              <a:t>пени</a:t>
            </a:r>
            <a:r>
              <a:rPr sz="1500" b="1" spc="-45" dirty="0">
                <a:solidFill>
                  <a:srgbClr val="231F20"/>
                </a:solidFill>
                <a:latin typeface="Golos Text"/>
                <a:cs typeface="Golos Text"/>
              </a:rPr>
              <a:t> начисляются исходя </a:t>
            </a:r>
            <a:r>
              <a:rPr sz="1500" b="1" spc="-35" dirty="0">
                <a:solidFill>
                  <a:srgbClr val="231F20"/>
                </a:solidFill>
                <a:latin typeface="Golos Text"/>
                <a:cs typeface="Golos Text"/>
              </a:rPr>
              <a:t>из</a:t>
            </a:r>
            <a:r>
              <a:rPr sz="1500" b="1" spc="-40" dirty="0">
                <a:solidFill>
                  <a:srgbClr val="231F20"/>
                </a:solidFill>
                <a:latin typeface="Golos Text"/>
                <a:cs typeface="Golos Text"/>
              </a:rPr>
              <a:t> </a:t>
            </a:r>
            <a:r>
              <a:rPr sz="1500" b="1" spc="-50" dirty="0">
                <a:solidFill>
                  <a:srgbClr val="231F20"/>
                </a:solidFill>
                <a:latin typeface="Golos Text"/>
                <a:cs typeface="Golos Text"/>
              </a:rPr>
              <a:t>ежедневного</a:t>
            </a:r>
            <a:r>
              <a:rPr sz="1500" b="1" spc="-45" dirty="0">
                <a:solidFill>
                  <a:srgbClr val="231F20"/>
                </a:solidFill>
                <a:latin typeface="Golos Text"/>
                <a:cs typeface="Golos Text"/>
              </a:rPr>
              <a:t> </a:t>
            </a:r>
            <a:r>
              <a:rPr sz="1500" b="1" spc="-10" dirty="0">
                <a:solidFill>
                  <a:srgbClr val="231F20"/>
                </a:solidFill>
                <a:latin typeface="Golos Text"/>
                <a:cs typeface="Golos Text"/>
              </a:rPr>
              <a:t>значения </a:t>
            </a:r>
            <a:r>
              <a:rPr sz="1500" b="1" spc="-50" dirty="0">
                <a:solidFill>
                  <a:srgbClr val="231F20"/>
                </a:solidFill>
                <a:latin typeface="Golos Text"/>
                <a:cs typeface="Golos Text"/>
              </a:rPr>
              <a:t>положительного</a:t>
            </a:r>
            <a:r>
              <a:rPr sz="1500" b="1" spc="-25" dirty="0">
                <a:solidFill>
                  <a:srgbClr val="231F20"/>
                </a:solidFill>
                <a:latin typeface="Golos Text"/>
                <a:cs typeface="Golos Text"/>
              </a:rPr>
              <a:t> </a:t>
            </a:r>
            <a:r>
              <a:rPr sz="1500" b="1" spc="-35" dirty="0">
                <a:solidFill>
                  <a:srgbClr val="231F20"/>
                </a:solidFill>
                <a:latin typeface="Golos Text"/>
                <a:cs typeface="Golos Text"/>
              </a:rPr>
              <a:t>сальдо</a:t>
            </a:r>
            <a:r>
              <a:rPr sz="1500" b="1" spc="-25" dirty="0">
                <a:solidFill>
                  <a:srgbClr val="231F20"/>
                </a:solidFill>
                <a:latin typeface="Golos Text"/>
                <a:cs typeface="Golos Text"/>
              </a:rPr>
              <a:t> </a:t>
            </a:r>
            <a:r>
              <a:rPr sz="1500" b="1" spc="-30" dirty="0">
                <a:solidFill>
                  <a:srgbClr val="231F20"/>
                </a:solidFill>
                <a:latin typeface="Golos Text"/>
                <a:cs typeface="Golos Text"/>
              </a:rPr>
              <a:t>ЕНС</a:t>
            </a:r>
            <a:r>
              <a:rPr sz="1500" b="1" spc="-20" dirty="0">
                <a:solidFill>
                  <a:srgbClr val="231F20"/>
                </a:solidFill>
                <a:latin typeface="Golos Text"/>
                <a:cs typeface="Golos Text"/>
              </a:rPr>
              <a:t> </a:t>
            </a:r>
            <a:r>
              <a:rPr sz="1500" b="1" dirty="0">
                <a:solidFill>
                  <a:srgbClr val="231F20"/>
                </a:solidFill>
                <a:latin typeface="Golos Text"/>
                <a:cs typeface="Golos Text"/>
              </a:rPr>
              <a:t>и</a:t>
            </a:r>
            <a:r>
              <a:rPr sz="1500" b="1" spc="-25" dirty="0">
                <a:solidFill>
                  <a:srgbClr val="231F20"/>
                </a:solidFill>
                <a:latin typeface="Golos Text"/>
                <a:cs typeface="Golos Text"/>
              </a:rPr>
              <a:t> </a:t>
            </a:r>
            <a:r>
              <a:rPr sz="1500" b="1" spc="-55" dirty="0">
                <a:solidFill>
                  <a:srgbClr val="231F20"/>
                </a:solidFill>
                <a:latin typeface="Golos Text"/>
                <a:cs typeface="Golos Text"/>
              </a:rPr>
              <a:t>зарезервированной</a:t>
            </a:r>
            <a:r>
              <a:rPr sz="1500" b="1" spc="-25" dirty="0">
                <a:solidFill>
                  <a:srgbClr val="231F20"/>
                </a:solidFill>
                <a:latin typeface="Golos Text"/>
                <a:cs typeface="Golos Text"/>
              </a:rPr>
              <a:t> </a:t>
            </a:r>
            <a:r>
              <a:rPr sz="1500" b="1" spc="-50" dirty="0">
                <a:solidFill>
                  <a:srgbClr val="231F20"/>
                </a:solidFill>
                <a:latin typeface="Golos Text"/>
                <a:cs typeface="Golos Text"/>
              </a:rPr>
              <a:t>переплаты</a:t>
            </a:r>
            <a:r>
              <a:rPr sz="1500" b="1" spc="-20" dirty="0">
                <a:solidFill>
                  <a:srgbClr val="231F20"/>
                </a:solidFill>
                <a:latin typeface="Golos Text"/>
                <a:cs typeface="Golos Text"/>
              </a:rPr>
              <a:t> (вне </a:t>
            </a:r>
            <a:r>
              <a:rPr sz="1500" b="1" spc="-40" dirty="0">
                <a:solidFill>
                  <a:srgbClr val="231F20"/>
                </a:solidFill>
                <a:latin typeface="Golos Text"/>
                <a:cs typeface="Golos Text"/>
              </a:rPr>
              <a:t>зависимости</a:t>
            </a:r>
            <a:r>
              <a:rPr sz="1500" b="1" spc="-55" dirty="0">
                <a:solidFill>
                  <a:srgbClr val="231F20"/>
                </a:solidFill>
                <a:latin typeface="Golos Text"/>
                <a:cs typeface="Golos Text"/>
              </a:rPr>
              <a:t> </a:t>
            </a:r>
            <a:r>
              <a:rPr sz="1500" b="1" spc="-35" dirty="0">
                <a:solidFill>
                  <a:srgbClr val="231F20"/>
                </a:solidFill>
                <a:latin typeface="Golos Text"/>
                <a:cs typeface="Golos Text"/>
              </a:rPr>
              <a:t>от</a:t>
            </a:r>
            <a:r>
              <a:rPr sz="1500" b="1" spc="-50" dirty="0">
                <a:solidFill>
                  <a:srgbClr val="231F20"/>
                </a:solidFill>
                <a:latin typeface="Golos Text"/>
                <a:cs typeface="Golos Text"/>
              </a:rPr>
              <a:t> </a:t>
            </a:r>
            <a:r>
              <a:rPr sz="1500" b="1" spc="-45" dirty="0">
                <a:solidFill>
                  <a:srgbClr val="231F20"/>
                </a:solidFill>
                <a:latin typeface="Golos Text"/>
                <a:cs typeface="Golos Text"/>
              </a:rPr>
              <a:t>налога</a:t>
            </a:r>
            <a:r>
              <a:rPr sz="1500" b="1" spc="-55" dirty="0">
                <a:solidFill>
                  <a:srgbClr val="231F20"/>
                </a:solidFill>
                <a:latin typeface="Golos Text"/>
                <a:cs typeface="Golos Text"/>
              </a:rPr>
              <a:t> </a:t>
            </a:r>
            <a:r>
              <a:rPr sz="1500" b="1" dirty="0">
                <a:solidFill>
                  <a:srgbClr val="231F20"/>
                </a:solidFill>
                <a:latin typeface="Golos Text"/>
                <a:cs typeface="Golos Text"/>
              </a:rPr>
              <a:t>и</a:t>
            </a:r>
            <a:r>
              <a:rPr sz="1500" b="1" spc="-50" dirty="0">
                <a:solidFill>
                  <a:srgbClr val="231F20"/>
                </a:solidFill>
                <a:latin typeface="Golos Text"/>
                <a:cs typeface="Golos Text"/>
              </a:rPr>
              <a:t> срока</a:t>
            </a:r>
            <a:r>
              <a:rPr sz="1500" b="1" spc="-55" dirty="0">
                <a:solidFill>
                  <a:srgbClr val="231F20"/>
                </a:solidFill>
                <a:latin typeface="Golos Text"/>
                <a:cs typeface="Golos Text"/>
              </a:rPr>
              <a:t> </a:t>
            </a:r>
            <a:r>
              <a:rPr sz="1500" b="1" spc="-40" dirty="0">
                <a:solidFill>
                  <a:srgbClr val="231F20"/>
                </a:solidFill>
                <a:latin typeface="Golos Text"/>
                <a:cs typeface="Golos Text"/>
              </a:rPr>
              <a:t>уплаты</a:t>
            </a:r>
            <a:r>
              <a:rPr sz="1500" b="1" spc="-50" dirty="0">
                <a:solidFill>
                  <a:srgbClr val="231F20"/>
                </a:solidFill>
                <a:latin typeface="Golos Text"/>
                <a:cs typeface="Golos Text"/>
              </a:rPr>
              <a:t> </a:t>
            </a:r>
            <a:r>
              <a:rPr sz="1500" b="1" spc="-10" dirty="0">
                <a:solidFill>
                  <a:srgbClr val="231F20"/>
                </a:solidFill>
                <a:latin typeface="Golos Text"/>
                <a:cs typeface="Golos Text"/>
              </a:rPr>
              <a:t>резерва).</a:t>
            </a:r>
            <a:endParaRPr sz="1500" dirty="0">
              <a:latin typeface="Golos Text"/>
              <a:cs typeface="Golos Text"/>
            </a:endParaRPr>
          </a:p>
        </p:txBody>
      </p:sp>
      <p:sp>
        <p:nvSpPr>
          <p:cNvPr id="7" name="object 8"/>
          <p:cNvSpPr txBox="1"/>
          <p:nvPr/>
        </p:nvSpPr>
        <p:spPr>
          <a:xfrm>
            <a:off x="212383" y="2875398"/>
            <a:ext cx="4950168" cy="1813317"/>
          </a:xfrm>
          <a:prstGeom prst="rect">
            <a:avLst/>
          </a:prstGeom>
        </p:spPr>
        <p:txBody>
          <a:bodyPr vert="horz" wrap="square" lIns="0" tIns="12700" rIns="0" bIns="0" rtlCol="0">
            <a:spAutoFit/>
          </a:bodyPr>
          <a:lstStyle/>
          <a:p>
            <a:pPr marL="12700" marR="5080" indent="179705" algn="just">
              <a:lnSpc>
                <a:spcPct val="100000"/>
              </a:lnSpc>
              <a:spcBef>
                <a:spcPts val="100"/>
              </a:spcBef>
            </a:pPr>
            <a:r>
              <a:rPr lang="ru-RU" sz="1300" b="1" dirty="0" smtClean="0">
                <a:solidFill>
                  <a:srgbClr val="002060"/>
                </a:solidFill>
                <a:latin typeface="Times New Roman" panose="02020603050405020304" pitchFamily="18" charset="0"/>
                <a:cs typeface="Times New Roman" panose="02020603050405020304" pitchFamily="18" charset="0"/>
              </a:rPr>
              <a:t>При</a:t>
            </a:r>
            <a:r>
              <a:rPr lang="ru-RU" sz="1300" b="1" spc="95"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отражении</a:t>
            </a:r>
            <a:r>
              <a:rPr lang="ru-RU" sz="1300" b="1" spc="95"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на</a:t>
            </a:r>
            <a:r>
              <a:rPr lang="ru-RU" sz="1300" b="1" spc="95"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ЕНС</a:t>
            </a:r>
            <a:r>
              <a:rPr lang="ru-RU" sz="1300" b="1" spc="95" dirty="0" smtClean="0">
                <a:solidFill>
                  <a:srgbClr val="002060"/>
                </a:solidFill>
                <a:latin typeface="Times New Roman" panose="02020603050405020304" pitchFamily="18" charset="0"/>
                <a:cs typeface="Times New Roman" panose="02020603050405020304" pitchFamily="18" charset="0"/>
              </a:rPr>
              <a:t> </a:t>
            </a:r>
            <a:r>
              <a:rPr lang="ru-RU" sz="1300" b="1" spc="-10" dirty="0" smtClean="0">
                <a:solidFill>
                  <a:srgbClr val="002060"/>
                </a:solidFill>
                <a:latin typeface="Times New Roman" panose="02020603050405020304" pitchFamily="18" charset="0"/>
                <a:cs typeface="Times New Roman" panose="02020603050405020304" pitchFamily="18" charset="0"/>
              </a:rPr>
              <a:t>начисления</a:t>
            </a:r>
            <a:r>
              <a:rPr lang="ru-RU" sz="1300" b="1" spc="95"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со</a:t>
            </a:r>
            <a:r>
              <a:rPr lang="ru-RU" sz="1300" b="1" spc="95" dirty="0" smtClean="0">
                <a:solidFill>
                  <a:srgbClr val="002060"/>
                </a:solidFill>
                <a:latin typeface="Times New Roman" panose="02020603050405020304" pitchFamily="18" charset="0"/>
                <a:cs typeface="Times New Roman" panose="02020603050405020304" pitchFamily="18" charset="0"/>
              </a:rPr>
              <a:t> </a:t>
            </a:r>
            <a:r>
              <a:rPr lang="ru-RU" sz="1300" b="1" spc="-25" dirty="0" smtClean="0">
                <a:solidFill>
                  <a:srgbClr val="002060"/>
                </a:solidFill>
                <a:latin typeface="Times New Roman" panose="02020603050405020304" pitchFamily="18" charset="0"/>
                <a:cs typeface="Times New Roman" panose="02020603050405020304" pitchFamily="18" charset="0"/>
              </a:rPr>
              <a:t>сроком </a:t>
            </a:r>
            <a:r>
              <a:rPr lang="ru-RU" sz="1300" b="1" spc="-30" dirty="0" smtClean="0">
                <a:solidFill>
                  <a:srgbClr val="002060"/>
                </a:solidFill>
                <a:latin typeface="Times New Roman" panose="02020603050405020304" pitchFamily="18" charset="0"/>
                <a:cs typeface="Times New Roman" panose="02020603050405020304" pitchFamily="18" charset="0"/>
              </a:rPr>
              <a:t>уплаты</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25" dirty="0" smtClean="0">
                <a:solidFill>
                  <a:srgbClr val="002060"/>
                </a:solidFill>
                <a:latin typeface="Times New Roman" panose="02020603050405020304" pitchFamily="18" charset="0"/>
                <a:cs typeface="Times New Roman" panose="02020603050405020304" pitchFamily="18" charset="0"/>
              </a:rPr>
              <a:t>после</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30" dirty="0" smtClean="0">
                <a:solidFill>
                  <a:srgbClr val="002060"/>
                </a:solidFill>
                <a:latin typeface="Times New Roman" panose="02020603050405020304" pitchFamily="18" charset="0"/>
                <a:cs typeface="Times New Roman" panose="02020603050405020304" pitchFamily="18" charset="0"/>
              </a:rPr>
              <a:t>01.01.2023</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spc="-30" dirty="0" smtClean="0">
                <a:solidFill>
                  <a:srgbClr val="002060"/>
                </a:solidFill>
                <a:latin typeface="Times New Roman" panose="02020603050405020304" pitchFamily="18" charset="0"/>
                <a:cs typeface="Times New Roman" panose="02020603050405020304" pitchFamily="18" charset="0"/>
              </a:rPr>
              <a:t>определяется</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20" dirty="0" smtClean="0">
                <a:solidFill>
                  <a:srgbClr val="002060"/>
                </a:solidFill>
                <a:latin typeface="Times New Roman" panose="02020603050405020304" pitchFamily="18" charset="0"/>
                <a:cs typeface="Times New Roman" panose="02020603050405020304" pitchFamily="18" charset="0"/>
              </a:rPr>
              <a:t>размер</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spc="-20" dirty="0" smtClean="0">
                <a:solidFill>
                  <a:srgbClr val="002060"/>
                </a:solidFill>
                <a:latin typeface="Times New Roman" panose="02020603050405020304" pitchFamily="18" charset="0"/>
                <a:cs typeface="Times New Roman" panose="02020603050405020304" pitchFamily="18" charset="0"/>
              </a:rPr>
              <a:t>еже</a:t>
            </a:r>
            <a:r>
              <a:rPr lang="ru-RU" sz="1300" b="1" dirty="0" smtClean="0">
                <a:solidFill>
                  <a:srgbClr val="002060"/>
                </a:solidFill>
                <a:latin typeface="Times New Roman" panose="02020603050405020304" pitchFamily="18" charset="0"/>
                <a:cs typeface="Times New Roman" panose="02020603050405020304" pitchFamily="18" charset="0"/>
              </a:rPr>
              <a:t>дневного</a:t>
            </a:r>
            <a:r>
              <a:rPr lang="ru-RU" sz="1300" b="1" spc="70"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сальдо</a:t>
            </a:r>
            <a:r>
              <a:rPr lang="ru-RU" sz="1300" b="1" spc="75"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и</a:t>
            </a:r>
            <a:r>
              <a:rPr lang="ru-RU" sz="1300" b="1" spc="70"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только</a:t>
            </a:r>
            <a:r>
              <a:rPr lang="ru-RU" sz="1300" b="1" spc="75" dirty="0" smtClean="0">
                <a:solidFill>
                  <a:srgbClr val="002060"/>
                </a:solidFill>
                <a:latin typeface="Times New Roman" panose="02020603050405020304" pitchFamily="18" charset="0"/>
                <a:cs typeface="Times New Roman" panose="02020603050405020304" pitchFamily="18" charset="0"/>
              </a:rPr>
              <a:t> </a:t>
            </a:r>
            <a:r>
              <a:rPr lang="ru-RU" sz="1300" b="1" smtClean="0">
                <a:solidFill>
                  <a:srgbClr val="002060"/>
                </a:solidFill>
                <a:latin typeface="Times New Roman" panose="02020603050405020304" pitchFamily="18" charset="0"/>
                <a:cs typeface="Times New Roman" panose="02020603050405020304" pitchFamily="18" charset="0"/>
              </a:rPr>
              <a:t>в</a:t>
            </a:r>
            <a:r>
              <a:rPr lang="ru-RU" sz="1300" b="1" spc="70" smtClean="0">
                <a:solidFill>
                  <a:srgbClr val="002060"/>
                </a:solidFill>
                <a:latin typeface="Times New Roman" panose="02020603050405020304" pitchFamily="18" charset="0"/>
                <a:cs typeface="Times New Roman" panose="02020603050405020304" pitchFamily="18" charset="0"/>
              </a:rPr>
              <a:t> </a:t>
            </a:r>
            <a:r>
              <a:rPr lang="ru-RU" sz="1300" b="1" smtClean="0">
                <a:solidFill>
                  <a:srgbClr val="002060"/>
                </a:solidFill>
                <a:latin typeface="Times New Roman" panose="02020603050405020304" pitchFamily="18" charset="0"/>
                <a:cs typeface="Times New Roman" panose="02020603050405020304" pitchFamily="18" charset="0"/>
              </a:rPr>
              <a:t>дни,</a:t>
            </a:r>
            <a:r>
              <a:rPr lang="ru-RU" sz="1300" b="1" spc="7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когда</a:t>
            </a:r>
            <a:r>
              <a:rPr lang="ru-RU" sz="1300" b="1" spc="75" dirty="0" smtClean="0">
                <a:solidFill>
                  <a:srgbClr val="002060"/>
                </a:solidFill>
                <a:latin typeface="Times New Roman" panose="02020603050405020304" pitchFamily="18" charset="0"/>
                <a:cs typeface="Times New Roman" panose="02020603050405020304" pitchFamily="18" charset="0"/>
              </a:rPr>
              <a:t> </a:t>
            </a:r>
            <a:r>
              <a:rPr lang="ru-RU" sz="1300" b="1" spc="-30" dirty="0" smtClean="0">
                <a:solidFill>
                  <a:srgbClr val="002060"/>
                </a:solidFill>
                <a:latin typeface="Times New Roman" panose="02020603050405020304" pitchFamily="18" charset="0"/>
                <a:cs typeface="Times New Roman" panose="02020603050405020304" pitchFamily="18" charset="0"/>
              </a:rPr>
              <a:t>переплаты </a:t>
            </a:r>
            <a:r>
              <a:rPr lang="ru-RU" sz="1300" b="1" spc="-20" smtClean="0">
                <a:solidFill>
                  <a:srgbClr val="002060"/>
                </a:solidFill>
                <a:latin typeface="Times New Roman" panose="02020603050405020304" pitchFamily="18" charset="0"/>
                <a:cs typeface="Times New Roman" panose="02020603050405020304" pitchFamily="18" charset="0"/>
              </a:rPr>
              <a:t>было</a:t>
            </a:r>
            <a:r>
              <a:rPr lang="ru-RU" sz="1300" b="1" spc="-5" smtClean="0">
                <a:solidFill>
                  <a:srgbClr val="002060"/>
                </a:solidFill>
                <a:latin typeface="Times New Roman" panose="02020603050405020304" pitchFamily="18" charset="0"/>
                <a:cs typeface="Times New Roman" panose="02020603050405020304" pitchFamily="18" charset="0"/>
              </a:rPr>
              <a:t> </a:t>
            </a:r>
            <a:r>
              <a:rPr lang="ru-RU" sz="1300" b="1" spc="-30" smtClean="0">
                <a:solidFill>
                  <a:srgbClr val="002060"/>
                </a:solidFill>
                <a:latin typeface="Times New Roman" panose="02020603050405020304" pitchFamily="18" charset="0"/>
                <a:cs typeface="Times New Roman" panose="02020603050405020304" pitchFamily="18" charset="0"/>
              </a:rPr>
              <a:t>недостаточно,</a:t>
            </a:r>
            <a:r>
              <a:rPr lang="ru-RU" sz="1300" b="1" spc="-5" smtClean="0">
                <a:solidFill>
                  <a:srgbClr val="002060"/>
                </a:solidFill>
                <a:latin typeface="Times New Roman" panose="02020603050405020304" pitchFamily="18" charset="0"/>
                <a:cs typeface="Times New Roman" panose="02020603050405020304" pitchFamily="18" charset="0"/>
              </a:rPr>
              <a:t> </a:t>
            </a:r>
            <a:r>
              <a:rPr lang="ru-RU" sz="1300" b="1" spc="-35" dirty="0" smtClean="0">
                <a:solidFill>
                  <a:srgbClr val="002060"/>
                </a:solidFill>
                <a:latin typeface="Times New Roman" panose="02020603050405020304" pitchFamily="18" charset="0"/>
                <a:cs typeface="Times New Roman" panose="02020603050405020304" pitchFamily="18" charset="0"/>
              </a:rPr>
              <a:t>начисляются</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spc="-10" dirty="0" smtClean="0">
                <a:solidFill>
                  <a:srgbClr val="002060"/>
                </a:solidFill>
                <a:latin typeface="Times New Roman" panose="02020603050405020304" pitchFamily="18" charset="0"/>
                <a:cs typeface="Times New Roman" panose="02020603050405020304" pitchFamily="18" charset="0"/>
              </a:rPr>
              <a:t>пени</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на</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spc="-20" dirty="0" smtClean="0">
                <a:solidFill>
                  <a:srgbClr val="002060"/>
                </a:solidFill>
                <a:latin typeface="Times New Roman" panose="02020603050405020304" pitchFamily="18" charset="0"/>
                <a:cs typeface="Times New Roman" panose="02020603050405020304" pitchFamily="18" charset="0"/>
              </a:rPr>
              <a:t>общее</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spc="-25" dirty="0" smtClean="0">
                <a:solidFill>
                  <a:srgbClr val="002060"/>
                </a:solidFill>
                <a:latin typeface="Times New Roman" panose="02020603050405020304" pitchFamily="18" charset="0"/>
                <a:cs typeface="Times New Roman" panose="02020603050405020304" pitchFamily="18" charset="0"/>
              </a:rPr>
              <a:t>не </a:t>
            </a:r>
            <a:r>
              <a:rPr lang="ru-RU" sz="1300" b="1" spc="-30" dirty="0" smtClean="0">
                <a:solidFill>
                  <a:srgbClr val="002060"/>
                </a:solidFill>
                <a:latin typeface="Times New Roman" panose="02020603050405020304" pitchFamily="18" charset="0"/>
                <a:cs typeface="Times New Roman" panose="02020603050405020304" pitchFamily="18" charset="0"/>
              </a:rPr>
              <a:t>погашенное</a:t>
            </a:r>
            <a:r>
              <a:rPr lang="ru-RU" sz="1300" b="1" spc="-25" dirty="0" smtClean="0">
                <a:solidFill>
                  <a:srgbClr val="002060"/>
                </a:solidFill>
                <a:latin typeface="Times New Roman" panose="02020603050405020304" pitchFamily="18" charset="0"/>
                <a:cs typeface="Times New Roman" panose="02020603050405020304" pitchFamily="18" charset="0"/>
              </a:rPr>
              <a:t> сальдо </a:t>
            </a:r>
            <a:r>
              <a:rPr lang="ru-RU" sz="1300" b="1" spc="-20" dirty="0" smtClean="0">
                <a:solidFill>
                  <a:srgbClr val="002060"/>
                </a:solidFill>
                <a:latin typeface="Times New Roman" panose="02020603050405020304" pitchFamily="18" charset="0"/>
                <a:cs typeface="Times New Roman" panose="02020603050405020304" pitchFamily="18" charset="0"/>
              </a:rPr>
              <a:t>по</a:t>
            </a:r>
            <a:r>
              <a:rPr lang="ru-RU" sz="1300" b="1" spc="-25" dirty="0" smtClean="0">
                <a:solidFill>
                  <a:srgbClr val="002060"/>
                </a:solidFill>
                <a:latin typeface="Times New Roman" panose="02020603050405020304" pitchFamily="18" charset="0"/>
                <a:cs typeface="Times New Roman" panose="02020603050405020304" pitchFamily="18" charset="0"/>
              </a:rPr>
              <a:t> </a:t>
            </a:r>
            <a:r>
              <a:rPr lang="ru-RU" sz="1300" b="1" spc="-10" dirty="0" smtClean="0">
                <a:solidFill>
                  <a:srgbClr val="002060"/>
                </a:solidFill>
                <a:latin typeface="Times New Roman" panose="02020603050405020304" pitchFamily="18" charset="0"/>
                <a:cs typeface="Times New Roman" panose="02020603050405020304" pitchFamily="18" charset="0"/>
              </a:rPr>
              <a:t>налогу.</a:t>
            </a:r>
            <a:endParaRPr lang="ru-RU" sz="1300" b="1" dirty="0" smtClean="0">
              <a:solidFill>
                <a:srgbClr val="002060"/>
              </a:solidFill>
              <a:latin typeface="Times New Roman" panose="02020603050405020304" pitchFamily="18" charset="0"/>
              <a:cs typeface="Times New Roman" panose="02020603050405020304" pitchFamily="18" charset="0"/>
            </a:endParaRPr>
          </a:p>
          <a:p>
            <a:pPr marL="12700" marR="5080" indent="179705" algn="just">
              <a:lnSpc>
                <a:spcPct val="100000"/>
              </a:lnSpc>
            </a:pPr>
            <a:r>
              <a:rPr lang="ru-RU" sz="1300" b="1" spc="-20" dirty="0" smtClean="0">
                <a:solidFill>
                  <a:srgbClr val="002060"/>
                </a:solidFill>
                <a:latin typeface="Times New Roman" panose="02020603050405020304" pitchFamily="18" charset="0"/>
                <a:cs typeface="Times New Roman" panose="02020603050405020304" pitchFamily="18" charset="0"/>
              </a:rPr>
              <a:t>Операция</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spc="-25" dirty="0" smtClean="0">
                <a:solidFill>
                  <a:srgbClr val="002060"/>
                </a:solidFill>
                <a:latin typeface="Times New Roman" panose="02020603050405020304" pitchFamily="18" charset="0"/>
                <a:cs typeface="Times New Roman" panose="02020603050405020304" pitchFamily="18" charset="0"/>
              </a:rPr>
              <a:t>начисления</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пени</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по</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spc="-25" dirty="0" smtClean="0">
                <a:solidFill>
                  <a:srgbClr val="002060"/>
                </a:solidFill>
                <a:latin typeface="Times New Roman" panose="02020603050405020304" pitchFamily="18" charset="0"/>
                <a:cs typeface="Times New Roman" panose="02020603050405020304" pitchFamily="18" charset="0"/>
              </a:rPr>
              <a:t>уточненным</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20" dirty="0" smtClean="0">
                <a:solidFill>
                  <a:srgbClr val="002060"/>
                </a:solidFill>
                <a:latin typeface="Times New Roman" panose="02020603050405020304" pitchFamily="18" charset="0"/>
                <a:cs typeface="Times New Roman" panose="02020603050405020304" pitchFamily="18" charset="0"/>
              </a:rPr>
              <a:t>дан</a:t>
            </a:r>
            <a:r>
              <a:rPr lang="ru-RU" sz="1300" b="1" dirty="0" smtClean="0">
                <a:solidFill>
                  <a:srgbClr val="002060"/>
                </a:solidFill>
                <a:latin typeface="Times New Roman" panose="02020603050405020304" pitchFamily="18" charset="0"/>
                <a:cs typeface="Times New Roman" panose="02020603050405020304" pitchFamily="18" charset="0"/>
              </a:rPr>
              <a:t>ным</a:t>
            </a:r>
            <a:r>
              <a:rPr lang="ru-RU" sz="1300" b="1" spc="-15" dirty="0" smtClean="0">
                <a:solidFill>
                  <a:srgbClr val="002060"/>
                </a:solidFill>
                <a:latin typeface="Times New Roman" panose="02020603050405020304" pitchFamily="18" charset="0"/>
                <a:cs typeface="Times New Roman" panose="02020603050405020304" pitchFamily="18" charset="0"/>
              </a:rPr>
              <a:t> </a:t>
            </a:r>
            <a:r>
              <a:rPr lang="ru-RU" sz="1300" b="1" spc="-25" dirty="0" smtClean="0">
                <a:solidFill>
                  <a:srgbClr val="002060"/>
                </a:solidFill>
                <a:latin typeface="Times New Roman" panose="02020603050405020304" pitchFamily="18" charset="0"/>
                <a:cs typeface="Times New Roman" panose="02020603050405020304" pitchFamily="18" charset="0"/>
              </a:rPr>
              <a:t>отражается</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в</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25" dirty="0" smtClean="0">
                <a:solidFill>
                  <a:srgbClr val="002060"/>
                </a:solidFill>
                <a:latin typeface="Times New Roman" panose="02020603050405020304" pitchFamily="18" charset="0"/>
                <a:cs typeface="Times New Roman" panose="02020603050405020304" pitchFamily="18" charset="0"/>
              </a:rPr>
              <a:t>лицевом</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20" dirty="0" smtClean="0">
                <a:solidFill>
                  <a:srgbClr val="002060"/>
                </a:solidFill>
                <a:latin typeface="Times New Roman" panose="02020603050405020304" pitchFamily="18" charset="0"/>
                <a:cs typeface="Times New Roman" panose="02020603050405020304" pitchFamily="18" charset="0"/>
              </a:rPr>
              <a:t>счете</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20" dirty="0" smtClean="0">
                <a:solidFill>
                  <a:srgbClr val="002060"/>
                </a:solidFill>
                <a:latin typeface="Times New Roman" panose="02020603050405020304" pitchFamily="18" charset="0"/>
                <a:cs typeface="Times New Roman" panose="02020603050405020304" pitchFamily="18" charset="0"/>
              </a:rPr>
              <a:t>после</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20" dirty="0" smtClean="0">
                <a:solidFill>
                  <a:srgbClr val="002060"/>
                </a:solidFill>
                <a:latin typeface="Times New Roman" panose="02020603050405020304" pitchFamily="18" charset="0"/>
                <a:cs typeface="Times New Roman" panose="02020603050405020304" pitchFamily="18" charset="0"/>
              </a:rPr>
              <a:t>расчета</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25" dirty="0" smtClean="0">
                <a:solidFill>
                  <a:srgbClr val="002060"/>
                </a:solidFill>
                <a:latin typeface="Times New Roman" panose="02020603050405020304" pitchFamily="18" charset="0"/>
                <a:cs typeface="Times New Roman" panose="02020603050405020304" pitchFamily="18" charset="0"/>
              </a:rPr>
              <a:t>от</a:t>
            </a:r>
            <a:r>
              <a:rPr lang="ru-RU" sz="1300" b="1" spc="-35" dirty="0" smtClean="0">
                <a:solidFill>
                  <a:srgbClr val="002060"/>
                </a:solidFill>
                <a:latin typeface="Times New Roman" panose="02020603050405020304" pitchFamily="18" charset="0"/>
                <a:cs typeface="Times New Roman" panose="02020603050405020304" pitchFamily="18" charset="0"/>
              </a:rPr>
              <a:t>дельной</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spc="-10" dirty="0" smtClean="0">
                <a:solidFill>
                  <a:srgbClr val="002060"/>
                </a:solidFill>
                <a:latin typeface="Times New Roman" panose="02020603050405020304" pitchFamily="18" charset="0"/>
                <a:cs typeface="Times New Roman" panose="02020603050405020304" pitchFamily="18" charset="0"/>
              </a:rPr>
              <a:t>записью.</a:t>
            </a:r>
            <a:endParaRPr lang="ru-RU" sz="1300" b="1" dirty="0" smtClean="0">
              <a:solidFill>
                <a:srgbClr val="002060"/>
              </a:solidFill>
              <a:latin typeface="Times New Roman" panose="02020603050405020304" pitchFamily="18" charset="0"/>
              <a:cs typeface="Times New Roman" panose="02020603050405020304" pitchFamily="18" charset="0"/>
            </a:endParaRPr>
          </a:p>
          <a:p>
            <a:pPr marL="12700" marR="5080" indent="179705" algn="just">
              <a:lnSpc>
                <a:spcPct val="100000"/>
              </a:lnSpc>
            </a:pPr>
            <a:r>
              <a:rPr lang="ru-RU" sz="1300" b="1" dirty="0" smtClean="0">
                <a:solidFill>
                  <a:srgbClr val="002060"/>
                </a:solidFill>
                <a:latin typeface="Times New Roman" panose="02020603050405020304" pitchFamily="18" charset="0"/>
                <a:cs typeface="Times New Roman" panose="02020603050405020304" pitchFamily="18" charset="0"/>
              </a:rPr>
              <a:t>При</a:t>
            </a:r>
            <a:r>
              <a:rPr lang="ru-RU" sz="1300" b="1" spc="-15" dirty="0" smtClean="0">
                <a:solidFill>
                  <a:srgbClr val="002060"/>
                </a:solidFill>
                <a:latin typeface="Times New Roman" panose="02020603050405020304" pitchFamily="18" charset="0"/>
                <a:cs typeface="Times New Roman" panose="02020603050405020304" pitchFamily="18" charset="0"/>
              </a:rPr>
              <a:t> </a:t>
            </a:r>
            <a:r>
              <a:rPr lang="ru-RU" sz="1300" b="1" spc="-30" dirty="0" smtClean="0">
                <a:solidFill>
                  <a:srgbClr val="002060"/>
                </a:solidFill>
                <a:latin typeface="Times New Roman" panose="02020603050405020304" pitchFamily="18" charset="0"/>
                <a:cs typeface="Times New Roman" panose="02020603050405020304" pitchFamily="18" charset="0"/>
              </a:rPr>
              <a:t>отражении</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на</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ЕНС</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30" dirty="0" smtClean="0">
                <a:solidFill>
                  <a:srgbClr val="002060"/>
                </a:solidFill>
                <a:latin typeface="Times New Roman" panose="02020603050405020304" pitchFamily="18" charset="0"/>
                <a:cs typeface="Times New Roman" panose="02020603050405020304" pitchFamily="18" charset="0"/>
              </a:rPr>
              <a:t>уменьшения</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по</a:t>
            </a:r>
            <a:r>
              <a:rPr lang="ru-RU" sz="1300" b="1" spc="-15" dirty="0" smtClean="0">
                <a:solidFill>
                  <a:srgbClr val="002060"/>
                </a:solidFill>
                <a:latin typeface="Times New Roman" panose="02020603050405020304" pitchFamily="18" charset="0"/>
                <a:cs typeface="Times New Roman" panose="02020603050405020304" pitchFamily="18" charset="0"/>
              </a:rPr>
              <a:t> </a:t>
            </a:r>
            <a:r>
              <a:rPr lang="ru-RU" sz="1300" b="1" spc="-20" dirty="0" smtClean="0">
                <a:solidFill>
                  <a:srgbClr val="002060"/>
                </a:solidFill>
                <a:latin typeface="Times New Roman" panose="02020603050405020304" pitchFamily="18" charset="0"/>
                <a:cs typeface="Times New Roman" panose="02020603050405020304" pitchFamily="18" charset="0"/>
              </a:rPr>
              <a:t>уточнен</a:t>
            </a:r>
            <a:r>
              <a:rPr lang="ru-RU" sz="1300" b="1" spc="-30" dirty="0" smtClean="0">
                <a:solidFill>
                  <a:srgbClr val="002060"/>
                </a:solidFill>
                <a:latin typeface="Times New Roman" panose="02020603050405020304" pitchFamily="18" charset="0"/>
                <a:cs typeface="Times New Roman" panose="02020603050405020304" pitchFamily="18" charset="0"/>
              </a:rPr>
              <a:t>ной</a:t>
            </a:r>
            <a:r>
              <a:rPr lang="ru-RU" sz="1300" b="1" spc="-15" dirty="0" smtClean="0">
                <a:solidFill>
                  <a:srgbClr val="002060"/>
                </a:solidFill>
                <a:latin typeface="Times New Roman" panose="02020603050405020304" pitchFamily="18" charset="0"/>
                <a:cs typeface="Times New Roman" panose="02020603050405020304" pitchFamily="18" charset="0"/>
              </a:rPr>
              <a:t> </a:t>
            </a:r>
            <a:r>
              <a:rPr lang="ru-RU" sz="1300" b="1" spc="-30" dirty="0" smtClean="0">
                <a:solidFill>
                  <a:srgbClr val="002060"/>
                </a:solidFill>
                <a:latin typeface="Times New Roman" panose="02020603050405020304" pitchFamily="18" charset="0"/>
                <a:cs typeface="Times New Roman" panose="02020603050405020304" pitchFamily="18" charset="0"/>
              </a:rPr>
              <a:t>декларации</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spc="-25" dirty="0" smtClean="0">
                <a:solidFill>
                  <a:srgbClr val="231F20"/>
                </a:solidFill>
                <a:latin typeface="Times New Roman" panose="02020603050405020304" pitchFamily="18" charset="0"/>
                <a:cs typeface="Times New Roman" panose="02020603050405020304" pitchFamily="18" charset="0"/>
              </a:rPr>
              <a:t>(расчету)</a:t>
            </a:r>
            <a:r>
              <a:rPr lang="ru-RU" sz="1300" b="1" spc="-10" dirty="0" smtClean="0">
                <a:solidFill>
                  <a:srgbClr val="231F20"/>
                </a:solidFill>
                <a:latin typeface="Times New Roman" panose="02020603050405020304" pitchFamily="18" charset="0"/>
                <a:cs typeface="Times New Roman" panose="02020603050405020304" pitchFamily="18" charset="0"/>
              </a:rPr>
              <a:t> со </a:t>
            </a:r>
            <a:r>
              <a:rPr lang="ru-RU" sz="1300" b="1" spc="-35" dirty="0" smtClean="0">
                <a:solidFill>
                  <a:srgbClr val="231F20"/>
                </a:solidFill>
                <a:latin typeface="Times New Roman" panose="02020603050405020304" pitchFamily="18" charset="0"/>
                <a:cs typeface="Times New Roman" panose="02020603050405020304" pitchFamily="18" charset="0"/>
              </a:rPr>
              <a:t>сроками</a:t>
            </a:r>
            <a:r>
              <a:rPr lang="ru-RU" sz="1300" b="1" spc="-10" dirty="0" smtClean="0">
                <a:solidFill>
                  <a:srgbClr val="231F20"/>
                </a:solidFill>
                <a:latin typeface="Times New Roman" panose="02020603050405020304" pitchFamily="18" charset="0"/>
                <a:cs typeface="Times New Roman" panose="02020603050405020304" pitchFamily="18" charset="0"/>
              </a:rPr>
              <a:t> </a:t>
            </a:r>
            <a:r>
              <a:rPr lang="ru-RU" sz="1300" b="1" spc="-30" dirty="0" smtClean="0">
                <a:solidFill>
                  <a:srgbClr val="231F20"/>
                </a:solidFill>
                <a:latin typeface="Times New Roman" panose="02020603050405020304" pitchFamily="18" charset="0"/>
                <a:cs typeface="Times New Roman" panose="02020603050405020304" pitchFamily="18" charset="0"/>
              </a:rPr>
              <a:t>уплаты</a:t>
            </a:r>
            <a:r>
              <a:rPr lang="ru-RU" sz="1300" b="1" spc="-10" dirty="0" smtClean="0">
                <a:solidFill>
                  <a:srgbClr val="231F20"/>
                </a:solidFill>
                <a:latin typeface="Times New Roman" panose="02020603050405020304" pitchFamily="18" charset="0"/>
                <a:cs typeface="Times New Roman" panose="02020603050405020304" pitchFamily="18" charset="0"/>
              </a:rPr>
              <a:t>  после  </a:t>
            </a:r>
            <a:r>
              <a:rPr lang="ru-RU" sz="1300" b="1" spc="-25" dirty="0" smtClean="0">
                <a:solidFill>
                  <a:srgbClr val="231F20"/>
                </a:solidFill>
                <a:latin typeface="Times New Roman" panose="02020603050405020304" pitchFamily="18" charset="0"/>
                <a:cs typeface="Times New Roman" panose="02020603050405020304" pitchFamily="18" charset="0"/>
              </a:rPr>
              <a:t>01.01.2023 проверяется</a:t>
            </a:r>
            <a:r>
              <a:rPr lang="ru-RU" sz="1300" b="1" spc="10" dirty="0" smtClean="0">
                <a:solidFill>
                  <a:srgbClr val="231F20"/>
                </a:solidFill>
                <a:latin typeface="Times New Roman" panose="02020603050405020304" pitchFamily="18" charset="0"/>
                <a:cs typeface="Times New Roman" panose="02020603050405020304" pitchFamily="18" charset="0"/>
              </a:rPr>
              <a:t> </a:t>
            </a:r>
            <a:r>
              <a:rPr lang="ru-RU" sz="1300" b="1" spc="-25" dirty="0" smtClean="0">
                <a:solidFill>
                  <a:srgbClr val="231F20"/>
                </a:solidFill>
                <a:latin typeface="Times New Roman" panose="02020603050405020304" pitchFamily="18" charset="0"/>
                <a:cs typeface="Times New Roman" panose="02020603050405020304" pitchFamily="18" charset="0"/>
              </a:rPr>
              <a:t>ежедневное</a:t>
            </a:r>
            <a:endParaRPr lang="ru-RU" sz="1300" b="1" dirty="0">
              <a:latin typeface="Times New Roman" panose="02020603050405020304" pitchFamily="18" charset="0"/>
              <a:cs typeface="Times New Roman" panose="02020603050405020304" pitchFamily="18" charset="0"/>
            </a:endParaRPr>
          </a:p>
        </p:txBody>
      </p:sp>
      <p:sp>
        <p:nvSpPr>
          <p:cNvPr id="8" name="object 9"/>
          <p:cNvSpPr txBox="1"/>
          <p:nvPr/>
        </p:nvSpPr>
        <p:spPr>
          <a:xfrm>
            <a:off x="5391509" y="2885577"/>
            <a:ext cx="4779034" cy="1813317"/>
          </a:xfrm>
          <a:prstGeom prst="rect">
            <a:avLst/>
          </a:prstGeom>
        </p:spPr>
        <p:txBody>
          <a:bodyPr vert="horz" wrap="square" lIns="0" tIns="12700" rIns="0" bIns="0" rtlCol="0">
            <a:spAutoFit/>
          </a:bodyPr>
          <a:lstStyle/>
          <a:p>
            <a:pPr marL="12700" marR="5080" algn="just">
              <a:spcBef>
                <a:spcPts val="100"/>
              </a:spcBef>
            </a:pPr>
            <a:r>
              <a:rPr lang="ru-RU" sz="1300" b="1" spc="-10" dirty="0" smtClean="0">
                <a:solidFill>
                  <a:srgbClr val="002060"/>
                </a:solidFill>
                <a:latin typeface="Times New Roman" panose="02020603050405020304" pitchFamily="18" charset="0"/>
                <a:cs typeface="Times New Roman" panose="02020603050405020304" pitchFamily="18" charset="0"/>
              </a:rPr>
              <a:t>сальдо</a:t>
            </a:r>
            <a:r>
              <a:rPr lang="ru-RU" sz="1300" b="1" spc="10" dirty="0" smtClean="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и</a:t>
            </a:r>
            <a:r>
              <a:rPr lang="ru-RU" sz="1300" b="1" spc="5" dirty="0" smtClean="0">
                <a:solidFill>
                  <a:srgbClr val="002060"/>
                </a:solidFill>
                <a:latin typeface="Times New Roman" panose="02020603050405020304" pitchFamily="18" charset="0"/>
                <a:cs typeface="Times New Roman" panose="02020603050405020304" pitchFamily="18" charset="0"/>
              </a:rPr>
              <a:t> </a:t>
            </a:r>
            <a:r>
              <a:rPr lang="ru-RU" sz="1300" b="1" spc="-20" dirty="0" smtClean="0">
                <a:solidFill>
                  <a:srgbClr val="002060"/>
                </a:solidFill>
                <a:latin typeface="Times New Roman" panose="02020603050405020304" pitchFamily="18" charset="0"/>
                <a:cs typeface="Times New Roman" panose="02020603050405020304" pitchFamily="18" charset="0"/>
              </a:rPr>
              <a:t>толь</a:t>
            </a:r>
            <a:r>
              <a:rPr sz="1300" b="1" dirty="0" smtClean="0">
                <a:solidFill>
                  <a:srgbClr val="002060"/>
                </a:solidFill>
                <a:latin typeface="Times New Roman" panose="02020603050405020304" pitchFamily="18" charset="0"/>
                <a:cs typeface="Times New Roman" panose="02020603050405020304" pitchFamily="18" charset="0"/>
              </a:rPr>
              <a:t>ко</a:t>
            </a:r>
            <a:r>
              <a:rPr sz="1300" b="1" spc="10" dirty="0" smtClean="0">
                <a:solidFill>
                  <a:srgbClr val="002060"/>
                </a:solidFill>
                <a:latin typeface="Times New Roman" panose="02020603050405020304" pitchFamily="18" charset="0"/>
                <a:cs typeface="Times New Roman" panose="02020603050405020304" pitchFamily="18" charset="0"/>
              </a:rPr>
              <a:t> </a:t>
            </a:r>
            <a:r>
              <a:rPr sz="1300" b="1" dirty="0" smtClean="0">
                <a:solidFill>
                  <a:srgbClr val="002060"/>
                </a:solidFill>
                <a:latin typeface="Times New Roman" panose="02020603050405020304" pitchFamily="18" charset="0"/>
                <a:cs typeface="Times New Roman" panose="02020603050405020304" pitchFamily="18" charset="0"/>
              </a:rPr>
              <a:t>в</a:t>
            </a:r>
            <a:r>
              <a:rPr sz="1300" b="1" spc="15" dirty="0" smtClean="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дни,</a:t>
            </a:r>
            <a:r>
              <a:rPr sz="1300" b="1" spc="15"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когда</a:t>
            </a:r>
            <a:r>
              <a:rPr sz="1300" b="1" spc="15" dirty="0">
                <a:solidFill>
                  <a:srgbClr val="002060"/>
                </a:solidFill>
                <a:latin typeface="Times New Roman" panose="02020603050405020304" pitchFamily="18" charset="0"/>
                <a:cs typeface="Times New Roman" panose="02020603050405020304" pitchFamily="18" charset="0"/>
              </a:rPr>
              <a:t> </a:t>
            </a:r>
            <a:r>
              <a:rPr sz="1300" b="1" spc="-10" dirty="0">
                <a:solidFill>
                  <a:srgbClr val="002060"/>
                </a:solidFill>
                <a:latin typeface="Times New Roman" panose="02020603050405020304" pitchFamily="18" charset="0"/>
                <a:cs typeface="Times New Roman" panose="02020603050405020304" pitchFamily="18" charset="0"/>
              </a:rPr>
              <a:t>переплаты</a:t>
            </a:r>
            <a:r>
              <a:rPr sz="1300" b="1" spc="15"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стало</a:t>
            </a:r>
            <a:r>
              <a:rPr sz="1300" b="1" spc="15" dirty="0">
                <a:solidFill>
                  <a:srgbClr val="002060"/>
                </a:solidFill>
                <a:latin typeface="Times New Roman" panose="02020603050405020304" pitchFamily="18" charset="0"/>
                <a:cs typeface="Times New Roman" panose="02020603050405020304" pitchFamily="18" charset="0"/>
              </a:rPr>
              <a:t> </a:t>
            </a:r>
            <a:r>
              <a:rPr sz="1300" b="1" spc="-20" dirty="0">
                <a:solidFill>
                  <a:srgbClr val="002060"/>
                </a:solidFill>
                <a:latin typeface="Times New Roman" panose="02020603050405020304" pitchFamily="18" charset="0"/>
                <a:cs typeface="Times New Roman" panose="02020603050405020304" pitchFamily="18" charset="0"/>
              </a:rPr>
              <a:t>достаточно,</a:t>
            </a:r>
            <a:r>
              <a:rPr sz="1300" b="1" spc="15" dirty="0">
                <a:solidFill>
                  <a:srgbClr val="002060"/>
                </a:solidFill>
                <a:latin typeface="Times New Roman" panose="02020603050405020304" pitchFamily="18" charset="0"/>
                <a:cs typeface="Times New Roman" panose="02020603050405020304" pitchFamily="18" charset="0"/>
              </a:rPr>
              <a:t> </a:t>
            </a:r>
            <a:r>
              <a:rPr sz="1300" b="1" spc="-20" dirty="0">
                <a:solidFill>
                  <a:srgbClr val="002060"/>
                </a:solidFill>
                <a:latin typeface="Times New Roman" panose="02020603050405020304" pitchFamily="18" charset="0"/>
                <a:cs typeface="Times New Roman" panose="02020603050405020304" pitchFamily="18" charset="0"/>
              </a:rPr>
              <a:t>пени </a:t>
            </a:r>
            <a:r>
              <a:rPr sz="1300" b="1" spc="-30" dirty="0">
                <a:solidFill>
                  <a:srgbClr val="002060"/>
                </a:solidFill>
                <a:latin typeface="Times New Roman" panose="02020603050405020304" pitchFamily="18" charset="0"/>
                <a:cs typeface="Times New Roman" panose="02020603050405020304" pitchFamily="18" charset="0"/>
              </a:rPr>
              <a:t>уменьшаются</a:t>
            </a:r>
            <a:r>
              <a:rPr sz="1300" b="1" spc="-5"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в</a:t>
            </a:r>
            <a:r>
              <a:rPr sz="1300" b="1" spc="-5" dirty="0">
                <a:solidFill>
                  <a:srgbClr val="002060"/>
                </a:solidFill>
                <a:latin typeface="Times New Roman" panose="02020603050405020304" pitchFamily="18" charset="0"/>
                <a:cs typeface="Times New Roman" panose="02020603050405020304" pitchFamily="18" charset="0"/>
              </a:rPr>
              <a:t> </a:t>
            </a:r>
            <a:r>
              <a:rPr sz="1300" b="1" spc="-20" dirty="0">
                <a:solidFill>
                  <a:srgbClr val="002060"/>
                </a:solidFill>
                <a:latin typeface="Times New Roman" panose="02020603050405020304" pitchFamily="18" charset="0"/>
                <a:cs typeface="Times New Roman" panose="02020603050405020304" pitchFamily="18" charset="0"/>
              </a:rPr>
              <a:t>сумме</a:t>
            </a:r>
            <a:r>
              <a:rPr sz="1300" b="1" dirty="0">
                <a:solidFill>
                  <a:srgbClr val="002060"/>
                </a:solidFill>
                <a:latin typeface="Times New Roman" panose="02020603050405020304" pitchFamily="18" charset="0"/>
                <a:cs typeface="Times New Roman" panose="02020603050405020304" pitchFamily="18" charset="0"/>
              </a:rPr>
              <a:t> </a:t>
            </a:r>
            <a:r>
              <a:rPr sz="1300" b="1" dirty="0" err="1">
                <a:solidFill>
                  <a:srgbClr val="002060"/>
                </a:solidFill>
                <a:latin typeface="Times New Roman" panose="02020603050405020304" pitchFamily="18" charset="0"/>
                <a:cs typeface="Times New Roman" panose="02020603050405020304" pitchFamily="18" charset="0"/>
              </a:rPr>
              <a:t>не</a:t>
            </a:r>
            <a:r>
              <a:rPr sz="1300" b="1" spc="-5" dirty="0">
                <a:solidFill>
                  <a:srgbClr val="002060"/>
                </a:solidFill>
                <a:latin typeface="Times New Roman" panose="02020603050405020304" pitchFamily="18" charset="0"/>
                <a:cs typeface="Times New Roman" panose="02020603050405020304" pitchFamily="18" charset="0"/>
              </a:rPr>
              <a:t> </a:t>
            </a:r>
            <a:r>
              <a:rPr sz="1300" b="1" spc="-10" dirty="0" err="1" smtClean="0">
                <a:solidFill>
                  <a:srgbClr val="002060"/>
                </a:solidFill>
                <a:latin typeface="Times New Roman" panose="02020603050405020304" pitchFamily="18" charset="0"/>
                <a:cs typeface="Times New Roman" panose="02020603050405020304" pitchFamily="18" charset="0"/>
              </a:rPr>
              <a:t>больше</a:t>
            </a:r>
            <a:r>
              <a:rPr lang="ru-RU" sz="1300" b="1" spc="-10" dirty="0" smtClean="0">
                <a:solidFill>
                  <a:srgbClr val="002060"/>
                </a:solidFill>
                <a:latin typeface="Times New Roman" panose="02020603050405020304" pitchFamily="18" charset="0"/>
                <a:cs typeface="Times New Roman" panose="02020603050405020304" pitchFamily="18" charset="0"/>
              </a:rPr>
              <a:t>,</a:t>
            </a:r>
            <a:r>
              <a:rPr sz="1300" b="1" spc="-5" dirty="0" smtClean="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чем </a:t>
            </a:r>
            <a:r>
              <a:rPr sz="1300" b="1" dirty="0" smtClean="0">
                <a:solidFill>
                  <a:srgbClr val="002060"/>
                </a:solidFill>
                <a:latin typeface="Times New Roman" panose="02020603050405020304" pitchFamily="18" charset="0"/>
                <a:cs typeface="Times New Roman" panose="02020603050405020304" pitchFamily="18" charset="0"/>
              </a:rPr>
              <a:t>они</a:t>
            </a:r>
            <a:r>
              <a:rPr sz="1300" b="1" spc="-5" dirty="0" smtClean="0">
                <a:solidFill>
                  <a:srgbClr val="002060"/>
                </a:solidFill>
                <a:latin typeface="Times New Roman" panose="02020603050405020304" pitchFamily="18" charset="0"/>
                <a:cs typeface="Times New Roman" panose="02020603050405020304" pitchFamily="18" charset="0"/>
              </a:rPr>
              <a:t> </a:t>
            </a:r>
            <a:r>
              <a:rPr sz="1300" b="1" dirty="0" smtClean="0">
                <a:solidFill>
                  <a:srgbClr val="002060"/>
                </a:solidFill>
                <a:latin typeface="Times New Roman" panose="02020603050405020304" pitchFamily="18" charset="0"/>
                <a:cs typeface="Times New Roman" panose="02020603050405020304" pitchFamily="18" charset="0"/>
              </a:rPr>
              <a:t>были </a:t>
            </a:r>
            <a:r>
              <a:rPr sz="1300" b="1" spc="-25" dirty="0" smtClean="0">
                <a:solidFill>
                  <a:srgbClr val="002060"/>
                </a:solidFill>
                <a:latin typeface="Times New Roman" panose="02020603050405020304" pitchFamily="18" charset="0"/>
                <a:cs typeface="Times New Roman" panose="02020603050405020304" pitchFamily="18" charset="0"/>
              </a:rPr>
              <a:t>на</a:t>
            </a:r>
            <a:r>
              <a:rPr sz="1300" b="1" spc="-10" dirty="0" smtClean="0">
                <a:solidFill>
                  <a:srgbClr val="002060"/>
                </a:solidFill>
                <a:latin typeface="Times New Roman" panose="02020603050405020304" pitchFamily="18" charset="0"/>
                <a:cs typeface="Times New Roman" panose="02020603050405020304" pitchFamily="18" charset="0"/>
              </a:rPr>
              <a:t>числены</a:t>
            </a:r>
            <a:r>
              <a:rPr sz="1300" b="1" spc="-10" dirty="0">
                <a:solidFill>
                  <a:srgbClr val="002060"/>
                </a:solidFill>
                <a:latin typeface="Times New Roman" panose="02020603050405020304" pitchFamily="18" charset="0"/>
                <a:cs typeface="Times New Roman" panose="02020603050405020304" pitchFamily="18" charset="0"/>
              </a:rPr>
              <a:t>.</a:t>
            </a:r>
            <a:endParaRPr sz="1300" b="1" dirty="0">
              <a:solidFill>
                <a:srgbClr val="002060"/>
              </a:solidFill>
              <a:latin typeface="Times New Roman" panose="02020603050405020304" pitchFamily="18" charset="0"/>
              <a:cs typeface="Times New Roman" panose="02020603050405020304" pitchFamily="18" charset="0"/>
            </a:endParaRPr>
          </a:p>
          <a:p>
            <a:pPr marL="12700" marR="5080" indent="179705" algn="just">
              <a:lnSpc>
                <a:spcPct val="100000"/>
              </a:lnSpc>
            </a:pPr>
            <a:r>
              <a:rPr sz="1300" b="1" spc="-20" dirty="0">
                <a:solidFill>
                  <a:srgbClr val="002060"/>
                </a:solidFill>
                <a:latin typeface="Times New Roman" panose="02020603050405020304" pitchFamily="18" charset="0"/>
                <a:cs typeface="Times New Roman" panose="02020603050405020304" pitchFamily="18" charset="0"/>
              </a:rPr>
              <a:t>Операция</a:t>
            </a:r>
            <a:r>
              <a:rPr sz="1300" b="1" dirty="0">
                <a:solidFill>
                  <a:srgbClr val="002060"/>
                </a:solidFill>
                <a:latin typeface="Times New Roman" panose="02020603050405020304" pitchFamily="18" charset="0"/>
                <a:cs typeface="Times New Roman" panose="02020603050405020304" pitchFamily="18" charset="0"/>
              </a:rPr>
              <a:t> </a:t>
            </a:r>
            <a:r>
              <a:rPr sz="1300" b="1" spc="-25" dirty="0">
                <a:solidFill>
                  <a:srgbClr val="002060"/>
                </a:solidFill>
                <a:latin typeface="Times New Roman" panose="02020603050405020304" pitchFamily="18" charset="0"/>
                <a:cs typeface="Times New Roman" panose="02020603050405020304" pitchFamily="18" charset="0"/>
              </a:rPr>
              <a:t>уменьшения</a:t>
            </a:r>
            <a:r>
              <a:rPr sz="1300" b="1" spc="5"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пени</a:t>
            </a:r>
            <a:r>
              <a:rPr sz="1300" b="1" spc="5" dirty="0">
                <a:solidFill>
                  <a:srgbClr val="002060"/>
                </a:solidFill>
                <a:latin typeface="Times New Roman" panose="02020603050405020304" pitchFamily="18" charset="0"/>
                <a:cs typeface="Times New Roman" panose="02020603050405020304" pitchFamily="18" charset="0"/>
              </a:rPr>
              <a:t> </a:t>
            </a:r>
            <a:r>
              <a:rPr sz="1300" b="1" spc="-25" dirty="0">
                <a:solidFill>
                  <a:srgbClr val="002060"/>
                </a:solidFill>
                <a:latin typeface="Times New Roman" panose="02020603050405020304" pitchFamily="18" charset="0"/>
                <a:cs typeface="Times New Roman" panose="02020603050405020304" pitchFamily="18" charset="0"/>
              </a:rPr>
              <a:t>отражается</a:t>
            </a:r>
            <a:r>
              <a:rPr sz="1300" b="1" spc="5"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в</a:t>
            </a:r>
            <a:r>
              <a:rPr sz="1300" b="1" spc="5" dirty="0">
                <a:solidFill>
                  <a:srgbClr val="002060"/>
                </a:solidFill>
                <a:latin typeface="Times New Roman" panose="02020603050405020304" pitchFamily="18" charset="0"/>
                <a:cs typeface="Times New Roman" panose="02020603050405020304" pitchFamily="18" charset="0"/>
              </a:rPr>
              <a:t> </a:t>
            </a:r>
            <a:r>
              <a:rPr sz="1300" b="1" spc="-10" dirty="0" smtClean="0">
                <a:solidFill>
                  <a:srgbClr val="002060"/>
                </a:solidFill>
                <a:latin typeface="Times New Roman" panose="02020603050405020304" pitchFamily="18" charset="0"/>
                <a:cs typeface="Times New Roman" panose="02020603050405020304" pitchFamily="18" charset="0"/>
              </a:rPr>
              <a:t>лице</a:t>
            </a:r>
            <a:r>
              <a:rPr sz="1300" b="1" spc="-25" dirty="0" smtClean="0">
                <a:solidFill>
                  <a:srgbClr val="002060"/>
                </a:solidFill>
                <a:latin typeface="Times New Roman" panose="02020603050405020304" pitchFamily="18" charset="0"/>
                <a:cs typeface="Times New Roman" panose="02020603050405020304" pitchFamily="18" charset="0"/>
              </a:rPr>
              <a:t>вом</a:t>
            </a:r>
            <a:r>
              <a:rPr sz="1300" b="1" spc="-20" dirty="0" smtClean="0">
                <a:solidFill>
                  <a:srgbClr val="002060"/>
                </a:solidFill>
                <a:latin typeface="Times New Roman" panose="02020603050405020304" pitchFamily="18" charset="0"/>
                <a:cs typeface="Times New Roman" panose="02020603050405020304" pitchFamily="18" charset="0"/>
              </a:rPr>
              <a:t> </a:t>
            </a:r>
            <a:r>
              <a:rPr sz="1300" b="1" spc="-30" dirty="0">
                <a:solidFill>
                  <a:srgbClr val="002060"/>
                </a:solidFill>
                <a:latin typeface="Times New Roman" panose="02020603050405020304" pitchFamily="18" charset="0"/>
                <a:cs typeface="Times New Roman" panose="02020603050405020304" pitchFamily="18" charset="0"/>
              </a:rPr>
              <a:t>счете</a:t>
            </a:r>
            <a:r>
              <a:rPr sz="1300" b="1" spc="-15" dirty="0">
                <a:solidFill>
                  <a:srgbClr val="002060"/>
                </a:solidFill>
                <a:latin typeface="Times New Roman" panose="02020603050405020304" pitchFamily="18" charset="0"/>
                <a:cs typeface="Times New Roman" panose="02020603050405020304" pitchFamily="18" charset="0"/>
              </a:rPr>
              <a:t> </a:t>
            </a:r>
            <a:r>
              <a:rPr sz="1300" b="1" spc="-30" dirty="0">
                <a:solidFill>
                  <a:srgbClr val="002060"/>
                </a:solidFill>
                <a:latin typeface="Times New Roman" panose="02020603050405020304" pitchFamily="18" charset="0"/>
                <a:cs typeface="Times New Roman" panose="02020603050405020304" pitchFamily="18" charset="0"/>
              </a:rPr>
              <a:t>после</a:t>
            </a:r>
            <a:r>
              <a:rPr sz="1300" b="1" spc="-15" dirty="0">
                <a:solidFill>
                  <a:srgbClr val="002060"/>
                </a:solidFill>
                <a:latin typeface="Times New Roman" panose="02020603050405020304" pitchFamily="18" charset="0"/>
                <a:cs typeface="Times New Roman" panose="02020603050405020304" pitchFamily="18" charset="0"/>
              </a:rPr>
              <a:t> </a:t>
            </a:r>
            <a:r>
              <a:rPr sz="1300" b="1" spc="-30" dirty="0">
                <a:solidFill>
                  <a:srgbClr val="002060"/>
                </a:solidFill>
                <a:latin typeface="Times New Roman" panose="02020603050405020304" pitchFamily="18" charset="0"/>
                <a:cs typeface="Times New Roman" panose="02020603050405020304" pitchFamily="18" charset="0"/>
              </a:rPr>
              <a:t>перерасчета</a:t>
            </a:r>
            <a:r>
              <a:rPr sz="1300" b="1" spc="-15" dirty="0">
                <a:solidFill>
                  <a:srgbClr val="002060"/>
                </a:solidFill>
                <a:latin typeface="Times New Roman" panose="02020603050405020304" pitchFamily="18" charset="0"/>
                <a:cs typeface="Times New Roman" panose="02020603050405020304" pitchFamily="18" charset="0"/>
              </a:rPr>
              <a:t> </a:t>
            </a:r>
            <a:r>
              <a:rPr sz="1300" b="1" spc="-40" dirty="0">
                <a:solidFill>
                  <a:srgbClr val="002060"/>
                </a:solidFill>
                <a:latin typeface="Times New Roman" panose="02020603050405020304" pitchFamily="18" charset="0"/>
                <a:cs typeface="Times New Roman" panose="02020603050405020304" pitchFamily="18" charset="0"/>
              </a:rPr>
              <a:t>отдельной</a:t>
            </a:r>
            <a:r>
              <a:rPr sz="1300" b="1" spc="-15" dirty="0">
                <a:solidFill>
                  <a:srgbClr val="002060"/>
                </a:solidFill>
                <a:latin typeface="Times New Roman" panose="02020603050405020304" pitchFamily="18" charset="0"/>
                <a:cs typeface="Times New Roman" panose="02020603050405020304" pitchFamily="18" charset="0"/>
              </a:rPr>
              <a:t> </a:t>
            </a:r>
            <a:r>
              <a:rPr sz="1300" b="1" spc="-10" dirty="0">
                <a:solidFill>
                  <a:srgbClr val="002060"/>
                </a:solidFill>
                <a:latin typeface="Times New Roman" panose="02020603050405020304" pitchFamily="18" charset="0"/>
                <a:cs typeface="Times New Roman" panose="02020603050405020304" pitchFamily="18" charset="0"/>
              </a:rPr>
              <a:t>записью.</a:t>
            </a:r>
            <a:endParaRPr sz="1300" b="1" dirty="0">
              <a:solidFill>
                <a:srgbClr val="002060"/>
              </a:solidFill>
              <a:latin typeface="Times New Roman" panose="02020603050405020304" pitchFamily="18" charset="0"/>
              <a:cs typeface="Times New Roman" panose="02020603050405020304" pitchFamily="18" charset="0"/>
            </a:endParaRPr>
          </a:p>
          <a:p>
            <a:pPr marL="12700" marR="5080" indent="179705" algn="just">
              <a:lnSpc>
                <a:spcPct val="100000"/>
              </a:lnSpc>
            </a:pPr>
            <a:r>
              <a:rPr sz="1300" b="1" dirty="0">
                <a:solidFill>
                  <a:srgbClr val="002060"/>
                </a:solidFill>
                <a:latin typeface="Times New Roman" panose="02020603050405020304" pitchFamily="18" charset="0"/>
                <a:cs typeface="Times New Roman" panose="02020603050405020304" pitchFamily="18" charset="0"/>
              </a:rPr>
              <a:t>Порядок</a:t>
            </a:r>
            <a:r>
              <a:rPr sz="1300" b="1" spc="140"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применяется</a:t>
            </a:r>
            <a:r>
              <a:rPr sz="1300" b="1" spc="145"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для</a:t>
            </a:r>
            <a:r>
              <a:rPr sz="1300" b="1" spc="140"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всех</a:t>
            </a:r>
            <a:r>
              <a:rPr sz="1300" b="1" spc="145" dirty="0">
                <a:solidFill>
                  <a:srgbClr val="002060"/>
                </a:solidFill>
                <a:latin typeface="Times New Roman" panose="02020603050405020304" pitchFamily="18" charset="0"/>
                <a:cs typeface="Times New Roman" panose="02020603050405020304" pitchFamily="18" charset="0"/>
              </a:rPr>
              <a:t>  </a:t>
            </a:r>
            <a:r>
              <a:rPr sz="1300" b="1" spc="-25" dirty="0">
                <a:solidFill>
                  <a:srgbClr val="002060"/>
                </a:solidFill>
                <a:latin typeface="Times New Roman" panose="02020603050405020304" pitchFamily="18" charset="0"/>
                <a:cs typeface="Times New Roman" panose="02020603050405020304" pitchFamily="18" charset="0"/>
              </a:rPr>
              <a:t>первичных </a:t>
            </a:r>
            <a:r>
              <a:rPr sz="1300" b="1" dirty="0">
                <a:solidFill>
                  <a:srgbClr val="002060"/>
                </a:solidFill>
                <a:latin typeface="Times New Roman" panose="02020603050405020304" pitchFamily="18" charset="0"/>
                <a:cs typeface="Times New Roman" panose="02020603050405020304" pitchFamily="18" charset="0"/>
              </a:rPr>
              <a:t>и </a:t>
            </a:r>
            <a:r>
              <a:rPr sz="1300" b="1" spc="-30" dirty="0">
                <a:solidFill>
                  <a:srgbClr val="002060"/>
                </a:solidFill>
                <a:latin typeface="Times New Roman" panose="02020603050405020304" pitchFamily="18" charset="0"/>
                <a:cs typeface="Times New Roman" panose="02020603050405020304" pitchFamily="18" charset="0"/>
              </a:rPr>
              <a:t>уточненных</a:t>
            </a:r>
            <a:r>
              <a:rPr sz="1300" b="1" spc="5" dirty="0">
                <a:solidFill>
                  <a:srgbClr val="002060"/>
                </a:solidFill>
                <a:latin typeface="Times New Roman" panose="02020603050405020304" pitchFamily="18" charset="0"/>
                <a:cs typeface="Times New Roman" panose="02020603050405020304" pitchFamily="18" charset="0"/>
              </a:rPr>
              <a:t> </a:t>
            </a:r>
            <a:r>
              <a:rPr sz="1300" b="1" spc="-25" dirty="0">
                <a:solidFill>
                  <a:srgbClr val="002060"/>
                </a:solidFill>
                <a:latin typeface="Times New Roman" panose="02020603050405020304" pitchFamily="18" charset="0"/>
                <a:cs typeface="Times New Roman" panose="02020603050405020304" pitchFamily="18" charset="0"/>
              </a:rPr>
              <a:t>деклараций</a:t>
            </a:r>
            <a:r>
              <a:rPr sz="1300" b="1" dirty="0">
                <a:solidFill>
                  <a:srgbClr val="002060"/>
                </a:solidFill>
                <a:latin typeface="Times New Roman" panose="02020603050405020304" pitchFamily="18" charset="0"/>
                <a:cs typeface="Times New Roman" panose="02020603050405020304" pitchFamily="18" charset="0"/>
              </a:rPr>
              <a:t> </a:t>
            </a:r>
            <a:r>
              <a:rPr sz="1300" b="1" spc="-25" dirty="0">
                <a:solidFill>
                  <a:srgbClr val="002060"/>
                </a:solidFill>
                <a:latin typeface="Times New Roman" panose="02020603050405020304" pitchFamily="18" charset="0"/>
                <a:cs typeface="Times New Roman" panose="02020603050405020304" pitchFamily="18" charset="0"/>
              </a:rPr>
              <a:t>(расчетов),</a:t>
            </a:r>
            <a:r>
              <a:rPr sz="1300" b="1" spc="5" dirty="0">
                <a:solidFill>
                  <a:srgbClr val="002060"/>
                </a:solidFill>
                <a:latin typeface="Times New Roman" panose="02020603050405020304" pitchFamily="18" charset="0"/>
                <a:cs typeface="Times New Roman" panose="02020603050405020304" pitchFamily="18" charset="0"/>
              </a:rPr>
              <a:t> </a:t>
            </a:r>
            <a:r>
              <a:rPr sz="1300" b="1" spc="-20" dirty="0">
                <a:solidFill>
                  <a:srgbClr val="002060"/>
                </a:solidFill>
                <a:latin typeface="Times New Roman" panose="02020603050405020304" pitchFamily="18" charset="0"/>
                <a:cs typeface="Times New Roman" panose="02020603050405020304" pitchFamily="18" charset="0"/>
              </a:rPr>
              <a:t>уведомлений </a:t>
            </a:r>
            <a:r>
              <a:rPr sz="1300" b="1" dirty="0">
                <a:solidFill>
                  <a:srgbClr val="002060"/>
                </a:solidFill>
                <a:latin typeface="Times New Roman" panose="02020603050405020304" pitchFamily="18" charset="0"/>
                <a:cs typeface="Times New Roman" panose="02020603050405020304" pitchFamily="18" charset="0"/>
              </a:rPr>
              <a:t>об</a:t>
            </a:r>
            <a:r>
              <a:rPr sz="1300" b="1" spc="130"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исчисленных</a:t>
            </a:r>
            <a:r>
              <a:rPr sz="1300" b="1" spc="130"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суммах,</a:t>
            </a:r>
            <a:r>
              <a:rPr sz="1300" b="1" spc="130" dirty="0">
                <a:solidFill>
                  <a:srgbClr val="002060"/>
                </a:solidFill>
                <a:latin typeface="Times New Roman" panose="02020603050405020304" pitchFamily="18" charset="0"/>
                <a:cs typeface="Times New Roman" panose="02020603050405020304" pitchFamily="18" charset="0"/>
              </a:rPr>
              <a:t> </a:t>
            </a:r>
            <a:r>
              <a:rPr sz="1300" b="1" dirty="0">
                <a:solidFill>
                  <a:srgbClr val="002060"/>
                </a:solidFill>
                <a:latin typeface="Times New Roman" panose="02020603050405020304" pitchFamily="18" charset="0"/>
                <a:cs typeface="Times New Roman" panose="02020603050405020304" pitchFamily="18" charset="0"/>
              </a:rPr>
              <a:t>начислений</a:t>
            </a:r>
            <a:r>
              <a:rPr sz="1300" b="1" spc="130" dirty="0">
                <a:solidFill>
                  <a:srgbClr val="002060"/>
                </a:solidFill>
                <a:latin typeface="Times New Roman" panose="02020603050405020304" pitchFamily="18" charset="0"/>
                <a:cs typeface="Times New Roman" panose="02020603050405020304" pitchFamily="18" charset="0"/>
              </a:rPr>
              <a:t> </a:t>
            </a:r>
            <a:r>
              <a:rPr sz="1300" b="1" spc="-20" dirty="0">
                <a:solidFill>
                  <a:srgbClr val="002060"/>
                </a:solidFill>
                <a:latin typeface="Times New Roman" panose="02020603050405020304" pitchFamily="18" charset="0"/>
                <a:cs typeface="Times New Roman" panose="02020603050405020304" pitchFamily="18" charset="0"/>
              </a:rPr>
              <a:t>налогового органа</a:t>
            </a:r>
            <a:r>
              <a:rPr sz="1300" b="1" dirty="0">
                <a:solidFill>
                  <a:srgbClr val="002060"/>
                </a:solidFill>
                <a:latin typeface="Times New Roman" panose="02020603050405020304" pitchFamily="18" charset="0"/>
                <a:cs typeface="Times New Roman" panose="02020603050405020304" pitchFamily="18" charset="0"/>
              </a:rPr>
              <a:t> к </a:t>
            </a:r>
            <a:r>
              <a:rPr sz="1300" b="1" spc="-25" dirty="0">
                <a:solidFill>
                  <a:srgbClr val="002060"/>
                </a:solidFill>
                <a:latin typeface="Times New Roman" panose="02020603050405020304" pitchFamily="18" charset="0"/>
                <a:cs typeface="Times New Roman" panose="02020603050405020304" pitchFamily="18" charset="0"/>
              </a:rPr>
              <a:t>доплате,</a:t>
            </a:r>
            <a:r>
              <a:rPr sz="1300" b="1" spc="5" dirty="0">
                <a:solidFill>
                  <a:srgbClr val="002060"/>
                </a:solidFill>
                <a:latin typeface="Times New Roman" panose="02020603050405020304" pitchFamily="18" charset="0"/>
                <a:cs typeface="Times New Roman" panose="02020603050405020304" pitchFamily="18" charset="0"/>
              </a:rPr>
              <a:t> </a:t>
            </a:r>
            <a:r>
              <a:rPr sz="1300" b="1" spc="-20" dirty="0">
                <a:solidFill>
                  <a:srgbClr val="002060"/>
                </a:solidFill>
                <a:latin typeface="Times New Roman" panose="02020603050405020304" pitchFamily="18" charset="0"/>
                <a:cs typeface="Times New Roman" panose="02020603050405020304" pitchFamily="18" charset="0"/>
              </a:rPr>
              <a:t>операций</a:t>
            </a:r>
            <a:r>
              <a:rPr sz="1300" b="1" dirty="0">
                <a:solidFill>
                  <a:srgbClr val="002060"/>
                </a:solidFill>
                <a:latin typeface="Times New Roman" panose="02020603050405020304" pitchFamily="18" charset="0"/>
                <a:cs typeface="Times New Roman" panose="02020603050405020304" pitchFamily="18" charset="0"/>
              </a:rPr>
              <a:t> </a:t>
            </a:r>
            <a:r>
              <a:rPr sz="1300" b="1" spc="-35" dirty="0" err="1">
                <a:solidFill>
                  <a:srgbClr val="002060"/>
                </a:solidFill>
                <a:latin typeface="Times New Roman" panose="02020603050405020304" pitchFamily="18" charset="0"/>
                <a:cs typeface="Times New Roman" panose="02020603050405020304" pitchFamily="18" charset="0"/>
              </a:rPr>
              <a:t>восстановления</a:t>
            </a:r>
            <a:r>
              <a:rPr sz="1300" b="1" dirty="0">
                <a:solidFill>
                  <a:srgbClr val="002060"/>
                </a:solidFill>
                <a:latin typeface="Times New Roman" panose="02020603050405020304" pitchFamily="18" charset="0"/>
                <a:cs typeface="Times New Roman" panose="02020603050405020304" pitchFamily="18" charset="0"/>
              </a:rPr>
              <a:t> </a:t>
            </a:r>
            <a:r>
              <a:rPr sz="1300" b="1" spc="-20" dirty="0" err="1" smtClean="0">
                <a:solidFill>
                  <a:srgbClr val="002060"/>
                </a:solidFill>
                <a:latin typeface="Times New Roman" panose="02020603050405020304" pitchFamily="18" charset="0"/>
                <a:cs typeface="Times New Roman" panose="02020603050405020304" pitchFamily="18" charset="0"/>
              </a:rPr>
              <a:t>задол</a:t>
            </a:r>
            <a:r>
              <a:rPr sz="1300" b="1" spc="-35" dirty="0" err="1" smtClean="0">
                <a:solidFill>
                  <a:srgbClr val="002060"/>
                </a:solidFill>
                <a:latin typeface="Times New Roman" panose="02020603050405020304" pitchFamily="18" charset="0"/>
                <a:cs typeface="Times New Roman" panose="02020603050405020304" pitchFamily="18" charset="0"/>
              </a:rPr>
              <a:t>женности</a:t>
            </a:r>
            <a:r>
              <a:rPr lang="ru-RU" sz="1300" b="1" spc="-35" dirty="0" smtClean="0">
                <a:solidFill>
                  <a:srgbClr val="002060"/>
                </a:solidFill>
                <a:latin typeface="Times New Roman" panose="02020603050405020304" pitchFamily="18" charset="0"/>
                <a:cs typeface="Times New Roman" panose="02020603050405020304" pitchFamily="18" charset="0"/>
              </a:rPr>
              <a:t>,</a:t>
            </a:r>
            <a:r>
              <a:rPr sz="1300" b="1" spc="-10" dirty="0" smtClean="0">
                <a:solidFill>
                  <a:srgbClr val="002060"/>
                </a:solidFill>
                <a:latin typeface="Times New Roman" panose="02020603050405020304" pitchFamily="18" charset="0"/>
                <a:cs typeface="Times New Roman" panose="02020603050405020304" pitchFamily="18" charset="0"/>
              </a:rPr>
              <a:t> </a:t>
            </a:r>
            <a:r>
              <a:rPr sz="1300" b="1" spc="-35" dirty="0">
                <a:solidFill>
                  <a:srgbClr val="002060"/>
                </a:solidFill>
                <a:latin typeface="Times New Roman" panose="02020603050405020304" pitchFamily="18" charset="0"/>
                <a:cs typeface="Times New Roman" panose="02020603050405020304" pitchFamily="18" charset="0"/>
              </a:rPr>
              <a:t>приостановленной</a:t>
            </a:r>
            <a:r>
              <a:rPr sz="1300" b="1" spc="-10" dirty="0">
                <a:solidFill>
                  <a:srgbClr val="002060"/>
                </a:solidFill>
                <a:latin typeface="Times New Roman" panose="02020603050405020304" pitchFamily="18" charset="0"/>
                <a:cs typeface="Times New Roman" panose="02020603050405020304" pitchFamily="18" charset="0"/>
              </a:rPr>
              <a:t> </a:t>
            </a:r>
            <a:r>
              <a:rPr sz="1300" b="1" spc="-25" dirty="0">
                <a:solidFill>
                  <a:srgbClr val="002060"/>
                </a:solidFill>
                <a:latin typeface="Times New Roman" panose="02020603050405020304" pitchFamily="18" charset="0"/>
                <a:cs typeface="Times New Roman" panose="02020603050405020304" pitchFamily="18" charset="0"/>
              </a:rPr>
              <a:t>ко</a:t>
            </a:r>
            <a:r>
              <a:rPr sz="1300" b="1" spc="-10" dirty="0">
                <a:solidFill>
                  <a:srgbClr val="002060"/>
                </a:solidFill>
                <a:latin typeface="Times New Roman" panose="02020603050405020304" pitchFamily="18" charset="0"/>
                <a:cs typeface="Times New Roman" panose="02020603050405020304" pitchFamily="18" charset="0"/>
              </a:rPr>
              <a:t> взысканию.</a:t>
            </a:r>
            <a:endParaRPr sz="1300" b="1" dirty="0">
              <a:solidFill>
                <a:srgbClr val="002060"/>
              </a:solidFill>
              <a:latin typeface="Times New Roman" panose="02020603050405020304" pitchFamily="18" charset="0"/>
              <a:cs typeface="Times New Roman" panose="02020603050405020304" pitchFamily="18" charset="0"/>
            </a:endParaRPr>
          </a:p>
        </p:txBody>
      </p:sp>
      <p:sp>
        <p:nvSpPr>
          <p:cNvPr id="9" name="object 10"/>
          <p:cNvSpPr/>
          <p:nvPr/>
        </p:nvSpPr>
        <p:spPr>
          <a:xfrm>
            <a:off x="116943" y="4454486"/>
            <a:ext cx="9958160" cy="45719"/>
          </a:xfrm>
          <a:custGeom>
            <a:avLst/>
            <a:gdLst/>
            <a:ahLst/>
            <a:cxnLst/>
            <a:rect l="l" t="t" r="r" b="b"/>
            <a:pathLst>
              <a:path w="6480175">
                <a:moveTo>
                  <a:pt x="0" y="0"/>
                </a:moveTo>
                <a:lnTo>
                  <a:pt x="6479997" y="0"/>
                </a:lnTo>
              </a:path>
            </a:pathLst>
          </a:custGeom>
          <a:ln w="6350">
            <a:solidFill>
              <a:srgbClr val="00AEEF"/>
            </a:solidFill>
            <a:prstDash val="dash"/>
          </a:ln>
        </p:spPr>
        <p:txBody>
          <a:bodyPr wrap="square" lIns="0" tIns="0" rIns="0" bIns="0" rtlCol="0"/>
          <a:lstStyle/>
          <a:p>
            <a:endParaRPr dirty="0"/>
          </a:p>
        </p:txBody>
      </p:sp>
      <p:pic>
        <p:nvPicPr>
          <p:cNvPr id="12" name="object 13"/>
          <p:cNvPicPr/>
          <p:nvPr/>
        </p:nvPicPr>
        <p:blipFill>
          <a:blip r:embed="rId5" cstate="print"/>
          <a:stretch>
            <a:fillRect/>
          </a:stretch>
        </p:blipFill>
        <p:spPr>
          <a:xfrm>
            <a:off x="489284" y="4356719"/>
            <a:ext cx="158715" cy="177977"/>
          </a:xfrm>
          <a:prstGeom prst="rect">
            <a:avLst/>
          </a:prstGeom>
        </p:spPr>
      </p:pic>
      <p:sp>
        <p:nvSpPr>
          <p:cNvPr id="13" name="object 14"/>
          <p:cNvSpPr txBox="1"/>
          <p:nvPr/>
        </p:nvSpPr>
        <p:spPr>
          <a:xfrm>
            <a:off x="212382" y="4842735"/>
            <a:ext cx="4950169" cy="2213426"/>
          </a:xfrm>
          <a:prstGeom prst="rect">
            <a:avLst/>
          </a:prstGeom>
        </p:spPr>
        <p:txBody>
          <a:bodyPr vert="horz" wrap="square" lIns="0" tIns="12700" rIns="0" bIns="0" rtlCol="0">
            <a:spAutoFit/>
          </a:bodyPr>
          <a:lstStyle/>
          <a:p>
            <a:pPr marL="12700" marR="5080" indent="179705" algn="just">
              <a:lnSpc>
                <a:spcPct val="100000"/>
              </a:lnSpc>
              <a:spcBef>
                <a:spcPts val="100"/>
              </a:spcBef>
            </a:pP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Непогашенные остатки начислений по пеням, штрафам, процентам, государственной пошлине в формировании сальдо для расчета пени не участвуют.</a:t>
            </a:r>
          </a:p>
          <a:p>
            <a:pPr marL="12700" marR="5080" indent="179705" algn="just">
              <a:lnSpc>
                <a:spcPct val="100000"/>
              </a:lnSpc>
            </a:pP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Сальдо</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ЕНС</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для</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расчета</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пени</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формируется</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исх</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одя</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из</a:t>
            </a:r>
            <a:r>
              <a:rPr lang="ru-RU" sz="1300" b="1" spc="9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сроков</a:t>
            </a:r>
            <a:r>
              <a:rPr lang="ru-RU" sz="1300" b="1" spc="9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уплаты</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соответствующих</a:t>
            </a:r>
            <a:r>
              <a:rPr lang="ru-RU" sz="1300" b="1" spc="9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налогов (сборов,</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страховых</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взносов),</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дата</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предоставления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документа</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влияет</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на</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процентную</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ставку,</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применя</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емую</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для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начисления</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пени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в</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отношении</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налогопла</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тельщиков</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 организаций.</a:t>
            </a:r>
            <a:endParaRPr lang="ru-RU" sz="1300" b="1" dirty="0" smtClean="0">
              <a:solidFill>
                <a:schemeClr val="accent4">
                  <a:lumMod val="75000"/>
                </a:schemeClr>
              </a:solidFill>
              <a:latin typeface="Times New Roman" panose="02020603050405020304" pitchFamily="18" charset="0"/>
              <a:cs typeface="Times New Roman" panose="02020603050405020304" pitchFamily="18" charset="0"/>
            </a:endParaRPr>
          </a:p>
          <a:p>
            <a:pPr marL="12700" marR="5080" indent="179705" algn="just">
              <a:lnSpc>
                <a:spcPct val="100000"/>
              </a:lnSpc>
            </a:pP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Налоговые</a:t>
            </a:r>
            <a:r>
              <a:rPr lang="ru-RU" sz="1300" b="1" spc="5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декларации/расчеты</a:t>
            </a:r>
            <a:r>
              <a:rPr lang="ru-RU" sz="1300" b="1" spc="6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к</a:t>
            </a:r>
            <a:r>
              <a:rPr lang="ru-RU" sz="1300" b="1" spc="5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уменьшению,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в</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целях</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формирования</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сальдо</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для</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расчета</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пени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так </a:t>
            </a:r>
            <a:r>
              <a:rPr lang="ru-RU" sz="1300" b="1" spc="-45" dirty="0" smtClean="0">
                <a:solidFill>
                  <a:schemeClr val="accent4">
                    <a:lumMod val="75000"/>
                  </a:schemeClr>
                </a:solidFill>
                <a:latin typeface="Times New Roman" panose="02020603050405020304" pitchFamily="18" charset="0"/>
                <a:cs typeface="Times New Roman" panose="02020603050405020304" pitchFamily="18" charset="0"/>
              </a:rPr>
              <a:t>же</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учитываются</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со</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срока</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уплаты</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соответствующего </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налога.</a:t>
            </a:r>
            <a:endParaRPr lang="ru-RU" sz="13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4" name="object 15"/>
          <p:cNvSpPr txBox="1"/>
          <p:nvPr/>
        </p:nvSpPr>
        <p:spPr>
          <a:xfrm>
            <a:off x="5564040" y="4897583"/>
            <a:ext cx="4606504" cy="2013372"/>
          </a:xfrm>
          <a:prstGeom prst="rect">
            <a:avLst/>
          </a:prstGeom>
        </p:spPr>
        <p:txBody>
          <a:bodyPr vert="horz" wrap="square" lIns="0" tIns="12700" rIns="0" bIns="0" rtlCol="0">
            <a:spAutoFit/>
          </a:bodyPr>
          <a:lstStyle/>
          <a:p>
            <a:pPr marL="12700" marR="5080" indent="179705" algn="just">
              <a:lnSpc>
                <a:spcPct val="100000"/>
              </a:lnSpc>
              <a:spcBef>
                <a:spcPts val="100"/>
              </a:spcBef>
            </a:pP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П</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о</a:t>
            </a:r>
            <a:r>
              <a:rPr lang="ru-RU" sz="1300" b="1" spc="6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налогам</a:t>
            </a:r>
            <a:r>
              <a:rPr lang="ru-RU" sz="1300" b="1" spc="6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(сборам,</a:t>
            </a:r>
            <a:r>
              <a:rPr lang="ru-RU" sz="1300" b="1" spc="6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страховым</a:t>
            </a:r>
            <a:r>
              <a:rPr lang="ru-RU" sz="1300" b="1" spc="6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взносам),</a:t>
            </a:r>
            <a:r>
              <a:rPr lang="ru-RU" sz="1300" b="1" spc="6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кото</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ры</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е</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могут</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быть</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уплачен</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ы</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н</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е</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в</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к</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ачеств</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е</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ЕНП</a:t>
            </a:r>
            <a:r>
              <a:rPr lang="ru-RU" sz="1300" b="1" spc="-9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(абзацы</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вт</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орой</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четвертый</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п</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1</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55" dirty="0" smtClean="0">
                <a:solidFill>
                  <a:schemeClr val="accent4">
                    <a:lumMod val="75000"/>
                  </a:schemeClr>
                </a:solidFill>
                <a:latin typeface="Times New Roman" panose="02020603050405020304" pitchFamily="18" charset="0"/>
                <a:cs typeface="Times New Roman" panose="02020603050405020304" pitchFamily="18" charset="0"/>
              </a:rPr>
              <a:t>ст.</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5</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8</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НК</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РФ)</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анализируется</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перепл</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а</a:t>
            </a:r>
            <a:r>
              <a:rPr lang="ru-RU" sz="1300" b="1" spc="-45" dirty="0" smtClean="0">
                <a:solidFill>
                  <a:schemeClr val="accent4">
                    <a:lumMod val="75000"/>
                  </a:schemeClr>
                </a:solidFill>
                <a:latin typeface="Times New Roman" panose="02020603050405020304" pitchFamily="18" charset="0"/>
                <a:cs typeface="Times New Roman" panose="02020603050405020304" pitchFamily="18" charset="0"/>
              </a:rPr>
              <a:t>т</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а</a:t>
            </a:r>
            <a:r>
              <a:rPr lang="ru-RU" sz="1300" b="1" spc="-7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п</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о</a:t>
            </a:r>
            <a:r>
              <a:rPr lang="ru-RU" sz="1300" b="1" spc="-7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КБ</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К</a:t>
            </a:r>
            <a:r>
              <a:rPr lang="ru-RU" sz="1300" b="1" spc="-7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соответствующего</a:t>
            </a:r>
            <a:r>
              <a:rPr lang="ru-RU" sz="1300" b="1" spc="-7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налога</a:t>
            </a:r>
            <a:r>
              <a:rPr lang="ru-RU" sz="1300" b="1" spc="-7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(сбора) н</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а</a:t>
            </a:r>
            <a:r>
              <a:rPr lang="ru-RU" sz="1300" b="1" spc="-5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каждый</a:t>
            </a:r>
            <a:r>
              <a:rPr lang="ru-RU" sz="1300" b="1" spc="-5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календарный</a:t>
            </a:r>
            <a:r>
              <a:rPr lang="ru-RU" sz="1300" b="1" spc="-5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ден</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ь</a:t>
            </a:r>
            <a:r>
              <a:rPr lang="ru-RU" sz="1300" b="1" spc="-5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пери</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о</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д</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а.</a:t>
            </a:r>
            <a:endParaRPr lang="ru-RU" sz="1300" b="1" dirty="0" smtClean="0">
              <a:solidFill>
                <a:schemeClr val="accent4">
                  <a:lumMod val="75000"/>
                </a:schemeClr>
              </a:solidFill>
              <a:latin typeface="Times New Roman" panose="02020603050405020304" pitchFamily="18" charset="0"/>
              <a:cs typeface="Times New Roman" panose="02020603050405020304" pitchFamily="18" charset="0"/>
            </a:endParaRPr>
          </a:p>
          <a:p>
            <a:pPr marL="12700" marR="5080" indent="179705" algn="just">
              <a:lnSpc>
                <a:spcPct val="100000"/>
              </a:lnSpc>
            </a:pP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Начисление</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пени</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проводится</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ежедневно</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 в</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периоды,</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когда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сальдо</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ЕНС</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отрицательное.</a:t>
            </a:r>
            <a:endParaRPr lang="ru-RU" sz="1300" b="1" dirty="0" smtClean="0">
              <a:solidFill>
                <a:schemeClr val="accent4">
                  <a:lumMod val="75000"/>
                </a:schemeClr>
              </a:solidFill>
              <a:latin typeface="Times New Roman" panose="02020603050405020304" pitchFamily="18" charset="0"/>
              <a:cs typeface="Times New Roman" panose="02020603050405020304" pitchFamily="18" charset="0"/>
            </a:endParaRPr>
          </a:p>
          <a:p>
            <a:pPr marL="12700" marR="5080" indent="179705" algn="just">
              <a:lnSpc>
                <a:spcPct val="100000"/>
              </a:lnSpc>
            </a:pP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Расчет </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пени</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динамически</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меняется</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в</a:t>
            </a:r>
            <a:r>
              <a:rPr lang="ru-RU" sz="1300" b="1" spc="-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со</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ответствии</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dirty="0" smtClean="0">
                <a:solidFill>
                  <a:schemeClr val="accent4">
                    <a:lumMod val="75000"/>
                  </a:schemeClr>
                </a:solidFill>
                <a:latin typeface="Times New Roman" panose="02020603050405020304" pitchFamily="18" charset="0"/>
                <a:cs typeface="Times New Roman" panose="02020603050405020304" pitchFamily="18" charset="0"/>
              </a:rPr>
              <a:t>с</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0" dirty="0" smtClean="0">
                <a:solidFill>
                  <a:schemeClr val="accent4">
                    <a:lumMod val="75000"/>
                  </a:schemeClr>
                </a:solidFill>
                <a:latin typeface="Times New Roman" panose="02020603050405020304" pitchFamily="18" charset="0"/>
                <a:cs typeface="Times New Roman" panose="02020603050405020304" pitchFamily="18" charset="0"/>
              </a:rPr>
              <a:t>текущим</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состоянием</a:t>
            </a:r>
            <a:r>
              <a:rPr lang="ru-RU" sz="1300" b="1" spc="-1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ЕНС,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история</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расчета</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пени</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по </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состоянию</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 на </a:t>
            </a:r>
            <a:r>
              <a:rPr lang="ru-RU" sz="1300" b="1" spc="-25" dirty="0" smtClean="0">
                <a:solidFill>
                  <a:schemeClr val="accent4">
                    <a:lumMod val="75000"/>
                  </a:schemeClr>
                </a:solidFill>
                <a:latin typeface="Times New Roman" panose="02020603050405020304" pitchFamily="18" charset="0"/>
                <a:cs typeface="Times New Roman" panose="02020603050405020304" pitchFamily="18" charset="0"/>
              </a:rPr>
              <a:t>предыдущие даты</a:t>
            </a:r>
            <a:r>
              <a:rPr lang="ru-RU" sz="1300" b="1" spc="-40"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20" dirty="0" smtClean="0">
                <a:solidFill>
                  <a:schemeClr val="accent4">
                    <a:lumMod val="75000"/>
                  </a:schemeClr>
                </a:solidFill>
                <a:latin typeface="Times New Roman" panose="02020603050405020304" pitchFamily="18" charset="0"/>
                <a:cs typeface="Times New Roman" panose="02020603050405020304" pitchFamily="18" charset="0"/>
              </a:rPr>
              <a:t>не</a:t>
            </a:r>
            <a:r>
              <a:rPr lang="ru-RU" sz="1300" b="1" spc="-35" dirty="0" smtClean="0">
                <a:solidFill>
                  <a:schemeClr val="accent4">
                    <a:lumMod val="75000"/>
                  </a:schemeClr>
                </a:solidFill>
                <a:latin typeface="Times New Roman" panose="02020603050405020304" pitchFamily="18" charset="0"/>
                <a:cs typeface="Times New Roman" panose="02020603050405020304" pitchFamily="18" charset="0"/>
              </a:rPr>
              <a:t> </a:t>
            </a:r>
            <a:r>
              <a:rPr lang="ru-RU" sz="1300" b="1" spc="-10" dirty="0" smtClean="0">
                <a:solidFill>
                  <a:schemeClr val="accent4">
                    <a:lumMod val="75000"/>
                  </a:schemeClr>
                </a:solidFill>
                <a:latin typeface="Times New Roman" panose="02020603050405020304" pitchFamily="18" charset="0"/>
                <a:cs typeface="Times New Roman" panose="02020603050405020304" pitchFamily="18" charset="0"/>
              </a:rPr>
              <a:t>сохраняется.</a:t>
            </a:r>
            <a:endParaRPr lang="ru-RU" sz="13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5" name="object 16"/>
          <p:cNvSpPr txBox="1">
            <a:spLocks/>
          </p:cNvSpPr>
          <p:nvPr/>
        </p:nvSpPr>
        <p:spPr>
          <a:xfrm>
            <a:off x="1472060" y="568471"/>
            <a:ext cx="5900969" cy="873316"/>
          </a:xfrm>
          <a:prstGeom prst="rect">
            <a:avLst/>
          </a:prstGeom>
        </p:spPr>
        <p:txBody>
          <a:bodyPr vert="horz" wrap="square" lIns="0" tIns="11430" rIns="0" bIns="0" rtlCol="0">
            <a:spAutoFit/>
          </a:bodyPr>
          <a:lst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algn="ctr">
              <a:spcBef>
                <a:spcPts val="90"/>
              </a:spcBef>
            </a:pPr>
            <a:r>
              <a:rPr lang="ru-RU" sz="2800" spc="-85" dirty="0" smtClean="0"/>
              <a:t>Начисление</a:t>
            </a:r>
            <a:r>
              <a:rPr lang="ru-RU" sz="2800" spc="-125" dirty="0" smtClean="0"/>
              <a:t> </a:t>
            </a:r>
            <a:r>
              <a:rPr lang="ru-RU" sz="2800" spc="-70" smtClean="0"/>
              <a:t>пени</a:t>
            </a:r>
            <a:r>
              <a:rPr lang="ru-RU" sz="2800" spc="-130" smtClean="0"/>
              <a:t> в рамках ЕНС</a:t>
            </a:r>
            <a:r>
              <a:rPr lang="ru-RU" sz="2800" spc="-125" smtClean="0"/>
              <a:t>  </a:t>
            </a:r>
            <a:r>
              <a:rPr lang="ru-RU" sz="2800" spc="-55" smtClean="0"/>
              <a:t>       </a:t>
            </a:r>
            <a:r>
              <a:rPr lang="ru-RU" sz="2800" spc="-80" smtClean="0">
                <a:solidFill>
                  <a:srgbClr val="00AEEF"/>
                </a:solidFill>
              </a:rPr>
              <a:t>Что</a:t>
            </a:r>
            <a:r>
              <a:rPr lang="ru-RU" sz="2800" spc="-125" smtClean="0">
                <a:solidFill>
                  <a:srgbClr val="00AEEF"/>
                </a:solidFill>
              </a:rPr>
              <a:t> </a:t>
            </a:r>
            <a:r>
              <a:rPr lang="ru-RU" sz="2800" spc="-70" dirty="0" smtClean="0">
                <a:solidFill>
                  <a:srgbClr val="00AEEF"/>
                </a:solidFill>
              </a:rPr>
              <a:t>нужно</a:t>
            </a:r>
            <a:r>
              <a:rPr lang="ru-RU" sz="2800" spc="-125" dirty="0" smtClean="0">
                <a:solidFill>
                  <a:srgbClr val="00AEEF"/>
                </a:solidFill>
              </a:rPr>
              <a:t> </a:t>
            </a:r>
            <a:r>
              <a:rPr lang="ru-RU" sz="2800" spc="-10" dirty="0" smtClean="0">
                <a:solidFill>
                  <a:srgbClr val="00AEEF"/>
                </a:solidFill>
              </a:rPr>
              <a:t>знать?</a:t>
            </a:r>
            <a:endParaRPr lang="ru-RU" sz="2800" spc="-10" dirty="0">
              <a:solidFill>
                <a:srgbClr val="00AEEF"/>
              </a:solidFill>
            </a:endParaRPr>
          </a:p>
        </p:txBody>
      </p:sp>
      <p:grpSp>
        <p:nvGrpSpPr>
          <p:cNvPr id="16" name="object 17"/>
          <p:cNvGrpSpPr/>
          <p:nvPr/>
        </p:nvGrpSpPr>
        <p:grpSpPr>
          <a:xfrm>
            <a:off x="7690895" y="569496"/>
            <a:ext cx="542290" cy="613410"/>
            <a:chOff x="6681604" y="1583593"/>
            <a:chExt cx="542290" cy="613410"/>
          </a:xfrm>
        </p:grpSpPr>
        <p:sp>
          <p:nvSpPr>
            <p:cNvPr id="17" name="object 18"/>
            <p:cNvSpPr/>
            <p:nvPr/>
          </p:nvSpPr>
          <p:spPr>
            <a:xfrm>
              <a:off x="6681604" y="1583597"/>
              <a:ext cx="445770" cy="613410"/>
            </a:xfrm>
            <a:custGeom>
              <a:avLst/>
              <a:gdLst/>
              <a:ahLst/>
              <a:cxnLst/>
              <a:rect l="l" t="t" r="r" b="b"/>
              <a:pathLst>
                <a:path w="445770" h="613410">
                  <a:moveTo>
                    <a:pt x="292480" y="0"/>
                  </a:moveTo>
                  <a:lnTo>
                    <a:pt x="41782" y="0"/>
                  </a:lnTo>
                  <a:lnTo>
                    <a:pt x="25513" y="3283"/>
                  </a:lnTo>
                  <a:lnTo>
                    <a:pt x="12233" y="12238"/>
                  </a:lnTo>
                  <a:lnTo>
                    <a:pt x="3281" y="25519"/>
                  </a:lnTo>
                  <a:lnTo>
                    <a:pt x="0" y="41782"/>
                  </a:lnTo>
                  <a:lnTo>
                    <a:pt x="0" y="571030"/>
                  </a:lnTo>
                  <a:lnTo>
                    <a:pt x="3281" y="587293"/>
                  </a:lnTo>
                  <a:lnTo>
                    <a:pt x="12233" y="600575"/>
                  </a:lnTo>
                  <a:lnTo>
                    <a:pt x="25513" y="609529"/>
                  </a:lnTo>
                  <a:lnTo>
                    <a:pt x="41782" y="612813"/>
                  </a:lnTo>
                  <a:lnTo>
                    <a:pt x="403898" y="612813"/>
                  </a:lnTo>
                  <a:lnTo>
                    <a:pt x="420167" y="609529"/>
                  </a:lnTo>
                  <a:lnTo>
                    <a:pt x="433447" y="600575"/>
                  </a:lnTo>
                  <a:lnTo>
                    <a:pt x="442399" y="587293"/>
                  </a:lnTo>
                  <a:lnTo>
                    <a:pt x="445681" y="571030"/>
                  </a:lnTo>
                  <a:lnTo>
                    <a:pt x="445681" y="153200"/>
                  </a:lnTo>
                  <a:lnTo>
                    <a:pt x="292480" y="0"/>
                  </a:lnTo>
                  <a:close/>
                </a:path>
              </a:pathLst>
            </a:custGeom>
            <a:solidFill>
              <a:srgbClr val="00AEEF"/>
            </a:solidFill>
          </p:spPr>
          <p:txBody>
            <a:bodyPr wrap="square" lIns="0" tIns="0" rIns="0" bIns="0" rtlCol="0"/>
            <a:lstStyle/>
            <a:p>
              <a:endParaRPr dirty="0"/>
            </a:p>
          </p:txBody>
        </p:sp>
        <p:sp>
          <p:nvSpPr>
            <p:cNvPr id="18" name="object 19"/>
            <p:cNvSpPr/>
            <p:nvPr/>
          </p:nvSpPr>
          <p:spPr>
            <a:xfrm>
              <a:off x="6988013" y="1722869"/>
              <a:ext cx="139700" cy="137795"/>
            </a:xfrm>
            <a:custGeom>
              <a:avLst/>
              <a:gdLst/>
              <a:ahLst/>
              <a:cxnLst/>
              <a:rect l="l" t="t" r="r" b="b"/>
              <a:pathLst>
                <a:path w="139700" h="137794">
                  <a:moveTo>
                    <a:pt x="125348" y="0"/>
                  </a:moveTo>
                  <a:lnTo>
                    <a:pt x="0" y="0"/>
                  </a:lnTo>
                  <a:lnTo>
                    <a:pt x="139268" y="137452"/>
                  </a:lnTo>
                  <a:lnTo>
                    <a:pt x="139268" y="13931"/>
                  </a:lnTo>
                  <a:lnTo>
                    <a:pt x="125348" y="0"/>
                  </a:lnTo>
                  <a:close/>
                </a:path>
              </a:pathLst>
            </a:custGeom>
            <a:solidFill>
              <a:srgbClr val="0066B3"/>
            </a:solidFill>
          </p:spPr>
          <p:txBody>
            <a:bodyPr wrap="square" lIns="0" tIns="0" rIns="0" bIns="0" rtlCol="0"/>
            <a:lstStyle/>
            <a:p>
              <a:endParaRPr dirty="0"/>
            </a:p>
          </p:txBody>
        </p:sp>
        <p:sp>
          <p:nvSpPr>
            <p:cNvPr id="19" name="object 20"/>
            <p:cNvSpPr/>
            <p:nvPr/>
          </p:nvSpPr>
          <p:spPr>
            <a:xfrm>
              <a:off x="6974085" y="1583593"/>
              <a:ext cx="153670" cy="153670"/>
            </a:xfrm>
            <a:custGeom>
              <a:avLst/>
              <a:gdLst/>
              <a:ahLst/>
              <a:cxnLst/>
              <a:rect l="l" t="t" r="r" b="b"/>
              <a:pathLst>
                <a:path w="153670" h="153669">
                  <a:moveTo>
                    <a:pt x="0" y="0"/>
                  </a:moveTo>
                  <a:lnTo>
                    <a:pt x="0" y="111417"/>
                  </a:lnTo>
                  <a:lnTo>
                    <a:pt x="3281" y="127686"/>
                  </a:lnTo>
                  <a:lnTo>
                    <a:pt x="12233" y="140966"/>
                  </a:lnTo>
                  <a:lnTo>
                    <a:pt x="25513" y="149918"/>
                  </a:lnTo>
                  <a:lnTo>
                    <a:pt x="41783" y="153200"/>
                  </a:lnTo>
                  <a:lnTo>
                    <a:pt x="153200" y="153200"/>
                  </a:lnTo>
                  <a:lnTo>
                    <a:pt x="0" y="0"/>
                  </a:lnTo>
                  <a:close/>
                </a:path>
              </a:pathLst>
            </a:custGeom>
            <a:solidFill>
              <a:srgbClr val="FFFFFF"/>
            </a:solidFill>
          </p:spPr>
          <p:txBody>
            <a:bodyPr wrap="square" lIns="0" tIns="0" rIns="0" bIns="0" rtlCol="0"/>
            <a:lstStyle/>
            <a:p>
              <a:endParaRPr dirty="0"/>
            </a:p>
          </p:txBody>
        </p:sp>
        <p:sp>
          <p:nvSpPr>
            <p:cNvPr id="20" name="object 21"/>
            <p:cNvSpPr/>
            <p:nvPr/>
          </p:nvSpPr>
          <p:spPr>
            <a:xfrm>
              <a:off x="6884085" y="1853321"/>
              <a:ext cx="250825" cy="250825"/>
            </a:xfrm>
            <a:custGeom>
              <a:avLst/>
              <a:gdLst/>
              <a:ahLst/>
              <a:cxnLst/>
              <a:rect l="l" t="t" r="r" b="b"/>
              <a:pathLst>
                <a:path w="250825" h="250825">
                  <a:moveTo>
                    <a:pt x="125349" y="0"/>
                  </a:moveTo>
                  <a:lnTo>
                    <a:pt x="76557" y="9850"/>
                  </a:lnTo>
                  <a:lnTo>
                    <a:pt x="36714" y="36714"/>
                  </a:lnTo>
                  <a:lnTo>
                    <a:pt x="9850" y="76557"/>
                  </a:lnTo>
                  <a:lnTo>
                    <a:pt x="0" y="125349"/>
                  </a:lnTo>
                  <a:lnTo>
                    <a:pt x="9850" y="174140"/>
                  </a:lnTo>
                  <a:lnTo>
                    <a:pt x="36714" y="213983"/>
                  </a:lnTo>
                  <a:lnTo>
                    <a:pt x="76557" y="240847"/>
                  </a:lnTo>
                  <a:lnTo>
                    <a:pt x="125349" y="250698"/>
                  </a:lnTo>
                  <a:lnTo>
                    <a:pt x="174140" y="240847"/>
                  </a:lnTo>
                  <a:lnTo>
                    <a:pt x="213983" y="213983"/>
                  </a:lnTo>
                  <a:lnTo>
                    <a:pt x="240847" y="174140"/>
                  </a:lnTo>
                  <a:lnTo>
                    <a:pt x="250698" y="125349"/>
                  </a:lnTo>
                  <a:lnTo>
                    <a:pt x="240847" y="76557"/>
                  </a:lnTo>
                  <a:lnTo>
                    <a:pt x="213983" y="36714"/>
                  </a:lnTo>
                  <a:lnTo>
                    <a:pt x="174140" y="9850"/>
                  </a:lnTo>
                  <a:lnTo>
                    <a:pt x="125349" y="0"/>
                  </a:lnTo>
                  <a:close/>
                </a:path>
              </a:pathLst>
            </a:custGeom>
            <a:solidFill>
              <a:srgbClr val="D2232A"/>
            </a:solidFill>
          </p:spPr>
          <p:txBody>
            <a:bodyPr wrap="square" lIns="0" tIns="0" rIns="0" bIns="0" rtlCol="0"/>
            <a:lstStyle/>
            <a:p>
              <a:endParaRPr dirty="0"/>
            </a:p>
          </p:txBody>
        </p:sp>
        <p:sp>
          <p:nvSpPr>
            <p:cNvPr id="21" name="object 22"/>
            <p:cNvSpPr/>
            <p:nvPr/>
          </p:nvSpPr>
          <p:spPr>
            <a:xfrm>
              <a:off x="6879680" y="1848915"/>
              <a:ext cx="259715" cy="259715"/>
            </a:xfrm>
            <a:custGeom>
              <a:avLst/>
              <a:gdLst/>
              <a:ahLst/>
              <a:cxnLst/>
              <a:rect l="l" t="t" r="r" b="b"/>
              <a:pathLst>
                <a:path w="259715" h="259714">
                  <a:moveTo>
                    <a:pt x="259511" y="129755"/>
                  </a:moveTo>
                  <a:lnTo>
                    <a:pt x="249313" y="180264"/>
                  </a:lnTo>
                  <a:lnTo>
                    <a:pt x="221503" y="221508"/>
                  </a:lnTo>
                  <a:lnTo>
                    <a:pt x="180259" y="249315"/>
                  </a:lnTo>
                  <a:lnTo>
                    <a:pt x="129755" y="259511"/>
                  </a:lnTo>
                  <a:lnTo>
                    <a:pt x="79247" y="249315"/>
                  </a:lnTo>
                  <a:lnTo>
                    <a:pt x="38003" y="221508"/>
                  </a:lnTo>
                  <a:lnTo>
                    <a:pt x="10196" y="180264"/>
                  </a:lnTo>
                  <a:lnTo>
                    <a:pt x="0" y="129755"/>
                  </a:lnTo>
                  <a:lnTo>
                    <a:pt x="10196" y="79247"/>
                  </a:lnTo>
                  <a:lnTo>
                    <a:pt x="38003" y="38003"/>
                  </a:lnTo>
                  <a:lnTo>
                    <a:pt x="79247" y="10196"/>
                  </a:lnTo>
                  <a:lnTo>
                    <a:pt x="129755" y="0"/>
                  </a:lnTo>
                  <a:lnTo>
                    <a:pt x="180259" y="10196"/>
                  </a:lnTo>
                  <a:lnTo>
                    <a:pt x="221503" y="38003"/>
                  </a:lnTo>
                  <a:lnTo>
                    <a:pt x="249313" y="79247"/>
                  </a:lnTo>
                  <a:lnTo>
                    <a:pt x="259511" y="129755"/>
                  </a:lnTo>
                  <a:close/>
                </a:path>
              </a:pathLst>
            </a:custGeom>
            <a:ln w="25400">
              <a:solidFill>
                <a:srgbClr val="FFFFFF"/>
              </a:solidFill>
            </a:ln>
          </p:spPr>
          <p:txBody>
            <a:bodyPr wrap="square" lIns="0" tIns="0" rIns="0" bIns="0" rtlCol="0"/>
            <a:lstStyle/>
            <a:p>
              <a:endParaRPr dirty="0"/>
            </a:p>
          </p:txBody>
        </p:sp>
        <p:pic>
          <p:nvPicPr>
            <p:cNvPr id="22" name="object 23"/>
            <p:cNvPicPr/>
            <p:nvPr/>
          </p:nvPicPr>
          <p:blipFill>
            <a:blip r:embed="rId6" cstate="print"/>
            <a:stretch>
              <a:fillRect/>
            </a:stretch>
          </p:blipFill>
          <p:spPr>
            <a:xfrm>
              <a:off x="7083311" y="2052547"/>
              <a:ext cx="140065" cy="140063"/>
            </a:xfrm>
            <a:prstGeom prst="rect">
              <a:avLst/>
            </a:prstGeom>
          </p:spPr>
        </p:pic>
        <p:sp>
          <p:nvSpPr>
            <p:cNvPr id="23" name="object 24"/>
            <p:cNvSpPr/>
            <p:nvPr/>
          </p:nvSpPr>
          <p:spPr>
            <a:xfrm>
              <a:off x="6759153" y="1701100"/>
              <a:ext cx="222885" cy="309880"/>
            </a:xfrm>
            <a:custGeom>
              <a:avLst/>
              <a:gdLst/>
              <a:ahLst/>
              <a:cxnLst/>
              <a:rect l="l" t="t" r="r" b="b"/>
              <a:pathLst>
                <a:path w="222884" h="309880">
                  <a:moveTo>
                    <a:pt x="0" y="0"/>
                  </a:moveTo>
                  <a:lnTo>
                    <a:pt x="159080" y="0"/>
                  </a:lnTo>
                </a:path>
                <a:path w="222884" h="309880">
                  <a:moveTo>
                    <a:pt x="0" y="61937"/>
                  </a:moveTo>
                  <a:lnTo>
                    <a:pt x="222580" y="61937"/>
                  </a:lnTo>
                </a:path>
                <a:path w="222884" h="309880">
                  <a:moveTo>
                    <a:pt x="0" y="123875"/>
                  </a:moveTo>
                  <a:lnTo>
                    <a:pt x="146380" y="123875"/>
                  </a:lnTo>
                </a:path>
                <a:path w="222884" h="309880">
                  <a:moveTo>
                    <a:pt x="0" y="185826"/>
                  </a:moveTo>
                  <a:lnTo>
                    <a:pt x="95580" y="185826"/>
                  </a:lnTo>
                </a:path>
                <a:path w="222884" h="309880">
                  <a:moveTo>
                    <a:pt x="0" y="247764"/>
                  </a:moveTo>
                  <a:lnTo>
                    <a:pt x="70180" y="247764"/>
                  </a:lnTo>
                </a:path>
                <a:path w="222884" h="309880">
                  <a:moveTo>
                    <a:pt x="0" y="309702"/>
                  </a:moveTo>
                  <a:lnTo>
                    <a:pt x="70180" y="309702"/>
                  </a:lnTo>
                </a:path>
              </a:pathLst>
            </a:custGeom>
            <a:ln w="25400">
              <a:solidFill>
                <a:srgbClr val="FFFFFF"/>
              </a:solidFill>
            </a:ln>
          </p:spPr>
          <p:txBody>
            <a:bodyPr wrap="square" lIns="0" tIns="0" rIns="0" bIns="0" rtlCol="0"/>
            <a:lstStyle/>
            <a:p>
              <a:endParaRPr dirty="0"/>
            </a:p>
          </p:txBody>
        </p:sp>
        <p:pic>
          <p:nvPicPr>
            <p:cNvPr id="24" name="object 25"/>
            <p:cNvPicPr/>
            <p:nvPr/>
          </p:nvPicPr>
          <p:blipFill>
            <a:blip r:embed="rId7" cstate="print"/>
            <a:stretch>
              <a:fillRect/>
            </a:stretch>
          </p:blipFill>
          <p:spPr>
            <a:xfrm>
              <a:off x="6961200" y="1903012"/>
              <a:ext cx="101600" cy="152400"/>
            </a:xfrm>
            <a:prstGeom prst="rect">
              <a:avLst/>
            </a:prstGeom>
          </p:spPr>
        </p:pic>
      </p:grpSp>
      <p:grpSp>
        <p:nvGrpSpPr>
          <p:cNvPr id="25" name="object 26"/>
          <p:cNvGrpSpPr/>
          <p:nvPr/>
        </p:nvGrpSpPr>
        <p:grpSpPr>
          <a:xfrm>
            <a:off x="8092602" y="1617847"/>
            <a:ext cx="446405" cy="203200"/>
            <a:chOff x="6681599" y="2574003"/>
            <a:chExt cx="446405" cy="203200"/>
          </a:xfrm>
        </p:grpSpPr>
        <p:pic>
          <p:nvPicPr>
            <p:cNvPr id="26" name="object 27"/>
            <p:cNvPicPr/>
            <p:nvPr/>
          </p:nvPicPr>
          <p:blipFill>
            <a:blip r:embed="rId8" cstate="print"/>
            <a:stretch>
              <a:fillRect/>
            </a:stretch>
          </p:blipFill>
          <p:spPr>
            <a:xfrm>
              <a:off x="6681599" y="2574003"/>
              <a:ext cx="203200" cy="203200"/>
            </a:xfrm>
            <a:prstGeom prst="rect">
              <a:avLst/>
            </a:prstGeom>
          </p:spPr>
        </p:pic>
        <p:pic>
          <p:nvPicPr>
            <p:cNvPr id="27" name="object 28"/>
            <p:cNvPicPr/>
            <p:nvPr/>
          </p:nvPicPr>
          <p:blipFill>
            <a:blip r:embed="rId9" cstate="print"/>
            <a:stretch>
              <a:fillRect/>
            </a:stretch>
          </p:blipFill>
          <p:spPr>
            <a:xfrm>
              <a:off x="6924799" y="2574003"/>
              <a:ext cx="203200" cy="203200"/>
            </a:xfrm>
            <a:prstGeom prst="rect">
              <a:avLst/>
            </a:prstGeom>
          </p:spPr>
        </p:pic>
      </p:grpSp>
    </p:spTree>
    <p:extLst>
      <p:ext uri="{BB962C8B-B14F-4D97-AF65-F5344CB8AC3E}">
        <p14:creationId xmlns:p14="http://schemas.microsoft.com/office/powerpoint/2010/main" val="164882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8853639" y="588591"/>
            <a:ext cx="1364615" cy="177165"/>
          </a:xfrm>
          <a:prstGeom prst="rect">
            <a:avLst/>
          </a:prstGeom>
        </p:spPr>
        <p:txBody>
          <a:bodyPr vert="horz" wrap="square" lIns="0" tIns="12065" rIns="0" bIns="0" rtlCol="0">
            <a:spAutoFit/>
          </a:bodyPr>
          <a:lstStyle/>
          <a:p>
            <a:pPr marL="12700">
              <a:lnSpc>
                <a:spcPct val="100000"/>
              </a:lnSpc>
              <a:spcBef>
                <a:spcPts val="95"/>
              </a:spcBef>
            </a:pPr>
            <a:r>
              <a:rPr sz="1000" b="1" spc="-45" dirty="0">
                <a:solidFill>
                  <a:srgbClr val="FFFFFF"/>
                </a:solidFill>
                <a:latin typeface="Golos Text"/>
                <a:cs typeface="Golos Text"/>
                <a:hlinkClick r:id="rId2"/>
              </a:rPr>
              <a:t>WWW.NALOG.GOV.RU</a:t>
            </a:r>
            <a:endParaRPr sz="1000" dirty="0">
              <a:latin typeface="Golos Text"/>
              <a:cs typeface="Golos Text"/>
            </a:endParaRPr>
          </a:p>
        </p:txBody>
      </p:sp>
      <p:pic>
        <p:nvPicPr>
          <p:cNvPr id="4" name="object 3"/>
          <p:cNvPicPr/>
          <p:nvPr/>
        </p:nvPicPr>
        <p:blipFill>
          <a:blip r:embed="rId3" cstate="print"/>
          <a:stretch>
            <a:fillRect/>
          </a:stretch>
        </p:blipFill>
        <p:spPr>
          <a:xfrm>
            <a:off x="1318820" y="677174"/>
            <a:ext cx="1147175" cy="238396"/>
          </a:xfrm>
          <a:prstGeom prst="rect">
            <a:avLst/>
          </a:prstGeom>
        </p:spPr>
      </p:pic>
      <p:pic>
        <p:nvPicPr>
          <p:cNvPr id="5" name="object 4"/>
          <p:cNvPicPr/>
          <p:nvPr/>
        </p:nvPicPr>
        <p:blipFill>
          <a:blip r:embed="rId4" cstate="print"/>
          <a:stretch>
            <a:fillRect/>
          </a:stretch>
        </p:blipFill>
        <p:spPr>
          <a:xfrm>
            <a:off x="583317" y="490559"/>
            <a:ext cx="577900" cy="602194"/>
          </a:xfrm>
          <a:prstGeom prst="rect">
            <a:avLst/>
          </a:prstGeom>
        </p:spPr>
      </p:pic>
      <p:grpSp>
        <p:nvGrpSpPr>
          <p:cNvPr id="6" name="object 5"/>
          <p:cNvGrpSpPr/>
          <p:nvPr/>
        </p:nvGrpSpPr>
        <p:grpSpPr>
          <a:xfrm>
            <a:off x="5579439" y="2058430"/>
            <a:ext cx="1854200" cy="1224280"/>
            <a:chOff x="5274004" y="3078002"/>
            <a:chExt cx="1854200" cy="1224280"/>
          </a:xfrm>
        </p:grpSpPr>
        <p:sp>
          <p:nvSpPr>
            <p:cNvPr id="7" name="object 6"/>
            <p:cNvSpPr/>
            <p:nvPr/>
          </p:nvSpPr>
          <p:spPr>
            <a:xfrm>
              <a:off x="5867998" y="3078002"/>
              <a:ext cx="1260475" cy="1224280"/>
            </a:xfrm>
            <a:custGeom>
              <a:avLst/>
              <a:gdLst/>
              <a:ahLst/>
              <a:cxnLst/>
              <a:rect l="l" t="t" r="r" b="b"/>
              <a:pathLst>
                <a:path w="1260475" h="1224279">
                  <a:moveTo>
                    <a:pt x="1152004" y="0"/>
                  </a:moveTo>
                  <a:lnTo>
                    <a:pt x="108000" y="0"/>
                  </a:lnTo>
                  <a:lnTo>
                    <a:pt x="65960" y="8486"/>
                  </a:lnTo>
                  <a:lnTo>
                    <a:pt x="31630" y="31630"/>
                  </a:lnTo>
                  <a:lnTo>
                    <a:pt x="8486" y="65960"/>
                  </a:lnTo>
                  <a:lnTo>
                    <a:pt x="0" y="108000"/>
                  </a:lnTo>
                  <a:lnTo>
                    <a:pt x="0" y="1115999"/>
                  </a:lnTo>
                  <a:lnTo>
                    <a:pt x="8486" y="1158040"/>
                  </a:lnTo>
                  <a:lnTo>
                    <a:pt x="31630" y="1192369"/>
                  </a:lnTo>
                  <a:lnTo>
                    <a:pt x="65960" y="1215514"/>
                  </a:lnTo>
                  <a:lnTo>
                    <a:pt x="108000" y="1224000"/>
                  </a:lnTo>
                  <a:lnTo>
                    <a:pt x="1152004" y="1224000"/>
                  </a:lnTo>
                  <a:lnTo>
                    <a:pt x="1194039" y="1215514"/>
                  </a:lnTo>
                  <a:lnTo>
                    <a:pt x="1228369" y="1192369"/>
                  </a:lnTo>
                  <a:lnTo>
                    <a:pt x="1251516" y="1158040"/>
                  </a:lnTo>
                  <a:lnTo>
                    <a:pt x="1260005" y="1115999"/>
                  </a:lnTo>
                  <a:lnTo>
                    <a:pt x="1260005" y="108000"/>
                  </a:lnTo>
                  <a:lnTo>
                    <a:pt x="1251516" y="65960"/>
                  </a:lnTo>
                  <a:lnTo>
                    <a:pt x="1228369" y="31630"/>
                  </a:lnTo>
                  <a:lnTo>
                    <a:pt x="1194039" y="8486"/>
                  </a:lnTo>
                  <a:lnTo>
                    <a:pt x="1152004" y="0"/>
                  </a:lnTo>
                  <a:close/>
                </a:path>
              </a:pathLst>
            </a:custGeom>
            <a:solidFill>
              <a:srgbClr val="F2F5FB"/>
            </a:solidFill>
          </p:spPr>
          <p:txBody>
            <a:bodyPr wrap="square" lIns="0" tIns="0" rIns="0" bIns="0" rtlCol="0"/>
            <a:lstStyle/>
            <a:p>
              <a:endParaRPr dirty="0"/>
            </a:p>
          </p:txBody>
        </p:sp>
        <p:sp>
          <p:nvSpPr>
            <p:cNvPr id="8" name="object 7"/>
            <p:cNvSpPr/>
            <p:nvPr/>
          </p:nvSpPr>
          <p:spPr>
            <a:xfrm>
              <a:off x="5274004" y="3386733"/>
              <a:ext cx="305435" cy="516255"/>
            </a:xfrm>
            <a:custGeom>
              <a:avLst/>
              <a:gdLst/>
              <a:ahLst/>
              <a:cxnLst/>
              <a:rect l="l" t="t" r="r" b="b"/>
              <a:pathLst>
                <a:path w="305435" h="516254">
                  <a:moveTo>
                    <a:pt x="259194" y="0"/>
                  </a:moveTo>
                  <a:lnTo>
                    <a:pt x="46075" y="0"/>
                  </a:lnTo>
                  <a:lnTo>
                    <a:pt x="28139" y="3620"/>
                  </a:lnTo>
                  <a:lnTo>
                    <a:pt x="13493" y="13493"/>
                  </a:lnTo>
                  <a:lnTo>
                    <a:pt x="3620" y="28139"/>
                  </a:lnTo>
                  <a:lnTo>
                    <a:pt x="0" y="46075"/>
                  </a:lnTo>
                  <a:lnTo>
                    <a:pt x="0" y="470077"/>
                  </a:lnTo>
                  <a:lnTo>
                    <a:pt x="3620" y="488014"/>
                  </a:lnTo>
                  <a:lnTo>
                    <a:pt x="13493" y="502659"/>
                  </a:lnTo>
                  <a:lnTo>
                    <a:pt x="28139" y="512533"/>
                  </a:lnTo>
                  <a:lnTo>
                    <a:pt x="46075" y="516153"/>
                  </a:lnTo>
                  <a:lnTo>
                    <a:pt x="259194" y="516153"/>
                  </a:lnTo>
                  <a:lnTo>
                    <a:pt x="277130" y="512533"/>
                  </a:lnTo>
                  <a:lnTo>
                    <a:pt x="291776" y="502659"/>
                  </a:lnTo>
                  <a:lnTo>
                    <a:pt x="301649" y="488014"/>
                  </a:lnTo>
                  <a:lnTo>
                    <a:pt x="305269" y="470077"/>
                  </a:lnTo>
                  <a:lnTo>
                    <a:pt x="305269" y="46075"/>
                  </a:lnTo>
                  <a:lnTo>
                    <a:pt x="301649" y="28139"/>
                  </a:lnTo>
                  <a:lnTo>
                    <a:pt x="291776" y="13493"/>
                  </a:lnTo>
                  <a:lnTo>
                    <a:pt x="277130" y="3620"/>
                  </a:lnTo>
                  <a:lnTo>
                    <a:pt x="259194" y="0"/>
                  </a:lnTo>
                  <a:close/>
                </a:path>
              </a:pathLst>
            </a:custGeom>
            <a:solidFill>
              <a:srgbClr val="C7EAFB"/>
            </a:solidFill>
          </p:spPr>
          <p:txBody>
            <a:bodyPr wrap="square" lIns="0" tIns="0" rIns="0" bIns="0" rtlCol="0"/>
            <a:lstStyle/>
            <a:p>
              <a:endParaRPr dirty="0"/>
            </a:p>
          </p:txBody>
        </p:sp>
        <p:sp>
          <p:nvSpPr>
            <p:cNvPr id="9" name="object 8"/>
            <p:cNvSpPr/>
            <p:nvPr/>
          </p:nvSpPr>
          <p:spPr>
            <a:xfrm>
              <a:off x="5356223" y="3083463"/>
              <a:ext cx="584200" cy="1186180"/>
            </a:xfrm>
            <a:custGeom>
              <a:avLst/>
              <a:gdLst/>
              <a:ahLst/>
              <a:cxnLst/>
              <a:rect l="l" t="t" r="r" b="b"/>
              <a:pathLst>
                <a:path w="584200" h="1186179">
                  <a:moveTo>
                    <a:pt x="583780" y="0"/>
                  </a:moveTo>
                  <a:lnTo>
                    <a:pt x="0" y="356285"/>
                  </a:lnTo>
                  <a:lnTo>
                    <a:pt x="0" y="399389"/>
                  </a:lnTo>
                  <a:lnTo>
                    <a:pt x="540575" y="1185811"/>
                  </a:lnTo>
                  <a:lnTo>
                    <a:pt x="583780" y="0"/>
                  </a:lnTo>
                  <a:close/>
                </a:path>
              </a:pathLst>
            </a:custGeom>
            <a:solidFill>
              <a:srgbClr val="F2F5FB"/>
            </a:solidFill>
          </p:spPr>
          <p:txBody>
            <a:bodyPr wrap="square" lIns="0" tIns="0" rIns="0" bIns="0" rtlCol="0"/>
            <a:lstStyle/>
            <a:p>
              <a:endParaRPr dirty="0"/>
            </a:p>
          </p:txBody>
        </p:sp>
        <p:sp>
          <p:nvSpPr>
            <p:cNvPr id="10" name="object 9"/>
            <p:cNvSpPr/>
            <p:nvPr/>
          </p:nvSpPr>
          <p:spPr>
            <a:xfrm>
              <a:off x="5330317" y="3442087"/>
              <a:ext cx="42545" cy="42545"/>
            </a:xfrm>
            <a:custGeom>
              <a:avLst/>
              <a:gdLst/>
              <a:ahLst/>
              <a:cxnLst/>
              <a:rect l="l" t="t" r="r" b="b"/>
              <a:pathLst>
                <a:path w="42545" h="42545">
                  <a:moveTo>
                    <a:pt x="20967" y="0"/>
                  </a:moveTo>
                  <a:lnTo>
                    <a:pt x="12805" y="1647"/>
                  </a:lnTo>
                  <a:lnTo>
                    <a:pt x="6140" y="6140"/>
                  </a:lnTo>
                  <a:lnTo>
                    <a:pt x="1647" y="12805"/>
                  </a:lnTo>
                  <a:lnTo>
                    <a:pt x="0" y="20967"/>
                  </a:lnTo>
                  <a:lnTo>
                    <a:pt x="1647" y="29130"/>
                  </a:lnTo>
                  <a:lnTo>
                    <a:pt x="6140" y="35794"/>
                  </a:lnTo>
                  <a:lnTo>
                    <a:pt x="12805" y="40287"/>
                  </a:lnTo>
                  <a:lnTo>
                    <a:pt x="20967" y="41935"/>
                  </a:lnTo>
                  <a:lnTo>
                    <a:pt x="29130" y="40287"/>
                  </a:lnTo>
                  <a:lnTo>
                    <a:pt x="35794" y="35794"/>
                  </a:lnTo>
                  <a:lnTo>
                    <a:pt x="40287" y="29130"/>
                  </a:lnTo>
                  <a:lnTo>
                    <a:pt x="41935" y="20967"/>
                  </a:lnTo>
                  <a:lnTo>
                    <a:pt x="40287" y="12805"/>
                  </a:lnTo>
                  <a:lnTo>
                    <a:pt x="35794" y="6140"/>
                  </a:lnTo>
                  <a:lnTo>
                    <a:pt x="29130" y="1647"/>
                  </a:lnTo>
                  <a:lnTo>
                    <a:pt x="20967" y="0"/>
                  </a:lnTo>
                  <a:close/>
                </a:path>
              </a:pathLst>
            </a:custGeom>
            <a:solidFill>
              <a:srgbClr val="00AEEF"/>
            </a:solidFill>
          </p:spPr>
          <p:txBody>
            <a:bodyPr wrap="square" lIns="0" tIns="0" rIns="0" bIns="0" rtlCol="0"/>
            <a:lstStyle/>
            <a:p>
              <a:endParaRPr dirty="0"/>
            </a:p>
          </p:txBody>
        </p:sp>
        <p:pic>
          <p:nvPicPr>
            <p:cNvPr id="11" name="object 10"/>
            <p:cNvPicPr/>
            <p:nvPr/>
          </p:nvPicPr>
          <p:blipFill>
            <a:blip r:embed="rId5" cstate="print"/>
            <a:stretch>
              <a:fillRect/>
            </a:stretch>
          </p:blipFill>
          <p:spPr>
            <a:xfrm>
              <a:off x="5978893" y="3170890"/>
              <a:ext cx="1038219" cy="1038220"/>
            </a:xfrm>
            <a:prstGeom prst="rect">
              <a:avLst/>
            </a:prstGeom>
          </p:spPr>
        </p:pic>
      </p:grpSp>
      <p:sp>
        <p:nvSpPr>
          <p:cNvPr id="12" name="object 11"/>
          <p:cNvSpPr txBox="1"/>
          <p:nvPr/>
        </p:nvSpPr>
        <p:spPr>
          <a:xfrm>
            <a:off x="1765359" y="2365642"/>
            <a:ext cx="1766570" cy="299720"/>
          </a:xfrm>
          <a:prstGeom prst="rect">
            <a:avLst/>
          </a:prstGeom>
        </p:spPr>
        <p:txBody>
          <a:bodyPr vert="horz" wrap="square" lIns="0" tIns="12700" rIns="0" bIns="0" rtlCol="0">
            <a:spAutoFit/>
          </a:bodyPr>
          <a:lstStyle/>
          <a:p>
            <a:pPr marL="12700">
              <a:lnSpc>
                <a:spcPct val="100000"/>
              </a:lnSpc>
              <a:spcBef>
                <a:spcPts val="100"/>
              </a:spcBef>
            </a:pPr>
            <a:r>
              <a:rPr sz="1800" spc="-45" dirty="0">
                <a:solidFill>
                  <a:srgbClr val="0D0D0D"/>
                </a:solidFill>
                <a:latin typeface="Golos Text"/>
                <a:cs typeface="Golos Text"/>
              </a:rPr>
              <a:t>Промостраница</a:t>
            </a:r>
            <a:endParaRPr sz="1800" dirty="0">
              <a:latin typeface="Golos Text"/>
              <a:cs typeface="Golos Text"/>
            </a:endParaRPr>
          </a:p>
        </p:txBody>
      </p:sp>
      <p:grpSp>
        <p:nvGrpSpPr>
          <p:cNvPr id="13" name="object 12"/>
          <p:cNvGrpSpPr/>
          <p:nvPr/>
        </p:nvGrpSpPr>
        <p:grpSpPr>
          <a:xfrm>
            <a:off x="5732156" y="3700001"/>
            <a:ext cx="1854200" cy="1224280"/>
            <a:chOff x="5274004" y="5427002"/>
            <a:chExt cx="1854200" cy="1224280"/>
          </a:xfrm>
        </p:grpSpPr>
        <p:sp>
          <p:nvSpPr>
            <p:cNvPr id="14" name="object 13"/>
            <p:cNvSpPr/>
            <p:nvPr/>
          </p:nvSpPr>
          <p:spPr>
            <a:xfrm>
              <a:off x="5867998" y="5427002"/>
              <a:ext cx="1260475" cy="1224280"/>
            </a:xfrm>
            <a:custGeom>
              <a:avLst/>
              <a:gdLst/>
              <a:ahLst/>
              <a:cxnLst/>
              <a:rect l="l" t="t" r="r" b="b"/>
              <a:pathLst>
                <a:path w="1260475" h="1224279">
                  <a:moveTo>
                    <a:pt x="1152004" y="0"/>
                  </a:moveTo>
                  <a:lnTo>
                    <a:pt x="108000" y="0"/>
                  </a:lnTo>
                  <a:lnTo>
                    <a:pt x="65960" y="8486"/>
                  </a:lnTo>
                  <a:lnTo>
                    <a:pt x="31630" y="31630"/>
                  </a:lnTo>
                  <a:lnTo>
                    <a:pt x="8486" y="65960"/>
                  </a:lnTo>
                  <a:lnTo>
                    <a:pt x="0" y="108000"/>
                  </a:lnTo>
                  <a:lnTo>
                    <a:pt x="0" y="1115999"/>
                  </a:lnTo>
                  <a:lnTo>
                    <a:pt x="8486" y="1158040"/>
                  </a:lnTo>
                  <a:lnTo>
                    <a:pt x="31630" y="1192369"/>
                  </a:lnTo>
                  <a:lnTo>
                    <a:pt x="65960" y="1215514"/>
                  </a:lnTo>
                  <a:lnTo>
                    <a:pt x="108000" y="1224000"/>
                  </a:lnTo>
                  <a:lnTo>
                    <a:pt x="1152004" y="1224000"/>
                  </a:lnTo>
                  <a:lnTo>
                    <a:pt x="1194039" y="1215514"/>
                  </a:lnTo>
                  <a:lnTo>
                    <a:pt x="1228369" y="1192369"/>
                  </a:lnTo>
                  <a:lnTo>
                    <a:pt x="1251516" y="1158040"/>
                  </a:lnTo>
                  <a:lnTo>
                    <a:pt x="1260005" y="1115999"/>
                  </a:lnTo>
                  <a:lnTo>
                    <a:pt x="1260005" y="108000"/>
                  </a:lnTo>
                  <a:lnTo>
                    <a:pt x="1251516" y="65960"/>
                  </a:lnTo>
                  <a:lnTo>
                    <a:pt x="1228369" y="31630"/>
                  </a:lnTo>
                  <a:lnTo>
                    <a:pt x="1194039" y="8486"/>
                  </a:lnTo>
                  <a:lnTo>
                    <a:pt x="1152004" y="0"/>
                  </a:lnTo>
                  <a:close/>
                </a:path>
              </a:pathLst>
            </a:custGeom>
            <a:solidFill>
              <a:srgbClr val="F2F5FB"/>
            </a:solidFill>
          </p:spPr>
          <p:txBody>
            <a:bodyPr wrap="square" lIns="0" tIns="0" rIns="0" bIns="0" rtlCol="0"/>
            <a:lstStyle/>
            <a:p>
              <a:endParaRPr dirty="0"/>
            </a:p>
          </p:txBody>
        </p:sp>
        <p:sp>
          <p:nvSpPr>
            <p:cNvPr id="15" name="object 14"/>
            <p:cNvSpPr/>
            <p:nvPr/>
          </p:nvSpPr>
          <p:spPr>
            <a:xfrm>
              <a:off x="5274004" y="5735733"/>
              <a:ext cx="305435" cy="516255"/>
            </a:xfrm>
            <a:custGeom>
              <a:avLst/>
              <a:gdLst/>
              <a:ahLst/>
              <a:cxnLst/>
              <a:rect l="l" t="t" r="r" b="b"/>
              <a:pathLst>
                <a:path w="305435" h="516254">
                  <a:moveTo>
                    <a:pt x="259194" y="0"/>
                  </a:moveTo>
                  <a:lnTo>
                    <a:pt x="46075" y="0"/>
                  </a:lnTo>
                  <a:lnTo>
                    <a:pt x="28139" y="3620"/>
                  </a:lnTo>
                  <a:lnTo>
                    <a:pt x="13493" y="13493"/>
                  </a:lnTo>
                  <a:lnTo>
                    <a:pt x="3620" y="28139"/>
                  </a:lnTo>
                  <a:lnTo>
                    <a:pt x="0" y="46075"/>
                  </a:lnTo>
                  <a:lnTo>
                    <a:pt x="0" y="470077"/>
                  </a:lnTo>
                  <a:lnTo>
                    <a:pt x="3620" y="488014"/>
                  </a:lnTo>
                  <a:lnTo>
                    <a:pt x="13493" y="502659"/>
                  </a:lnTo>
                  <a:lnTo>
                    <a:pt x="28139" y="512533"/>
                  </a:lnTo>
                  <a:lnTo>
                    <a:pt x="46075" y="516153"/>
                  </a:lnTo>
                  <a:lnTo>
                    <a:pt x="259194" y="516153"/>
                  </a:lnTo>
                  <a:lnTo>
                    <a:pt x="277130" y="512533"/>
                  </a:lnTo>
                  <a:lnTo>
                    <a:pt x="291776" y="502659"/>
                  </a:lnTo>
                  <a:lnTo>
                    <a:pt x="301649" y="488014"/>
                  </a:lnTo>
                  <a:lnTo>
                    <a:pt x="305269" y="470077"/>
                  </a:lnTo>
                  <a:lnTo>
                    <a:pt x="305269" y="46075"/>
                  </a:lnTo>
                  <a:lnTo>
                    <a:pt x="301649" y="28139"/>
                  </a:lnTo>
                  <a:lnTo>
                    <a:pt x="291776" y="13493"/>
                  </a:lnTo>
                  <a:lnTo>
                    <a:pt x="277130" y="3620"/>
                  </a:lnTo>
                  <a:lnTo>
                    <a:pt x="259194" y="0"/>
                  </a:lnTo>
                  <a:close/>
                </a:path>
              </a:pathLst>
            </a:custGeom>
            <a:solidFill>
              <a:srgbClr val="C7EAFB"/>
            </a:solidFill>
          </p:spPr>
          <p:txBody>
            <a:bodyPr wrap="square" lIns="0" tIns="0" rIns="0" bIns="0" rtlCol="0"/>
            <a:lstStyle/>
            <a:p>
              <a:endParaRPr dirty="0"/>
            </a:p>
          </p:txBody>
        </p:sp>
        <p:sp>
          <p:nvSpPr>
            <p:cNvPr id="16" name="object 15"/>
            <p:cNvSpPr/>
            <p:nvPr/>
          </p:nvSpPr>
          <p:spPr>
            <a:xfrm>
              <a:off x="5356223" y="5432464"/>
              <a:ext cx="584200" cy="1186180"/>
            </a:xfrm>
            <a:custGeom>
              <a:avLst/>
              <a:gdLst/>
              <a:ahLst/>
              <a:cxnLst/>
              <a:rect l="l" t="t" r="r" b="b"/>
              <a:pathLst>
                <a:path w="584200" h="1186179">
                  <a:moveTo>
                    <a:pt x="583780" y="0"/>
                  </a:moveTo>
                  <a:lnTo>
                    <a:pt x="0" y="356285"/>
                  </a:lnTo>
                  <a:lnTo>
                    <a:pt x="0" y="399389"/>
                  </a:lnTo>
                  <a:lnTo>
                    <a:pt x="540575" y="1185811"/>
                  </a:lnTo>
                  <a:lnTo>
                    <a:pt x="583780" y="0"/>
                  </a:lnTo>
                  <a:close/>
                </a:path>
              </a:pathLst>
            </a:custGeom>
            <a:solidFill>
              <a:srgbClr val="F2F5FB"/>
            </a:solidFill>
          </p:spPr>
          <p:txBody>
            <a:bodyPr wrap="square" lIns="0" tIns="0" rIns="0" bIns="0" rtlCol="0"/>
            <a:lstStyle/>
            <a:p>
              <a:endParaRPr dirty="0"/>
            </a:p>
          </p:txBody>
        </p:sp>
        <p:sp>
          <p:nvSpPr>
            <p:cNvPr id="17" name="object 16"/>
            <p:cNvSpPr/>
            <p:nvPr/>
          </p:nvSpPr>
          <p:spPr>
            <a:xfrm>
              <a:off x="5330317" y="5791088"/>
              <a:ext cx="42545" cy="42545"/>
            </a:xfrm>
            <a:custGeom>
              <a:avLst/>
              <a:gdLst/>
              <a:ahLst/>
              <a:cxnLst/>
              <a:rect l="l" t="t" r="r" b="b"/>
              <a:pathLst>
                <a:path w="42545" h="42545">
                  <a:moveTo>
                    <a:pt x="20967" y="0"/>
                  </a:moveTo>
                  <a:lnTo>
                    <a:pt x="12805" y="1647"/>
                  </a:lnTo>
                  <a:lnTo>
                    <a:pt x="6140" y="6140"/>
                  </a:lnTo>
                  <a:lnTo>
                    <a:pt x="1647" y="12805"/>
                  </a:lnTo>
                  <a:lnTo>
                    <a:pt x="0" y="20967"/>
                  </a:lnTo>
                  <a:lnTo>
                    <a:pt x="1647" y="29130"/>
                  </a:lnTo>
                  <a:lnTo>
                    <a:pt x="6140" y="35794"/>
                  </a:lnTo>
                  <a:lnTo>
                    <a:pt x="12805" y="40287"/>
                  </a:lnTo>
                  <a:lnTo>
                    <a:pt x="20967" y="41935"/>
                  </a:lnTo>
                  <a:lnTo>
                    <a:pt x="29130" y="40287"/>
                  </a:lnTo>
                  <a:lnTo>
                    <a:pt x="35794" y="35794"/>
                  </a:lnTo>
                  <a:lnTo>
                    <a:pt x="40287" y="29130"/>
                  </a:lnTo>
                  <a:lnTo>
                    <a:pt x="41935" y="20967"/>
                  </a:lnTo>
                  <a:lnTo>
                    <a:pt x="40287" y="12805"/>
                  </a:lnTo>
                  <a:lnTo>
                    <a:pt x="35794" y="6140"/>
                  </a:lnTo>
                  <a:lnTo>
                    <a:pt x="29130" y="1647"/>
                  </a:lnTo>
                  <a:lnTo>
                    <a:pt x="20967" y="0"/>
                  </a:lnTo>
                  <a:close/>
                </a:path>
              </a:pathLst>
            </a:custGeom>
            <a:solidFill>
              <a:srgbClr val="00AEEF"/>
            </a:solidFill>
          </p:spPr>
          <p:txBody>
            <a:bodyPr wrap="square" lIns="0" tIns="0" rIns="0" bIns="0" rtlCol="0"/>
            <a:lstStyle/>
            <a:p>
              <a:endParaRPr dirty="0"/>
            </a:p>
          </p:txBody>
        </p:sp>
        <p:pic>
          <p:nvPicPr>
            <p:cNvPr id="18" name="object 17"/>
            <p:cNvPicPr/>
            <p:nvPr/>
          </p:nvPicPr>
          <p:blipFill>
            <a:blip r:embed="rId6" cstate="print"/>
            <a:stretch>
              <a:fillRect/>
            </a:stretch>
          </p:blipFill>
          <p:spPr>
            <a:xfrm>
              <a:off x="5978893" y="5519890"/>
              <a:ext cx="1038219" cy="1038224"/>
            </a:xfrm>
            <a:prstGeom prst="rect">
              <a:avLst/>
            </a:prstGeom>
          </p:spPr>
        </p:pic>
      </p:grpSp>
      <p:sp>
        <p:nvSpPr>
          <p:cNvPr id="19" name="object 18"/>
          <p:cNvSpPr txBox="1"/>
          <p:nvPr/>
        </p:nvSpPr>
        <p:spPr>
          <a:xfrm>
            <a:off x="1742499" y="3933135"/>
            <a:ext cx="1789430" cy="299720"/>
          </a:xfrm>
          <a:prstGeom prst="rect">
            <a:avLst/>
          </a:prstGeom>
        </p:spPr>
        <p:txBody>
          <a:bodyPr vert="horz" wrap="square" lIns="0" tIns="12700" rIns="0" bIns="0" rtlCol="0">
            <a:spAutoFit/>
          </a:bodyPr>
          <a:lstStyle/>
          <a:p>
            <a:pPr marL="12700">
              <a:lnSpc>
                <a:spcPct val="100000"/>
              </a:lnSpc>
              <a:spcBef>
                <a:spcPts val="100"/>
              </a:spcBef>
            </a:pPr>
            <a:r>
              <a:rPr sz="1800" spc="-40" dirty="0">
                <a:solidFill>
                  <a:srgbClr val="0D0D0D"/>
                </a:solidFill>
                <a:latin typeface="Golos Text"/>
                <a:cs typeface="Golos Text"/>
              </a:rPr>
              <a:t>Частые</a:t>
            </a:r>
            <a:r>
              <a:rPr sz="1800" spc="-75" dirty="0">
                <a:solidFill>
                  <a:srgbClr val="0D0D0D"/>
                </a:solidFill>
                <a:latin typeface="Golos Text"/>
                <a:cs typeface="Golos Text"/>
              </a:rPr>
              <a:t> </a:t>
            </a:r>
            <a:r>
              <a:rPr sz="1800" spc="-35" dirty="0">
                <a:solidFill>
                  <a:srgbClr val="0D0D0D"/>
                </a:solidFill>
                <a:latin typeface="Golos Text"/>
                <a:cs typeface="Golos Text"/>
              </a:rPr>
              <a:t>вопросы</a:t>
            </a:r>
            <a:endParaRPr sz="1800" dirty="0">
              <a:latin typeface="Golos Text"/>
              <a:cs typeface="Golos Text"/>
            </a:endParaRPr>
          </a:p>
        </p:txBody>
      </p:sp>
      <p:grpSp>
        <p:nvGrpSpPr>
          <p:cNvPr id="20" name="object 19"/>
          <p:cNvGrpSpPr/>
          <p:nvPr/>
        </p:nvGrpSpPr>
        <p:grpSpPr>
          <a:xfrm>
            <a:off x="5678297" y="5237950"/>
            <a:ext cx="1854200" cy="1224280"/>
            <a:chOff x="5274004" y="7776002"/>
            <a:chExt cx="1854200" cy="1224280"/>
          </a:xfrm>
        </p:grpSpPr>
        <p:sp>
          <p:nvSpPr>
            <p:cNvPr id="21" name="object 20"/>
            <p:cNvSpPr/>
            <p:nvPr/>
          </p:nvSpPr>
          <p:spPr>
            <a:xfrm>
              <a:off x="5867998" y="7776002"/>
              <a:ext cx="1260475" cy="1224280"/>
            </a:xfrm>
            <a:custGeom>
              <a:avLst/>
              <a:gdLst/>
              <a:ahLst/>
              <a:cxnLst/>
              <a:rect l="l" t="t" r="r" b="b"/>
              <a:pathLst>
                <a:path w="1260475" h="1224279">
                  <a:moveTo>
                    <a:pt x="1152004" y="0"/>
                  </a:moveTo>
                  <a:lnTo>
                    <a:pt x="108000" y="0"/>
                  </a:lnTo>
                  <a:lnTo>
                    <a:pt x="65960" y="8486"/>
                  </a:lnTo>
                  <a:lnTo>
                    <a:pt x="31630" y="31630"/>
                  </a:lnTo>
                  <a:lnTo>
                    <a:pt x="8486" y="65960"/>
                  </a:lnTo>
                  <a:lnTo>
                    <a:pt x="0" y="108000"/>
                  </a:lnTo>
                  <a:lnTo>
                    <a:pt x="0" y="1115999"/>
                  </a:lnTo>
                  <a:lnTo>
                    <a:pt x="8486" y="1158040"/>
                  </a:lnTo>
                  <a:lnTo>
                    <a:pt x="31630" y="1192369"/>
                  </a:lnTo>
                  <a:lnTo>
                    <a:pt x="65960" y="1215514"/>
                  </a:lnTo>
                  <a:lnTo>
                    <a:pt x="108000" y="1224000"/>
                  </a:lnTo>
                  <a:lnTo>
                    <a:pt x="1152004" y="1224000"/>
                  </a:lnTo>
                  <a:lnTo>
                    <a:pt x="1194039" y="1215514"/>
                  </a:lnTo>
                  <a:lnTo>
                    <a:pt x="1228369" y="1192369"/>
                  </a:lnTo>
                  <a:lnTo>
                    <a:pt x="1251516" y="1158040"/>
                  </a:lnTo>
                  <a:lnTo>
                    <a:pt x="1260005" y="1115999"/>
                  </a:lnTo>
                  <a:lnTo>
                    <a:pt x="1260005" y="108000"/>
                  </a:lnTo>
                  <a:lnTo>
                    <a:pt x="1251516" y="65960"/>
                  </a:lnTo>
                  <a:lnTo>
                    <a:pt x="1228369" y="31630"/>
                  </a:lnTo>
                  <a:lnTo>
                    <a:pt x="1194039" y="8486"/>
                  </a:lnTo>
                  <a:lnTo>
                    <a:pt x="1152004" y="0"/>
                  </a:lnTo>
                  <a:close/>
                </a:path>
              </a:pathLst>
            </a:custGeom>
            <a:solidFill>
              <a:srgbClr val="F2F5FB"/>
            </a:solidFill>
          </p:spPr>
          <p:txBody>
            <a:bodyPr wrap="square" lIns="0" tIns="0" rIns="0" bIns="0" rtlCol="0"/>
            <a:lstStyle/>
            <a:p>
              <a:endParaRPr dirty="0"/>
            </a:p>
          </p:txBody>
        </p:sp>
        <p:sp>
          <p:nvSpPr>
            <p:cNvPr id="22" name="object 21"/>
            <p:cNvSpPr/>
            <p:nvPr/>
          </p:nvSpPr>
          <p:spPr>
            <a:xfrm>
              <a:off x="5274004" y="8084732"/>
              <a:ext cx="305435" cy="516255"/>
            </a:xfrm>
            <a:custGeom>
              <a:avLst/>
              <a:gdLst/>
              <a:ahLst/>
              <a:cxnLst/>
              <a:rect l="l" t="t" r="r" b="b"/>
              <a:pathLst>
                <a:path w="305435" h="516254">
                  <a:moveTo>
                    <a:pt x="259194" y="0"/>
                  </a:moveTo>
                  <a:lnTo>
                    <a:pt x="46075" y="0"/>
                  </a:lnTo>
                  <a:lnTo>
                    <a:pt x="28139" y="3620"/>
                  </a:lnTo>
                  <a:lnTo>
                    <a:pt x="13493" y="13493"/>
                  </a:lnTo>
                  <a:lnTo>
                    <a:pt x="3620" y="28139"/>
                  </a:lnTo>
                  <a:lnTo>
                    <a:pt x="0" y="46075"/>
                  </a:lnTo>
                  <a:lnTo>
                    <a:pt x="0" y="470077"/>
                  </a:lnTo>
                  <a:lnTo>
                    <a:pt x="3620" y="488014"/>
                  </a:lnTo>
                  <a:lnTo>
                    <a:pt x="13493" y="502659"/>
                  </a:lnTo>
                  <a:lnTo>
                    <a:pt x="28139" y="512533"/>
                  </a:lnTo>
                  <a:lnTo>
                    <a:pt x="46075" y="516153"/>
                  </a:lnTo>
                  <a:lnTo>
                    <a:pt x="259194" y="516153"/>
                  </a:lnTo>
                  <a:lnTo>
                    <a:pt x="277130" y="512533"/>
                  </a:lnTo>
                  <a:lnTo>
                    <a:pt x="291776" y="502659"/>
                  </a:lnTo>
                  <a:lnTo>
                    <a:pt x="301649" y="488014"/>
                  </a:lnTo>
                  <a:lnTo>
                    <a:pt x="305269" y="470077"/>
                  </a:lnTo>
                  <a:lnTo>
                    <a:pt x="305269" y="46075"/>
                  </a:lnTo>
                  <a:lnTo>
                    <a:pt x="301649" y="28139"/>
                  </a:lnTo>
                  <a:lnTo>
                    <a:pt x="291776" y="13493"/>
                  </a:lnTo>
                  <a:lnTo>
                    <a:pt x="277130" y="3620"/>
                  </a:lnTo>
                  <a:lnTo>
                    <a:pt x="259194" y="0"/>
                  </a:lnTo>
                  <a:close/>
                </a:path>
              </a:pathLst>
            </a:custGeom>
            <a:solidFill>
              <a:srgbClr val="C7EAFB"/>
            </a:solidFill>
          </p:spPr>
          <p:txBody>
            <a:bodyPr wrap="square" lIns="0" tIns="0" rIns="0" bIns="0" rtlCol="0"/>
            <a:lstStyle/>
            <a:p>
              <a:endParaRPr dirty="0"/>
            </a:p>
          </p:txBody>
        </p:sp>
        <p:sp>
          <p:nvSpPr>
            <p:cNvPr id="23" name="object 22"/>
            <p:cNvSpPr/>
            <p:nvPr/>
          </p:nvSpPr>
          <p:spPr>
            <a:xfrm>
              <a:off x="5356223" y="7781463"/>
              <a:ext cx="584200" cy="1186180"/>
            </a:xfrm>
            <a:custGeom>
              <a:avLst/>
              <a:gdLst/>
              <a:ahLst/>
              <a:cxnLst/>
              <a:rect l="l" t="t" r="r" b="b"/>
              <a:pathLst>
                <a:path w="584200" h="1186179">
                  <a:moveTo>
                    <a:pt x="583780" y="0"/>
                  </a:moveTo>
                  <a:lnTo>
                    <a:pt x="0" y="356285"/>
                  </a:lnTo>
                  <a:lnTo>
                    <a:pt x="0" y="399389"/>
                  </a:lnTo>
                  <a:lnTo>
                    <a:pt x="540575" y="1185811"/>
                  </a:lnTo>
                  <a:lnTo>
                    <a:pt x="583780" y="0"/>
                  </a:lnTo>
                  <a:close/>
                </a:path>
              </a:pathLst>
            </a:custGeom>
            <a:solidFill>
              <a:srgbClr val="F2F5FB"/>
            </a:solidFill>
          </p:spPr>
          <p:txBody>
            <a:bodyPr wrap="square" lIns="0" tIns="0" rIns="0" bIns="0" rtlCol="0"/>
            <a:lstStyle/>
            <a:p>
              <a:endParaRPr dirty="0"/>
            </a:p>
          </p:txBody>
        </p:sp>
        <p:sp>
          <p:nvSpPr>
            <p:cNvPr id="24" name="object 23"/>
            <p:cNvSpPr/>
            <p:nvPr/>
          </p:nvSpPr>
          <p:spPr>
            <a:xfrm>
              <a:off x="5330317" y="8140087"/>
              <a:ext cx="42545" cy="42545"/>
            </a:xfrm>
            <a:custGeom>
              <a:avLst/>
              <a:gdLst/>
              <a:ahLst/>
              <a:cxnLst/>
              <a:rect l="l" t="t" r="r" b="b"/>
              <a:pathLst>
                <a:path w="42545" h="42545">
                  <a:moveTo>
                    <a:pt x="20967" y="0"/>
                  </a:moveTo>
                  <a:lnTo>
                    <a:pt x="12805" y="1647"/>
                  </a:lnTo>
                  <a:lnTo>
                    <a:pt x="6140" y="6140"/>
                  </a:lnTo>
                  <a:lnTo>
                    <a:pt x="1647" y="12805"/>
                  </a:lnTo>
                  <a:lnTo>
                    <a:pt x="0" y="20967"/>
                  </a:lnTo>
                  <a:lnTo>
                    <a:pt x="1647" y="29130"/>
                  </a:lnTo>
                  <a:lnTo>
                    <a:pt x="6140" y="35794"/>
                  </a:lnTo>
                  <a:lnTo>
                    <a:pt x="12805" y="40287"/>
                  </a:lnTo>
                  <a:lnTo>
                    <a:pt x="20967" y="41935"/>
                  </a:lnTo>
                  <a:lnTo>
                    <a:pt x="29130" y="40287"/>
                  </a:lnTo>
                  <a:lnTo>
                    <a:pt x="35794" y="35794"/>
                  </a:lnTo>
                  <a:lnTo>
                    <a:pt x="40287" y="29130"/>
                  </a:lnTo>
                  <a:lnTo>
                    <a:pt x="41935" y="20967"/>
                  </a:lnTo>
                  <a:lnTo>
                    <a:pt x="40287" y="12805"/>
                  </a:lnTo>
                  <a:lnTo>
                    <a:pt x="35794" y="6140"/>
                  </a:lnTo>
                  <a:lnTo>
                    <a:pt x="29130" y="1647"/>
                  </a:lnTo>
                  <a:lnTo>
                    <a:pt x="20967" y="0"/>
                  </a:lnTo>
                  <a:close/>
                </a:path>
              </a:pathLst>
            </a:custGeom>
            <a:solidFill>
              <a:srgbClr val="00AEEF"/>
            </a:solidFill>
          </p:spPr>
          <p:txBody>
            <a:bodyPr wrap="square" lIns="0" tIns="0" rIns="0" bIns="0" rtlCol="0"/>
            <a:lstStyle/>
            <a:p>
              <a:endParaRPr dirty="0"/>
            </a:p>
          </p:txBody>
        </p:sp>
        <p:pic>
          <p:nvPicPr>
            <p:cNvPr id="25" name="object 24"/>
            <p:cNvPicPr/>
            <p:nvPr/>
          </p:nvPicPr>
          <p:blipFill>
            <a:blip r:embed="rId7" cstate="print"/>
            <a:stretch>
              <a:fillRect/>
            </a:stretch>
          </p:blipFill>
          <p:spPr>
            <a:xfrm>
              <a:off x="5978893" y="7868894"/>
              <a:ext cx="1038219" cy="1038220"/>
            </a:xfrm>
            <a:prstGeom prst="rect">
              <a:avLst/>
            </a:prstGeom>
          </p:spPr>
        </p:pic>
      </p:grpSp>
      <p:sp>
        <p:nvSpPr>
          <p:cNvPr id="26" name="object 25"/>
          <p:cNvSpPr txBox="1"/>
          <p:nvPr/>
        </p:nvSpPr>
        <p:spPr>
          <a:xfrm>
            <a:off x="1262724" y="5602035"/>
            <a:ext cx="307848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0D0D0D"/>
                </a:solidFill>
                <a:latin typeface="Golos Text"/>
                <a:cs typeface="Golos Text"/>
              </a:rPr>
              <a:t>Центр </a:t>
            </a:r>
            <a:r>
              <a:rPr sz="1800" spc="-55" dirty="0">
                <a:solidFill>
                  <a:srgbClr val="0D0D0D"/>
                </a:solidFill>
                <a:latin typeface="Golos Text"/>
                <a:cs typeface="Golos Text"/>
              </a:rPr>
              <a:t>оперативной</a:t>
            </a:r>
            <a:r>
              <a:rPr sz="1800" spc="-50" dirty="0">
                <a:solidFill>
                  <a:srgbClr val="0D0D0D"/>
                </a:solidFill>
                <a:latin typeface="Golos Text"/>
                <a:cs typeface="Golos Text"/>
              </a:rPr>
              <a:t> </a:t>
            </a:r>
            <a:r>
              <a:rPr sz="1800" spc="-25" dirty="0">
                <a:solidFill>
                  <a:srgbClr val="0D0D0D"/>
                </a:solidFill>
                <a:latin typeface="Golos Text"/>
                <a:cs typeface="Golos Text"/>
              </a:rPr>
              <a:t>помощи</a:t>
            </a:r>
            <a:endParaRPr sz="1800" dirty="0">
              <a:latin typeface="Golos Text"/>
              <a:cs typeface="Golos Text"/>
            </a:endParaRPr>
          </a:p>
        </p:txBody>
      </p:sp>
      <p:sp>
        <p:nvSpPr>
          <p:cNvPr id="27" name="object 26"/>
          <p:cNvSpPr/>
          <p:nvPr/>
        </p:nvSpPr>
        <p:spPr>
          <a:xfrm>
            <a:off x="645363" y="4864502"/>
            <a:ext cx="6438265" cy="0"/>
          </a:xfrm>
          <a:custGeom>
            <a:avLst/>
            <a:gdLst/>
            <a:ahLst/>
            <a:cxnLst/>
            <a:rect l="l" t="t" r="r" b="b"/>
            <a:pathLst>
              <a:path w="6438265">
                <a:moveTo>
                  <a:pt x="0" y="0"/>
                </a:moveTo>
                <a:lnTo>
                  <a:pt x="6437833" y="0"/>
                </a:lnTo>
              </a:path>
            </a:pathLst>
          </a:custGeom>
          <a:ln w="6350">
            <a:solidFill>
              <a:srgbClr val="00AEEF"/>
            </a:solidFill>
            <a:prstDash val="dash"/>
          </a:ln>
        </p:spPr>
        <p:txBody>
          <a:bodyPr wrap="square" lIns="0" tIns="0" rIns="0" bIns="0" rtlCol="0"/>
          <a:lstStyle/>
          <a:p>
            <a:endParaRPr dirty="0"/>
          </a:p>
        </p:txBody>
      </p:sp>
      <p:sp>
        <p:nvSpPr>
          <p:cNvPr id="28" name="object 27"/>
          <p:cNvSpPr/>
          <p:nvPr/>
        </p:nvSpPr>
        <p:spPr>
          <a:xfrm>
            <a:off x="1036999" y="3374749"/>
            <a:ext cx="6438265" cy="0"/>
          </a:xfrm>
          <a:custGeom>
            <a:avLst/>
            <a:gdLst/>
            <a:ahLst/>
            <a:cxnLst/>
            <a:rect l="l" t="t" r="r" b="b"/>
            <a:pathLst>
              <a:path w="6438265">
                <a:moveTo>
                  <a:pt x="0" y="0"/>
                </a:moveTo>
                <a:lnTo>
                  <a:pt x="6437833" y="0"/>
                </a:lnTo>
              </a:path>
            </a:pathLst>
          </a:custGeom>
          <a:ln w="6350">
            <a:solidFill>
              <a:srgbClr val="00AEEF"/>
            </a:solidFill>
            <a:prstDash val="dash"/>
          </a:ln>
        </p:spPr>
        <p:txBody>
          <a:bodyPr wrap="square" lIns="0" tIns="0" rIns="0" bIns="0" rtlCol="0"/>
          <a:lstStyle/>
          <a:p>
            <a:endParaRPr dirty="0"/>
          </a:p>
        </p:txBody>
      </p:sp>
      <p:sp>
        <p:nvSpPr>
          <p:cNvPr id="29" name="object 29"/>
          <p:cNvSpPr txBox="1">
            <a:spLocks/>
          </p:cNvSpPr>
          <p:nvPr/>
        </p:nvSpPr>
        <p:spPr>
          <a:xfrm>
            <a:off x="-724608" y="1050342"/>
            <a:ext cx="7947984" cy="873316"/>
          </a:xfrm>
          <a:prstGeom prst="rect">
            <a:avLst/>
          </a:prstGeom>
        </p:spPr>
        <p:txBody>
          <a:bodyPr vert="horz" wrap="square" lIns="0" tIns="11430" rIns="0" bIns="0" rtlCol="0">
            <a:spAutoFit/>
          </a:bodyPr>
          <a:lst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158053" marR="5080" lvl="7">
              <a:spcBef>
                <a:spcPts val="90"/>
              </a:spcBef>
            </a:pPr>
            <a:r>
              <a:rPr lang="ru-RU" sz="2800" spc="-85" dirty="0" smtClean="0"/>
              <a:t>Начисление</a:t>
            </a:r>
            <a:r>
              <a:rPr lang="ru-RU" sz="2800" spc="-125" dirty="0" smtClean="0"/>
              <a:t> </a:t>
            </a:r>
            <a:r>
              <a:rPr lang="ru-RU" sz="2800" spc="-70" dirty="0" smtClean="0"/>
              <a:t>пени</a:t>
            </a:r>
            <a:r>
              <a:rPr lang="ru-RU" sz="2800" spc="-130" dirty="0" smtClean="0"/>
              <a:t> </a:t>
            </a:r>
            <a:r>
              <a:rPr lang="ru-RU" sz="2800" dirty="0" smtClean="0"/>
              <a:t>с</a:t>
            </a:r>
            <a:r>
              <a:rPr lang="ru-RU" sz="2800" spc="-125" dirty="0" smtClean="0"/>
              <a:t> </a:t>
            </a:r>
            <a:r>
              <a:rPr lang="ru-RU" sz="2800" spc="-55" dirty="0" smtClean="0"/>
              <a:t>01.01.2023 </a:t>
            </a:r>
            <a:r>
              <a:rPr lang="ru-RU" sz="2800" spc="-80" dirty="0" smtClean="0">
                <a:solidFill>
                  <a:srgbClr val="00AEEF"/>
                </a:solidFill>
              </a:rPr>
              <a:t>Что</a:t>
            </a:r>
            <a:r>
              <a:rPr lang="ru-RU" sz="2800" spc="-125" dirty="0" smtClean="0">
                <a:solidFill>
                  <a:srgbClr val="00AEEF"/>
                </a:solidFill>
              </a:rPr>
              <a:t> </a:t>
            </a:r>
            <a:r>
              <a:rPr lang="ru-RU" sz="2800" spc="-70" dirty="0" smtClean="0">
                <a:solidFill>
                  <a:srgbClr val="00AEEF"/>
                </a:solidFill>
              </a:rPr>
              <a:t>нужно</a:t>
            </a:r>
            <a:r>
              <a:rPr lang="ru-RU" sz="2800" spc="-125" dirty="0" smtClean="0">
                <a:solidFill>
                  <a:srgbClr val="00AEEF"/>
                </a:solidFill>
              </a:rPr>
              <a:t> </a:t>
            </a:r>
            <a:r>
              <a:rPr lang="ru-RU" sz="2800" spc="-10" dirty="0" smtClean="0">
                <a:solidFill>
                  <a:srgbClr val="00AEEF"/>
                </a:solidFill>
              </a:rPr>
              <a:t>знать?</a:t>
            </a:r>
            <a:endParaRPr lang="ru-RU" sz="2800" spc="-10" dirty="0">
              <a:solidFill>
                <a:srgbClr val="00AEEF"/>
              </a:solidFill>
            </a:endParaRPr>
          </a:p>
        </p:txBody>
      </p:sp>
      <p:grpSp>
        <p:nvGrpSpPr>
          <p:cNvPr id="30" name="object 30"/>
          <p:cNvGrpSpPr/>
          <p:nvPr/>
        </p:nvGrpSpPr>
        <p:grpSpPr>
          <a:xfrm>
            <a:off x="7989011" y="1092753"/>
            <a:ext cx="542290" cy="613410"/>
            <a:chOff x="6681604" y="1583593"/>
            <a:chExt cx="542290" cy="613410"/>
          </a:xfrm>
        </p:grpSpPr>
        <p:sp>
          <p:nvSpPr>
            <p:cNvPr id="31" name="object 31"/>
            <p:cNvSpPr/>
            <p:nvPr/>
          </p:nvSpPr>
          <p:spPr>
            <a:xfrm>
              <a:off x="6681604" y="1583597"/>
              <a:ext cx="445770" cy="613410"/>
            </a:xfrm>
            <a:custGeom>
              <a:avLst/>
              <a:gdLst/>
              <a:ahLst/>
              <a:cxnLst/>
              <a:rect l="l" t="t" r="r" b="b"/>
              <a:pathLst>
                <a:path w="445770" h="613410">
                  <a:moveTo>
                    <a:pt x="292480" y="0"/>
                  </a:moveTo>
                  <a:lnTo>
                    <a:pt x="41782" y="0"/>
                  </a:lnTo>
                  <a:lnTo>
                    <a:pt x="25513" y="3283"/>
                  </a:lnTo>
                  <a:lnTo>
                    <a:pt x="12233" y="12238"/>
                  </a:lnTo>
                  <a:lnTo>
                    <a:pt x="3281" y="25519"/>
                  </a:lnTo>
                  <a:lnTo>
                    <a:pt x="0" y="41782"/>
                  </a:lnTo>
                  <a:lnTo>
                    <a:pt x="0" y="571030"/>
                  </a:lnTo>
                  <a:lnTo>
                    <a:pt x="3281" y="587293"/>
                  </a:lnTo>
                  <a:lnTo>
                    <a:pt x="12233" y="600575"/>
                  </a:lnTo>
                  <a:lnTo>
                    <a:pt x="25513" y="609529"/>
                  </a:lnTo>
                  <a:lnTo>
                    <a:pt x="41782" y="612813"/>
                  </a:lnTo>
                  <a:lnTo>
                    <a:pt x="403898" y="612813"/>
                  </a:lnTo>
                  <a:lnTo>
                    <a:pt x="420167" y="609529"/>
                  </a:lnTo>
                  <a:lnTo>
                    <a:pt x="433447" y="600575"/>
                  </a:lnTo>
                  <a:lnTo>
                    <a:pt x="442399" y="587293"/>
                  </a:lnTo>
                  <a:lnTo>
                    <a:pt x="445681" y="571030"/>
                  </a:lnTo>
                  <a:lnTo>
                    <a:pt x="445681" y="153200"/>
                  </a:lnTo>
                  <a:lnTo>
                    <a:pt x="292480" y="0"/>
                  </a:lnTo>
                  <a:close/>
                </a:path>
              </a:pathLst>
            </a:custGeom>
            <a:solidFill>
              <a:srgbClr val="00AEEF"/>
            </a:solidFill>
          </p:spPr>
          <p:txBody>
            <a:bodyPr wrap="square" lIns="0" tIns="0" rIns="0" bIns="0" rtlCol="0"/>
            <a:lstStyle/>
            <a:p>
              <a:endParaRPr dirty="0"/>
            </a:p>
          </p:txBody>
        </p:sp>
        <p:sp>
          <p:nvSpPr>
            <p:cNvPr id="32" name="object 32"/>
            <p:cNvSpPr/>
            <p:nvPr/>
          </p:nvSpPr>
          <p:spPr>
            <a:xfrm>
              <a:off x="6988013" y="1722869"/>
              <a:ext cx="139700" cy="137795"/>
            </a:xfrm>
            <a:custGeom>
              <a:avLst/>
              <a:gdLst/>
              <a:ahLst/>
              <a:cxnLst/>
              <a:rect l="l" t="t" r="r" b="b"/>
              <a:pathLst>
                <a:path w="139700" h="137794">
                  <a:moveTo>
                    <a:pt x="125348" y="0"/>
                  </a:moveTo>
                  <a:lnTo>
                    <a:pt x="0" y="0"/>
                  </a:lnTo>
                  <a:lnTo>
                    <a:pt x="139268" y="137452"/>
                  </a:lnTo>
                  <a:lnTo>
                    <a:pt x="139268" y="13931"/>
                  </a:lnTo>
                  <a:lnTo>
                    <a:pt x="125348" y="0"/>
                  </a:lnTo>
                  <a:close/>
                </a:path>
              </a:pathLst>
            </a:custGeom>
            <a:solidFill>
              <a:srgbClr val="0066B3"/>
            </a:solidFill>
          </p:spPr>
          <p:txBody>
            <a:bodyPr wrap="square" lIns="0" tIns="0" rIns="0" bIns="0" rtlCol="0"/>
            <a:lstStyle/>
            <a:p>
              <a:endParaRPr dirty="0"/>
            </a:p>
          </p:txBody>
        </p:sp>
        <p:sp>
          <p:nvSpPr>
            <p:cNvPr id="33" name="object 33"/>
            <p:cNvSpPr/>
            <p:nvPr/>
          </p:nvSpPr>
          <p:spPr>
            <a:xfrm>
              <a:off x="6974085" y="1583593"/>
              <a:ext cx="153670" cy="153670"/>
            </a:xfrm>
            <a:custGeom>
              <a:avLst/>
              <a:gdLst/>
              <a:ahLst/>
              <a:cxnLst/>
              <a:rect l="l" t="t" r="r" b="b"/>
              <a:pathLst>
                <a:path w="153670" h="153669">
                  <a:moveTo>
                    <a:pt x="0" y="0"/>
                  </a:moveTo>
                  <a:lnTo>
                    <a:pt x="0" y="111417"/>
                  </a:lnTo>
                  <a:lnTo>
                    <a:pt x="3281" y="127686"/>
                  </a:lnTo>
                  <a:lnTo>
                    <a:pt x="12233" y="140966"/>
                  </a:lnTo>
                  <a:lnTo>
                    <a:pt x="25513" y="149918"/>
                  </a:lnTo>
                  <a:lnTo>
                    <a:pt x="41783" y="153200"/>
                  </a:lnTo>
                  <a:lnTo>
                    <a:pt x="153200" y="153200"/>
                  </a:lnTo>
                  <a:lnTo>
                    <a:pt x="0" y="0"/>
                  </a:lnTo>
                  <a:close/>
                </a:path>
              </a:pathLst>
            </a:custGeom>
            <a:solidFill>
              <a:srgbClr val="FFFFFF"/>
            </a:solidFill>
          </p:spPr>
          <p:txBody>
            <a:bodyPr wrap="square" lIns="0" tIns="0" rIns="0" bIns="0" rtlCol="0"/>
            <a:lstStyle/>
            <a:p>
              <a:endParaRPr dirty="0"/>
            </a:p>
          </p:txBody>
        </p:sp>
        <p:sp>
          <p:nvSpPr>
            <p:cNvPr id="34" name="object 34"/>
            <p:cNvSpPr/>
            <p:nvPr/>
          </p:nvSpPr>
          <p:spPr>
            <a:xfrm>
              <a:off x="6884085" y="1853321"/>
              <a:ext cx="250825" cy="250825"/>
            </a:xfrm>
            <a:custGeom>
              <a:avLst/>
              <a:gdLst/>
              <a:ahLst/>
              <a:cxnLst/>
              <a:rect l="l" t="t" r="r" b="b"/>
              <a:pathLst>
                <a:path w="250825" h="250825">
                  <a:moveTo>
                    <a:pt x="125349" y="0"/>
                  </a:moveTo>
                  <a:lnTo>
                    <a:pt x="76557" y="9850"/>
                  </a:lnTo>
                  <a:lnTo>
                    <a:pt x="36714" y="36714"/>
                  </a:lnTo>
                  <a:lnTo>
                    <a:pt x="9850" y="76557"/>
                  </a:lnTo>
                  <a:lnTo>
                    <a:pt x="0" y="125349"/>
                  </a:lnTo>
                  <a:lnTo>
                    <a:pt x="9850" y="174140"/>
                  </a:lnTo>
                  <a:lnTo>
                    <a:pt x="36714" y="213983"/>
                  </a:lnTo>
                  <a:lnTo>
                    <a:pt x="76557" y="240847"/>
                  </a:lnTo>
                  <a:lnTo>
                    <a:pt x="125349" y="250698"/>
                  </a:lnTo>
                  <a:lnTo>
                    <a:pt x="174140" y="240847"/>
                  </a:lnTo>
                  <a:lnTo>
                    <a:pt x="213983" y="213983"/>
                  </a:lnTo>
                  <a:lnTo>
                    <a:pt x="240847" y="174140"/>
                  </a:lnTo>
                  <a:lnTo>
                    <a:pt x="250698" y="125349"/>
                  </a:lnTo>
                  <a:lnTo>
                    <a:pt x="240847" y="76557"/>
                  </a:lnTo>
                  <a:lnTo>
                    <a:pt x="213983" y="36714"/>
                  </a:lnTo>
                  <a:lnTo>
                    <a:pt x="174140" y="9850"/>
                  </a:lnTo>
                  <a:lnTo>
                    <a:pt x="125349" y="0"/>
                  </a:lnTo>
                  <a:close/>
                </a:path>
              </a:pathLst>
            </a:custGeom>
            <a:solidFill>
              <a:srgbClr val="D2232A"/>
            </a:solidFill>
          </p:spPr>
          <p:txBody>
            <a:bodyPr wrap="square" lIns="0" tIns="0" rIns="0" bIns="0" rtlCol="0"/>
            <a:lstStyle/>
            <a:p>
              <a:endParaRPr dirty="0"/>
            </a:p>
          </p:txBody>
        </p:sp>
        <p:sp>
          <p:nvSpPr>
            <p:cNvPr id="35" name="object 35"/>
            <p:cNvSpPr/>
            <p:nvPr/>
          </p:nvSpPr>
          <p:spPr>
            <a:xfrm>
              <a:off x="6879680" y="1848915"/>
              <a:ext cx="259715" cy="259715"/>
            </a:xfrm>
            <a:custGeom>
              <a:avLst/>
              <a:gdLst/>
              <a:ahLst/>
              <a:cxnLst/>
              <a:rect l="l" t="t" r="r" b="b"/>
              <a:pathLst>
                <a:path w="259715" h="259714">
                  <a:moveTo>
                    <a:pt x="259511" y="129755"/>
                  </a:moveTo>
                  <a:lnTo>
                    <a:pt x="249313" y="180264"/>
                  </a:lnTo>
                  <a:lnTo>
                    <a:pt x="221503" y="221508"/>
                  </a:lnTo>
                  <a:lnTo>
                    <a:pt x="180259" y="249315"/>
                  </a:lnTo>
                  <a:lnTo>
                    <a:pt x="129755" y="259511"/>
                  </a:lnTo>
                  <a:lnTo>
                    <a:pt x="79247" y="249315"/>
                  </a:lnTo>
                  <a:lnTo>
                    <a:pt x="38003" y="221508"/>
                  </a:lnTo>
                  <a:lnTo>
                    <a:pt x="10196" y="180264"/>
                  </a:lnTo>
                  <a:lnTo>
                    <a:pt x="0" y="129755"/>
                  </a:lnTo>
                  <a:lnTo>
                    <a:pt x="10196" y="79247"/>
                  </a:lnTo>
                  <a:lnTo>
                    <a:pt x="38003" y="38003"/>
                  </a:lnTo>
                  <a:lnTo>
                    <a:pt x="79247" y="10196"/>
                  </a:lnTo>
                  <a:lnTo>
                    <a:pt x="129755" y="0"/>
                  </a:lnTo>
                  <a:lnTo>
                    <a:pt x="180259" y="10196"/>
                  </a:lnTo>
                  <a:lnTo>
                    <a:pt x="221503" y="38003"/>
                  </a:lnTo>
                  <a:lnTo>
                    <a:pt x="249313" y="79247"/>
                  </a:lnTo>
                  <a:lnTo>
                    <a:pt x="259511" y="129755"/>
                  </a:lnTo>
                  <a:close/>
                </a:path>
              </a:pathLst>
            </a:custGeom>
            <a:ln w="25400">
              <a:solidFill>
                <a:srgbClr val="FFFFFF"/>
              </a:solidFill>
            </a:ln>
          </p:spPr>
          <p:txBody>
            <a:bodyPr wrap="square" lIns="0" tIns="0" rIns="0" bIns="0" rtlCol="0"/>
            <a:lstStyle/>
            <a:p>
              <a:endParaRPr dirty="0"/>
            </a:p>
          </p:txBody>
        </p:sp>
        <p:pic>
          <p:nvPicPr>
            <p:cNvPr id="36" name="object 36"/>
            <p:cNvPicPr/>
            <p:nvPr/>
          </p:nvPicPr>
          <p:blipFill>
            <a:blip r:embed="rId8" cstate="print"/>
            <a:stretch>
              <a:fillRect/>
            </a:stretch>
          </p:blipFill>
          <p:spPr>
            <a:xfrm>
              <a:off x="7083311" y="2052547"/>
              <a:ext cx="140065" cy="140063"/>
            </a:xfrm>
            <a:prstGeom prst="rect">
              <a:avLst/>
            </a:prstGeom>
          </p:spPr>
        </p:pic>
        <p:sp>
          <p:nvSpPr>
            <p:cNvPr id="37" name="object 37"/>
            <p:cNvSpPr/>
            <p:nvPr/>
          </p:nvSpPr>
          <p:spPr>
            <a:xfrm>
              <a:off x="6759153" y="1701100"/>
              <a:ext cx="222885" cy="309880"/>
            </a:xfrm>
            <a:custGeom>
              <a:avLst/>
              <a:gdLst/>
              <a:ahLst/>
              <a:cxnLst/>
              <a:rect l="l" t="t" r="r" b="b"/>
              <a:pathLst>
                <a:path w="222884" h="309880">
                  <a:moveTo>
                    <a:pt x="0" y="0"/>
                  </a:moveTo>
                  <a:lnTo>
                    <a:pt x="159080" y="0"/>
                  </a:lnTo>
                </a:path>
                <a:path w="222884" h="309880">
                  <a:moveTo>
                    <a:pt x="0" y="61937"/>
                  </a:moveTo>
                  <a:lnTo>
                    <a:pt x="222580" y="61937"/>
                  </a:lnTo>
                </a:path>
                <a:path w="222884" h="309880">
                  <a:moveTo>
                    <a:pt x="0" y="123875"/>
                  </a:moveTo>
                  <a:lnTo>
                    <a:pt x="146380" y="123875"/>
                  </a:lnTo>
                </a:path>
                <a:path w="222884" h="309880">
                  <a:moveTo>
                    <a:pt x="0" y="185826"/>
                  </a:moveTo>
                  <a:lnTo>
                    <a:pt x="95580" y="185826"/>
                  </a:lnTo>
                </a:path>
                <a:path w="222884" h="309880">
                  <a:moveTo>
                    <a:pt x="0" y="247764"/>
                  </a:moveTo>
                  <a:lnTo>
                    <a:pt x="70180" y="247764"/>
                  </a:lnTo>
                </a:path>
                <a:path w="222884" h="309880">
                  <a:moveTo>
                    <a:pt x="0" y="309702"/>
                  </a:moveTo>
                  <a:lnTo>
                    <a:pt x="70180" y="309702"/>
                  </a:lnTo>
                </a:path>
              </a:pathLst>
            </a:custGeom>
            <a:ln w="25400">
              <a:solidFill>
                <a:srgbClr val="FFFFFF"/>
              </a:solidFill>
            </a:ln>
          </p:spPr>
          <p:txBody>
            <a:bodyPr wrap="square" lIns="0" tIns="0" rIns="0" bIns="0" rtlCol="0"/>
            <a:lstStyle/>
            <a:p>
              <a:endParaRPr dirty="0"/>
            </a:p>
          </p:txBody>
        </p:sp>
        <p:pic>
          <p:nvPicPr>
            <p:cNvPr id="38" name="object 38"/>
            <p:cNvPicPr/>
            <p:nvPr/>
          </p:nvPicPr>
          <p:blipFill>
            <a:blip r:embed="rId9" cstate="print"/>
            <a:stretch>
              <a:fillRect/>
            </a:stretch>
          </p:blipFill>
          <p:spPr>
            <a:xfrm>
              <a:off x="6961200" y="1903012"/>
              <a:ext cx="101600" cy="152400"/>
            </a:xfrm>
            <a:prstGeom prst="rect">
              <a:avLst/>
            </a:prstGeom>
          </p:spPr>
        </p:pic>
      </p:grpSp>
      <p:sp>
        <p:nvSpPr>
          <p:cNvPr id="39" name="Номер слайда 1"/>
          <p:cNvSpPr>
            <a:spLocks noGrp="1"/>
          </p:cNvSpPr>
          <p:nvPr>
            <p:ph type="sldNum" sz="quarter" idx="12"/>
          </p:nvPr>
        </p:nvSpPr>
        <p:spPr>
          <a:xfrm>
            <a:off x="9042593" y="6728967"/>
            <a:ext cx="2065020" cy="380677"/>
          </a:xfrm>
        </p:spPr>
        <p:txBody>
          <a:bodyPr/>
          <a:lstStyle/>
          <a:p>
            <a:pPr>
              <a:defRPr/>
            </a:pPr>
            <a:r>
              <a:rPr lang="ru-RU" dirty="0">
                <a:solidFill>
                  <a:prstClr val="black">
                    <a:tint val="75000"/>
                  </a:prstClr>
                </a:solidFill>
              </a:rPr>
              <a:t>5</a:t>
            </a:r>
          </a:p>
        </p:txBody>
      </p:sp>
    </p:spTree>
    <p:extLst>
      <p:ext uri="{BB962C8B-B14F-4D97-AF65-F5344CB8AC3E}">
        <p14:creationId xmlns:p14="http://schemas.microsoft.com/office/powerpoint/2010/main" val="323186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47057" y="39763"/>
            <a:ext cx="8784772" cy="1604927"/>
          </a:xfrm>
          <a:prstGeom prst="rect">
            <a:avLst/>
          </a:prstGeom>
          <a:noFill/>
        </p:spPr>
        <p:txBody>
          <a:bodyPr wrap="square" rtlCol="0">
            <a:spAutoFit/>
          </a:bodyPr>
          <a:lstStyle/>
          <a:p>
            <a:pPr algn="ctr"/>
            <a:r>
              <a:rPr lang="ru-RU" b="1" dirty="0" smtClean="0">
                <a:solidFill>
                  <a:schemeClr val="accent1">
                    <a:lumMod val="75000"/>
                  </a:schemeClr>
                </a:solidFill>
              </a:rPr>
              <a:t>С </a:t>
            </a:r>
            <a:r>
              <a:rPr lang="ru-RU" b="1" dirty="0">
                <a:solidFill>
                  <a:schemeClr val="accent1">
                    <a:lumMod val="75000"/>
                  </a:schemeClr>
                </a:solidFill>
              </a:rPr>
              <a:t>01.01.2023 в распоряжениях о переводе денежных средств в уплату налогов, сборов, страховых взносов и иных платежей в бюджетную систему Российской Федерации, администрируемых налоговыми органами </a:t>
            </a:r>
            <a:r>
              <a:rPr lang="ru-RU" b="1" dirty="0" smtClean="0">
                <a:solidFill>
                  <a:schemeClr val="accent1">
                    <a:lumMod val="75000"/>
                  </a:schemeClr>
                </a:solidFill>
              </a:rPr>
              <a:t>указываются единые реквизиты  </a:t>
            </a:r>
            <a:r>
              <a:rPr lang="ru-RU" b="1" dirty="0">
                <a:solidFill>
                  <a:schemeClr val="accent1">
                    <a:lumMod val="75000"/>
                  </a:schemeClr>
                </a:solidFill>
              </a:rPr>
              <a:t>получателя:</a:t>
            </a:r>
          </a:p>
          <a:p>
            <a:endParaRPr lang="ru-RU" b="1" dirty="0" smtClean="0">
              <a:solidFill>
                <a:schemeClr val="tx1">
                  <a:lumMod val="50000"/>
                </a:schemeClr>
              </a:solidFill>
              <a:latin typeface="Roboto Condensed" panose="020B0604020202020204" charset="0"/>
              <a:ea typeface="Roboto Condensed" panose="020B0604020202020204" charset="0"/>
            </a:endParaRPr>
          </a:p>
        </p:txBody>
      </p:sp>
      <p:sp>
        <p:nvSpPr>
          <p:cNvPr id="20" name="Скругленный прямоугольник 19"/>
          <p:cNvSpPr/>
          <p:nvPr/>
        </p:nvSpPr>
        <p:spPr>
          <a:xfrm>
            <a:off x="565509" y="3886194"/>
            <a:ext cx="9165484" cy="3135707"/>
          </a:xfrm>
          <a:prstGeom prst="roundRect">
            <a:avLst/>
          </a:prstGeom>
          <a:solidFill>
            <a:schemeClr val="tx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r>
              <a:rPr lang="ru-RU" sz="1800" dirty="0"/>
              <a:t>- наименование банка получателя (поле «13») (</a:t>
            </a:r>
            <a:r>
              <a:rPr lang="ru-RU" sz="1800" b="1" dirty="0"/>
              <a:t>ОТДЕЛЕНИЕ ТУЛА БАНКА РОССИИ//УФК по Тульской области, г Тула</a:t>
            </a:r>
            <a:r>
              <a:rPr lang="ru-RU" sz="1800" dirty="0"/>
              <a:t>);</a:t>
            </a:r>
          </a:p>
          <a:p>
            <a:r>
              <a:rPr lang="ru-RU" sz="1800" dirty="0"/>
              <a:t>- банковский идентификационный код (БИК) банка получателя средств (поле «14») (</a:t>
            </a:r>
            <a:r>
              <a:rPr lang="ru-RU" sz="1800" b="1" dirty="0"/>
              <a:t>017003983</a:t>
            </a:r>
            <a:r>
              <a:rPr lang="ru-RU" sz="1800" dirty="0"/>
              <a:t>);</a:t>
            </a:r>
          </a:p>
          <a:p>
            <a:r>
              <a:rPr lang="ru-RU" sz="1800" dirty="0"/>
              <a:t>- номер счета банка получателя средств (номер банковского счета, входящего в состав единого казначейского счета (ЕКС), значение которого указывается в поле «15» платежного поручения (</a:t>
            </a:r>
            <a:r>
              <a:rPr lang="ru-RU" sz="1800" b="1" dirty="0"/>
              <a:t>40102810445370000059)</a:t>
            </a:r>
            <a:r>
              <a:rPr lang="ru-RU" sz="1800" dirty="0"/>
              <a:t>;</a:t>
            </a:r>
          </a:p>
          <a:p>
            <a:r>
              <a:rPr lang="ru-RU" sz="1800" dirty="0"/>
              <a:t>- ИНН </a:t>
            </a:r>
            <a:r>
              <a:rPr lang="ru-RU" sz="1800" b="1" dirty="0"/>
              <a:t>7727406020/ </a:t>
            </a:r>
            <a:r>
              <a:rPr lang="ru-RU" sz="1800" dirty="0"/>
              <a:t>КПП </a:t>
            </a:r>
            <a:r>
              <a:rPr lang="ru-RU" sz="1800" b="1" dirty="0"/>
              <a:t>770801001 получателя;</a:t>
            </a:r>
            <a:endParaRPr lang="ru-RU" sz="1800" dirty="0"/>
          </a:p>
          <a:p>
            <a:r>
              <a:rPr lang="ru-RU" sz="1800" dirty="0"/>
              <a:t>- номер счета получателя средств (номер казначейского счета, поле «17») (</a:t>
            </a:r>
            <a:r>
              <a:rPr lang="ru-RU" sz="1800" b="1" dirty="0"/>
              <a:t>03100643000000018500</a:t>
            </a:r>
            <a:r>
              <a:rPr lang="ru-RU" sz="1800" dirty="0"/>
              <a:t>);</a:t>
            </a:r>
          </a:p>
          <a:p>
            <a:r>
              <a:rPr lang="ru-RU" sz="1800" b="1" dirty="0"/>
              <a:t>- </a:t>
            </a:r>
            <a:r>
              <a:rPr lang="ru-RU" sz="1800" dirty="0"/>
              <a:t>получатель – </a:t>
            </a:r>
            <a:r>
              <a:rPr lang="ru-RU" sz="1800" b="1" dirty="0"/>
              <a:t>Казначейство России (ФНС России)</a:t>
            </a:r>
            <a:r>
              <a:rPr lang="ru-RU" sz="1800" dirty="0"/>
              <a:t>.</a:t>
            </a:r>
          </a:p>
        </p:txBody>
      </p:sp>
      <p:pic>
        <p:nvPicPr>
          <p:cNvPr id="5" name="Рисунок 4"/>
          <p:cNvPicPr/>
          <p:nvPr/>
        </p:nvPicPr>
        <p:blipFill>
          <a:blip r:embed="rId3"/>
          <a:stretch>
            <a:fillRect/>
          </a:stretch>
        </p:blipFill>
        <p:spPr>
          <a:xfrm>
            <a:off x="565509" y="1427252"/>
            <a:ext cx="9251351" cy="2273480"/>
          </a:xfrm>
          <a:prstGeom prst="rect">
            <a:avLst/>
          </a:prstGeom>
        </p:spPr>
      </p:pic>
      <p:sp>
        <p:nvSpPr>
          <p:cNvPr id="6" name="Номер слайда 1"/>
          <p:cNvSpPr>
            <a:spLocks noGrp="1"/>
          </p:cNvSpPr>
          <p:nvPr>
            <p:ph type="sldNum" sz="quarter" idx="12"/>
          </p:nvPr>
        </p:nvSpPr>
        <p:spPr>
          <a:xfrm>
            <a:off x="9042593" y="6728967"/>
            <a:ext cx="2065020" cy="380677"/>
          </a:xfrm>
        </p:spPr>
        <p:txBody>
          <a:bodyPr/>
          <a:lstStyle/>
          <a:p>
            <a:pPr>
              <a:defRPr/>
            </a:pPr>
            <a:r>
              <a:rPr lang="ru-RU" dirty="0" smtClean="0">
                <a:solidFill>
                  <a:prstClr val="black">
                    <a:tint val="75000"/>
                  </a:prstClr>
                </a:solidFill>
              </a:rPr>
              <a:t>6</a:t>
            </a:r>
            <a:endParaRPr lang="ru-RU" dirty="0">
              <a:solidFill>
                <a:prstClr val="black">
                  <a:tint val="75000"/>
                </a:prstClr>
              </a:solidFill>
            </a:endParaRPr>
          </a:p>
        </p:txBody>
      </p:sp>
    </p:spTree>
    <p:extLst>
      <p:ext uri="{BB962C8B-B14F-4D97-AF65-F5344CB8AC3E}">
        <p14:creationId xmlns:p14="http://schemas.microsoft.com/office/powerpoint/2010/main" val="46466833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501" y="84063"/>
            <a:ext cx="8981738" cy="830997"/>
          </a:xfrm>
          <a:prstGeom prst="rect">
            <a:avLst/>
          </a:prstGeom>
        </p:spPr>
        <p:txBody>
          <a:bodyPr wrap="square">
            <a:spAutoFit/>
          </a:bodyPr>
          <a:lstStyle/>
          <a:p>
            <a:pPr algn="ctr"/>
            <a:r>
              <a:rPr lang="ru-RU" sz="2400" b="1" dirty="0" smtClean="0">
                <a:solidFill>
                  <a:srgbClr val="00B0F0"/>
                </a:solidFill>
                <a:latin typeface="Roboto Condensed" panose="020B0604020202020204" charset="0"/>
                <a:ea typeface="Roboto Condensed" panose="020B0604020202020204" charset="0"/>
              </a:rPr>
              <a:t>ОБРАЗЕЦ ЗАПОЛНЕНИЯ ПЛАТЕЖНОГО ДОКУМЕНТА ПРИ УПЛАТЕ ПЛАТЕЖЕЙ, </a:t>
            </a:r>
            <a:r>
              <a:rPr lang="ru-RU" sz="2400" b="1" dirty="0" smtClean="0">
                <a:solidFill>
                  <a:srgbClr val="FF0000"/>
                </a:solidFill>
                <a:latin typeface="Roboto Condensed" panose="020B0604020202020204" charset="0"/>
                <a:ea typeface="Roboto Condensed" panose="020B0604020202020204" charset="0"/>
              </a:rPr>
              <a:t>НЕ</a:t>
            </a:r>
            <a:r>
              <a:rPr lang="ru-RU" sz="2400" b="1" dirty="0" smtClean="0">
                <a:solidFill>
                  <a:srgbClr val="00B0F0"/>
                </a:solidFill>
                <a:latin typeface="Roboto Condensed" panose="020B0604020202020204" charset="0"/>
                <a:ea typeface="Roboto Condensed" panose="020B0604020202020204" charset="0"/>
              </a:rPr>
              <a:t> ВХОДЯЩИХ В ЕНП </a:t>
            </a:r>
            <a:endParaRPr lang="ru-RU" sz="2400" b="1" dirty="0">
              <a:solidFill>
                <a:srgbClr val="00B0F0"/>
              </a:solidFill>
              <a:latin typeface="Roboto Condensed" panose="020B0604020202020204" charset="0"/>
              <a:ea typeface="Roboto Condensed" panose="020B0604020202020204" charset="0"/>
            </a:endParaRPr>
          </a:p>
        </p:txBody>
      </p:sp>
      <p:sp>
        <p:nvSpPr>
          <p:cNvPr id="8" name="Скругленный прямоугольник 7"/>
          <p:cNvSpPr/>
          <p:nvPr/>
        </p:nvSpPr>
        <p:spPr>
          <a:xfrm>
            <a:off x="4979605" y="949234"/>
            <a:ext cx="4573633" cy="3579223"/>
          </a:xfrm>
          <a:prstGeom prst="roundRect">
            <a:avLst/>
          </a:prstGeom>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spcBef>
                <a:spcPts val="1200"/>
              </a:spcBef>
            </a:pPr>
            <a:r>
              <a:rPr lang="ru-RU" sz="2000" b="1" dirty="0" smtClean="0">
                <a:solidFill>
                  <a:schemeClr val="tx1">
                    <a:lumMod val="50000"/>
                  </a:schemeClr>
                </a:solidFill>
                <a:latin typeface="Roboto Condensed" panose="020B0604020202020204" charset="0"/>
                <a:ea typeface="Roboto Condensed" panose="020B0604020202020204" charset="0"/>
                <a:cs typeface="Times New Roman" panose="02020603050405020304" pitchFamily="18" charset="0"/>
              </a:rPr>
              <a:t>КБК -  конкретного налога, сбора, государственной пошлины </a:t>
            </a:r>
          </a:p>
          <a:p>
            <a:pPr algn="just">
              <a:spcBef>
                <a:spcPts val="1200"/>
              </a:spcBef>
            </a:pPr>
            <a:r>
              <a:rPr lang="ru-RU" sz="1600" dirty="0" smtClean="0">
                <a:solidFill>
                  <a:schemeClr val="tx1">
                    <a:lumMod val="50000"/>
                  </a:schemeClr>
                </a:solidFill>
                <a:latin typeface="Roboto Condensed" panose="020B0604020202020204" charset="0"/>
                <a:ea typeface="Roboto Condensed" panose="020B0604020202020204" charset="0"/>
                <a:cs typeface="Times New Roman" panose="02020603050405020304" pitchFamily="18" charset="0"/>
              </a:rPr>
              <a:t>(НДФЛ иностранных граждан; различные виды госпошлин, в том числе госпошлина по которой судом не выдан исполнительный документ, административные штрафы, налог на профессиональный доход,  сборы за пользование объектами животного мира, сборы за пользование объектами водных биологических ресурсов, утилизационный сбор и др.)</a:t>
            </a:r>
          </a:p>
        </p:txBody>
      </p:sp>
      <p:sp>
        <p:nvSpPr>
          <p:cNvPr id="9" name="Скругленный прямоугольник 8"/>
          <p:cNvSpPr/>
          <p:nvPr/>
        </p:nvSpPr>
        <p:spPr>
          <a:xfrm>
            <a:off x="4999885" y="4684680"/>
            <a:ext cx="4573632" cy="1201199"/>
          </a:xfrm>
          <a:prstGeom prst="roundRect">
            <a:avLst/>
          </a:prstGeom>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spcBef>
                <a:spcPts val="1200"/>
              </a:spcBef>
            </a:pPr>
            <a:r>
              <a:rPr lang="ru-RU" sz="2000" b="1" dirty="0" smtClean="0">
                <a:solidFill>
                  <a:schemeClr val="tx1">
                    <a:lumMod val="50000"/>
                  </a:schemeClr>
                </a:solidFill>
                <a:latin typeface="Roboto Condensed" panose="020B0604020202020204" charset="0"/>
                <a:ea typeface="Roboto Condensed" panose="020B0604020202020204" charset="0"/>
                <a:cs typeface="Times New Roman" panose="02020603050405020304" pitchFamily="18" charset="0"/>
              </a:rPr>
              <a:t>ОКТМО – </a:t>
            </a:r>
            <a:r>
              <a:rPr lang="ru-RU" sz="1800" dirty="0" smtClean="0">
                <a:solidFill>
                  <a:schemeClr val="tx1">
                    <a:lumMod val="50000"/>
                  </a:schemeClr>
                </a:solidFill>
                <a:latin typeface="Roboto Condensed" panose="020B0604020202020204" charset="0"/>
                <a:ea typeface="Roboto Condensed" panose="020B0604020202020204" charset="0"/>
                <a:cs typeface="Times New Roman" panose="02020603050405020304" pitchFamily="18" charset="0"/>
              </a:rPr>
              <a:t>ОКТМО муниципального образования, где мобилизуются  денежные средства от уплаты налогов, сборов, пошлин.</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00" y="1112470"/>
            <a:ext cx="4268723" cy="564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1"/>
          <p:cNvSpPr>
            <a:spLocks noGrp="1"/>
          </p:cNvSpPr>
          <p:nvPr>
            <p:ph type="sldNum" sz="quarter" idx="12"/>
          </p:nvPr>
        </p:nvSpPr>
        <p:spPr>
          <a:xfrm>
            <a:off x="9042593" y="6728967"/>
            <a:ext cx="2065020" cy="380677"/>
          </a:xfrm>
        </p:spPr>
        <p:txBody>
          <a:bodyPr/>
          <a:lstStyle/>
          <a:p>
            <a:pPr>
              <a:defRPr/>
            </a:pPr>
            <a:r>
              <a:rPr lang="ru-RU" dirty="0" smtClean="0">
                <a:solidFill>
                  <a:prstClr val="black">
                    <a:tint val="75000"/>
                  </a:prstClr>
                </a:solidFill>
              </a:rPr>
              <a:t>7</a:t>
            </a:r>
            <a:endParaRPr lang="ru-RU" dirty="0">
              <a:solidFill>
                <a:prstClr val="black">
                  <a:tint val="75000"/>
                </a:prstClr>
              </a:solidFill>
            </a:endParaRPr>
          </a:p>
        </p:txBody>
      </p:sp>
    </p:spTree>
    <p:extLst>
      <p:ext uri="{BB962C8B-B14F-4D97-AF65-F5344CB8AC3E}">
        <p14:creationId xmlns:p14="http://schemas.microsoft.com/office/powerpoint/2010/main" val="291959431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106A9055-B66B-4F6D-938C-B0DA4DC7BF4F}"/>
              </a:ext>
            </a:extLst>
          </p:cNvPr>
          <p:cNvSpPr txBox="1">
            <a:spLocks/>
          </p:cNvSpPr>
          <p:nvPr/>
        </p:nvSpPr>
        <p:spPr>
          <a:xfrm>
            <a:off x="489857" y="2"/>
            <a:ext cx="9285179" cy="942752"/>
          </a:xfrm>
          <a:prstGeom prst="rect">
            <a:avLst/>
          </a:prstGeom>
        </p:spPr>
        <p:txBody>
          <a:bodyPr vert="horz" lIns="0" tIns="0" rIns="0" bIns="0" rtlCol="0" anchor="ctr">
            <a:norm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r>
              <a:rPr lang="ru-RU" sz="3200" b="1" dirty="0" smtClean="0">
                <a:solidFill>
                  <a:schemeClr val="accent2">
                    <a:lumMod val="75000"/>
                  </a:schemeClr>
                </a:solidFill>
                <a:latin typeface="Roboto Condensed" panose="02000000000000000000" pitchFamily="2" charset="0"/>
              </a:rPr>
              <a:t>Налоги, уплачиваемые на конкретные КБК</a:t>
            </a:r>
            <a:endParaRPr lang="ru-RU" sz="3200" b="1" dirty="0">
              <a:solidFill>
                <a:schemeClr val="accent2">
                  <a:lumMod val="75000"/>
                </a:schemeClr>
              </a:solidFill>
              <a:latin typeface="Roboto Condensed" panose="02000000000000000000" pitchFamily="2" charset="0"/>
            </a:endParaRPr>
          </a:p>
        </p:txBody>
      </p:sp>
      <p:sp>
        <p:nvSpPr>
          <p:cNvPr id="3" name="Прямоугольник 2"/>
          <p:cNvSpPr/>
          <p:nvPr/>
        </p:nvSpPr>
        <p:spPr>
          <a:xfrm>
            <a:off x="310243" y="2700191"/>
            <a:ext cx="5094514" cy="3416320"/>
          </a:xfrm>
          <a:prstGeom prst="rect">
            <a:avLst/>
          </a:prstGeom>
        </p:spPr>
        <p:txBody>
          <a:bodyPr wrap="square">
            <a:spAutoFit/>
          </a:bodyPr>
          <a:lstStyle/>
          <a:p>
            <a:pPr marL="342900" indent="-342900">
              <a:spcAft>
                <a:spcPts val="0"/>
              </a:spcAft>
              <a:buFont typeface="Wingdings" panose="05000000000000000000" pitchFamily="2" charset="2"/>
              <a:buChar char="ü"/>
            </a:pP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налог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 профессиональный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доход</a:t>
            </a:r>
            <a:endPar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ü"/>
            </a:pP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сборы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 пользование объектами животного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мира, сборы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 пользование объектами водных биологических ресурсов,</a:t>
            </a:r>
            <a:endPar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ü"/>
            </a:pP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утилизационный сбор</a:t>
            </a:r>
            <a:endPar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ü"/>
            </a:pPr>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страховые </a:t>
            </a: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взносы за периоды до 1 января 2017 </a:t>
            </a:r>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года исключены</a:t>
            </a:r>
            <a:endPar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Блок-схема: альтернативный процесс 3"/>
          <p:cNvSpPr/>
          <p:nvPr/>
        </p:nvSpPr>
        <p:spPr>
          <a:xfrm>
            <a:off x="5817228" y="1153224"/>
            <a:ext cx="3963815" cy="1181761"/>
          </a:xfrm>
          <a:prstGeom prst="flowChartAlternateProcess">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2060"/>
                </a:solidFill>
              </a:rPr>
              <a:t>На конкретные КБК </a:t>
            </a:r>
            <a:r>
              <a:rPr lang="ru-RU" sz="2000" b="1" dirty="0" smtClean="0">
                <a:solidFill>
                  <a:srgbClr val="002060"/>
                </a:solidFill>
              </a:rPr>
              <a:t>уплачиваются (не входят в ЕНС)</a:t>
            </a:r>
            <a:endParaRPr lang="ru-RU" sz="2000" b="1" dirty="0">
              <a:solidFill>
                <a:srgbClr val="002060"/>
              </a:solidFill>
            </a:endParaRPr>
          </a:p>
        </p:txBody>
      </p:sp>
      <p:sp>
        <p:nvSpPr>
          <p:cNvPr id="5" name="Блок-схема: альтернативный процесс 4"/>
          <p:cNvSpPr/>
          <p:nvPr/>
        </p:nvSpPr>
        <p:spPr>
          <a:xfrm>
            <a:off x="655396" y="1159329"/>
            <a:ext cx="4421179" cy="1299323"/>
          </a:xfrm>
          <a:prstGeom prst="flowChartAlternateProcess">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2060"/>
                </a:solidFill>
              </a:rPr>
              <a:t>У</a:t>
            </a:r>
            <a:r>
              <a:rPr lang="ru-RU" sz="2000" b="1" dirty="0" smtClean="0">
                <a:solidFill>
                  <a:srgbClr val="002060"/>
                </a:solidFill>
              </a:rPr>
              <a:t>плата </a:t>
            </a:r>
            <a:r>
              <a:rPr lang="ru-RU" sz="2000" b="1" dirty="0">
                <a:solidFill>
                  <a:srgbClr val="002060"/>
                </a:solidFill>
              </a:rPr>
              <a:t>производится на КБК, а погашение задолженности может осуществляться через </a:t>
            </a:r>
            <a:r>
              <a:rPr lang="ru-RU" sz="2000" b="1" dirty="0" smtClean="0">
                <a:solidFill>
                  <a:srgbClr val="002060"/>
                </a:solidFill>
              </a:rPr>
              <a:t>ЕНП (</a:t>
            </a:r>
            <a:r>
              <a:rPr lang="ru-RU" sz="2000" b="1" dirty="0" err="1" smtClean="0">
                <a:solidFill>
                  <a:srgbClr val="002060"/>
                </a:solidFill>
              </a:rPr>
              <a:t>спецналоги</a:t>
            </a:r>
            <a:r>
              <a:rPr lang="ru-RU" sz="2000" b="1" dirty="0" smtClean="0">
                <a:solidFill>
                  <a:srgbClr val="002060"/>
                </a:solidFill>
              </a:rPr>
              <a:t>)</a:t>
            </a:r>
            <a:endParaRPr lang="ru-RU" sz="2000" b="1" dirty="0">
              <a:solidFill>
                <a:srgbClr val="002060"/>
              </a:solidFill>
            </a:endParaRPr>
          </a:p>
        </p:txBody>
      </p:sp>
      <p:sp>
        <p:nvSpPr>
          <p:cNvPr id="6" name="Прямоугольник 5"/>
          <p:cNvSpPr/>
          <p:nvPr/>
        </p:nvSpPr>
        <p:spPr>
          <a:xfrm>
            <a:off x="5666014" y="2711688"/>
            <a:ext cx="4327071" cy="4154984"/>
          </a:xfrm>
          <a:prstGeom prst="rect">
            <a:avLst/>
          </a:prstGeom>
        </p:spPr>
        <p:txBody>
          <a:bodyPr wrap="square">
            <a:spAutoFit/>
          </a:bodyPr>
          <a:lstStyle/>
          <a:p>
            <a:pPr>
              <a:spcAft>
                <a:spcPts val="0"/>
              </a:spcAft>
            </a:pPr>
            <a:r>
              <a:rPr lang="ru-RU" sz="2400" b="1" dirty="0" smtClean="0">
                <a:solidFill>
                  <a:srgbClr val="002060"/>
                </a:solidFill>
                <a:latin typeface="Segoe UI Symbol" panose="020B0502040204020203" pitchFamily="34" charset="0"/>
                <a:ea typeface="Calibri" panose="020F0502020204030204" pitchFamily="34" charset="0"/>
                <a:cs typeface="Segoe UI Symbol" panose="020B0502040204020203" pitchFamily="34" charset="0"/>
              </a:rPr>
              <a:t>🔸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НДФЛ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 выплат иностранцам с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патентом</a:t>
            </a:r>
          </a:p>
          <a:p>
            <a:pPr>
              <a:spcAft>
                <a:spcPts val="0"/>
              </a:spcAft>
            </a:pPr>
            <a:r>
              <a:rPr lang="ru-RU" sz="2400" b="1" dirty="0" smtClean="0">
                <a:solidFill>
                  <a:srgbClr val="002060"/>
                </a:solidFill>
                <a:latin typeface="Segoe UI Symbol" panose="020B0502040204020203" pitchFamily="34" charset="0"/>
                <a:ea typeface="Calibri" panose="020F0502020204030204" pitchFamily="34" charset="0"/>
                <a:cs typeface="Segoe UI Symbol" panose="020B0502040204020203" pitchFamily="34" charset="0"/>
              </a:rPr>
              <a:t>🔸</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различные виды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пошлин,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том числе по которым суд не выдал исполнительный документ (ст. 11 НК РФ</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400" b="1" dirty="0">
                <a:solidFill>
                  <a:srgbClr val="002060"/>
                </a:solidFill>
                <a:latin typeface="Segoe UI Symbol" panose="020B0502040204020203" pitchFamily="34" charset="0"/>
                <a:ea typeface="Calibri" panose="020F0502020204030204" pitchFamily="34" charset="0"/>
                <a:cs typeface="Segoe UI Symbol" panose="020B0502040204020203" pitchFamily="34" charset="0"/>
              </a:rPr>
              <a:t>🔸</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административные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штрафы</a:t>
            </a:r>
          </a:p>
          <a:p>
            <a:r>
              <a:rPr lang="ru-RU" sz="2400" b="1" dirty="0">
                <a:solidFill>
                  <a:srgbClr val="002060"/>
                </a:solidFill>
                <a:latin typeface="Segoe UI Symbol" panose="020B0502040204020203" pitchFamily="34" charset="0"/>
                <a:ea typeface="Calibri" panose="020F0502020204030204" pitchFamily="34" charset="0"/>
                <a:cs typeface="Segoe UI Symbol" panose="020B0502040204020203" pitchFamily="34" charset="0"/>
              </a:rPr>
              <a:t>🔸</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добавлены страховые взносы</a:t>
            </a: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endPar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Номер слайда 1"/>
          <p:cNvSpPr>
            <a:spLocks noGrp="1"/>
          </p:cNvSpPr>
          <p:nvPr>
            <p:ph type="sldNum" sz="quarter" idx="12"/>
          </p:nvPr>
        </p:nvSpPr>
        <p:spPr>
          <a:xfrm>
            <a:off x="9042593" y="6728967"/>
            <a:ext cx="2065020" cy="380677"/>
          </a:xfrm>
        </p:spPr>
        <p:txBody>
          <a:bodyPr/>
          <a:lstStyle/>
          <a:p>
            <a:pPr>
              <a:defRPr/>
            </a:pPr>
            <a:r>
              <a:rPr lang="ru-RU" dirty="0" smtClean="0">
                <a:solidFill>
                  <a:prstClr val="black">
                    <a:tint val="75000"/>
                  </a:prstClr>
                </a:solidFill>
              </a:rPr>
              <a:t>8</a:t>
            </a:r>
            <a:endParaRPr lang="ru-RU" dirty="0">
              <a:solidFill>
                <a:prstClr val="black">
                  <a:tint val="75000"/>
                </a:prstClr>
              </a:solidFill>
            </a:endParaRPr>
          </a:p>
        </p:txBody>
      </p:sp>
    </p:spTree>
    <p:extLst>
      <p:ext uri="{BB962C8B-B14F-4D97-AF65-F5344CB8AC3E}">
        <p14:creationId xmlns:p14="http://schemas.microsoft.com/office/powerpoint/2010/main" val="80278676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106A9055-B66B-4F6D-938C-B0DA4DC7BF4F}"/>
              </a:ext>
            </a:extLst>
          </p:cNvPr>
          <p:cNvSpPr txBox="1">
            <a:spLocks/>
          </p:cNvSpPr>
          <p:nvPr/>
        </p:nvSpPr>
        <p:spPr>
          <a:xfrm>
            <a:off x="489857" y="2"/>
            <a:ext cx="9285179" cy="942752"/>
          </a:xfrm>
          <a:prstGeom prst="rect">
            <a:avLst/>
          </a:prstGeom>
        </p:spPr>
        <p:txBody>
          <a:bodyPr vert="horz" lIns="0" tIns="0" rIns="0" bIns="0" rtlCol="0" anchor="ctr">
            <a:normAutofit lnSpcReduction="10000"/>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r>
              <a:rPr lang="ru-RU" sz="3200" b="1" dirty="0" smtClean="0">
                <a:solidFill>
                  <a:schemeClr val="accent2">
                    <a:lumMod val="75000"/>
                  </a:schemeClr>
                </a:solidFill>
                <a:latin typeface="Roboto Condensed" panose="02000000000000000000" pitchFamily="2" charset="0"/>
              </a:rPr>
              <a:t>Налоги, конкретные КБК, введенные с 01.01.2025 (статья 58 НК РФ)</a:t>
            </a:r>
            <a:endParaRPr lang="ru-RU" sz="3200" b="1" dirty="0">
              <a:solidFill>
                <a:schemeClr val="accent2">
                  <a:lumMod val="75000"/>
                </a:schemeClr>
              </a:solidFill>
              <a:latin typeface="Roboto Condensed" panose="02000000000000000000" pitchFamily="2" charset="0"/>
            </a:endParaRPr>
          </a:p>
        </p:txBody>
      </p:sp>
      <p:sp>
        <p:nvSpPr>
          <p:cNvPr id="6" name="Прямоугольник 5"/>
          <p:cNvSpPr/>
          <p:nvPr/>
        </p:nvSpPr>
        <p:spPr>
          <a:xfrm>
            <a:off x="1031261" y="1501452"/>
            <a:ext cx="8838880" cy="5632311"/>
          </a:xfrm>
          <a:prstGeom prst="rect">
            <a:avLst/>
          </a:prstGeom>
        </p:spPr>
        <p:txBody>
          <a:bodyPr wrap="square">
            <a:spAutoFit/>
          </a:bodyPr>
          <a:lstStyle/>
          <a:p>
            <a:pPr algn="just">
              <a:spcAft>
                <a:spcPts val="0"/>
              </a:spcAft>
            </a:pP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КБК 182 1 02 08000 06 0000 160 Взносы, уплачиваемые организациями, использующими труд членов летных экипажей воздушных судов гражданской авиации, на выплату ежемесячной доплаты к пенсии, зачисляемые в Фонд пенсионного и социального страхования Российской Федерации </a:t>
            </a:r>
            <a:endPar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КБК 182 </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02 09000 06 0000 160 Взносы, уплачиваемые организациями угольной промышленности на выплату ежемесячной доплаты к пенсии отдельным категориям работников этих </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организаций</a:t>
            </a:r>
          </a:p>
          <a:p>
            <a:pPr>
              <a:spcAft>
                <a:spcPts val="0"/>
              </a:spcAft>
            </a:pPr>
            <a:endParaRPr lang="ru-RU"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1"/>
          <p:cNvSpPr>
            <a:spLocks noGrp="1"/>
          </p:cNvSpPr>
          <p:nvPr>
            <p:ph type="sldNum" sz="quarter" idx="12"/>
          </p:nvPr>
        </p:nvSpPr>
        <p:spPr>
          <a:xfrm>
            <a:off x="9042593" y="6728967"/>
            <a:ext cx="2065020" cy="380677"/>
          </a:xfrm>
        </p:spPr>
        <p:txBody>
          <a:bodyPr/>
          <a:lstStyle/>
          <a:p>
            <a:pPr>
              <a:defRPr/>
            </a:pPr>
            <a:r>
              <a:rPr lang="ru-RU" dirty="0" smtClean="0">
                <a:solidFill>
                  <a:prstClr val="black">
                    <a:tint val="75000"/>
                  </a:prstClr>
                </a:solidFill>
              </a:rPr>
              <a:t>9</a:t>
            </a:r>
            <a:endParaRPr lang="ru-RU" dirty="0">
              <a:solidFill>
                <a:prstClr val="black">
                  <a:tint val="75000"/>
                </a:prstClr>
              </a:solidFill>
            </a:endParaRPr>
          </a:p>
        </p:txBody>
      </p:sp>
    </p:spTree>
    <p:extLst>
      <p:ext uri="{BB962C8B-B14F-4D97-AF65-F5344CB8AC3E}">
        <p14:creationId xmlns:p14="http://schemas.microsoft.com/office/powerpoint/2010/main" val="4289779701"/>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2.xml><?xml version="1.0" encoding="utf-8"?>
<a:theme xmlns:a="http://schemas.openxmlformats.org/drawingml/2006/main" name="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4.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5.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44922</TotalTime>
  <Words>2298</Words>
  <Application>Microsoft Office PowerPoint</Application>
  <PresentationFormat>Произвольный</PresentationFormat>
  <Paragraphs>171</Paragraphs>
  <Slides>19</Slides>
  <Notes>8</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5</vt:i4>
      </vt:variant>
      <vt:variant>
        <vt:lpstr>Заголовки слайдов</vt:lpstr>
      </vt:variant>
      <vt:variant>
        <vt:i4>19</vt:i4>
      </vt:variant>
    </vt:vector>
  </HeadingPairs>
  <TitlesOfParts>
    <vt:vector size="36" baseType="lpstr">
      <vt:lpstr>Arial</vt:lpstr>
      <vt:lpstr>Arial Narrow</vt:lpstr>
      <vt:lpstr>Calibri</vt:lpstr>
      <vt:lpstr>Georgia</vt:lpstr>
      <vt:lpstr>Golos Text</vt:lpstr>
      <vt:lpstr>Roboto</vt:lpstr>
      <vt:lpstr>Roboto Condensed</vt:lpstr>
      <vt:lpstr>Segoe UI Symbol</vt:lpstr>
      <vt:lpstr>Times New Roman</vt:lpstr>
      <vt:lpstr>Tinos</vt:lpstr>
      <vt:lpstr>Trebuchet MS</vt:lpstr>
      <vt:lpstr>Wingdings</vt:lpstr>
      <vt:lpstr>Специальное оформление</vt:lpstr>
      <vt:lpstr>7_Специальное оформление</vt:lpstr>
      <vt:lpstr>1_Специальное оформление</vt:lpstr>
      <vt:lpstr>2_Специальное оформление</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 Ivanova</dc:creator>
  <cp:lastModifiedBy>Паклина Ирина Викторовна</cp:lastModifiedBy>
  <cp:revision>1135</cp:revision>
  <cp:lastPrinted>2022-10-21T07:58:50Z</cp:lastPrinted>
  <dcterms:created xsi:type="dcterms:W3CDTF">2019-04-30T10:46:03Z</dcterms:created>
  <dcterms:modified xsi:type="dcterms:W3CDTF">2025-01-21T10:21:24Z</dcterms:modified>
</cp:coreProperties>
</file>