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3.xml" ContentType="application/vnd.openxmlformats-officedocument.drawingml.chart+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887" r:id="rId1"/>
  </p:sldMasterIdLst>
  <p:notesMasterIdLst>
    <p:notesMasterId r:id="rId19"/>
  </p:notesMasterIdLst>
  <p:handoutMasterIdLst>
    <p:handoutMasterId r:id="rId20"/>
  </p:handoutMasterIdLst>
  <p:sldIdLst>
    <p:sldId id="702" r:id="rId2"/>
    <p:sldId id="692" r:id="rId3"/>
    <p:sldId id="665" r:id="rId4"/>
    <p:sldId id="673" r:id="rId5"/>
    <p:sldId id="664" r:id="rId6"/>
    <p:sldId id="680" r:id="rId7"/>
    <p:sldId id="685" r:id="rId8"/>
    <p:sldId id="682" r:id="rId9"/>
    <p:sldId id="695" r:id="rId10"/>
    <p:sldId id="696" r:id="rId11"/>
    <p:sldId id="678" r:id="rId12"/>
    <p:sldId id="698" r:id="rId13"/>
    <p:sldId id="699" r:id="rId14"/>
    <p:sldId id="686" r:id="rId15"/>
    <p:sldId id="689" r:id="rId16"/>
    <p:sldId id="687" r:id="rId17"/>
    <p:sldId id="651" r:id="rId18"/>
  </p:sldIdLst>
  <p:sldSz cx="9144000" cy="6858000" type="screen4x3"/>
  <p:notesSz cx="6781800" cy="987425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6877" algn="l" rtl="0" fontAlgn="base">
      <a:spcBef>
        <a:spcPct val="0"/>
      </a:spcBef>
      <a:spcAft>
        <a:spcPct val="0"/>
      </a:spcAft>
      <a:defRPr kern="1200">
        <a:solidFill>
          <a:schemeClr val="tx1"/>
        </a:solidFill>
        <a:latin typeface="Arial" charset="0"/>
        <a:ea typeface="+mn-ea"/>
        <a:cs typeface="+mn-cs"/>
      </a:defRPr>
    </a:lvl2pPr>
    <a:lvl3pPr marL="913755" algn="l" rtl="0" fontAlgn="base">
      <a:spcBef>
        <a:spcPct val="0"/>
      </a:spcBef>
      <a:spcAft>
        <a:spcPct val="0"/>
      </a:spcAft>
      <a:defRPr kern="1200">
        <a:solidFill>
          <a:schemeClr val="tx1"/>
        </a:solidFill>
        <a:latin typeface="Arial" charset="0"/>
        <a:ea typeface="+mn-ea"/>
        <a:cs typeface="+mn-cs"/>
      </a:defRPr>
    </a:lvl3pPr>
    <a:lvl4pPr marL="1370632" algn="l" rtl="0" fontAlgn="base">
      <a:spcBef>
        <a:spcPct val="0"/>
      </a:spcBef>
      <a:spcAft>
        <a:spcPct val="0"/>
      </a:spcAft>
      <a:defRPr kern="1200">
        <a:solidFill>
          <a:schemeClr val="tx1"/>
        </a:solidFill>
        <a:latin typeface="Arial" charset="0"/>
        <a:ea typeface="+mn-ea"/>
        <a:cs typeface="+mn-cs"/>
      </a:defRPr>
    </a:lvl4pPr>
    <a:lvl5pPr marL="1827510" algn="l" rtl="0" fontAlgn="base">
      <a:spcBef>
        <a:spcPct val="0"/>
      </a:spcBef>
      <a:spcAft>
        <a:spcPct val="0"/>
      </a:spcAft>
      <a:defRPr kern="1200">
        <a:solidFill>
          <a:schemeClr val="tx1"/>
        </a:solidFill>
        <a:latin typeface="Arial" charset="0"/>
        <a:ea typeface="+mn-ea"/>
        <a:cs typeface="+mn-cs"/>
      </a:defRPr>
    </a:lvl5pPr>
    <a:lvl6pPr marL="2284386" algn="l" defTabSz="913755" rtl="0" eaLnBrk="1" latinLnBrk="0" hangingPunct="1">
      <a:defRPr kern="1200">
        <a:solidFill>
          <a:schemeClr val="tx1"/>
        </a:solidFill>
        <a:latin typeface="Arial" charset="0"/>
        <a:ea typeface="+mn-ea"/>
        <a:cs typeface="+mn-cs"/>
      </a:defRPr>
    </a:lvl6pPr>
    <a:lvl7pPr marL="2741264" algn="l" defTabSz="913755" rtl="0" eaLnBrk="1" latinLnBrk="0" hangingPunct="1">
      <a:defRPr kern="1200">
        <a:solidFill>
          <a:schemeClr val="tx1"/>
        </a:solidFill>
        <a:latin typeface="Arial" charset="0"/>
        <a:ea typeface="+mn-ea"/>
        <a:cs typeface="+mn-cs"/>
      </a:defRPr>
    </a:lvl7pPr>
    <a:lvl8pPr marL="3198142" algn="l" defTabSz="913755" rtl="0" eaLnBrk="1" latinLnBrk="0" hangingPunct="1">
      <a:defRPr kern="1200">
        <a:solidFill>
          <a:schemeClr val="tx1"/>
        </a:solidFill>
        <a:latin typeface="Arial" charset="0"/>
        <a:ea typeface="+mn-ea"/>
        <a:cs typeface="+mn-cs"/>
      </a:defRPr>
    </a:lvl8pPr>
    <a:lvl9pPr marL="3655018" algn="l" defTabSz="913755"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840" userDrawn="1">
          <p15:clr>
            <a:srgbClr val="A4A3A4"/>
          </p15:clr>
        </p15:guide>
        <p15:guide id="2" pos="3628"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vasinkosta-2155@yandex.ru" initials="v"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FFFF"/>
    <a:srgbClr val="CCFFCC"/>
    <a:srgbClr val="66CCFF"/>
    <a:srgbClr val="BAE9FE"/>
    <a:srgbClr val="99FFCC"/>
    <a:srgbClr val="CCFF99"/>
    <a:srgbClr val="FFFFFF"/>
    <a:srgbClr val="FFCCFF"/>
    <a:srgbClr val="FF0066"/>
    <a:srgbClr val="00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778" autoAdjust="0"/>
    <p:restoredTop sz="96408" autoAdjust="0"/>
  </p:normalViewPr>
  <p:slideViewPr>
    <p:cSldViewPr snapToGrid="0">
      <p:cViewPr varScale="1">
        <p:scale>
          <a:sx n="111" d="100"/>
          <a:sy n="111" d="100"/>
        </p:scale>
        <p:origin x="1608" y="90"/>
      </p:cViewPr>
      <p:guideLst>
        <p:guide orient="horz" pos="2840"/>
        <p:guide pos="362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0" d="100"/>
          <a:sy n="60" d="100"/>
        </p:scale>
        <p:origin x="3216" y="67"/>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_____Microsoft_Excel.xlsx"/></Relationships>
</file>

<file path=ppt/charts/_rels/chart2.xml.rels><?xml version="1.0" encoding="UTF-8" standalone="yes"?>
<Relationships xmlns="http://schemas.openxmlformats.org/package/2006/relationships"><Relationship Id="rId1" Type="http://schemas.openxmlformats.org/officeDocument/2006/relationships/package" Target="../embeddings/_____Microsoft_Excel1.xlsx"/></Relationships>
</file>

<file path=ppt/charts/_rels/chart3.xml.rels><?xml version="1.0" encoding="UTF-8" standalone="yes"?>
<Relationships xmlns="http://schemas.openxmlformats.org/package/2006/relationships"><Relationship Id="rId1" Type="http://schemas.openxmlformats.org/officeDocument/2006/relationships/package" Target="../embeddings/_____Microsoft_Excel2.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8805555555555558E-2"/>
          <c:y val="3.8805555555555558E-2"/>
          <c:w val="0.92238888888888892"/>
          <c:h val="0.92238888888888892"/>
        </c:manualLayout>
      </c:layout>
      <c:doughnutChart>
        <c:varyColors val="1"/>
        <c:ser>
          <c:idx val="0"/>
          <c:order val="0"/>
          <c:tx>
            <c:strRef>
              <c:f>Лист1!$B$1</c:f>
              <c:strCache>
                <c:ptCount val="1"/>
                <c:pt idx="0">
                  <c:v>Продажи</c:v>
                </c:pt>
              </c:strCache>
            </c:strRef>
          </c:tx>
          <c:explosion val="9"/>
          <c:dPt>
            <c:idx val="0"/>
            <c:bubble3D val="0"/>
            <c:explosion val="0"/>
            <c:spPr>
              <a:solidFill>
                <a:schemeClr val="accent6">
                  <a:lumMod val="75000"/>
                </a:schemeClr>
              </a:solidFill>
            </c:spPr>
            <c:extLst>
              <c:ext xmlns:c16="http://schemas.microsoft.com/office/drawing/2014/chart" uri="{C3380CC4-5D6E-409C-BE32-E72D297353CC}">
                <c16:uniqueId val="{00000001-B0C2-4D25-998B-1B91A1B4A469}"/>
              </c:ext>
            </c:extLst>
          </c:dPt>
          <c:dPt>
            <c:idx val="1"/>
            <c:bubble3D val="0"/>
            <c:spPr>
              <a:solidFill>
                <a:srgbClr val="618CBB"/>
              </a:solidFill>
            </c:spPr>
            <c:extLst>
              <c:ext xmlns:c16="http://schemas.microsoft.com/office/drawing/2014/chart" uri="{C3380CC4-5D6E-409C-BE32-E72D297353CC}">
                <c16:uniqueId val="{00000003-B0C2-4D25-998B-1B91A1B4A469}"/>
              </c:ext>
            </c:extLst>
          </c:dPt>
          <c:dPt>
            <c:idx val="2"/>
            <c:bubble3D val="0"/>
            <c:spPr>
              <a:solidFill>
                <a:schemeClr val="tx1">
                  <a:lumMod val="50000"/>
                  <a:lumOff val="50000"/>
                </a:schemeClr>
              </a:solidFill>
            </c:spPr>
            <c:extLst>
              <c:ext xmlns:c16="http://schemas.microsoft.com/office/drawing/2014/chart" uri="{C3380CC4-5D6E-409C-BE32-E72D297353CC}">
                <c16:uniqueId val="{00000005-B0C2-4D25-998B-1B91A1B4A469}"/>
              </c:ext>
            </c:extLst>
          </c:dPt>
          <c:cat>
            <c:strRef>
              <c:f>Лист1!$A$2:$A$3</c:f>
              <c:strCache>
                <c:ptCount val="2"/>
                <c:pt idx="0">
                  <c:v>Кв. 1</c:v>
                </c:pt>
                <c:pt idx="1">
                  <c:v>Кв. 2</c:v>
                </c:pt>
              </c:strCache>
            </c:strRef>
          </c:cat>
          <c:val>
            <c:numRef>
              <c:f>Лист1!$B$2:$B$3</c:f>
              <c:numCache>
                <c:formatCode>General</c:formatCode>
                <c:ptCount val="2"/>
                <c:pt idx="0">
                  <c:v>32.6</c:v>
                </c:pt>
                <c:pt idx="1">
                  <c:v>67.099999999999994</c:v>
                </c:pt>
              </c:numCache>
            </c:numRef>
          </c:val>
          <c:extLst>
            <c:ext xmlns:c16="http://schemas.microsoft.com/office/drawing/2014/chart" uri="{C3380CC4-5D6E-409C-BE32-E72D297353CC}">
              <c16:uniqueId val="{00000006-B0C2-4D25-998B-1B91A1B4A469}"/>
            </c:ext>
          </c:extLst>
        </c:ser>
        <c:dLbls>
          <c:showLegendKey val="0"/>
          <c:showVal val="0"/>
          <c:showCatName val="0"/>
          <c:showSerName val="0"/>
          <c:showPercent val="0"/>
          <c:showBubbleSize val="0"/>
          <c:showLeaderLines val="1"/>
        </c:dLbls>
        <c:firstSliceAng val="36"/>
        <c:holeSize val="50"/>
      </c:doughnutChart>
      <c:spPr>
        <a:noFill/>
        <a:ln w="14835">
          <a:noFill/>
        </a:ln>
        <a:scene3d>
          <a:camera prst="orthographicFront"/>
          <a:lightRig rig="threePt" dir="t"/>
        </a:scene3d>
        <a:sp3d>
          <a:bevelB h="6350"/>
        </a:sp3d>
      </c:spPr>
    </c:plotArea>
    <c:plotVisOnly val="1"/>
    <c:dispBlanksAs val="gap"/>
    <c:showDLblsOverMax val="0"/>
  </c:chart>
  <c:txPr>
    <a:bodyPr/>
    <a:lstStyle/>
    <a:p>
      <a:pPr>
        <a:defRPr sz="1051"/>
      </a:pPr>
      <a:endParaRPr lang="ru-RU"/>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8805555555555558E-2"/>
          <c:y val="3.8805555555555558E-2"/>
          <c:w val="0.92238888888888892"/>
          <c:h val="0.92238888888888892"/>
        </c:manualLayout>
      </c:layout>
      <c:doughnutChart>
        <c:varyColors val="1"/>
        <c:ser>
          <c:idx val="0"/>
          <c:order val="0"/>
          <c:tx>
            <c:strRef>
              <c:f>Лист1!$B$1</c:f>
              <c:strCache>
                <c:ptCount val="1"/>
                <c:pt idx="0">
                  <c:v>Продажи</c:v>
                </c:pt>
              </c:strCache>
            </c:strRef>
          </c:tx>
          <c:explosion val="9"/>
          <c:dPt>
            <c:idx val="0"/>
            <c:bubble3D val="0"/>
            <c:explosion val="0"/>
            <c:spPr>
              <a:solidFill>
                <a:schemeClr val="accent6">
                  <a:lumMod val="75000"/>
                </a:schemeClr>
              </a:solidFill>
            </c:spPr>
            <c:extLst>
              <c:ext xmlns:c16="http://schemas.microsoft.com/office/drawing/2014/chart" uri="{C3380CC4-5D6E-409C-BE32-E72D297353CC}">
                <c16:uniqueId val="{00000001-87F2-4E4E-BCB4-849DE0A1EE91}"/>
              </c:ext>
            </c:extLst>
          </c:dPt>
          <c:dPt>
            <c:idx val="1"/>
            <c:bubble3D val="0"/>
            <c:spPr>
              <a:solidFill>
                <a:srgbClr val="618CBB"/>
              </a:solidFill>
            </c:spPr>
            <c:extLst>
              <c:ext xmlns:c16="http://schemas.microsoft.com/office/drawing/2014/chart" uri="{C3380CC4-5D6E-409C-BE32-E72D297353CC}">
                <c16:uniqueId val="{00000003-87F2-4E4E-BCB4-849DE0A1EE91}"/>
              </c:ext>
            </c:extLst>
          </c:dPt>
          <c:dPt>
            <c:idx val="2"/>
            <c:bubble3D val="0"/>
            <c:spPr>
              <a:solidFill>
                <a:schemeClr val="tx1">
                  <a:lumMod val="50000"/>
                  <a:lumOff val="50000"/>
                </a:schemeClr>
              </a:solidFill>
            </c:spPr>
            <c:extLst>
              <c:ext xmlns:c16="http://schemas.microsoft.com/office/drawing/2014/chart" uri="{C3380CC4-5D6E-409C-BE32-E72D297353CC}">
                <c16:uniqueId val="{00000005-87F2-4E4E-BCB4-849DE0A1EE91}"/>
              </c:ext>
            </c:extLst>
          </c:dPt>
          <c:cat>
            <c:strRef>
              <c:f>Лист1!$A$2:$A$3</c:f>
              <c:strCache>
                <c:ptCount val="2"/>
                <c:pt idx="0">
                  <c:v>Кв. 1</c:v>
                </c:pt>
                <c:pt idx="1">
                  <c:v>Кв. 2</c:v>
                </c:pt>
              </c:strCache>
            </c:strRef>
          </c:cat>
          <c:val>
            <c:numRef>
              <c:f>Лист1!$B$2:$B$3</c:f>
              <c:numCache>
                <c:formatCode>General</c:formatCode>
                <c:ptCount val="2"/>
                <c:pt idx="0">
                  <c:v>51.4</c:v>
                </c:pt>
                <c:pt idx="1">
                  <c:v>48.6</c:v>
                </c:pt>
              </c:numCache>
            </c:numRef>
          </c:val>
          <c:extLst>
            <c:ext xmlns:c16="http://schemas.microsoft.com/office/drawing/2014/chart" uri="{C3380CC4-5D6E-409C-BE32-E72D297353CC}">
              <c16:uniqueId val="{00000006-87F2-4E4E-BCB4-849DE0A1EE91}"/>
            </c:ext>
          </c:extLst>
        </c:ser>
        <c:dLbls>
          <c:showLegendKey val="0"/>
          <c:showVal val="0"/>
          <c:showCatName val="0"/>
          <c:showSerName val="0"/>
          <c:showPercent val="0"/>
          <c:showBubbleSize val="0"/>
          <c:showLeaderLines val="1"/>
        </c:dLbls>
        <c:firstSliceAng val="0"/>
        <c:holeSize val="50"/>
      </c:doughnutChart>
      <c:spPr>
        <a:noFill/>
        <a:ln w="14835">
          <a:noFill/>
        </a:ln>
        <a:scene3d>
          <a:camera prst="orthographicFront"/>
          <a:lightRig rig="threePt" dir="t"/>
        </a:scene3d>
        <a:sp3d>
          <a:bevelB h="6350"/>
        </a:sp3d>
      </c:spPr>
    </c:plotArea>
    <c:plotVisOnly val="1"/>
    <c:dispBlanksAs val="gap"/>
    <c:showDLblsOverMax val="0"/>
  </c:chart>
  <c:txPr>
    <a:bodyPr/>
    <a:lstStyle/>
    <a:p>
      <a:pPr>
        <a:defRPr sz="1051"/>
      </a:pPr>
      <a:endParaRPr lang="ru-RU"/>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8805555555555558E-2"/>
          <c:y val="3.8805555555555558E-2"/>
          <c:w val="0.92238888888888892"/>
          <c:h val="0.92238888888888892"/>
        </c:manualLayout>
      </c:layout>
      <c:doughnutChart>
        <c:varyColors val="1"/>
        <c:ser>
          <c:idx val="0"/>
          <c:order val="0"/>
          <c:tx>
            <c:strRef>
              <c:f>Лист1!$B$1</c:f>
              <c:strCache>
                <c:ptCount val="1"/>
                <c:pt idx="0">
                  <c:v>Продажи</c:v>
                </c:pt>
              </c:strCache>
            </c:strRef>
          </c:tx>
          <c:explosion val="9"/>
          <c:dPt>
            <c:idx val="0"/>
            <c:bubble3D val="0"/>
            <c:explosion val="0"/>
            <c:spPr>
              <a:solidFill>
                <a:schemeClr val="accent6">
                  <a:lumMod val="75000"/>
                </a:schemeClr>
              </a:solidFill>
            </c:spPr>
            <c:extLst>
              <c:ext xmlns:c16="http://schemas.microsoft.com/office/drawing/2014/chart" uri="{C3380CC4-5D6E-409C-BE32-E72D297353CC}">
                <c16:uniqueId val="{00000001-13DA-4A8A-86BF-2C7CE5DB4E15}"/>
              </c:ext>
            </c:extLst>
          </c:dPt>
          <c:dPt>
            <c:idx val="1"/>
            <c:bubble3D val="0"/>
            <c:spPr>
              <a:solidFill>
                <a:srgbClr val="618CBB"/>
              </a:solidFill>
            </c:spPr>
            <c:extLst>
              <c:ext xmlns:c16="http://schemas.microsoft.com/office/drawing/2014/chart" uri="{C3380CC4-5D6E-409C-BE32-E72D297353CC}">
                <c16:uniqueId val="{00000003-13DA-4A8A-86BF-2C7CE5DB4E15}"/>
              </c:ext>
            </c:extLst>
          </c:dPt>
          <c:dPt>
            <c:idx val="2"/>
            <c:bubble3D val="0"/>
            <c:spPr>
              <a:solidFill>
                <a:schemeClr val="tx1">
                  <a:lumMod val="50000"/>
                  <a:lumOff val="50000"/>
                </a:schemeClr>
              </a:solidFill>
            </c:spPr>
            <c:extLst>
              <c:ext xmlns:c16="http://schemas.microsoft.com/office/drawing/2014/chart" uri="{C3380CC4-5D6E-409C-BE32-E72D297353CC}">
                <c16:uniqueId val="{00000005-13DA-4A8A-86BF-2C7CE5DB4E15}"/>
              </c:ext>
            </c:extLst>
          </c:dPt>
          <c:cat>
            <c:strRef>
              <c:f>Лист1!$A$2:$A$4</c:f>
              <c:strCache>
                <c:ptCount val="3"/>
                <c:pt idx="0">
                  <c:v>Кв. 1</c:v>
                </c:pt>
                <c:pt idx="1">
                  <c:v>Кв. 2</c:v>
                </c:pt>
                <c:pt idx="2">
                  <c:v>Кв. 3</c:v>
                </c:pt>
              </c:strCache>
            </c:strRef>
          </c:cat>
          <c:val>
            <c:numRef>
              <c:f>Лист1!$B$2:$B$4</c:f>
              <c:numCache>
                <c:formatCode>General</c:formatCode>
                <c:ptCount val="3"/>
                <c:pt idx="0">
                  <c:v>65</c:v>
                </c:pt>
                <c:pt idx="1">
                  <c:v>3</c:v>
                </c:pt>
                <c:pt idx="2">
                  <c:v>2</c:v>
                </c:pt>
              </c:numCache>
            </c:numRef>
          </c:val>
          <c:extLst>
            <c:ext xmlns:c16="http://schemas.microsoft.com/office/drawing/2014/chart" uri="{C3380CC4-5D6E-409C-BE32-E72D297353CC}">
              <c16:uniqueId val="{00000006-13DA-4A8A-86BF-2C7CE5DB4E15}"/>
            </c:ext>
          </c:extLst>
        </c:ser>
        <c:dLbls>
          <c:showLegendKey val="0"/>
          <c:showVal val="0"/>
          <c:showCatName val="0"/>
          <c:showSerName val="0"/>
          <c:showPercent val="0"/>
          <c:showBubbleSize val="0"/>
          <c:showLeaderLines val="1"/>
        </c:dLbls>
        <c:firstSliceAng val="112"/>
        <c:holeSize val="50"/>
      </c:doughnutChart>
      <c:spPr>
        <a:noFill/>
        <a:ln w="14835">
          <a:noFill/>
        </a:ln>
        <a:scene3d>
          <a:camera prst="orthographicFront"/>
          <a:lightRig rig="threePt" dir="t"/>
        </a:scene3d>
        <a:sp3d>
          <a:bevelB h="6350"/>
        </a:sp3d>
      </c:spPr>
    </c:plotArea>
    <c:plotVisOnly val="1"/>
    <c:dispBlanksAs val="gap"/>
    <c:showDLblsOverMax val="0"/>
  </c:chart>
  <c:txPr>
    <a:bodyPr/>
    <a:lstStyle/>
    <a:p>
      <a:pPr>
        <a:defRPr sz="1051"/>
      </a:pPr>
      <a:endParaRPr lang="ru-RU"/>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5"/>
            <a:ext cx="2938995" cy="493634"/>
          </a:xfrm>
          <a:prstGeom prst="rect">
            <a:avLst/>
          </a:prstGeom>
        </p:spPr>
        <p:txBody>
          <a:bodyPr vert="horz" lIns="91481" tIns="45740" rIns="91481" bIns="45740" rtlCol="0"/>
          <a:lstStyle>
            <a:lvl1pPr algn="l">
              <a:defRPr sz="1200"/>
            </a:lvl1pPr>
          </a:lstStyle>
          <a:p>
            <a:endParaRPr lang="ru-RU"/>
          </a:p>
        </p:txBody>
      </p:sp>
      <p:sp>
        <p:nvSpPr>
          <p:cNvPr id="3" name="Дата 2"/>
          <p:cNvSpPr>
            <a:spLocks noGrp="1"/>
          </p:cNvSpPr>
          <p:nvPr>
            <p:ph type="dt" sz="quarter" idx="1"/>
          </p:nvPr>
        </p:nvSpPr>
        <p:spPr>
          <a:xfrm>
            <a:off x="3841194" y="5"/>
            <a:ext cx="2938995" cy="493634"/>
          </a:xfrm>
          <a:prstGeom prst="rect">
            <a:avLst/>
          </a:prstGeom>
        </p:spPr>
        <p:txBody>
          <a:bodyPr vert="horz" lIns="91481" tIns="45740" rIns="91481" bIns="45740" rtlCol="0"/>
          <a:lstStyle>
            <a:lvl1pPr algn="r">
              <a:defRPr sz="1200"/>
            </a:lvl1pPr>
          </a:lstStyle>
          <a:p>
            <a:fld id="{EC36BF3D-54BD-4E01-AFE7-100336D179FD}" type="datetimeFigureOut">
              <a:rPr lang="ru-RU" smtClean="0"/>
              <a:pPr/>
              <a:t>28.01.2021</a:t>
            </a:fld>
            <a:endParaRPr lang="ru-RU"/>
          </a:p>
        </p:txBody>
      </p:sp>
      <p:sp>
        <p:nvSpPr>
          <p:cNvPr id="4" name="Нижний колонтитул 3"/>
          <p:cNvSpPr>
            <a:spLocks noGrp="1"/>
          </p:cNvSpPr>
          <p:nvPr>
            <p:ph type="ftr" sz="quarter" idx="2"/>
          </p:nvPr>
        </p:nvSpPr>
        <p:spPr>
          <a:xfrm>
            <a:off x="2" y="9379030"/>
            <a:ext cx="2938995" cy="493633"/>
          </a:xfrm>
          <a:prstGeom prst="rect">
            <a:avLst/>
          </a:prstGeom>
        </p:spPr>
        <p:txBody>
          <a:bodyPr vert="horz" lIns="91481" tIns="45740" rIns="91481" bIns="45740" rtlCol="0" anchor="b"/>
          <a:lstStyle>
            <a:lvl1pPr algn="l">
              <a:defRPr sz="1200"/>
            </a:lvl1pPr>
          </a:lstStyle>
          <a:p>
            <a:endParaRPr lang="ru-RU"/>
          </a:p>
        </p:txBody>
      </p:sp>
      <p:sp>
        <p:nvSpPr>
          <p:cNvPr id="5" name="Номер слайда 4"/>
          <p:cNvSpPr>
            <a:spLocks noGrp="1"/>
          </p:cNvSpPr>
          <p:nvPr>
            <p:ph type="sldNum" sz="quarter" idx="3"/>
          </p:nvPr>
        </p:nvSpPr>
        <p:spPr>
          <a:xfrm>
            <a:off x="3841194" y="9379030"/>
            <a:ext cx="2938995" cy="493633"/>
          </a:xfrm>
          <a:prstGeom prst="rect">
            <a:avLst/>
          </a:prstGeom>
        </p:spPr>
        <p:txBody>
          <a:bodyPr vert="horz" lIns="91481" tIns="45740" rIns="91481" bIns="45740" rtlCol="0" anchor="b"/>
          <a:lstStyle>
            <a:lvl1pPr algn="r">
              <a:defRPr sz="1200"/>
            </a:lvl1pPr>
          </a:lstStyle>
          <a:p>
            <a:fld id="{99CE5AD6-C143-4F56-A39C-258B73244CE7}" type="slidenum">
              <a:rPr lang="ru-RU" smtClean="0"/>
              <a:pPr/>
              <a:t>‹#›</a:t>
            </a:fld>
            <a:endParaRPr lang="ru-RU"/>
          </a:p>
        </p:txBody>
      </p:sp>
    </p:spTree>
    <p:extLst>
      <p:ext uri="{BB962C8B-B14F-4D97-AF65-F5344CB8AC3E}">
        <p14:creationId xmlns:p14="http://schemas.microsoft.com/office/powerpoint/2010/main" val="26915717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5"/>
            <a:ext cx="2938995" cy="493634"/>
          </a:xfrm>
          <a:prstGeom prst="rect">
            <a:avLst/>
          </a:prstGeom>
        </p:spPr>
        <p:txBody>
          <a:bodyPr vert="horz" lIns="91481" tIns="45740" rIns="91481" bIns="45740" rtlCol="0"/>
          <a:lstStyle>
            <a:lvl1pPr algn="l" fontAlgn="auto">
              <a:spcBef>
                <a:spcPts val="0"/>
              </a:spcBef>
              <a:spcAft>
                <a:spcPts val="0"/>
              </a:spcAft>
              <a:defRPr sz="1200">
                <a:latin typeface="+mn-lt"/>
              </a:defRPr>
            </a:lvl1pPr>
          </a:lstStyle>
          <a:p>
            <a:pPr>
              <a:defRPr/>
            </a:pPr>
            <a:endParaRPr lang="ru-RU"/>
          </a:p>
        </p:txBody>
      </p:sp>
      <p:sp>
        <p:nvSpPr>
          <p:cNvPr id="3" name="Дата 2"/>
          <p:cNvSpPr>
            <a:spLocks noGrp="1"/>
          </p:cNvSpPr>
          <p:nvPr>
            <p:ph type="dt" idx="1"/>
          </p:nvPr>
        </p:nvSpPr>
        <p:spPr>
          <a:xfrm>
            <a:off x="3841194" y="5"/>
            <a:ext cx="2938995" cy="493634"/>
          </a:xfrm>
          <a:prstGeom prst="rect">
            <a:avLst/>
          </a:prstGeom>
        </p:spPr>
        <p:txBody>
          <a:bodyPr vert="horz" lIns="91481" tIns="45740" rIns="91481" bIns="45740" rtlCol="0"/>
          <a:lstStyle>
            <a:lvl1pPr algn="r" fontAlgn="auto">
              <a:spcBef>
                <a:spcPts val="0"/>
              </a:spcBef>
              <a:spcAft>
                <a:spcPts val="0"/>
              </a:spcAft>
              <a:defRPr sz="1200">
                <a:latin typeface="+mn-lt"/>
              </a:defRPr>
            </a:lvl1pPr>
          </a:lstStyle>
          <a:p>
            <a:pPr>
              <a:defRPr/>
            </a:pPr>
            <a:fld id="{793807EB-7E0E-4316-9972-3A51DDF53979}" type="datetimeFigureOut">
              <a:rPr lang="ru-RU"/>
              <a:pPr>
                <a:defRPr/>
              </a:pPr>
              <a:t>28.01.2021</a:t>
            </a:fld>
            <a:endParaRPr lang="ru-RU"/>
          </a:p>
        </p:txBody>
      </p:sp>
      <p:sp>
        <p:nvSpPr>
          <p:cNvPr id="4" name="Образ слайда 3"/>
          <p:cNvSpPr>
            <a:spLocks noGrp="1" noRot="1" noChangeAspect="1"/>
          </p:cNvSpPr>
          <p:nvPr>
            <p:ph type="sldImg" idx="2"/>
          </p:nvPr>
        </p:nvSpPr>
        <p:spPr>
          <a:xfrm>
            <a:off x="919163" y="736600"/>
            <a:ext cx="4943475" cy="3706813"/>
          </a:xfrm>
          <a:prstGeom prst="rect">
            <a:avLst/>
          </a:prstGeom>
          <a:noFill/>
          <a:ln w="12700">
            <a:solidFill>
              <a:prstClr val="black"/>
            </a:solidFill>
          </a:ln>
        </p:spPr>
        <p:txBody>
          <a:bodyPr vert="horz" lIns="91481" tIns="45740" rIns="91481" bIns="45740" rtlCol="0" anchor="ctr"/>
          <a:lstStyle/>
          <a:p>
            <a:pPr lvl="0"/>
            <a:endParaRPr lang="ru-RU" noProof="0"/>
          </a:p>
        </p:txBody>
      </p:sp>
      <p:sp>
        <p:nvSpPr>
          <p:cNvPr id="5" name="Заметки 4"/>
          <p:cNvSpPr>
            <a:spLocks noGrp="1"/>
          </p:cNvSpPr>
          <p:nvPr>
            <p:ph type="body" sz="quarter" idx="3"/>
          </p:nvPr>
        </p:nvSpPr>
        <p:spPr>
          <a:xfrm>
            <a:off x="677863" y="4690314"/>
            <a:ext cx="5426086" cy="4442699"/>
          </a:xfrm>
          <a:prstGeom prst="rect">
            <a:avLst/>
          </a:prstGeom>
        </p:spPr>
        <p:txBody>
          <a:bodyPr vert="horz" lIns="91481" tIns="45740" rIns="91481" bIns="45740" rtlCol="0">
            <a:normAutofit/>
          </a:bodyPr>
          <a:lstStyle/>
          <a:p>
            <a:pPr lvl="0"/>
            <a:r>
              <a:rPr lang="ru-RU" noProof="0"/>
              <a:t>Образец текста</a:t>
            </a:r>
          </a:p>
          <a:p>
            <a:pPr lvl="1"/>
            <a:r>
              <a:rPr lang="ru-RU" noProof="0"/>
              <a:t>Второй уровень</a:t>
            </a:r>
          </a:p>
          <a:p>
            <a:pPr lvl="2"/>
            <a:r>
              <a:rPr lang="ru-RU" noProof="0"/>
              <a:t>Третий уровень</a:t>
            </a:r>
          </a:p>
          <a:p>
            <a:pPr lvl="3"/>
            <a:r>
              <a:rPr lang="ru-RU" noProof="0"/>
              <a:t>Четвертый уровень</a:t>
            </a:r>
          </a:p>
          <a:p>
            <a:pPr lvl="4"/>
            <a:r>
              <a:rPr lang="ru-RU" noProof="0"/>
              <a:t>Пятый уровень</a:t>
            </a:r>
          </a:p>
        </p:txBody>
      </p:sp>
      <p:sp>
        <p:nvSpPr>
          <p:cNvPr id="6" name="Нижний колонтитул 5"/>
          <p:cNvSpPr>
            <a:spLocks noGrp="1"/>
          </p:cNvSpPr>
          <p:nvPr>
            <p:ph type="ftr" sz="quarter" idx="4"/>
          </p:nvPr>
        </p:nvSpPr>
        <p:spPr>
          <a:xfrm>
            <a:off x="2" y="9379030"/>
            <a:ext cx="2938995" cy="493633"/>
          </a:xfrm>
          <a:prstGeom prst="rect">
            <a:avLst/>
          </a:prstGeom>
        </p:spPr>
        <p:txBody>
          <a:bodyPr vert="horz" lIns="91481" tIns="45740" rIns="91481" bIns="45740" rtlCol="0" anchor="b"/>
          <a:lstStyle>
            <a:lvl1pPr algn="l" fontAlgn="auto">
              <a:spcBef>
                <a:spcPts val="0"/>
              </a:spcBef>
              <a:spcAft>
                <a:spcPts val="0"/>
              </a:spcAft>
              <a:defRPr sz="1200">
                <a:latin typeface="+mn-lt"/>
              </a:defRPr>
            </a:lvl1pPr>
          </a:lstStyle>
          <a:p>
            <a:pPr>
              <a:defRPr/>
            </a:pPr>
            <a:endParaRPr lang="ru-RU"/>
          </a:p>
        </p:txBody>
      </p:sp>
      <p:sp>
        <p:nvSpPr>
          <p:cNvPr id="7" name="Номер слайда 6"/>
          <p:cNvSpPr>
            <a:spLocks noGrp="1"/>
          </p:cNvSpPr>
          <p:nvPr>
            <p:ph type="sldNum" sz="quarter" idx="5"/>
          </p:nvPr>
        </p:nvSpPr>
        <p:spPr>
          <a:xfrm>
            <a:off x="3841194" y="9379030"/>
            <a:ext cx="2938995" cy="493633"/>
          </a:xfrm>
          <a:prstGeom prst="rect">
            <a:avLst/>
          </a:prstGeom>
        </p:spPr>
        <p:txBody>
          <a:bodyPr vert="horz" lIns="91481" tIns="45740" rIns="91481" bIns="45740" rtlCol="0" anchor="b"/>
          <a:lstStyle>
            <a:lvl1pPr algn="r" fontAlgn="auto">
              <a:spcBef>
                <a:spcPts val="0"/>
              </a:spcBef>
              <a:spcAft>
                <a:spcPts val="0"/>
              </a:spcAft>
              <a:defRPr sz="1200">
                <a:latin typeface="+mn-lt"/>
              </a:defRPr>
            </a:lvl1pPr>
          </a:lstStyle>
          <a:p>
            <a:pPr>
              <a:defRPr/>
            </a:pPr>
            <a:fld id="{0987DA77-9F0F-444D-8CD9-6925CB85764A}" type="slidenum">
              <a:rPr lang="ru-RU"/>
              <a:pPr>
                <a:defRPr/>
              </a:pPr>
              <a:t>‹#›</a:t>
            </a:fld>
            <a:endParaRPr lang="ru-RU"/>
          </a:p>
        </p:txBody>
      </p:sp>
    </p:spTree>
    <p:extLst>
      <p:ext uri="{BB962C8B-B14F-4D97-AF65-F5344CB8AC3E}">
        <p14:creationId xmlns:p14="http://schemas.microsoft.com/office/powerpoint/2010/main" val="225696116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6877" algn="l" rtl="0" eaLnBrk="0" fontAlgn="base" hangingPunct="0">
      <a:spcBef>
        <a:spcPct val="30000"/>
      </a:spcBef>
      <a:spcAft>
        <a:spcPct val="0"/>
      </a:spcAft>
      <a:defRPr sz="1200" kern="1200">
        <a:solidFill>
          <a:schemeClr val="tx1"/>
        </a:solidFill>
        <a:latin typeface="+mn-lt"/>
        <a:ea typeface="+mn-ea"/>
        <a:cs typeface="+mn-cs"/>
      </a:defRPr>
    </a:lvl2pPr>
    <a:lvl3pPr marL="913755" algn="l" rtl="0" eaLnBrk="0" fontAlgn="base" hangingPunct="0">
      <a:spcBef>
        <a:spcPct val="30000"/>
      </a:spcBef>
      <a:spcAft>
        <a:spcPct val="0"/>
      </a:spcAft>
      <a:defRPr sz="1200" kern="1200">
        <a:solidFill>
          <a:schemeClr val="tx1"/>
        </a:solidFill>
        <a:latin typeface="+mn-lt"/>
        <a:ea typeface="+mn-ea"/>
        <a:cs typeface="+mn-cs"/>
      </a:defRPr>
    </a:lvl3pPr>
    <a:lvl4pPr marL="1370632" algn="l" rtl="0" eaLnBrk="0" fontAlgn="base" hangingPunct="0">
      <a:spcBef>
        <a:spcPct val="30000"/>
      </a:spcBef>
      <a:spcAft>
        <a:spcPct val="0"/>
      </a:spcAft>
      <a:defRPr sz="1200" kern="1200">
        <a:solidFill>
          <a:schemeClr val="tx1"/>
        </a:solidFill>
        <a:latin typeface="+mn-lt"/>
        <a:ea typeface="+mn-ea"/>
        <a:cs typeface="+mn-cs"/>
      </a:defRPr>
    </a:lvl4pPr>
    <a:lvl5pPr marL="1827510" algn="l" rtl="0" eaLnBrk="0" fontAlgn="base" hangingPunct="0">
      <a:spcBef>
        <a:spcPct val="30000"/>
      </a:spcBef>
      <a:spcAft>
        <a:spcPct val="0"/>
      </a:spcAft>
      <a:defRPr sz="1200" kern="1200">
        <a:solidFill>
          <a:schemeClr val="tx1"/>
        </a:solidFill>
        <a:latin typeface="+mn-lt"/>
        <a:ea typeface="+mn-ea"/>
        <a:cs typeface="+mn-cs"/>
      </a:defRPr>
    </a:lvl5pPr>
    <a:lvl6pPr marL="2284386" algn="l" defTabSz="913755" rtl="0" eaLnBrk="1" latinLnBrk="0" hangingPunct="1">
      <a:defRPr sz="1200" kern="1200">
        <a:solidFill>
          <a:schemeClr val="tx1"/>
        </a:solidFill>
        <a:latin typeface="+mn-lt"/>
        <a:ea typeface="+mn-ea"/>
        <a:cs typeface="+mn-cs"/>
      </a:defRPr>
    </a:lvl6pPr>
    <a:lvl7pPr marL="2741264" algn="l" defTabSz="913755" rtl="0" eaLnBrk="1" latinLnBrk="0" hangingPunct="1">
      <a:defRPr sz="1200" kern="1200">
        <a:solidFill>
          <a:schemeClr val="tx1"/>
        </a:solidFill>
        <a:latin typeface="+mn-lt"/>
        <a:ea typeface="+mn-ea"/>
        <a:cs typeface="+mn-cs"/>
      </a:defRPr>
    </a:lvl7pPr>
    <a:lvl8pPr marL="3198142" algn="l" defTabSz="913755" rtl="0" eaLnBrk="1" latinLnBrk="0" hangingPunct="1">
      <a:defRPr sz="1200" kern="1200">
        <a:solidFill>
          <a:schemeClr val="tx1"/>
        </a:solidFill>
        <a:latin typeface="+mn-lt"/>
        <a:ea typeface="+mn-ea"/>
        <a:cs typeface="+mn-cs"/>
      </a:defRPr>
    </a:lvl8pPr>
    <a:lvl9pPr marL="3655018" algn="l" defTabSz="913755"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pPr>
              <a:defRPr/>
            </a:pPr>
            <a:fld id="{0987DA77-9F0F-444D-8CD9-6925CB85764A}" type="slidenum">
              <a:rPr lang="ru-RU" smtClean="0"/>
              <a:pPr>
                <a:defRPr/>
              </a:pPr>
              <a:t>1</a:t>
            </a:fld>
            <a:endParaRPr lang="ru-RU"/>
          </a:p>
        </p:txBody>
      </p:sp>
    </p:spTree>
    <p:extLst>
      <p:ext uri="{BB962C8B-B14F-4D97-AF65-F5344CB8AC3E}">
        <p14:creationId xmlns:p14="http://schemas.microsoft.com/office/powerpoint/2010/main" val="3913830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Заметки 2"/>
          <p:cNvSpPr>
            <a:spLocks noGrp="1"/>
          </p:cNvSpPr>
          <p:nvPr>
            <p:ph type="body" idx="1"/>
          </p:nvPr>
        </p:nvSpPr>
        <p:spPr/>
        <p:txBody>
          <a:bodyPr>
            <a:normAutofit fontScale="92500" lnSpcReduction="20000"/>
          </a:bodyPr>
          <a:lstStyle/>
          <a:p>
            <a:pPr defTabSz="908517">
              <a:defRPr/>
            </a:pPr>
            <a:r>
              <a:rPr lang="ru-RU" dirty="0"/>
              <a:t>Добрый день, коллеги!</a:t>
            </a:r>
          </a:p>
          <a:p>
            <a:pPr defTabSz="908517">
              <a:defRPr/>
            </a:pPr>
            <a:r>
              <a:rPr lang="ru-RU" dirty="0"/>
              <a:t>Мы сегодня собрались чтобы приступить к реализации важной задачи, которую перед нами ставит сегодняшняя действительность. Общий объем доходов и расходов формирующих налоговый результат по налогу на прибыль для налогоплательщиков, стоящих на учете в Ваших инспекциях превышает 600 триллионов рублей (по данным Отчета о налоговой базе и структуре начислений по налогу на прибыль организаций по Форме №5П). И почти четверть этой суммы составляют результаты трансграничных операций. Мы не можем более пускать на самотек работу по такому существенному блоку сделок, особенно учитывая, что многие схемы агрессивного налогового планирования затрагивают фискальные интересы не только России, но и иностранных государств. </a:t>
            </a:r>
          </a:p>
          <a:p>
            <a:pPr defTabSz="908517">
              <a:defRPr/>
            </a:pPr>
            <a:r>
              <a:rPr lang="ru-RU" dirty="0"/>
              <a:t>Сегодня мы ставим перед собой задачу скоординировать усилия, которые до сих пор все предпринимали порознь, для обслуживания этих рисков. Только системный подход позволит планомерно формировать среду, в которой злоупотребления в сфере трансграничных операция будет невозможно скрыть, создавая аналитическую систему налогового администрирования нового поколения. </a:t>
            </a:r>
          </a:p>
          <a:p>
            <a:pPr defTabSz="908517">
              <a:defRPr/>
            </a:pPr>
            <a:r>
              <a:rPr lang="ru-RU" dirty="0"/>
              <a:t>Завтра, 28 июня, в Осаке пройдёт встреча лидеров «большой двадцатки», на которой будет обсуждаться Программа работы по выработке основанного на консенсусе решения налоговых проблем, вытекающих из </a:t>
            </a:r>
            <a:r>
              <a:rPr lang="ru-RU" dirty="0" err="1"/>
              <a:t>цифровизации</a:t>
            </a:r>
            <a:r>
              <a:rPr lang="ru-RU" dirty="0"/>
              <a:t> экономики («</a:t>
            </a:r>
            <a:r>
              <a:rPr lang="en-US" dirty="0" err="1"/>
              <a:t>Programme</a:t>
            </a:r>
            <a:r>
              <a:rPr lang="en-US" dirty="0"/>
              <a:t> of Work to Develop a Consensus Solution to the Tax Challenges Arising from the </a:t>
            </a:r>
            <a:r>
              <a:rPr lang="en-US" dirty="0" err="1"/>
              <a:t>Digitalisation</a:t>
            </a:r>
            <a:r>
              <a:rPr lang="en-US" dirty="0"/>
              <a:t> of the Economy</a:t>
            </a:r>
            <a:r>
              <a:rPr lang="ru-RU" dirty="0"/>
              <a:t>»). И хотя для многих здесь присутствующих такое название прозвучит, как нечто удаленное от их практики, на самом деле эта инициатива является ничем иным как, новым витком развития </a:t>
            </a:r>
            <a:r>
              <a:rPr lang="en-US" dirty="0"/>
              <a:t>BEPS</a:t>
            </a:r>
            <a:r>
              <a:rPr lang="ru-RU" dirty="0"/>
              <a:t>, и это, безусловно со временем найдет отражение и в нашем налоговом законодательстве. Такое ужесточение налогового климата компенсируется активным продвижением </a:t>
            </a:r>
            <a:r>
              <a:rPr lang="ru-RU" dirty="0" err="1"/>
              <a:t>взаимосогласительных</a:t>
            </a:r>
            <a:r>
              <a:rPr lang="ru-RU" dirty="0"/>
              <a:t> процедур, многосторонних соглашений о ценообразовании, одновременными налоговыми проверками и многосторонними программами по обеспечению определенности налоговых претензий для налогоплательщика.  </a:t>
            </a:r>
          </a:p>
        </p:txBody>
      </p:sp>
      <p:sp>
        <p:nvSpPr>
          <p:cNvPr id="18436"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72F86160-5C5E-4B80-8404-69FD0EACFE13}" type="slidenum">
              <a:rPr lang="ru-RU" altLang="ru-RU" smtClean="0"/>
              <a:pPr/>
              <a:t>10</a:t>
            </a:fld>
            <a:endParaRPr lang="ru-RU" altLang="ru-RU"/>
          </a:p>
        </p:txBody>
      </p:sp>
    </p:spTree>
    <p:extLst>
      <p:ext uri="{BB962C8B-B14F-4D97-AF65-F5344CB8AC3E}">
        <p14:creationId xmlns:p14="http://schemas.microsoft.com/office/powerpoint/2010/main" val="2267757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Заметки 2"/>
          <p:cNvSpPr>
            <a:spLocks noGrp="1"/>
          </p:cNvSpPr>
          <p:nvPr>
            <p:ph type="body" idx="1"/>
          </p:nvPr>
        </p:nvSpPr>
        <p:spPr/>
        <p:txBody>
          <a:bodyPr>
            <a:normAutofit fontScale="92500" lnSpcReduction="20000"/>
          </a:bodyPr>
          <a:lstStyle/>
          <a:p>
            <a:pPr defTabSz="908517">
              <a:defRPr/>
            </a:pPr>
            <a:r>
              <a:rPr lang="ru-RU" dirty="0"/>
              <a:t>Добрый день, коллеги!</a:t>
            </a:r>
          </a:p>
          <a:p>
            <a:pPr defTabSz="908517">
              <a:defRPr/>
            </a:pPr>
            <a:r>
              <a:rPr lang="ru-RU" dirty="0"/>
              <a:t>Мы сегодня собрались чтобы приступить к реализации важной задачи, которую перед нами ставит сегодняшняя действительность. Общий объем доходов и расходов формирующих налоговый результат по налогу на прибыль для налогоплательщиков, стоящих на учете в Ваших инспекциях превышает 600 триллионов рублей (по данным Отчета о налоговой базе и структуре начислений по налогу на прибыль организаций по Форме №5П). И почти четверть этой суммы составляют результаты трансграничных операций. Мы не можем более пускать на самотек работу по такому существенному блоку сделок, особенно учитывая, что многие схемы агрессивного налогового планирования затрагивают фискальные интересы не только России, но и иностранных государств. </a:t>
            </a:r>
          </a:p>
          <a:p>
            <a:pPr defTabSz="908517">
              <a:defRPr/>
            </a:pPr>
            <a:r>
              <a:rPr lang="ru-RU" dirty="0"/>
              <a:t>Сегодня мы ставим перед собой задачу скоординировать усилия, которые до сих пор все предпринимали порознь, для обслуживания этих рисков. Только системный подход позволит планомерно формировать среду, в которой злоупотребления в сфере трансграничных операция будет невозможно скрыть, создавая аналитическую систему налогового администрирования нового поколения. </a:t>
            </a:r>
          </a:p>
          <a:p>
            <a:pPr defTabSz="908517">
              <a:defRPr/>
            </a:pPr>
            <a:r>
              <a:rPr lang="ru-RU" dirty="0"/>
              <a:t>Завтра, 28 июня, в Осаке пройдёт встреча лидеров «большой двадцатки», на которой будет обсуждаться Программа работы по выработке основанного на консенсусе решения налоговых проблем, вытекающих из </a:t>
            </a:r>
            <a:r>
              <a:rPr lang="ru-RU" dirty="0" err="1"/>
              <a:t>цифровизации</a:t>
            </a:r>
            <a:r>
              <a:rPr lang="ru-RU" dirty="0"/>
              <a:t> экономики («</a:t>
            </a:r>
            <a:r>
              <a:rPr lang="en-US" dirty="0" err="1"/>
              <a:t>Programme</a:t>
            </a:r>
            <a:r>
              <a:rPr lang="en-US" dirty="0"/>
              <a:t> of Work to Develop a Consensus Solution to the Tax Challenges Arising from the </a:t>
            </a:r>
            <a:r>
              <a:rPr lang="en-US" dirty="0" err="1"/>
              <a:t>Digitalisation</a:t>
            </a:r>
            <a:r>
              <a:rPr lang="en-US" dirty="0"/>
              <a:t> of the Economy</a:t>
            </a:r>
            <a:r>
              <a:rPr lang="ru-RU" dirty="0"/>
              <a:t>»). И хотя для многих здесь присутствующих такое название прозвучит, как нечто удаленное от их практики, на самом деле эта инициатива является ничем иным как, новым витком развития </a:t>
            </a:r>
            <a:r>
              <a:rPr lang="en-US" dirty="0"/>
              <a:t>BEPS</a:t>
            </a:r>
            <a:r>
              <a:rPr lang="ru-RU" dirty="0"/>
              <a:t>, и это, безусловно со временем найдет отражение и в нашем налоговом законодательстве. Такое ужесточение налогового климата компенсируется активным продвижением </a:t>
            </a:r>
            <a:r>
              <a:rPr lang="ru-RU" dirty="0" err="1"/>
              <a:t>взаимосогласительных</a:t>
            </a:r>
            <a:r>
              <a:rPr lang="ru-RU" dirty="0"/>
              <a:t> процедур, многосторонних соглашений о ценообразовании, одновременными налоговыми проверками и многосторонними программами по обеспечению определенности налоговых претензий для налогоплательщика.  </a:t>
            </a:r>
          </a:p>
        </p:txBody>
      </p:sp>
      <p:sp>
        <p:nvSpPr>
          <p:cNvPr id="18436"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72F86160-5C5E-4B80-8404-69FD0EACFE13}" type="slidenum">
              <a:rPr lang="ru-RU" altLang="ru-RU" smtClean="0"/>
              <a:pPr/>
              <a:t>11</a:t>
            </a:fld>
            <a:endParaRPr lang="ru-RU" altLang="ru-RU"/>
          </a:p>
        </p:txBody>
      </p:sp>
    </p:spTree>
    <p:extLst>
      <p:ext uri="{BB962C8B-B14F-4D97-AF65-F5344CB8AC3E}">
        <p14:creationId xmlns:p14="http://schemas.microsoft.com/office/powerpoint/2010/main" val="36014142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Заметки 2"/>
          <p:cNvSpPr>
            <a:spLocks noGrp="1"/>
          </p:cNvSpPr>
          <p:nvPr>
            <p:ph type="body" idx="1"/>
          </p:nvPr>
        </p:nvSpPr>
        <p:spPr/>
        <p:txBody>
          <a:bodyPr>
            <a:normAutofit fontScale="92500" lnSpcReduction="20000"/>
          </a:bodyPr>
          <a:lstStyle/>
          <a:p>
            <a:pPr defTabSz="908517">
              <a:defRPr/>
            </a:pPr>
            <a:r>
              <a:rPr lang="ru-RU" dirty="0"/>
              <a:t>Добрый день, коллеги!</a:t>
            </a:r>
          </a:p>
          <a:p>
            <a:pPr defTabSz="908517">
              <a:defRPr/>
            </a:pPr>
            <a:r>
              <a:rPr lang="ru-RU" dirty="0"/>
              <a:t>Мы сегодня собрались чтобы приступить к реализации важной задачи, которую перед нами ставит сегодняшняя действительность. Общий объем доходов и расходов формирующих налоговый результат по налогу на прибыль для налогоплательщиков, стоящих на учете в Ваших инспекциях превышает 600 триллионов рублей (по данным Отчета о налоговой базе и структуре начислений по налогу на прибыль организаций по Форме №5П). И почти четверть этой суммы составляют результаты трансграничных операций. Мы не можем более пускать на самотек работу по такому существенному блоку сделок, особенно учитывая, что многие схемы агрессивного налогового планирования затрагивают фискальные интересы не только России, но и иностранных государств. </a:t>
            </a:r>
          </a:p>
          <a:p>
            <a:pPr defTabSz="908517">
              <a:defRPr/>
            </a:pPr>
            <a:r>
              <a:rPr lang="ru-RU" dirty="0"/>
              <a:t>Сегодня мы ставим перед собой задачу скоординировать усилия, которые до сих пор все предпринимали порознь, для обслуживания этих рисков. Только системный подход позволит планомерно формировать среду, в которой злоупотребления в сфере трансграничных операция будет невозможно скрыть, создавая аналитическую систему налогового администрирования нового поколения. </a:t>
            </a:r>
          </a:p>
          <a:p>
            <a:pPr defTabSz="908517">
              <a:defRPr/>
            </a:pPr>
            <a:r>
              <a:rPr lang="ru-RU" dirty="0"/>
              <a:t>Завтра, 28 июня, в Осаке пройдёт встреча лидеров «большой двадцатки», на которой будет обсуждаться Программа работы по выработке основанного на консенсусе решения налоговых проблем, вытекающих из </a:t>
            </a:r>
            <a:r>
              <a:rPr lang="ru-RU" dirty="0" err="1"/>
              <a:t>цифровизации</a:t>
            </a:r>
            <a:r>
              <a:rPr lang="ru-RU" dirty="0"/>
              <a:t> экономики («</a:t>
            </a:r>
            <a:r>
              <a:rPr lang="en-US" dirty="0" err="1"/>
              <a:t>Programme</a:t>
            </a:r>
            <a:r>
              <a:rPr lang="en-US" dirty="0"/>
              <a:t> of Work to Develop a Consensus Solution to the Tax Challenges Arising from the </a:t>
            </a:r>
            <a:r>
              <a:rPr lang="en-US" dirty="0" err="1"/>
              <a:t>Digitalisation</a:t>
            </a:r>
            <a:r>
              <a:rPr lang="en-US" dirty="0"/>
              <a:t> of the Economy</a:t>
            </a:r>
            <a:r>
              <a:rPr lang="ru-RU" dirty="0"/>
              <a:t>»). И хотя для многих здесь присутствующих такое название прозвучит, как нечто удаленное от их практики, на самом деле эта инициатива является ничем иным как, новым витком развития </a:t>
            </a:r>
            <a:r>
              <a:rPr lang="en-US" dirty="0"/>
              <a:t>BEPS</a:t>
            </a:r>
            <a:r>
              <a:rPr lang="ru-RU" dirty="0"/>
              <a:t>, и это, безусловно со временем найдет отражение и в нашем налоговом законодательстве. Такое ужесточение налогового климата компенсируется активным продвижением </a:t>
            </a:r>
            <a:r>
              <a:rPr lang="ru-RU" dirty="0" err="1"/>
              <a:t>взаимосогласительных</a:t>
            </a:r>
            <a:r>
              <a:rPr lang="ru-RU" dirty="0"/>
              <a:t> процедур, многосторонних соглашений о ценообразовании, одновременными налоговыми проверками и многосторонними программами по обеспечению определенности налоговых претензий для налогоплательщика.  </a:t>
            </a:r>
          </a:p>
        </p:txBody>
      </p:sp>
      <p:sp>
        <p:nvSpPr>
          <p:cNvPr id="18436"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72F86160-5C5E-4B80-8404-69FD0EACFE13}" type="slidenum">
              <a:rPr lang="ru-RU" altLang="ru-RU" smtClean="0"/>
              <a:pPr/>
              <a:t>12</a:t>
            </a:fld>
            <a:endParaRPr lang="ru-RU" altLang="ru-RU"/>
          </a:p>
        </p:txBody>
      </p:sp>
    </p:spTree>
    <p:extLst>
      <p:ext uri="{BB962C8B-B14F-4D97-AF65-F5344CB8AC3E}">
        <p14:creationId xmlns:p14="http://schemas.microsoft.com/office/powerpoint/2010/main" val="13444784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Заметки 2"/>
          <p:cNvSpPr>
            <a:spLocks noGrp="1"/>
          </p:cNvSpPr>
          <p:nvPr>
            <p:ph type="body" idx="1"/>
          </p:nvPr>
        </p:nvSpPr>
        <p:spPr/>
        <p:txBody>
          <a:bodyPr>
            <a:normAutofit fontScale="92500" lnSpcReduction="20000"/>
          </a:bodyPr>
          <a:lstStyle/>
          <a:p>
            <a:pPr defTabSz="908517">
              <a:defRPr/>
            </a:pPr>
            <a:r>
              <a:rPr lang="ru-RU" dirty="0"/>
              <a:t>Добрый день, коллеги!</a:t>
            </a:r>
          </a:p>
          <a:p>
            <a:pPr defTabSz="908517">
              <a:defRPr/>
            </a:pPr>
            <a:r>
              <a:rPr lang="ru-RU" dirty="0"/>
              <a:t>Мы сегодня собрались чтобы приступить к реализации важной задачи, которую перед нами ставит сегодняшняя действительность. Общий объем доходов и расходов формирующих налоговый результат по налогу на прибыль для налогоплательщиков, стоящих на учете в Ваших инспекциях превышает 600 триллионов рублей (по данным Отчета о налоговой базе и структуре начислений по налогу на прибыль организаций по Форме №5П). И почти четверть этой суммы составляют результаты трансграничных операций. Мы не можем более пускать на самотек работу по такому существенному блоку сделок, особенно учитывая, что многие схемы агрессивного налогового планирования затрагивают фискальные интересы не только России, но и иностранных государств. </a:t>
            </a:r>
          </a:p>
          <a:p>
            <a:pPr defTabSz="908517">
              <a:defRPr/>
            </a:pPr>
            <a:r>
              <a:rPr lang="ru-RU" dirty="0"/>
              <a:t>Сегодня мы ставим перед собой задачу скоординировать усилия, которые до сих пор все предпринимали порознь, для обслуживания этих рисков. Только системный подход позволит планомерно формировать среду, в которой злоупотребления в сфере трансграничных операция будет невозможно скрыть, создавая аналитическую систему налогового администрирования нового поколения. </a:t>
            </a:r>
          </a:p>
          <a:p>
            <a:pPr defTabSz="908517">
              <a:defRPr/>
            </a:pPr>
            <a:r>
              <a:rPr lang="ru-RU" dirty="0"/>
              <a:t>Завтра, 28 июня, в Осаке пройдёт встреча лидеров «большой двадцатки», на которой будет обсуждаться Программа работы по выработке основанного на консенсусе решения налоговых проблем, вытекающих из </a:t>
            </a:r>
            <a:r>
              <a:rPr lang="ru-RU" dirty="0" err="1"/>
              <a:t>цифровизации</a:t>
            </a:r>
            <a:r>
              <a:rPr lang="ru-RU" dirty="0"/>
              <a:t> экономики («</a:t>
            </a:r>
            <a:r>
              <a:rPr lang="en-US" dirty="0" err="1"/>
              <a:t>Programme</a:t>
            </a:r>
            <a:r>
              <a:rPr lang="en-US" dirty="0"/>
              <a:t> of Work to Develop a Consensus Solution to the Tax Challenges Arising from the </a:t>
            </a:r>
            <a:r>
              <a:rPr lang="en-US" dirty="0" err="1"/>
              <a:t>Digitalisation</a:t>
            </a:r>
            <a:r>
              <a:rPr lang="en-US" dirty="0"/>
              <a:t> of the Economy</a:t>
            </a:r>
            <a:r>
              <a:rPr lang="ru-RU" dirty="0"/>
              <a:t>»). И хотя для многих здесь присутствующих такое название прозвучит, как нечто удаленное от их практики, на самом деле эта инициатива является ничем иным как, новым витком развития </a:t>
            </a:r>
            <a:r>
              <a:rPr lang="en-US" dirty="0"/>
              <a:t>BEPS</a:t>
            </a:r>
            <a:r>
              <a:rPr lang="ru-RU" dirty="0"/>
              <a:t>, и это, безусловно со временем найдет отражение и в нашем налоговом законодательстве. Такое ужесточение налогового климата компенсируется активным продвижением </a:t>
            </a:r>
            <a:r>
              <a:rPr lang="ru-RU" dirty="0" err="1"/>
              <a:t>взаимосогласительных</a:t>
            </a:r>
            <a:r>
              <a:rPr lang="ru-RU" dirty="0"/>
              <a:t> процедур, многосторонних соглашений о ценообразовании, одновременными налоговыми проверками и многосторонними программами по обеспечению определенности налоговых претензий для налогоплательщика.  </a:t>
            </a:r>
          </a:p>
        </p:txBody>
      </p:sp>
      <p:sp>
        <p:nvSpPr>
          <p:cNvPr id="18436"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72F86160-5C5E-4B80-8404-69FD0EACFE13}" type="slidenum">
              <a:rPr lang="ru-RU" altLang="ru-RU" smtClean="0"/>
              <a:pPr/>
              <a:t>13</a:t>
            </a:fld>
            <a:endParaRPr lang="ru-RU" altLang="ru-RU"/>
          </a:p>
        </p:txBody>
      </p:sp>
    </p:spTree>
    <p:extLst>
      <p:ext uri="{BB962C8B-B14F-4D97-AF65-F5344CB8AC3E}">
        <p14:creationId xmlns:p14="http://schemas.microsoft.com/office/powerpoint/2010/main" val="21122678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Заметки 2"/>
          <p:cNvSpPr>
            <a:spLocks noGrp="1"/>
          </p:cNvSpPr>
          <p:nvPr>
            <p:ph type="body" idx="1"/>
          </p:nvPr>
        </p:nvSpPr>
        <p:spPr/>
        <p:txBody>
          <a:bodyPr>
            <a:normAutofit fontScale="92500" lnSpcReduction="20000"/>
          </a:bodyPr>
          <a:lstStyle/>
          <a:p>
            <a:pPr defTabSz="908517">
              <a:defRPr/>
            </a:pPr>
            <a:r>
              <a:rPr lang="ru-RU" dirty="0"/>
              <a:t>Добрый день, коллеги!</a:t>
            </a:r>
          </a:p>
          <a:p>
            <a:pPr defTabSz="908517">
              <a:defRPr/>
            </a:pPr>
            <a:r>
              <a:rPr lang="ru-RU" dirty="0"/>
              <a:t>Мы сегодня собрались чтобы приступить к реализации важной задачи, которую перед нами ставит сегодняшняя действительность. Общий объем доходов и расходов формирующих налоговый результат по налогу на прибыль для налогоплательщиков, стоящих на учете в Ваших инспекциях превышает 600 триллионов рублей (по данным Отчета о налоговой базе и структуре начислений по налогу на прибыль организаций по Форме №5П). И почти четверть этой суммы составляют результаты трансграничных операций. Мы не можем более пускать на самотек работу по такому существенному блоку сделок, особенно учитывая, что многие схемы агрессивного налогового планирования затрагивают фискальные интересы не только России, но и иностранных государств. </a:t>
            </a:r>
          </a:p>
          <a:p>
            <a:pPr defTabSz="908517">
              <a:defRPr/>
            </a:pPr>
            <a:r>
              <a:rPr lang="ru-RU" dirty="0"/>
              <a:t>Сегодня мы ставим перед собой задачу скоординировать усилия, которые до сих пор все предпринимали порознь, для обслуживания этих рисков. Только системный подход позволит планомерно формировать среду, в которой злоупотребления в сфере трансграничных операция будет невозможно скрыть, создавая аналитическую систему налогового администрирования нового поколения. </a:t>
            </a:r>
          </a:p>
          <a:p>
            <a:pPr defTabSz="908517">
              <a:defRPr/>
            </a:pPr>
            <a:r>
              <a:rPr lang="ru-RU" dirty="0"/>
              <a:t>Завтра, 28 июня, в Осаке пройдёт встреча лидеров «большой двадцатки», на которой будет обсуждаться Программа работы по выработке основанного на консенсусе решения налоговых проблем, вытекающих из </a:t>
            </a:r>
            <a:r>
              <a:rPr lang="ru-RU" dirty="0" err="1"/>
              <a:t>цифровизации</a:t>
            </a:r>
            <a:r>
              <a:rPr lang="ru-RU" dirty="0"/>
              <a:t> экономики («</a:t>
            </a:r>
            <a:r>
              <a:rPr lang="en-US" dirty="0" err="1"/>
              <a:t>Programme</a:t>
            </a:r>
            <a:r>
              <a:rPr lang="en-US" dirty="0"/>
              <a:t> of Work to Develop a Consensus Solution to the Tax Challenges Arising from the </a:t>
            </a:r>
            <a:r>
              <a:rPr lang="en-US" dirty="0" err="1"/>
              <a:t>Digitalisation</a:t>
            </a:r>
            <a:r>
              <a:rPr lang="en-US" dirty="0"/>
              <a:t> of the Economy</a:t>
            </a:r>
            <a:r>
              <a:rPr lang="ru-RU" dirty="0"/>
              <a:t>»). И хотя для многих здесь присутствующих такое название прозвучит, как нечто удаленное от их практики, на самом деле эта инициатива является ничем иным как, новым витком развития </a:t>
            </a:r>
            <a:r>
              <a:rPr lang="en-US" dirty="0"/>
              <a:t>BEPS</a:t>
            </a:r>
            <a:r>
              <a:rPr lang="ru-RU" dirty="0"/>
              <a:t>, и это, безусловно со временем найдет отражение и в нашем налоговом законодательстве. Такое ужесточение налогового климата компенсируется активным продвижением </a:t>
            </a:r>
            <a:r>
              <a:rPr lang="ru-RU" dirty="0" err="1"/>
              <a:t>взаимосогласительных</a:t>
            </a:r>
            <a:r>
              <a:rPr lang="ru-RU" dirty="0"/>
              <a:t> процедур, многосторонних соглашений о ценообразовании, одновременными налоговыми проверками и многосторонними программами по обеспечению определенности налоговых претензий для налогоплательщика.  </a:t>
            </a:r>
          </a:p>
        </p:txBody>
      </p:sp>
      <p:sp>
        <p:nvSpPr>
          <p:cNvPr id="18436"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72F86160-5C5E-4B80-8404-69FD0EACFE13}" type="slidenum">
              <a:rPr lang="ru-RU" altLang="ru-RU" smtClean="0"/>
              <a:pPr/>
              <a:t>14</a:t>
            </a:fld>
            <a:endParaRPr lang="ru-RU" altLang="ru-RU"/>
          </a:p>
        </p:txBody>
      </p:sp>
    </p:spTree>
    <p:extLst>
      <p:ext uri="{BB962C8B-B14F-4D97-AF65-F5344CB8AC3E}">
        <p14:creationId xmlns:p14="http://schemas.microsoft.com/office/powerpoint/2010/main" val="777408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Заметки 2"/>
          <p:cNvSpPr>
            <a:spLocks noGrp="1"/>
          </p:cNvSpPr>
          <p:nvPr>
            <p:ph type="body" idx="1"/>
          </p:nvPr>
        </p:nvSpPr>
        <p:spPr/>
        <p:txBody>
          <a:bodyPr>
            <a:normAutofit fontScale="92500" lnSpcReduction="20000"/>
          </a:bodyPr>
          <a:lstStyle/>
          <a:p>
            <a:pPr defTabSz="908517">
              <a:defRPr/>
            </a:pPr>
            <a:r>
              <a:rPr lang="ru-RU" dirty="0"/>
              <a:t>Добрый день, коллеги!</a:t>
            </a:r>
          </a:p>
          <a:p>
            <a:pPr defTabSz="908517">
              <a:defRPr/>
            </a:pPr>
            <a:r>
              <a:rPr lang="ru-RU" dirty="0"/>
              <a:t>Мы сегодня собрались чтобы приступить к реализации важной задачи, которую перед нами ставит сегодняшняя действительность. Общий объем доходов и расходов формирующих налоговый результат по налогу на прибыль для налогоплательщиков, стоящих на учете в Ваших инспекциях превышает 600 триллионов рублей (по данным Отчета о налоговой базе и структуре начислений по налогу на прибыль организаций по Форме №5П). И почти четверть этой суммы составляют результаты трансграничных операций. Мы не можем более пускать на самотек работу по такому существенному блоку сделок, особенно учитывая, что многие схемы агрессивного налогового планирования затрагивают фискальные интересы не только России, но и иностранных государств. </a:t>
            </a:r>
          </a:p>
          <a:p>
            <a:pPr defTabSz="908517">
              <a:defRPr/>
            </a:pPr>
            <a:r>
              <a:rPr lang="ru-RU" dirty="0"/>
              <a:t>Сегодня мы ставим перед собой задачу скоординировать усилия, которые до сих пор все предпринимали порознь, для обслуживания этих рисков. Только системный подход позволит планомерно формировать среду, в которой злоупотребления в сфере трансграничных операция будет невозможно скрыть, создавая аналитическую систему налогового администрирования нового поколения. </a:t>
            </a:r>
          </a:p>
          <a:p>
            <a:pPr defTabSz="908517">
              <a:defRPr/>
            </a:pPr>
            <a:r>
              <a:rPr lang="ru-RU" dirty="0"/>
              <a:t>Завтра, 28 июня, в Осаке пройдёт встреча лидеров «большой двадцатки», на которой будет обсуждаться Программа работы по выработке основанного на консенсусе решения налоговых проблем, вытекающих из </a:t>
            </a:r>
            <a:r>
              <a:rPr lang="ru-RU" dirty="0" err="1"/>
              <a:t>цифровизации</a:t>
            </a:r>
            <a:r>
              <a:rPr lang="ru-RU" dirty="0"/>
              <a:t> экономики («</a:t>
            </a:r>
            <a:r>
              <a:rPr lang="en-US" dirty="0" err="1"/>
              <a:t>Programme</a:t>
            </a:r>
            <a:r>
              <a:rPr lang="en-US" dirty="0"/>
              <a:t> of Work to Develop a Consensus Solution to the Tax Challenges Arising from the </a:t>
            </a:r>
            <a:r>
              <a:rPr lang="en-US" dirty="0" err="1"/>
              <a:t>Digitalisation</a:t>
            </a:r>
            <a:r>
              <a:rPr lang="en-US" dirty="0"/>
              <a:t> of the Economy</a:t>
            </a:r>
            <a:r>
              <a:rPr lang="ru-RU" dirty="0"/>
              <a:t>»). И хотя для многих здесь присутствующих такое название прозвучит, как нечто удаленное от их практики, на самом деле эта инициатива является ничем иным как, новым витком развития </a:t>
            </a:r>
            <a:r>
              <a:rPr lang="en-US" dirty="0"/>
              <a:t>BEPS</a:t>
            </a:r>
            <a:r>
              <a:rPr lang="ru-RU" dirty="0"/>
              <a:t>, и это, безусловно со временем найдет отражение и в нашем налоговом законодательстве. Такое ужесточение налогового климата компенсируется активным продвижением </a:t>
            </a:r>
            <a:r>
              <a:rPr lang="ru-RU" dirty="0" err="1"/>
              <a:t>взаимосогласительных</a:t>
            </a:r>
            <a:r>
              <a:rPr lang="ru-RU" dirty="0"/>
              <a:t> процедур, многосторонних соглашений о ценообразовании, одновременными налоговыми проверками и многосторонними программами по обеспечению определенности налоговых претензий для налогоплательщика.  </a:t>
            </a:r>
          </a:p>
        </p:txBody>
      </p:sp>
      <p:sp>
        <p:nvSpPr>
          <p:cNvPr id="18436"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72F86160-5C5E-4B80-8404-69FD0EACFE13}" type="slidenum">
              <a:rPr lang="ru-RU" altLang="ru-RU" smtClean="0"/>
              <a:pPr/>
              <a:t>15</a:t>
            </a:fld>
            <a:endParaRPr lang="ru-RU" altLang="ru-RU"/>
          </a:p>
        </p:txBody>
      </p:sp>
    </p:spTree>
    <p:extLst>
      <p:ext uri="{BB962C8B-B14F-4D97-AF65-F5344CB8AC3E}">
        <p14:creationId xmlns:p14="http://schemas.microsoft.com/office/powerpoint/2010/main" val="26917588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Заметки 2"/>
          <p:cNvSpPr>
            <a:spLocks noGrp="1"/>
          </p:cNvSpPr>
          <p:nvPr>
            <p:ph type="body" idx="1"/>
          </p:nvPr>
        </p:nvSpPr>
        <p:spPr/>
        <p:txBody>
          <a:bodyPr>
            <a:normAutofit fontScale="92500" lnSpcReduction="20000"/>
          </a:bodyPr>
          <a:lstStyle/>
          <a:p>
            <a:pPr defTabSz="908517">
              <a:defRPr/>
            </a:pPr>
            <a:r>
              <a:rPr lang="ru-RU" dirty="0"/>
              <a:t>Добрый день, коллеги!</a:t>
            </a:r>
          </a:p>
          <a:p>
            <a:pPr defTabSz="908517">
              <a:defRPr/>
            </a:pPr>
            <a:r>
              <a:rPr lang="ru-RU" dirty="0"/>
              <a:t>Мы сегодня собрались чтобы приступить к реализации важной задачи, которую перед нами ставит сегодняшняя действительность. Общий объем доходов и расходов формирующих налоговый результат по налогу на прибыль для налогоплательщиков, стоящих на учете в Ваших инспекциях превышает 600 триллионов рублей (по данным Отчета о налоговой базе и структуре начислений по налогу на прибыль организаций по Форме №5П). И почти четверть этой суммы составляют результаты трансграничных операций. Мы не можем более пускать на самотек работу по такому существенному блоку сделок, особенно учитывая, что многие схемы агрессивного налогового планирования затрагивают фискальные интересы не только России, но и иностранных государств. </a:t>
            </a:r>
          </a:p>
          <a:p>
            <a:pPr defTabSz="908517">
              <a:defRPr/>
            </a:pPr>
            <a:r>
              <a:rPr lang="ru-RU" dirty="0"/>
              <a:t>Сегодня мы ставим перед собой задачу скоординировать усилия, которые до сих пор все предпринимали порознь, для обслуживания этих рисков. Только системный подход позволит планомерно формировать среду, в которой злоупотребления в сфере трансграничных операция будет невозможно скрыть, создавая аналитическую систему налогового администрирования нового поколения. </a:t>
            </a:r>
          </a:p>
          <a:p>
            <a:pPr defTabSz="908517">
              <a:defRPr/>
            </a:pPr>
            <a:r>
              <a:rPr lang="ru-RU" dirty="0"/>
              <a:t>Завтра, 28 июня, в Осаке пройдёт встреча лидеров «большой двадцатки», на которой будет обсуждаться Программа работы по выработке основанного на консенсусе решения налоговых проблем, вытекающих из </a:t>
            </a:r>
            <a:r>
              <a:rPr lang="ru-RU" dirty="0" err="1"/>
              <a:t>цифровизации</a:t>
            </a:r>
            <a:r>
              <a:rPr lang="ru-RU" dirty="0"/>
              <a:t> экономики («</a:t>
            </a:r>
            <a:r>
              <a:rPr lang="en-US" dirty="0" err="1"/>
              <a:t>Programme</a:t>
            </a:r>
            <a:r>
              <a:rPr lang="en-US" dirty="0"/>
              <a:t> of Work to Develop a Consensus Solution to the Tax Challenges Arising from the </a:t>
            </a:r>
            <a:r>
              <a:rPr lang="en-US" dirty="0" err="1"/>
              <a:t>Digitalisation</a:t>
            </a:r>
            <a:r>
              <a:rPr lang="en-US" dirty="0"/>
              <a:t> of the Economy</a:t>
            </a:r>
            <a:r>
              <a:rPr lang="ru-RU" dirty="0"/>
              <a:t>»). И хотя для многих здесь присутствующих такое название прозвучит, как нечто удаленное от их практики, на самом деле эта инициатива является ничем иным как, новым витком развития </a:t>
            </a:r>
            <a:r>
              <a:rPr lang="en-US" dirty="0"/>
              <a:t>BEPS</a:t>
            </a:r>
            <a:r>
              <a:rPr lang="ru-RU" dirty="0"/>
              <a:t>, и это, безусловно со временем найдет отражение и в нашем налоговом законодательстве. Такое ужесточение налогового климата компенсируется активным продвижением </a:t>
            </a:r>
            <a:r>
              <a:rPr lang="ru-RU" dirty="0" err="1"/>
              <a:t>взаимосогласительных</a:t>
            </a:r>
            <a:r>
              <a:rPr lang="ru-RU" dirty="0"/>
              <a:t> процедур, многосторонних соглашений о ценообразовании, одновременными налоговыми проверками и многосторонними программами по обеспечению определенности налоговых претензий для налогоплательщика.  </a:t>
            </a:r>
          </a:p>
        </p:txBody>
      </p:sp>
      <p:sp>
        <p:nvSpPr>
          <p:cNvPr id="18436"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72F86160-5C5E-4B80-8404-69FD0EACFE13}" type="slidenum">
              <a:rPr lang="ru-RU" altLang="ru-RU" smtClean="0"/>
              <a:pPr/>
              <a:t>16</a:t>
            </a:fld>
            <a:endParaRPr lang="ru-RU" altLang="ru-RU"/>
          </a:p>
        </p:txBody>
      </p:sp>
    </p:spTree>
    <p:extLst>
      <p:ext uri="{BB962C8B-B14F-4D97-AF65-F5344CB8AC3E}">
        <p14:creationId xmlns:p14="http://schemas.microsoft.com/office/powerpoint/2010/main" val="8964243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Заметки 2"/>
          <p:cNvSpPr>
            <a:spLocks noGrp="1"/>
          </p:cNvSpPr>
          <p:nvPr>
            <p:ph type="body" idx="1"/>
          </p:nvPr>
        </p:nvSpPr>
        <p:spPr/>
        <p:txBody>
          <a:bodyPr>
            <a:normAutofit fontScale="92500" lnSpcReduction="20000"/>
          </a:bodyPr>
          <a:lstStyle/>
          <a:p>
            <a:pPr defTabSz="908517">
              <a:defRPr/>
            </a:pPr>
            <a:r>
              <a:rPr lang="ru-RU" dirty="0"/>
              <a:t>Добрый день, коллеги!</a:t>
            </a:r>
          </a:p>
          <a:p>
            <a:pPr defTabSz="908517">
              <a:defRPr/>
            </a:pPr>
            <a:r>
              <a:rPr lang="ru-RU" dirty="0"/>
              <a:t>Мы сегодня собрались чтобы приступить к реализации важной задачи, которую перед нами ставит сегодняшняя действительность. Общий объем доходов и расходов формирующих налоговый результат по налогу на прибыль для налогоплательщиков, стоящих на учете в Ваших инспекциях превышает 600 триллионов рублей (по данным Отчета о налоговой базе и структуре начислений по налогу на прибыль организаций по Форме №5П). И почти четверть этой суммы составляют результаты трансграничных операций. Мы не можем более пускать на самотек работу по такому существенному блоку сделок, особенно учитывая, что многие схемы агрессивного налогового планирования затрагивают фискальные интересы не только России, но и иностранных государств. </a:t>
            </a:r>
          </a:p>
          <a:p>
            <a:pPr defTabSz="908517">
              <a:defRPr/>
            </a:pPr>
            <a:r>
              <a:rPr lang="ru-RU" dirty="0"/>
              <a:t>Сегодня мы ставим перед собой задачу скоординировать усилия, которые до сих пор все предпринимали порознь, для обслуживания этих рисков. Только системный подход позволит планомерно формировать среду, в которой злоупотребления в сфере трансграничных операция будет невозможно скрыть, создавая аналитическую систему налогового администрирования нового поколения. </a:t>
            </a:r>
          </a:p>
          <a:p>
            <a:pPr defTabSz="908517">
              <a:defRPr/>
            </a:pPr>
            <a:r>
              <a:rPr lang="ru-RU" dirty="0"/>
              <a:t>Завтра, 28 июня, в Осаке пройдёт встреча лидеров «большой двадцатки», на которой будет обсуждаться Программа работы по выработке основанного на консенсусе решения налоговых проблем, вытекающих из </a:t>
            </a:r>
            <a:r>
              <a:rPr lang="ru-RU" dirty="0" err="1"/>
              <a:t>цифровизации</a:t>
            </a:r>
            <a:r>
              <a:rPr lang="ru-RU" dirty="0"/>
              <a:t> экономики («</a:t>
            </a:r>
            <a:r>
              <a:rPr lang="en-US" dirty="0" err="1"/>
              <a:t>Programme</a:t>
            </a:r>
            <a:r>
              <a:rPr lang="en-US" dirty="0"/>
              <a:t> of Work to Develop a Consensus Solution to the Tax Challenges Arising from the </a:t>
            </a:r>
            <a:r>
              <a:rPr lang="en-US" dirty="0" err="1"/>
              <a:t>Digitalisation</a:t>
            </a:r>
            <a:r>
              <a:rPr lang="en-US" dirty="0"/>
              <a:t> of the Economy</a:t>
            </a:r>
            <a:r>
              <a:rPr lang="ru-RU" dirty="0"/>
              <a:t>»). И хотя для многих здесь присутствующих такое название прозвучит, как нечто удаленное от их практики, на самом деле эта инициатива является ничем иным как, новым витком развития </a:t>
            </a:r>
            <a:r>
              <a:rPr lang="en-US" dirty="0"/>
              <a:t>BEPS</a:t>
            </a:r>
            <a:r>
              <a:rPr lang="ru-RU" dirty="0"/>
              <a:t>, и это, безусловно со временем найдет отражение и в нашем налоговом законодательстве. Такое ужесточение налогового климата компенсируется активным продвижением </a:t>
            </a:r>
            <a:r>
              <a:rPr lang="ru-RU" dirty="0" err="1"/>
              <a:t>взаимосогласительных</a:t>
            </a:r>
            <a:r>
              <a:rPr lang="ru-RU" dirty="0"/>
              <a:t> процедур, многосторонних соглашений о ценообразовании, одновременными налоговыми проверками и многосторонними программами по обеспечению определенности налоговых претензий для налогоплательщика.  </a:t>
            </a:r>
          </a:p>
        </p:txBody>
      </p:sp>
      <p:sp>
        <p:nvSpPr>
          <p:cNvPr id="18436"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72F86160-5C5E-4B80-8404-69FD0EACFE13}" type="slidenum">
              <a:rPr lang="ru-RU" altLang="ru-RU" smtClean="0"/>
              <a:pPr/>
              <a:t>2</a:t>
            </a:fld>
            <a:endParaRPr lang="ru-RU" altLang="ru-RU"/>
          </a:p>
        </p:txBody>
      </p:sp>
    </p:spTree>
    <p:extLst>
      <p:ext uri="{BB962C8B-B14F-4D97-AF65-F5344CB8AC3E}">
        <p14:creationId xmlns:p14="http://schemas.microsoft.com/office/powerpoint/2010/main" val="21471030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Заметки 2"/>
          <p:cNvSpPr>
            <a:spLocks noGrp="1"/>
          </p:cNvSpPr>
          <p:nvPr>
            <p:ph type="body" idx="1"/>
          </p:nvPr>
        </p:nvSpPr>
        <p:spPr/>
        <p:txBody>
          <a:bodyPr>
            <a:normAutofit fontScale="92500" lnSpcReduction="20000"/>
          </a:bodyPr>
          <a:lstStyle/>
          <a:p>
            <a:pPr defTabSz="908517">
              <a:defRPr/>
            </a:pPr>
            <a:r>
              <a:rPr lang="ru-RU" dirty="0"/>
              <a:t>Добрый день, коллеги!</a:t>
            </a:r>
          </a:p>
          <a:p>
            <a:pPr defTabSz="908517">
              <a:defRPr/>
            </a:pPr>
            <a:r>
              <a:rPr lang="ru-RU" dirty="0"/>
              <a:t>Мы сегодня собрались чтобы приступить к реализации важной задачи, которую перед нами ставит сегодняшняя действительность. Общий объем доходов и расходов формирующих налоговый результат по налогу на прибыль для налогоплательщиков, стоящих на учете в Ваших инспекциях превышает 600 триллионов рублей (по данным Отчета о налоговой базе и структуре начислений по налогу на прибыль организаций по Форме №5П). И почти четверть этой суммы составляют результаты трансграничных операций. Мы не можем более пускать на самотек работу по такому существенному блоку сделок, особенно учитывая, что многие схемы агрессивного налогового планирования затрагивают фискальные интересы не только России, но и иностранных государств. </a:t>
            </a:r>
          </a:p>
          <a:p>
            <a:pPr defTabSz="908517">
              <a:defRPr/>
            </a:pPr>
            <a:r>
              <a:rPr lang="ru-RU" dirty="0"/>
              <a:t>Сегодня мы ставим перед собой задачу скоординировать усилия, которые до сих пор все предпринимали порознь, для обслуживания этих рисков. Только системный подход позволит планомерно формировать среду, в которой злоупотребления в сфере трансграничных операция будет невозможно скрыть, создавая аналитическую систему налогового администрирования нового поколения. </a:t>
            </a:r>
          </a:p>
          <a:p>
            <a:pPr defTabSz="908517">
              <a:defRPr/>
            </a:pPr>
            <a:r>
              <a:rPr lang="ru-RU" dirty="0"/>
              <a:t>Завтра, 28 июня, в Осаке пройдёт встреча лидеров «большой двадцатки», на которой будет обсуждаться Программа работы по выработке основанного на консенсусе решения налоговых проблем, вытекающих из </a:t>
            </a:r>
            <a:r>
              <a:rPr lang="ru-RU" dirty="0" err="1"/>
              <a:t>цифровизации</a:t>
            </a:r>
            <a:r>
              <a:rPr lang="ru-RU" dirty="0"/>
              <a:t> экономики («</a:t>
            </a:r>
            <a:r>
              <a:rPr lang="en-US" dirty="0" err="1"/>
              <a:t>Programme</a:t>
            </a:r>
            <a:r>
              <a:rPr lang="en-US" dirty="0"/>
              <a:t> of Work to Develop a Consensus Solution to the Tax Challenges Arising from the </a:t>
            </a:r>
            <a:r>
              <a:rPr lang="en-US" dirty="0" err="1"/>
              <a:t>Digitalisation</a:t>
            </a:r>
            <a:r>
              <a:rPr lang="en-US" dirty="0"/>
              <a:t> of the Economy</a:t>
            </a:r>
            <a:r>
              <a:rPr lang="ru-RU" dirty="0"/>
              <a:t>»). И хотя для многих здесь присутствующих такое название прозвучит, как нечто удаленное от их практики, на самом деле эта инициатива является ничем иным как, новым витком развития </a:t>
            </a:r>
            <a:r>
              <a:rPr lang="en-US" dirty="0"/>
              <a:t>BEPS</a:t>
            </a:r>
            <a:r>
              <a:rPr lang="ru-RU" dirty="0"/>
              <a:t>, и это, безусловно со временем найдет отражение и в нашем налоговом законодательстве. Такое ужесточение налогового климата компенсируется активным продвижением </a:t>
            </a:r>
            <a:r>
              <a:rPr lang="ru-RU" dirty="0" err="1"/>
              <a:t>взаимосогласительных</a:t>
            </a:r>
            <a:r>
              <a:rPr lang="ru-RU" dirty="0"/>
              <a:t> процедур, многосторонних соглашений о ценообразовании, одновременными налоговыми проверками и многосторонними программами по обеспечению определенности налоговых претензий для налогоплательщика.  </a:t>
            </a:r>
          </a:p>
        </p:txBody>
      </p:sp>
      <p:sp>
        <p:nvSpPr>
          <p:cNvPr id="18436"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72F86160-5C5E-4B80-8404-69FD0EACFE13}" type="slidenum">
              <a:rPr lang="ru-RU" altLang="ru-RU" smtClean="0"/>
              <a:pPr/>
              <a:t>3</a:t>
            </a:fld>
            <a:endParaRPr lang="ru-RU" altLang="ru-RU"/>
          </a:p>
        </p:txBody>
      </p:sp>
    </p:spTree>
    <p:extLst>
      <p:ext uri="{BB962C8B-B14F-4D97-AF65-F5344CB8AC3E}">
        <p14:creationId xmlns:p14="http://schemas.microsoft.com/office/powerpoint/2010/main" val="32916221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Заметки 2"/>
          <p:cNvSpPr>
            <a:spLocks noGrp="1"/>
          </p:cNvSpPr>
          <p:nvPr>
            <p:ph type="body" idx="1"/>
          </p:nvPr>
        </p:nvSpPr>
        <p:spPr/>
        <p:txBody>
          <a:bodyPr>
            <a:normAutofit fontScale="92500" lnSpcReduction="20000"/>
          </a:bodyPr>
          <a:lstStyle/>
          <a:p>
            <a:pPr defTabSz="908517">
              <a:defRPr/>
            </a:pPr>
            <a:r>
              <a:rPr lang="ru-RU" dirty="0"/>
              <a:t>Добрый день, коллеги!</a:t>
            </a:r>
          </a:p>
          <a:p>
            <a:pPr defTabSz="908517">
              <a:defRPr/>
            </a:pPr>
            <a:r>
              <a:rPr lang="ru-RU" dirty="0"/>
              <a:t>Мы сегодня собрались чтобы приступить к реализации важной задачи, которую перед нами ставит сегодняшняя действительность. Общий объем доходов и расходов формирующих налоговый результат по налогу на прибыль для налогоплательщиков, стоящих на учете в Ваших инспекциях превышает 600 триллионов рублей (по данным Отчета о налоговой базе и структуре начислений по налогу на прибыль организаций по Форме №5П). И почти четверть этой суммы составляют результаты трансграничных операций. Мы не можем более пускать на самотек работу по такому существенному блоку сделок, особенно учитывая, что многие схемы агрессивного налогового планирования затрагивают фискальные интересы не только России, но и иностранных государств. </a:t>
            </a:r>
          </a:p>
          <a:p>
            <a:pPr defTabSz="908517">
              <a:defRPr/>
            </a:pPr>
            <a:r>
              <a:rPr lang="ru-RU" dirty="0"/>
              <a:t>Сегодня мы ставим перед собой задачу скоординировать усилия, которые до сих пор все предпринимали порознь, для обслуживания этих рисков. Только системный подход позволит планомерно формировать среду, в которой злоупотребления в сфере трансграничных операция будет невозможно скрыть, создавая аналитическую систему налогового администрирования нового поколения. </a:t>
            </a:r>
          </a:p>
          <a:p>
            <a:pPr defTabSz="908517">
              <a:defRPr/>
            </a:pPr>
            <a:r>
              <a:rPr lang="ru-RU" dirty="0"/>
              <a:t>Завтра, 28 июня, в Осаке пройдёт встреча лидеров «большой двадцатки», на которой будет обсуждаться Программа работы по выработке основанного на консенсусе решения налоговых проблем, вытекающих из </a:t>
            </a:r>
            <a:r>
              <a:rPr lang="ru-RU" dirty="0" err="1"/>
              <a:t>цифровизации</a:t>
            </a:r>
            <a:r>
              <a:rPr lang="ru-RU" dirty="0"/>
              <a:t> экономики («</a:t>
            </a:r>
            <a:r>
              <a:rPr lang="en-US" dirty="0" err="1"/>
              <a:t>Programme</a:t>
            </a:r>
            <a:r>
              <a:rPr lang="en-US" dirty="0"/>
              <a:t> of Work to Develop a Consensus Solution to the Tax Challenges Arising from the </a:t>
            </a:r>
            <a:r>
              <a:rPr lang="en-US" dirty="0" err="1"/>
              <a:t>Digitalisation</a:t>
            </a:r>
            <a:r>
              <a:rPr lang="en-US" dirty="0"/>
              <a:t> of the Economy</a:t>
            </a:r>
            <a:r>
              <a:rPr lang="ru-RU" dirty="0"/>
              <a:t>»). И хотя для многих здесь присутствующих такое название прозвучит, как нечто удаленное от их практики, на самом деле эта инициатива является ничем иным как, новым витком развития </a:t>
            </a:r>
            <a:r>
              <a:rPr lang="en-US" dirty="0"/>
              <a:t>BEPS</a:t>
            </a:r>
            <a:r>
              <a:rPr lang="ru-RU" dirty="0"/>
              <a:t>, и это, безусловно со временем найдет отражение и в нашем налоговом законодательстве. Такое ужесточение налогового климата компенсируется активным продвижением </a:t>
            </a:r>
            <a:r>
              <a:rPr lang="ru-RU" dirty="0" err="1"/>
              <a:t>взаимосогласительных</a:t>
            </a:r>
            <a:r>
              <a:rPr lang="ru-RU" dirty="0"/>
              <a:t> процедур, многосторонних соглашений о ценообразовании, одновременными налоговыми проверками и многосторонними программами по обеспечению определенности налоговых претензий для налогоплательщика.  </a:t>
            </a:r>
          </a:p>
        </p:txBody>
      </p:sp>
      <p:sp>
        <p:nvSpPr>
          <p:cNvPr id="18436"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72F86160-5C5E-4B80-8404-69FD0EACFE13}" type="slidenum">
              <a:rPr lang="ru-RU" altLang="ru-RU" smtClean="0"/>
              <a:pPr/>
              <a:t>4</a:t>
            </a:fld>
            <a:endParaRPr lang="ru-RU" altLang="ru-RU"/>
          </a:p>
        </p:txBody>
      </p:sp>
    </p:spTree>
    <p:extLst>
      <p:ext uri="{BB962C8B-B14F-4D97-AF65-F5344CB8AC3E}">
        <p14:creationId xmlns:p14="http://schemas.microsoft.com/office/powerpoint/2010/main" val="8943809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Заметки 2"/>
          <p:cNvSpPr>
            <a:spLocks noGrp="1"/>
          </p:cNvSpPr>
          <p:nvPr>
            <p:ph type="body" idx="1"/>
          </p:nvPr>
        </p:nvSpPr>
        <p:spPr/>
        <p:txBody>
          <a:bodyPr>
            <a:normAutofit fontScale="92500" lnSpcReduction="20000"/>
          </a:bodyPr>
          <a:lstStyle/>
          <a:p>
            <a:pPr defTabSz="908517">
              <a:defRPr/>
            </a:pPr>
            <a:r>
              <a:rPr lang="ru-RU" dirty="0"/>
              <a:t>Добрый день, коллеги!</a:t>
            </a:r>
          </a:p>
          <a:p>
            <a:pPr defTabSz="908517">
              <a:defRPr/>
            </a:pPr>
            <a:r>
              <a:rPr lang="ru-RU" dirty="0"/>
              <a:t>Мы сегодня собрались чтобы приступить к реализации важной задачи, которую перед нами ставит сегодняшняя действительность. Общий объем доходов и расходов формирующих налоговый результат по налогу на прибыль для налогоплательщиков, стоящих на учете в Ваших инспекциях превышает 600 триллионов рублей (по данным Отчета о налоговой базе и структуре начислений по налогу на прибыль организаций по Форме №5П). И почти четверть этой суммы составляют результаты трансграничных операций. Мы не можем более пускать на самотек работу по такому существенному блоку сделок, особенно учитывая, что многие схемы агрессивного налогового планирования затрагивают фискальные интересы не только России, но и иностранных государств. </a:t>
            </a:r>
          </a:p>
          <a:p>
            <a:pPr defTabSz="908517">
              <a:defRPr/>
            </a:pPr>
            <a:r>
              <a:rPr lang="ru-RU" dirty="0"/>
              <a:t>Сегодня мы ставим перед собой задачу скоординировать усилия, которые до сих пор все предпринимали порознь, для обслуживания этих рисков. Только системный подход позволит планомерно формировать среду, в которой злоупотребления в сфере трансграничных операция будет невозможно скрыть, создавая аналитическую систему налогового администрирования нового поколения. </a:t>
            </a:r>
          </a:p>
          <a:p>
            <a:pPr defTabSz="908517">
              <a:defRPr/>
            </a:pPr>
            <a:r>
              <a:rPr lang="ru-RU" dirty="0"/>
              <a:t>Завтра, 28 июня, в Осаке пройдёт встреча лидеров «большой двадцатки», на которой будет обсуждаться Программа работы по выработке основанного на консенсусе решения налоговых проблем, вытекающих из </a:t>
            </a:r>
            <a:r>
              <a:rPr lang="ru-RU" dirty="0" err="1"/>
              <a:t>цифровизации</a:t>
            </a:r>
            <a:r>
              <a:rPr lang="ru-RU" dirty="0"/>
              <a:t> экономики («</a:t>
            </a:r>
            <a:r>
              <a:rPr lang="en-US" dirty="0" err="1"/>
              <a:t>Programme</a:t>
            </a:r>
            <a:r>
              <a:rPr lang="en-US" dirty="0"/>
              <a:t> of Work to Develop a Consensus Solution to the Tax Challenges Arising from the </a:t>
            </a:r>
            <a:r>
              <a:rPr lang="en-US" dirty="0" err="1"/>
              <a:t>Digitalisation</a:t>
            </a:r>
            <a:r>
              <a:rPr lang="en-US" dirty="0"/>
              <a:t> of the Economy</a:t>
            </a:r>
            <a:r>
              <a:rPr lang="ru-RU" dirty="0"/>
              <a:t>»). И хотя для многих здесь присутствующих такое название прозвучит, как нечто удаленное от их практики, на самом деле эта инициатива является ничем иным как, новым витком развития </a:t>
            </a:r>
            <a:r>
              <a:rPr lang="en-US" dirty="0"/>
              <a:t>BEPS</a:t>
            </a:r>
            <a:r>
              <a:rPr lang="ru-RU" dirty="0"/>
              <a:t>, и это, безусловно со временем найдет отражение и в нашем налоговом законодательстве. Такое ужесточение налогового климата компенсируется активным продвижением </a:t>
            </a:r>
            <a:r>
              <a:rPr lang="ru-RU" dirty="0" err="1"/>
              <a:t>взаимосогласительных</a:t>
            </a:r>
            <a:r>
              <a:rPr lang="ru-RU" dirty="0"/>
              <a:t> процедур, многосторонних соглашений о ценообразовании, одновременными налоговыми проверками и многосторонними программами по обеспечению определенности налоговых претензий для налогоплательщика.  </a:t>
            </a:r>
          </a:p>
        </p:txBody>
      </p:sp>
      <p:sp>
        <p:nvSpPr>
          <p:cNvPr id="18436"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72F86160-5C5E-4B80-8404-69FD0EACFE13}" type="slidenum">
              <a:rPr lang="ru-RU" altLang="ru-RU" smtClean="0"/>
              <a:pPr/>
              <a:t>5</a:t>
            </a:fld>
            <a:endParaRPr lang="ru-RU" altLang="ru-RU"/>
          </a:p>
        </p:txBody>
      </p:sp>
    </p:spTree>
    <p:extLst>
      <p:ext uri="{BB962C8B-B14F-4D97-AF65-F5344CB8AC3E}">
        <p14:creationId xmlns:p14="http://schemas.microsoft.com/office/powerpoint/2010/main" val="22970077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Заметки 2"/>
          <p:cNvSpPr>
            <a:spLocks noGrp="1"/>
          </p:cNvSpPr>
          <p:nvPr>
            <p:ph type="body" idx="1"/>
          </p:nvPr>
        </p:nvSpPr>
        <p:spPr/>
        <p:txBody>
          <a:bodyPr>
            <a:normAutofit fontScale="92500" lnSpcReduction="20000"/>
          </a:bodyPr>
          <a:lstStyle/>
          <a:p>
            <a:pPr defTabSz="908517">
              <a:defRPr/>
            </a:pPr>
            <a:r>
              <a:rPr lang="ru-RU" dirty="0"/>
              <a:t>Добрый день, коллеги!</a:t>
            </a:r>
          </a:p>
          <a:p>
            <a:pPr defTabSz="908517">
              <a:defRPr/>
            </a:pPr>
            <a:r>
              <a:rPr lang="ru-RU" dirty="0"/>
              <a:t>Мы сегодня собрались чтобы приступить к реализации важной задачи, которую перед нами ставит сегодняшняя действительность. Общий объем доходов и расходов формирующих налоговый результат по налогу на прибыль для налогоплательщиков, стоящих на учете в Ваших инспекциях превышает 600 триллионов рублей (по данным Отчета о налоговой базе и структуре начислений по налогу на прибыль организаций по Форме №5П). И почти четверть этой суммы составляют результаты трансграничных операций. Мы не можем более пускать на самотек работу по такому существенному блоку сделок, особенно учитывая, что многие схемы агрессивного налогового планирования затрагивают фискальные интересы не только России, но и иностранных государств. </a:t>
            </a:r>
          </a:p>
          <a:p>
            <a:pPr defTabSz="908517">
              <a:defRPr/>
            </a:pPr>
            <a:r>
              <a:rPr lang="ru-RU" dirty="0"/>
              <a:t>Сегодня мы ставим перед собой задачу скоординировать усилия, которые до сих пор все предпринимали порознь, для обслуживания этих рисков. Только системный подход позволит планомерно формировать среду, в которой злоупотребления в сфере трансграничных операция будет невозможно скрыть, создавая аналитическую систему налогового администрирования нового поколения. </a:t>
            </a:r>
          </a:p>
          <a:p>
            <a:pPr defTabSz="908517">
              <a:defRPr/>
            </a:pPr>
            <a:r>
              <a:rPr lang="ru-RU" dirty="0"/>
              <a:t>Завтра, 28 июня, в Осаке пройдёт встреча лидеров «большой двадцатки», на которой будет обсуждаться Программа работы по выработке основанного на консенсусе решения налоговых проблем, вытекающих из </a:t>
            </a:r>
            <a:r>
              <a:rPr lang="ru-RU" dirty="0" err="1"/>
              <a:t>цифровизации</a:t>
            </a:r>
            <a:r>
              <a:rPr lang="ru-RU" dirty="0"/>
              <a:t> экономики («</a:t>
            </a:r>
            <a:r>
              <a:rPr lang="en-US" dirty="0" err="1"/>
              <a:t>Programme</a:t>
            </a:r>
            <a:r>
              <a:rPr lang="en-US" dirty="0"/>
              <a:t> of Work to Develop a Consensus Solution to the Tax Challenges Arising from the </a:t>
            </a:r>
            <a:r>
              <a:rPr lang="en-US" dirty="0" err="1"/>
              <a:t>Digitalisation</a:t>
            </a:r>
            <a:r>
              <a:rPr lang="en-US" dirty="0"/>
              <a:t> of the Economy</a:t>
            </a:r>
            <a:r>
              <a:rPr lang="ru-RU" dirty="0"/>
              <a:t>»). И хотя для многих здесь присутствующих такое название прозвучит, как нечто удаленное от их практики, на самом деле эта инициатива является ничем иным как, новым витком развития </a:t>
            </a:r>
            <a:r>
              <a:rPr lang="en-US" dirty="0"/>
              <a:t>BEPS</a:t>
            </a:r>
            <a:r>
              <a:rPr lang="ru-RU" dirty="0"/>
              <a:t>, и это, безусловно со временем найдет отражение и в нашем налоговом законодательстве. Такое ужесточение налогового климата компенсируется активным продвижением </a:t>
            </a:r>
            <a:r>
              <a:rPr lang="ru-RU" dirty="0" err="1"/>
              <a:t>взаимосогласительных</a:t>
            </a:r>
            <a:r>
              <a:rPr lang="ru-RU" dirty="0"/>
              <a:t> процедур, многосторонних соглашений о ценообразовании, одновременными налоговыми проверками и многосторонними программами по обеспечению определенности налоговых претензий для налогоплательщика.  </a:t>
            </a:r>
          </a:p>
        </p:txBody>
      </p:sp>
      <p:sp>
        <p:nvSpPr>
          <p:cNvPr id="18436"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72F86160-5C5E-4B80-8404-69FD0EACFE13}" type="slidenum">
              <a:rPr lang="ru-RU" altLang="ru-RU" smtClean="0"/>
              <a:pPr/>
              <a:t>6</a:t>
            </a:fld>
            <a:endParaRPr lang="ru-RU" altLang="ru-RU"/>
          </a:p>
        </p:txBody>
      </p:sp>
    </p:spTree>
    <p:extLst>
      <p:ext uri="{BB962C8B-B14F-4D97-AF65-F5344CB8AC3E}">
        <p14:creationId xmlns:p14="http://schemas.microsoft.com/office/powerpoint/2010/main" val="11992261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Заметки 2"/>
          <p:cNvSpPr>
            <a:spLocks noGrp="1"/>
          </p:cNvSpPr>
          <p:nvPr>
            <p:ph type="body" idx="1"/>
          </p:nvPr>
        </p:nvSpPr>
        <p:spPr/>
        <p:txBody>
          <a:bodyPr>
            <a:normAutofit fontScale="92500" lnSpcReduction="20000"/>
          </a:bodyPr>
          <a:lstStyle/>
          <a:p>
            <a:pPr defTabSz="908517">
              <a:defRPr/>
            </a:pPr>
            <a:r>
              <a:rPr lang="ru-RU" dirty="0"/>
              <a:t>Добрый день, коллеги!</a:t>
            </a:r>
          </a:p>
          <a:p>
            <a:pPr defTabSz="908517">
              <a:defRPr/>
            </a:pPr>
            <a:r>
              <a:rPr lang="ru-RU" dirty="0"/>
              <a:t>Мы сегодня собрались чтобы приступить к реализации важной задачи, которую перед нами ставит сегодняшняя действительность. Общий объем доходов и расходов формирующих налоговый результат по налогу на прибыль для налогоплательщиков, стоящих на учете в Ваших инспекциях превышает 600 триллионов рублей (по данным Отчета о налоговой базе и структуре начислений по налогу на прибыль организаций по Форме №5П). И почти четверть этой суммы составляют результаты трансграничных операций. Мы не можем более пускать на самотек работу по такому существенному блоку сделок, особенно учитывая, что многие схемы агрессивного налогового планирования затрагивают фискальные интересы не только России, но и иностранных государств. </a:t>
            </a:r>
          </a:p>
          <a:p>
            <a:pPr defTabSz="908517">
              <a:defRPr/>
            </a:pPr>
            <a:r>
              <a:rPr lang="ru-RU" dirty="0"/>
              <a:t>Сегодня мы ставим перед собой задачу скоординировать усилия, которые до сих пор все предпринимали порознь, для обслуживания этих рисков. Только системный подход позволит планомерно формировать среду, в которой злоупотребления в сфере трансграничных операция будет невозможно скрыть, создавая аналитическую систему налогового администрирования нового поколения. </a:t>
            </a:r>
          </a:p>
          <a:p>
            <a:pPr defTabSz="908517">
              <a:defRPr/>
            </a:pPr>
            <a:r>
              <a:rPr lang="ru-RU" dirty="0"/>
              <a:t>Завтра, 28 июня, в Осаке пройдёт встреча лидеров «большой двадцатки», на которой будет обсуждаться Программа работы по выработке основанного на консенсусе решения налоговых проблем, вытекающих из </a:t>
            </a:r>
            <a:r>
              <a:rPr lang="ru-RU" dirty="0" err="1"/>
              <a:t>цифровизации</a:t>
            </a:r>
            <a:r>
              <a:rPr lang="ru-RU" dirty="0"/>
              <a:t> экономики («</a:t>
            </a:r>
            <a:r>
              <a:rPr lang="en-US" dirty="0" err="1"/>
              <a:t>Programme</a:t>
            </a:r>
            <a:r>
              <a:rPr lang="en-US" dirty="0"/>
              <a:t> of Work to Develop a Consensus Solution to the Tax Challenges Arising from the </a:t>
            </a:r>
            <a:r>
              <a:rPr lang="en-US" dirty="0" err="1"/>
              <a:t>Digitalisation</a:t>
            </a:r>
            <a:r>
              <a:rPr lang="en-US" dirty="0"/>
              <a:t> of the Economy</a:t>
            </a:r>
            <a:r>
              <a:rPr lang="ru-RU" dirty="0"/>
              <a:t>»). И хотя для многих здесь присутствующих такое название прозвучит, как нечто удаленное от их практики, на самом деле эта инициатива является ничем иным как, новым витком развития </a:t>
            </a:r>
            <a:r>
              <a:rPr lang="en-US" dirty="0"/>
              <a:t>BEPS</a:t>
            </a:r>
            <a:r>
              <a:rPr lang="ru-RU" dirty="0"/>
              <a:t>, и это, безусловно со временем найдет отражение и в нашем налоговом законодательстве. Такое ужесточение налогового климата компенсируется активным продвижением </a:t>
            </a:r>
            <a:r>
              <a:rPr lang="ru-RU" dirty="0" err="1"/>
              <a:t>взаимосогласительных</a:t>
            </a:r>
            <a:r>
              <a:rPr lang="ru-RU" dirty="0"/>
              <a:t> процедур, многосторонних соглашений о ценообразовании, одновременными налоговыми проверками и многосторонними программами по обеспечению определенности налоговых претензий для налогоплательщика.  </a:t>
            </a:r>
          </a:p>
        </p:txBody>
      </p:sp>
      <p:sp>
        <p:nvSpPr>
          <p:cNvPr id="18436"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72F86160-5C5E-4B80-8404-69FD0EACFE13}" type="slidenum">
              <a:rPr lang="ru-RU" altLang="ru-RU" smtClean="0"/>
              <a:pPr/>
              <a:t>7</a:t>
            </a:fld>
            <a:endParaRPr lang="ru-RU" altLang="ru-RU"/>
          </a:p>
        </p:txBody>
      </p:sp>
    </p:spTree>
    <p:extLst>
      <p:ext uri="{BB962C8B-B14F-4D97-AF65-F5344CB8AC3E}">
        <p14:creationId xmlns:p14="http://schemas.microsoft.com/office/powerpoint/2010/main" val="34721542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Заметки 2"/>
          <p:cNvSpPr>
            <a:spLocks noGrp="1"/>
          </p:cNvSpPr>
          <p:nvPr>
            <p:ph type="body" idx="1"/>
          </p:nvPr>
        </p:nvSpPr>
        <p:spPr/>
        <p:txBody>
          <a:bodyPr>
            <a:normAutofit fontScale="92500" lnSpcReduction="20000"/>
          </a:bodyPr>
          <a:lstStyle/>
          <a:p>
            <a:pPr defTabSz="908517">
              <a:defRPr/>
            </a:pPr>
            <a:r>
              <a:rPr lang="ru-RU" dirty="0"/>
              <a:t>Добрый день, коллеги!</a:t>
            </a:r>
          </a:p>
          <a:p>
            <a:pPr defTabSz="908517">
              <a:defRPr/>
            </a:pPr>
            <a:r>
              <a:rPr lang="ru-RU" dirty="0"/>
              <a:t>Мы сегодня собрались чтобы приступить к реализации важной задачи, которую перед нами ставит сегодняшняя действительность. Общий объем доходов и расходов формирующих налоговый результат по налогу на прибыль для налогоплательщиков, стоящих на учете в Ваших инспекциях превышает 600 триллионов рублей (по данным Отчета о налоговой базе и структуре начислений по налогу на прибыль организаций по Форме №5П). И почти четверть этой суммы составляют результаты трансграничных операций. Мы не можем более пускать на самотек работу по такому существенному блоку сделок, особенно учитывая, что многие схемы агрессивного налогового планирования затрагивают фискальные интересы не только России, но и иностранных государств. </a:t>
            </a:r>
          </a:p>
          <a:p>
            <a:pPr defTabSz="908517">
              <a:defRPr/>
            </a:pPr>
            <a:r>
              <a:rPr lang="ru-RU" dirty="0"/>
              <a:t>Сегодня мы ставим перед собой задачу скоординировать усилия, которые до сих пор все предпринимали порознь, для обслуживания этих рисков. Только системный подход позволит планомерно формировать среду, в которой злоупотребления в сфере трансграничных операция будет невозможно скрыть, создавая аналитическую систему налогового администрирования нового поколения. </a:t>
            </a:r>
          </a:p>
          <a:p>
            <a:pPr defTabSz="908517">
              <a:defRPr/>
            </a:pPr>
            <a:r>
              <a:rPr lang="ru-RU" dirty="0"/>
              <a:t>Завтра, 28 июня, в Осаке пройдёт встреча лидеров «большой двадцатки», на которой будет обсуждаться Программа работы по выработке основанного на консенсусе решения налоговых проблем, вытекающих из </a:t>
            </a:r>
            <a:r>
              <a:rPr lang="ru-RU" dirty="0" err="1"/>
              <a:t>цифровизации</a:t>
            </a:r>
            <a:r>
              <a:rPr lang="ru-RU" dirty="0"/>
              <a:t> экономики («</a:t>
            </a:r>
            <a:r>
              <a:rPr lang="en-US" dirty="0" err="1"/>
              <a:t>Programme</a:t>
            </a:r>
            <a:r>
              <a:rPr lang="en-US" dirty="0"/>
              <a:t> of Work to Develop a Consensus Solution to the Tax Challenges Arising from the </a:t>
            </a:r>
            <a:r>
              <a:rPr lang="en-US" dirty="0" err="1"/>
              <a:t>Digitalisation</a:t>
            </a:r>
            <a:r>
              <a:rPr lang="en-US" dirty="0"/>
              <a:t> of the Economy</a:t>
            </a:r>
            <a:r>
              <a:rPr lang="ru-RU" dirty="0"/>
              <a:t>»). И хотя для многих здесь присутствующих такое название прозвучит, как нечто удаленное от их практики, на самом деле эта инициатива является ничем иным как, новым витком развития </a:t>
            </a:r>
            <a:r>
              <a:rPr lang="en-US" dirty="0"/>
              <a:t>BEPS</a:t>
            </a:r>
            <a:r>
              <a:rPr lang="ru-RU" dirty="0"/>
              <a:t>, и это, безусловно со временем найдет отражение и в нашем налоговом законодательстве. Такое ужесточение налогового климата компенсируется активным продвижением </a:t>
            </a:r>
            <a:r>
              <a:rPr lang="ru-RU" dirty="0" err="1"/>
              <a:t>взаимосогласительных</a:t>
            </a:r>
            <a:r>
              <a:rPr lang="ru-RU" dirty="0"/>
              <a:t> процедур, многосторонних соглашений о ценообразовании, одновременными налоговыми проверками и многосторонними программами по обеспечению определенности налоговых претензий для налогоплательщика.  </a:t>
            </a:r>
          </a:p>
        </p:txBody>
      </p:sp>
      <p:sp>
        <p:nvSpPr>
          <p:cNvPr id="18436"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72F86160-5C5E-4B80-8404-69FD0EACFE13}" type="slidenum">
              <a:rPr lang="ru-RU" altLang="ru-RU" smtClean="0"/>
              <a:pPr/>
              <a:t>8</a:t>
            </a:fld>
            <a:endParaRPr lang="ru-RU" altLang="ru-RU"/>
          </a:p>
        </p:txBody>
      </p:sp>
    </p:spTree>
    <p:extLst>
      <p:ext uri="{BB962C8B-B14F-4D97-AF65-F5344CB8AC3E}">
        <p14:creationId xmlns:p14="http://schemas.microsoft.com/office/powerpoint/2010/main" val="30413112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Заметки 2"/>
          <p:cNvSpPr>
            <a:spLocks noGrp="1"/>
          </p:cNvSpPr>
          <p:nvPr>
            <p:ph type="body" idx="1"/>
          </p:nvPr>
        </p:nvSpPr>
        <p:spPr/>
        <p:txBody>
          <a:bodyPr>
            <a:normAutofit fontScale="92500" lnSpcReduction="20000"/>
          </a:bodyPr>
          <a:lstStyle/>
          <a:p>
            <a:pPr defTabSz="908517">
              <a:defRPr/>
            </a:pPr>
            <a:r>
              <a:rPr lang="ru-RU" dirty="0"/>
              <a:t>Добрый день, коллеги!</a:t>
            </a:r>
          </a:p>
          <a:p>
            <a:pPr defTabSz="908517">
              <a:defRPr/>
            </a:pPr>
            <a:r>
              <a:rPr lang="ru-RU" dirty="0"/>
              <a:t>Мы сегодня собрались чтобы приступить к реализации важной задачи, которую перед нами ставит сегодняшняя действительность. Общий объем доходов и расходов формирующих налоговый результат по налогу на прибыль для налогоплательщиков, стоящих на учете в Ваших инспекциях превышает 600 триллионов рублей (по данным Отчета о налоговой базе и структуре начислений по налогу на прибыль организаций по Форме №5П). И почти четверть этой суммы составляют результаты трансграничных операций. Мы не можем более пускать на самотек работу по такому существенному блоку сделок, особенно учитывая, что многие схемы агрессивного налогового планирования затрагивают фискальные интересы не только России, но и иностранных государств. </a:t>
            </a:r>
          </a:p>
          <a:p>
            <a:pPr defTabSz="908517">
              <a:defRPr/>
            </a:pPr>
            <a:r>
              <a:rPr lang="ru-RU" dirty="0"/>
              <a:t>Сегодня мы ставим перед собой задачу скоординировать усилия, которые до сих пор все предпринимали порознь, для обслуживания этих рисков. Только системный подход позволит планомерно формировать среду, в которой злоупотребления в сфере трансграничных операция будет невозможно скрыть, создавая аналитическую систему налогового администрирования нового поколения. </a:t>
            </a:r>
          </a:p>
          <a:p>
            <a:pPr defTabSz="908517">
              <a:defRPr/>
            </a:pPr>
            <a:r>
              <a:rPr lang="ru-RU" dirty="0"/>
              <a:t>Завтра, 28 июня, в Осаке пройдёт встреча лидеров «большой двадцатки», на которой будет обсуждаться Программа работы по выработке основанного на консенсусе решения налоговых проблем, вытекающих из </a:t>
            </a:r>
            <a:r>
              <a:rPr lang="ru-RU" dirty="0" err="1"/>
              <a:t>цифровизации</a:t>
            </a:r>
            <a:r>
              <a:rPr lang="ru-RU" dirty="0"/>
              <a:t> экономики («</a:t>
            </a:r>
            <a:r>
              <a:rPr lang="en-US" dirty="0" err="1"/>
              <a:t>Programme</a:t>
            </a:r>
            <a:r>
              <a:rPr lang="en-US" dirty="0"/>
              <a:t> of Work to Develop a Consensus Solution to the Tax Challenges Arising from the </a:t>
            </a:r>
            <a:r>
              <a:rPr lang="en-US" dirty="0" err="1"/>
              <a:t>Digitalisation</a:t>
            </a:r>
            <a:r>
              <a:rPr lang="en-US" dirty="0"/>
              <a:t> of the Economy</a:t>
            </a:r>
            <a:r>
              <a:rPr lang="ru-RU" dirty="0"/>
              <a:t>»). И хотя для многих здесь присутствующих такое название прозвучит, как нечто удаленное от их практики, на самом деле эта инициатива является ничем иным как, новым витком развития </a:t>
            </a:r>
            <a:r>
              <a:rPr lang="en-US" dirty="0"/>
              <a:t>BEPS</a:t>
            </a:r>
            <a:r>
              <a:rPr lang="ru-RU" dirty="0"/>
              <a:t>, и это, безусловно со временем найдет отражение и в нашем налоговом законодательстве. Такое ужесточение налогового климата компенсируется активным продвижением </a:t>
            </a:r>
            <a:r>
              <a:rPr lang="ru-RU" dirty="0" err="1"/>
              <a:t>взаимосогласительных</a:t>
            </a:r>
            <a:r>
              <a:rPr lang="ru-RU" dirty="0"/>
              <a:t> процедур, многосторонних соглашений о ценообразовании, одновременными налоговыми проверками и многосторонними программами по обеспечению определенности налоговых претензий для налогоплательщика.  </a:t>
            </a:r>
          </a:p>
        </p:txBody>
      </p:sp>
      <p:sp>
        <p:nvSpPr>
          <p:cNvPr id="18436"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72F86160-5C5E-4B80-8404-69FD0EACFE13}" type="slidenum">
              <a:rPr lang="ru-RU" altLang="ru-RU" smtClean="0"/>
              <a:pPr/>
              <a:t>9</a:t>
            </a:fld>
            <a:endParaRPr lang="ru-RU" altLang="ru-RU"/>
          </a:p>
        </p:txBody>
      </p:sp>
    </p:spTree>
    <p:extLst>
      <p:ext uri="{BB962C8B-B14F-4D97-AF65-F5344CB8AC3E}">
        <p14:creationId xmlns:p14="http://schemas.microsoft.com/office/powerpoint/2010/main" val="3459355272"/>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288700"/>
            <a:ext cx="7772400" cy="1751645"/>
          </a:xfrm>
        </p:spPr>
        <p:txBody>
          <a:bodyPr/>
          <a:lstStyle>
            <a:lvl1pPr>
              <a:defRPr sz="3600">
                <a:latin typeface="Calibri" panose="020F0502020204030204" pitchFamily="34" charset="0"/>
                <a:cs typeface="Calibri" panose="020F0502020204030204" pitchFamily="34" charset="0"/>
              </a:defRPr>
            </a:lvl1pPr>
          </a:lstStyle>
          <a:p>
            <a:r>
              <a:rPr lang="ru-RU"/>
              <a:t>Образец заголовка</a:t>
            </a:r>
          </a:p>
        </p:txBody>
      </p:sp>
      <p:sp>
        <p:nvSpPr>
          <p:cNvPr id="3" name="Подзаголовок 2"/>
          <p:cNvSpPr>
            <a:spLocks noGrp="1"/>
          </p:cNvSpPr>
          <p:nvPr>
            <p:ph type="subTitle" idx="1"/>
          </p:nvPr>
        </p:nvSpPr>
        <p:spPr>
          <a:xfrm>
            <a:off x="1371600" y="4327042"/>
            <a:ext cx="6400800" cy="1311760"/>
          </a:xfrm>
        </p:spPr>
        <p:txBody>
          <a:bodyPr/>
          <a:lstStyle>
            <a:lvl1pPr marL="0" indent="0" algn="ctr">
              <a:buNone/>
              <a:defRPr>
                <a:solidFill>
                  <a:schemeClr val="tx1">
                    <a:tint val="75000"/>
                  </a:schemeClr>
                </a:solidFill>
              </a:defRPr>
            </a:lvl1pPr>
            <a:lvl2pPr marL="342827" indent="0" algn="ctr">
              <a:buNone/>
              <a:defRPr>
                <a:solidFill>
                  <a:schemeClr val="tx1">
                    <a:tint val="75000"/>
                  </a:schemeClr>
                </a:solidFill>
              </a:defRPr>
            </a:lvl2pPr>
            <a:lvl3pPr marL="685655" indent="0" algn="ctr">
              <a:buNone/>
              <a:defRPr>
                <a:solidFill>
                  <a:schemeClr val="tx1">
                    <a:tint val="75000"/>
                  </a:schemeClr>
                </a:solidFill>
              </a:defRPr>
            </a:lvl3pPr>
            <a:lvl4pPr marL="1028483" indent="0" algn="ctr">
              <a:buNone/>
              <a:defRPr>
                <a:solidFill>
                  <a:schemeClr val="tx1">
                    <a:tint val="75000"/>
                  </a:schemeClr>
                </a:solidFill>
              </a:defRPr>
            </a:lvl4pPr>
            <a:lvl5pPr marL="1371310" indent="0" algn="ctr">
              <a:buNone/>
              <a:defRPr>
                <a:solidFill>
                  <a:schemeClr val="tx1">
                    <a:tint val="75000"/>
                  </a:schemeClr>
                </a:solidFill>
              </a:defRPr>
            </a:lvl5pPr>
            <a:lvl6pPr marL="1714136" indent="0" algn="ctr">
              <a:buNone/>
              <a:defRPr>
                <a:solidFill>
                  <a:schemeClr val="tx1">
                    <a:tint val="75000"/>
                  </a:schemeClr>
                </a:solidFill>
              </a:defRPr>
            </a:lvl6pPr>
            <a:lvl7pPr marL="2056964" indent="0" algn="ctr">
              <a:buNone/>
              <a:defRPr>
                <a:solidFill>
                  <a:schemeClr val="tx1">
                    <a:tint val="75000"/>
                  </a:schemeClr>
                </a:solidFill>
              </a:defRPr>
            </a:lvl7pPr>
            <a:lvl8pPr marL="2399790" indent="0" algn="ctr">
              <a:buNone/>
              <a:defRPr>
                <a:solidFill>
                  <a:schemeClr val="tx1">
                    <a:tint val="75000"/>
                  </a:schemeClr>
                </a:solidFill>
              </a:defRPr>
            </a:lvl8pPr>
            <a:lvl9pPr marL="2742617" indent="0" algn="ctr">
              <a:buNone/>
              <a:defRPr>
                <a:solidFill>
                  <a:schemeClr val="tx1">
                    <a:tint val="75000"/>
                  </a:schemeClr>
                </a:solidFill>
              </a:defRPr>
            </a:lvl9pPr>
          </a:lstStyle>
          <a:p>
            <a:r>
              <a:rPr lang="ru-RU"/>
              <a:t>Образец подзаголовка</a:t>
            </a:r>
          </a:p>
        </p:txBody>
      </p:sp>
      <p:sp>
        <p:nvSpPr>
          <p:cNvPr id="7" name="Номер слайда 5">
            <a:extLst>
              <a:ext uri="{FF2B5EF4-FFF2-40B4-BE49-F238E27FC236}">
                <a16:creationId xmlns:a16="http://schemas.microsoft.com/office/drawing/2014/main" id="{19A716B0-EDAC-4120-BCDF-ACF8F6D33F23}"/>
              </a:ext>
            </a:extLst>
          </p:cNvPr>
          <p:cNvSpPr txBox="1">
            <a:spLocks/>
          </p:cNvSpPr>
          <p:nvPr userDrawn="1"/>
        </p:nvSpPr>
        <p:spPr>
          <a:xfrm>
            <a:off x="-8563" y="2"/>
            <a:ext cx="465765" cy="2288699"/>
          </a:xfrm>
          <a:prstGeom prst="rect">
            <a:avLst/>
          </a:prstGeom>
          <a:gradFill>
            <a:gsLst>
              <a:gs pos="0">
                <a:srgbClr val="FF0000"/>
              </a:gs>
              <a:gs pos="94000">
                <a:srgbClr val="C00000"/>
              </a:gs>
              <a:gs pos="100000">
                <a:srgbClr val="B00000"/>
              </a:gs>
            </a:gsLst>
            <a:path path="circle">
              <a:fillToRect l="100000" b="100000"/>
            </a:path>
          </a:gradFill>
        </p:spPr>
        <p:txBody>
          <a:bodyPr vert="horz" lIns="72000" tIns="1188000" rIns="180000" bIns="45712" rtlCol="0" anchor="ctr"/>
          <a:lstStyle>
            <a:defPPr>
              <a:defRPr lang="ru-RU"/>
            </a:defPPr>
            <a:lvl1pPr algn="r" rtl="0" fontAlgn="auto">
              <a:spcBef>
                <a:spcPts val="0"/>
              </a:spcBef>
              <a:spcAft>
                <a:spcPts val="0"/>
              </a:spcAft>
              <a:defRPr sz="1349" i="0" kern="1200">
                <a:solidFill>
                  <a:schemeClr val="bg1"/>
                </a:solidFill>
                <a:latin typeface="Arial" pitchFamily="34" charset="0"/>
                <a:ea typeface="+mn-ea"/>
                <a:cs typeface="Arial" pitchFamily="34" charset="0"/>
              </a:defRPr>
            </a:lvl1pPr>
            <a:lvl2pPr marL="456877" algn="l" rtl="0" fontAlgn="base">
              <a:spcBef>
                <a:spcPct val="0"/>
              </a:spcBef>
              <a:spcAft>
                <a:spcPct val="0"/>
              </a:spcAft>
              <a:defRPr kern="1200">
                <a:solidFill>
                  <a:schemeClr val="tx1"/>
                </a:solidFill>
                <a:latin typeface="Arial" charset="0"/>
                <a:ea typeface="+mn-ea"/>
                <a:cs typeface="+mn-cs"/>
              </a:defRPr>
            </a:lvl2pPr>
            <a:lvl3pPr marL="913755" algn="l" rtl="0" fontAlgn="base">
              <a:spcBef>
                <a:spcPct val="0"/>
              </a:spcBef>
              <a:spcAft>
                <a:spcPct val="0"/>
              </a:spcAft>
              <a:defRPr kern="1200">
                <a:solidFill>
                  <a:schemeClr val="tx1"/>
                </a:solidFill>
                <a:latin typeface="Arial" charset="0"/>
                <a:ea typeface="+mn-ea"/>
                <a:cs typeface="+mn-cs"/>
              </a:defRPr>
            </a:lvl3pPr>
            <a:lvl4pPr marL="1370632" algn="l" rtl="0" fontAlgn="base">
              <a:spcBef>
                <a:spcPct val="0"/>
              </a:spcBef>
              <a:spcAft>
                <a:spcPct val="0"/>
              </a:spcAft>
              <a:defRPr kern="1200">
                <a:solidFill>
                  <a:schemeClr val="tx1"/>
                </a:solidFill>
                <a:latin typeface="Arial" charset="0"/>
                <a:ea typeface="+mn-ea"/>
                <a:cs typeface="+mn-cs"/>
              </a:defRPr>
            </a:lvl4pPr>
            <a:lvl5pPr marL="1827510" algn="l" rtl="0" fontAlgn="base">
              <a:spcBef>
                <a:spcPct val="0"/>
              </a:spcBef>
              <a:spcAft>
                <a:spcPct val="0"/>
              </a:spcAft>
              <a:defRPr kern="1200">
                <a:solidFill>
                  <a:schemeClr val="tx1"/>
                </a:solidFill>
                <a:latin typeface="Arial" charset="0"/>
                <a:ea typeface="+mn-ea"/>
                <a:cs typeface="+mn-cs"/>
              </a:defRPr>
            </a:lvl5pPr>
            <a:lvl6pPr marL="2284386" algn="l" defTabSz="913755" rtl="0" eaLnBrk="1" latinLnBrk="0" hangingPunct="1">
              <a:defRPr kern="1200">
                <a:solidFill>
                  <a:schemeClr val="tx1"/>
                </a:solidFill>
                <a:latin typeface="Arial" charset="0"/>
                <a:ea typeface="+mn-ea"/>
                <a:cs typeface="+mn-cs"/>
              </a:defRPr>
            </a:lvl6pPr>
            <a:lvl7pPr marL="2741264" algn="l" defTabSz="913755" rtl="0" eaLnBrk="1" latinLnBrk="0" hangingPunct="1">
              <a:defRPr kern="1200">
                <a:solidFill>
                  <a:schemeClr val="tx1"/>
                </a:solidFill>
                <a:latin typeface="Arial" charset="0"/>
                <a:ea typeface="+mn-ea"/>
                <a:cs typeface="+mn-cs"/>
              </a:defRPr>
            </a:lvl7pPr>
            <a:lvl8pPr marL="3198142" algn="l" defTabSz="913755" rtl="0" eaLnBrk="1" latinLnBrk="0" hangingPunct="1">
              <a:defRPr kern="1200">
                <a:solidFill>
                  <a:schemeClr val="tx1"/>
                </a:solidFill>
                <a:latin typeface="Arial" charset="0"/>
                <a:ea typeface="+mn-ea"/>
                <a:cs typeface="+mn-cs"/>
              </a:defRPr>
            </a:lvl8pPr>
            <a:lvl9pPr marL="3655018" algn="l" defTabSz="913755" rtl="0" eaLnBrk="1" latinLnBrk="0" hangingPunct="1">
              <a:defRPr kern="1200">
                <a:solidFill>
                  <a:schemeClr val="tx1"/>
                </a:solidFill>
                <a:latin typeface="Arial" charset="0"/>
                <a:ea typeface="+mn-ea"/>
                <a:cs typeface="+mn-cs"/>
              </a:defRPr>
            </a:lvl9pPr>
          </a:lstStyle>
          <a:p>
            <a:pPr>
              <a:defRPr/>
            </a:pPr>
            <a:endParaRPr lang="ru-RU" sz="1349" dirty="0"/>
          </a:p>
        </p:txBody>
      </p:sp>
      <p:pic>
        <p:nvPicPr>
          <p:cNvPr id="8" name="Рисунок 7">
            <a:extLst>
              <a:ext uri="{FF2B5EF4-FFF2-40B4-BE49-F238E27FC236}">
                <a16:creationId xmlns:a16="http://schemas.microsoft.com/office/drawing/2014/main" id="{B4696317-736B-4D2B-9DE5-ED1DD33F6521}"/>
              </a:ext>
            </a:extLst>
          </p:cNvPr>
          <p:cNvPicPr>
            <a:picLocks noChangeAspect="1"/>
          </p:cNvPicPr>
          <p:nvPr userDrawn="1"/>
        </p:nvPicPr>
        <p:blipFill>
          <a:blip r:embed="rId2" cstate="print">
            <a:extLst>
              <a:ext uri="{BEBA8EAE-BF5A-486C-A8C5-ECC9F3942E4B}">
                <a14:imgProps xmlns:a14="http://schemas.microsoft.com/office/drawing/2010/main">
                  <a14:imgLayer r:embed="rId3">
                    <a14:imgEffect>
                      <a14:backgroundRemoval t="1143" b="98286" l="10000" r="90000">
                        <a14:foregroundMark x1="37571" y1="79810" x2="52143" y2="80381"/>
                        <a14:foregroundMark x1="34857" y1="24381" x2="49857" y2="16000"/>
                        <a14:foregroundMark x1="49857" y1="16190" x2="49857" y2="16190"/>
                      </a14:backgroundRemoval>
                    </a14:imgEffect>
                  </a14:imgLayer>
                </a14:imgProps>
              </a:ext>
              <a:ext uri="{28A0092B-C50C-407E-A947-70E740481C1C}">
                <a14:useLocalDpi xmlns:a14="http://schemas.microsoft.com/office/drawing/2010/main" val="0"/>
              </a:ext>
            </a:extLst>
          </a:blip>
          <a:stretch>
            <a:fillRect/>
          </a:stretch>
        </p:blipFill>
        <p:spPr>
          <a:xfrm>
            <a:off x="3404237" y="537055"/>
            <a:ext cx="2335527" cy="1751645"/>
          </a:xfrm>
          <a:prstGeom prst="rect">
            <a:avLst/>
          </a:prstGeom>
        </p:spPr>
      </p:pic>
      <p:sp>
        <p:nvSpPr>
          <p:cNvPr id="9" name="Номер слайда 5">
            <a:extLst>
              <a:ext uri="{FF2B5EF4-FFF2-40B4-BE49-F238E27FC236}">
                <a16:creationId xmlns:a16="http://schemas.microsoft.com/office/drawing/2014/main" id="{990CC8FB-66B9-4DC4-BB91-D9EBC0D9AA3B}"/>
              </a:ext>
            </a:extLst>
          </p:cNvPr>
          <p:cNvSpPr txBox="1">
            <a:spLocks/>
          </p:cNvSpPr>
          <p:nvPr userDrawn="1"/>
        </p:nvSpPr>
        <p:spPr>
          <a:xfrm>
            <a:off x="8713694" y="2288699"/>
            <a:ext cx="431475" cy="4569302"/>
          </a:xfrm>
          <a:prstGeom prst="rect">
            <a:avLst/>
          </a:prstGeom>
          <a:gradFill>
            <a:gsLst>
              <a:gs pos="0">
                <a:srgbClr val="15599C"/>
              </a:gs>
              <a:gs pos="65000">
                <a:srgbClr val="2F7EC2"/>
              </a:gs>
              <a:gs pos="100000">
                <a:srgbClr val="15599C"/>
              </a:gs>
            </a:gsLst>
            <a:path path="circle">
              <a:fillToRect l="100000" b="100000"/>
            </a:path>
          </a:gradFill>
        </p:spPr>
        <p:txBody>
          <a:bodyPr lIns="0" tIns="72000" rIns="0" anchor="ctr" anchorCtr="1"/>
          <a:lstStyle>
            <a:defPPr>
              <a:defRPr lang="ru-RU"/>
            </a:defPPr>
            <a:lvl1pPr algn="l" rtl="0" fontAlgn="base">
              <a:spcBef>
                <a:spcPct val="0"/>
              </a:spcBef>
              <a:spcAft>
                <a:spcPct val="0"/>
              </a:spcAft>
              <a:defRPr sz="1349" i="0" kern="1200">
                <a:solidFill>
                  <a:schemeClr val="bg1"/>
                </a:solidFill>
                <a:latin typeface="Arial" pitchFamily="34" charset="0"/>
                <a:ea typeface="+mn-ea"/>
                <a:cs typeface="Arial" pitchFamily="34" charset="0"/>
              </a:defRPr>
            </a:lvl1pPr>
            <a:lvl2pPr marL="456877" algn="l" rtl="0" fontAlgn="base">
              <a:spcBef>
                <a:spcPct val="0"/>
              </a:spcBef>
              <a:spcAft>
                <a:spcPct val="0"/>
              </a:spcAft>
              <a:defRPr kern="1200">
                <a:solidFill>
                  <a:schemeClr val="tx1"/>
                </a:solidFill>
                <a:latin typeface="Arial" charset="0"/>
                <a:ea typeface="+mn-ea"/>
                <a:cs typeface="+mn-cs"/>
              </a:defRPr>
            </a:lvl2pPr>
            <a:lvl3pPr marL="913755" algn="l" rtl="0" fontAlgn="base">
              <a:spcBef>
                <a:spcPct val="0"/>
              </a:spcBef>
              <a:spcAft>
                <a:spcPct val="0"/>
              </a:spcAft>
              <a:defRPr kern="1200">
                <a:solidFill>
                  <a:schemeClr val="tx1"/>
                </a:solidFill>
                <a:latin typeface="Arial" charset="0"/>
                <a:ea typeface="+mn-ea"/>
                <a:cs typeface="+mn-cs"/>
              </a:defRPr>
            </a:lvl3pPr>
            <a:lvl4pPr marL="1370632" algn="l" rtl="0" fontAlgn="base">
              <a:spcBef>
                <a:spcPct val="0"/>
              </a:spcBef>
              <a:spcAft>
                <a:spcPct val="0"/>
              </a:spcAft>
              <a:defRPr kern="1200">
                <a:solidFill>
                  <a:schemeClr val="tx1"/>
                </a:solidFill>
                <a:latin typeface="Arial" charset="0"/>
                <a:ea typeface="+mn-ea"/>
                <a:cs typeface="+mn-cs"/>
              </a:defRPr>
            </a:lvl4pPr>
            <a:lvl5pPr marL="1827510" algn="l" rtl="0" fontAlgn="base">
              <a:spcBef>
                <a:spcPct val="0"/>
              </a:spcBef>
              <a:spcAft>
                <a:spcPct val="0"/>
              </a:spcAft>
              <a:defRPr kern="1200">
                <a:solidFill>
                  <a:schemeClr val="tx1"/>
                </a:solidFill>
                <a:latin typeface="Arial" charset="0"/>
                <a:ea typeface="+mn-ea"/>
                <a:cs typeface="+mn-cs"/>
              </a:defRPr>
            </a:lvl5pPr>
            <a:lvl6pPr marL="2284386" algn="l" defTabSz="913755" rtl="0" eaLnBrk="1" latinLnBrk="0" hangingPunct="1">
              <a:defRPr kern="1200">
                <a:solidFill>
                  <a:schemeClr val="tx1"/>
                </a:solidFill>
                <a:latin typeface="Arial" charset="0"/>
                <a:ea typeface="+mn-ea"/>
                <a:cs typeface="+mn-cs"/>
              </a:defRPr>
            </a:lvl6pPr>
            <a:lvl7pPr marL="2741264" algn="l" defTabSz="913755" rtl="0" eaLnBrk="1" latinLnBrk="0" hangingPunct="1">
              <a:defRPr kern="1200">
                <a:solidFill>
                  <a:schemeClr val="tx1"/>
                </a:solidFill>
                <a:latin typeface="Arial" charset="0"/>
                <a:ea typeface="+mn-ea"/>
                <a:cs typeface="+mn-cs"/>
              </a:defRPr>
            </a:lvl7pPr>
            <a:lvl8pPr marL="3198142" algn="l" defTabSz="913755" rtl="0" eaLnBrk="1" latinLnBrk="0" hangingPunct="1">
              <a:defRPr kern="1200">
                <a:solidFill>
                  <a:schemeClr val="tx1"/>
                </a:solidFill>
                <a:latin typeface="Arial" charset="0"/>
                <a:ea typeface="+mn-ea"/>
                <a:cs typeface="+mn-cs"/>
              </a:defRPr>
            </a:lvl8pPr>
            <a:lvl9pPr marL="3655018" algn="l" defTabSz="913755" rtl="0" eaLnBrk="1" latinLnBrk="0" hangingPunct="1">
              <a:defRPr kern="1200">
                <a:solidFill>
                  <a:schemeClr val="tx1"/>
                </a:solidFill>
                <a:latin typeface="Arial" charset="0"/>
                <a:ea typeface="+mn-ea"/>
                <a:cs typeface="+mn-cs"/>
              </a:defRPr>
            </a:lvl9pPr>
          </a:lstStyle>
          <a:p>
            <a:pPr algn="r">
              <a:defRPr/>
            </a:pPr>
            <a:endParaRPr lang="ru-RU" sz="1349" dirty="0"/>
          </a:p>
        </p:txBody>
      </p:sp>
    </p:spTree>
    <p:extLst>
      <p:ext uri="{BB962C8B-B14F-4D97-AF65-F5344CB8AC3E}">
        <p14:creationId xmlns:p14="http://schemas.microsoft.com/office/powerpoint/2010/main" val="16890635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a:xfrm>
            <a:off x="457202" y="6356360"/>
            <a:ext cx="2133600" cy="365125"/>
          </a:xfrm>
          <a:prstGeom prst="rect">
            <a:avLst/>
          </a:prstGeom>
        </p:spPr>
        <p:txBody>
          <a:bodyPr lIns="91424" tIns="45712" rIns="91424" bIns="45712"/>
          <a:lstStyle>
            <a:lvl1pPr fontAlgn="auto">
              <a:spcBef>
                <a:spcPts val="0"/>
              </a:spcBef>
              <a:spcAft>
                <a:spcPts val="0"/>
              </a:spcAft>
              <a:defRPr>
                <a:latin typeface="+mn-lt"/>
              </a:defRPr>
            </a:lvl1pPr>
          </a:lstStyle>
          <a:p>
            <a:pPr>
              <a:defRPr/>
            </a:pPr>
            <a:endParaRPr lang="ru-RU">
              <a:solidFill>
                <a:prstClr val="black"/>
              </a:solidFill>
            </a:endParaRPr>
          </a:p>
        </p:txBody>
      </p:sp>
      <p:sp>
        <p:nvSpPr>
          <p:cNvPr id="5" name="Нижний колонтитул 4"/>
          <p:cNvSpPr>
            <a:spLocks noGrp="1"/>
          </p:cNvSpPr>
          <p:nvPr>
            <p:ph type="ftr" sz="quarter" idx="11"/>
          </p:nvPr>
        </p:nvSpPr>
        <p:spPr>
          <a:xfrm>
            <a:off x="3124201" y="6356360"/>
            <a:ext cx="2895600" cy="365125"/>
          </a:xfrm>
          <a:prstGeom prst="rect">
            <a:avLst/>
          </a:prstGeom>
        </p:spPr>
        <p:txBody>
          <a:bodyPr lIns="91424" tIns="45712" rIns="91424" bIns="45712"/>
          <a:lstStyle>
            <a:lvl1pPr fontAlgn="auto">
              <a:spcBef>
                <a:spcPts val="0"/>
              </a:spcBef>
              <a:spcAft>
                <a:spcPts val="0"/>
              </a:spcAft>
              <a:defRPr>
                <a:latin typeface="+mn-lt"/>
              </a:defRPr>
            </a:lvl1pPr>
          </a:lstStyle>
          <a:p>
            <a:pPr>
              <a:defRPr/>
            </a:pPr>
            <a:endParaRPr lang="ru-RU">
              <a:solidFill>
                <a:prstClr val="black"/>
              </a:solidFill>
            </a:endParaRPr>
          </a:p>
        </p:txBody>
      </p:sp>
      <p:sp>
        <p:nvSpPr>
          <p:cNvPr id="6" name="Номер слайда 5"/>
          <p:cNvSpPr>
            <a:spLocks noGrp="1"/>
          </p:cNvSpPr>
          <p:nvPr>
            <p:ph type="sldNum" sz="quarter" idx="12"/>
          </p:nvPr>
        </p:nvSpPr>
        <p:spPr>
          <a:xfrm>
            <a:off x="6079066" y="6229348"/>
            <a:ext cx="2133600" cy="365125"/>
          </a:xfrm>
          <a:prstGeom prst="rect">
            <a:avLst/>
          </a:prstGeom>
        </p:spPr>
        <p:txBody>
          <a:bodyPr/>
          <a:lstStyle>
            <a:lvl1pPr>
              <a:defRPr/>
            </a:lvl1pPr>
          </a:lstStyle>
          <a:p>
            <a:pPr>
              <a:defRPr/>
            </a:pPr>
            <a:fld id="{BB5AD7FE-E437-49E7-83D3-EBCEC52BE144}"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31216888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48"/>
            <a:ext cx="20574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57201" y="274648"/>
            <a:ext cx="60198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a:xfrm>
            <a:off x="457202" y="6356360"/>
            <a:ext cx="2133600" cy="365125"/>
          </a:xfrm>
          <a:prstGeom prst="rect">
            <a:avLst/>
          </a:prstGeom>
        </p:spPr>
        <p:txBody>
          <a:bodyPr lIns="91424" tIns="45712" rIns="91424" bIns="45712"/>
          <a:lstStyle>
            <a:lvl1pPr fontAlgn="auto">
              <a:spcBef>
                <a:spcPts val="0"/>
              </a:spcBef>
              <a:spcAft>
                <a:spcPts val="0"/>
              </a:spcAft>
              <a:defRPr>
                <a:latin typeface="+mn-lt"/>
              </a:defRPr>
            </a:lvl1pPr>
          </a:lstStyle>
          <a:p>
            <a:pPr>
              <a:defRPr/>
            </a:pPr>
            <a:endParaRPr lang="ru-RU">
              <a:solidFill>
                <a:prstClr val="black"/>
              </a:solidFill>
            </a:endParaRPr>
          </a:p>
        </p:txBody>
      </p:sp>
      <p:sp>
        <p:nvSpPr>
          <p:cNvPr id="5" name="Нижний колонтитул 4"/>
          <p:cNvSpPr>
            <a:spLocks noGrp="1"/>
          </p:cNvSpPr>
          <p:nvPr>
            <p:ph type="ftr" sz="quarter" idx="11"/>
          </p:nvPr>
        </p:nvSpPr>
        <p:spPr>
          <a:xfrm>
            <a:off x="3124201" y="6356360"/>
            <a:ext cx="2895600" cy="365125"/>
          </a:xfrm>
          <a:prstGeom prst="rect">
            <a:avLst/>
          </a:prstGeom>
        </p:spPr>
        <p:txBody>
          <a:bodyPr lIns="91424" tIns="45712" rIns="91424" bIns="45712"/>
          <a:lstStyle>
            <a:lvl1pPr fontAlgn="auto">
              <a:spcBef>
                <a:spcPts val="0"/>
              </a:spcBef>
              <a:spcAft>
                <a:spcPts val="0"/>
              </a:spcAft>
              <a:defRPr>
                <a:latin typeface="+mn-lt"/>
              </a:defRPr>
            </a:lvl1pPr>
          </a:lstStyle>
          <a:p>
            <a:pPr>
              <a:defRPr/>
            </a:pPr>
            <a:endParaRPr lang="ru-RU">
              <a:solidFill>
                <a:prstClr val="black"/>
              </a:solidFill>
            </a:endParaRPr>
          </a:p>
        </p:txBody>
      </p:sp>
      <p:sp>
        <p:nvSpPr>
          <p:cNvPr id="6" name="Номер слайда 5"/>
          <p:cNvSpPr>
            <a:spLocks noGrp="1"/>
          </p:cNvSpPr>
          <p:nvPr>
            <p:ph type="sldNum" sz="quarter" idx="12"/>
          </p:nvPr>
        </p:nvSpPr>
        <p:spPr>
          <a:xfrm>
            <a:off x="6079066" y="6229348"/>
            <a:ext cx="2133600" cy="365125"/>
          </a:xfrm>
          <a:prstGeom prst="rect">
            <a:avLst/>
          </a:prstGeom>
        </p:spPr>
        <p:txBody>
          <a:bodyPr/>
          <a:lstStyle>
            <a:lvl1pPr>
              <a:defRPr/>
            </a:lvl1pPr>
          </a:lstStyle>
          <a:p>
            <a:pPr>
              <a:defRPr/>
            </a:pPr>
            <a:fld id="{A424B194-2108-4912-B18E-9E30AE5EED0B}"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24232535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oncept Description">
    <p:spTree>
      <p:nvGrpSpPr>
        <p:cNvPr id="1" name=""/>
        <p:cNvGrpSpPr/>
        <p:nvPr/>
      </p:nvGrpSpPr>
      <p:grpSpPr>
        <a:xfrm>
          <a:off x="0" y="0"/>
          <a:ext cx="0" cy="0"/>
          <a:chOff x="0" y="0"/>
          <a:chExt cx="0" cy="0"/>
        </a:xfrm>
      </p:grpSpPr>
      <p:sp>
        <p:nvSpPr>
          <p:cNvPr id="7" name="Title 6"/>
          <p:cNvSpPr>
            <a:spLocks noGrp="1"/>
          </p:cNvSpPr>
          <p:nvPr>
            <p:ph type="title"/>
          </p:nvPr>
        </p:nvSpPr>
        <p:spPr>
          <a:xfrm>
            <a:off x="228599" y="0"/>
            <a:ext cx="8689975" cy="917575"/>
          </a:xfrm>
        </p:spPr>
        <p:txBody>
          <a:bodyPr anchor="b"/>
          <a:lstStyle>
            <a:lvl1pPr>
              <a:defRPr sz="3200">
                <a:solidFill>
                  <a:srgbClr val="525252"/>
                </a:solidFill>
                <a:latin typeface="Arial"/>
                <a:cs typeface="Arial"/>
              </a:defRPr>
            </a:lvl1pPr>
          </a:lstStyle>
          <a:p>
            <a:r>
              <a:rPr lang="en-US" dirty="0"/>
              <a:t>Click to edit Master title style</a:t>
            </a:r>
          </a:p>
        </p:txBody>
      </p:sp>
      <p:sp>
        <p:nvSpPr>
          <p:cNvPr id="9" name="Text Placeholder 8"/>
          <p:cNvSpPr>
            <a:spLocks noGrp="1"/>
          </p:cNvSpPr>
          <p:nvPr>
            <p:ph type="body" sz="quarter" idx="10"/>
          </p:nvPr>
        </p:nvSpPr>
        <p:spPr>
          <a:xfrm>
            <a:off x="228601" y="6534346"/>
            <a:ext cx="8731737" cy="211549"/>
          </a:xfrm>
        </p:spPr>
        <p:txBody>
          <a:bodyPr anchor="b"/>
          <a:lstStyle>
            <a:lvl1pPr marL="0" indent="0" algn="r">
              <a:buNone/>
              <a:defRPr sz="1100" baseline="0">
                <a:solidFill>
                  <a:srgbClr val="9B9B9B"/>
                </a:solidFill>
                <a:latin typeface="Arial"/>
                <a:cs typeface="Arial"/>
              </a:defRPr>
            </a:lvl1pPr>
          </a:lstStyle>
          <a:p>
            <a:pPr lvl="0"/>
            <a:r>
              <a:rPr lang="en-US"/>
              <a:t>Click to edit Master text styles</a:t>
            </a:r>
          </a:p>
        </p:txBody>
      </p:sp>
    </p:spTree>
    <p:extLst>
      <p:ext uri="{BB962C8B-B14F-4D97-AF65-F5344CB8AC3E}">
        <p14:creationId xmlns:p14="http://schemas.microsoft.com/office/powerpoint/2010/main" val="24363258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Заголовок и объект">
    <p:bg>
      <p:bgPr>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50831" y="150608"/>
            <a:ext cx="7376803" cy="806824"/>
          </a:xfrm>
        </p:spPr>
        <p:txBody>
          <a:bodyPr/>
          <a:lstStyle>
            <a:lvl1pPr>
              <a:defRPr>
                <a:solidFill>
                  <a:schemeClr val="tx1"/>
                </a:solidFill>
              </a:defRPr>
            </a:lvl1pPr>
          </a:lstStyle>
          <a:p>
            <a:r>
              <a:rPr lang="ru-RU" dirty="0"/>
              <a:t>Образец заголовка</a:t>
            </a:r>
          </a:p>
        </p:txBody>
      </p:sp>
      <p:sp>
        <p:nvSpPr>
          <p:cNvPr id="3" name="Объект 2"/>
          <p:cNvSpPr>
            <a:spLocks noGrp="1"/>
          </p:cNvSpPr>
          <p:nvPr>
            <p:ph idx="1"/>
          </p:nvPr>
        </p:nvSpPr>
        <p:spPr>
          <a:xfrm>
            <a:off x="290456" y="1183343"/>
            <a:ext cx="8337177" cy="5234087"/>
          </a:xfrm>
        </p:spPr>
        <p:txBody>
          <a:bodyPr lIns="0" tIns="0" rIns="0" bIns="0"/>
          <a:lstStyle>
            <a:lvl1pPr marL="132132" indent="-132132">
              <a:buClr>
                <a:srgbClr val="C00000"/>
              </a:buClr>
              <a:buFont typeface="Arial" pitchFamily="34" charset="0"/>
              <a:buChar char="•"/>
              <a:defRPr sz="2100" b="1">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270215" indent="-138083">
              <a:buClr>
                <a:srgbClr val="2685C5"/>
              </a:buClr>
              <a:buFont typeface="Arial" pitchFamily="34" charset="0"/>
              <a:buChar char="•"/>
              <a:defRPr>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402346" indent="-132132">
              <a:buClr>
                <a:srgbClr val="C00000"/>
              </a:buClr>
              <a:buFont typeface="Arial" pitchFamily="34" charset="0"/>
              <a:buChar char="•"/>
              <a:defRPr>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540430" indent="-138083">
              <a:buClr>
                <a:srgbClr val="2685C5"/>
              </a:buClr>
              <a:buFont typeface="Arial" pitchFamily="34" charset="0"/>
              <a:buChar char="•"/>
              <a:defRPr>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672561" indent="-132132">
              <a:buClr>
                <a:srgbClr val="C00000"/>
              </a:buClr>
              <a:buFont typeface="Arial" pitchFamily="34" charset="0"/>
              <a:buChar char="•"/>
              <a:defRPr>
                <a:solidFill>
                  <a:schemeClr val="tx1"/>
                </a:solidFill>
                <a:latin typeface="Tahoma" panose="020B0604030504040204" pitchFamily="34" charset="0"/>
                <a:ea typeface="Tahoma" panose="020B0604030504040204" pitchFamily="34" charset="0"/>
                <a:cs typeface="Tahoma" panose="020B0604030504040204" pitchFamily="34" charset="0"/>
              </a:defRPr>
            </a:lvl5p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p>
        </p:txBody>
      </p:sp>
    </p:spTree>
    <p:extLst>
      <p:ext uri="{BB962C8B-B14F-4D97-AF65-F5344CB8AC3E}">
        <p14:creationId xmlns:p14="http://schemas.microsoft.com/office/powerpoint/2010/main" val="3017128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4" y="4406910"/>
            <a:ext cx="7772400" cy="1362075"/>
          </a:xfrm>
        </p:spPr>
        <p:txBody>
          <a:bodyPr anchor="t"/>
          <a:lstStyle>
            <a:lvl1pPr algn="l">
              <a:defRPr sz="3000" b="1" cap="all">
                <a:solidFill>
                  <a:schemeClr val="bg1"/>
                </a:solidFill>
              </a:defRPr>
            </a:lvl1pPr>
          </a:lstStyle>
          <a:p>
            <a:r>
              <a:rPr lang="ru-RU"/>
              <a:t>Образец заголовка</a:t>
            </a:r>
          </a:p>
        </p:txBody>
      </p:sp>
      <p:sp>
        <p:nvSpPr>
          <p:cNvPr id="3" name="Текст 2"/>
          <p:cNvSpPr>
            <a:spLocks noGrp="1"/>
          </p:cNvSpPr>
          <p:nvPr>
            <p:ph type="body" idx="1"/>
          </p:nvPr>
        </p:nvSpPr>
        <p:spPr>
          <a:xfrm>
            <a:off x="722314" y="2906721"/>
            <a:ext cx="7772400" cy="1500187"/>
          </a:xfrm>
        </p:spPr>
        <p:txBody>
          <a:bodyPr anchor="b"/>
          <a:lstStyle>
            <a:lvl1pPr marL="0" indent="0">
              <a:buNone/>
              <a:defRPr sz="1500">
                <a:solidFill>
                  <a:schemeClr val="tx1">
                    <a:tint val="75000"/>
                  </a:schemeClr>
                </a:solidFill>
              </a:defRPr>
            </a:lvl1pPr>
            <a:lvl2pPr marL="342827" indent="0">
              <a:buNone/>
              <a:defRPr sz="1349">
                <a:solidFill>
                  <a:schemeClr val="tx1">
                    <a:tint val="75000"/>
                  </a:schemeClr>
                </a:solidFill>
              </a:defRPr>
            </a:lvl2pPr>
            <a:lvl3pPr marL="685655" indent="0">
              <a:buNone/>
              <a:defRPr sz="1200">
                <a:solidFill>
                  <a:schemeClr val="tx1">
                    <a:tint val="75000"/>
                  </a:schemeClr>
                </a:solidFill>
              </a:defRPr>
            </a:lvl3pPr>
            <a:lvl4pPr marL="1028483" indent="0">
              <a:buNone/>
              <a:defRPr sz="1050">
                <a:solidFill>
                  <a:schemeClr val="tx1">
                    <a:tint val="75000"/>
                  </a:schemeClr>
                </a:solidFill>
              </a:defRPr>
            </a:lvl4pPr>
            <a:lvl5pPr marL="1371310" indent="0">
              <a:buNone/>
              <a:defRPr sz="1050">
                <a:solidFill>
                  <a:schemeClr val="tx1">
                    <a:tint val="75000"/>
                  </a:schemeClr>
                </a:solidFill>
              </a:defRPr>
            </a:lvl5pPr>
            <a:lvl6pPr marL="1714136" indent="0">
              <a:buNone/>
              <a:defRPr sz="1050">
                <a:solidFill>
                  <a:schemeClr val="tx1">
                    <a:tint val="75000"/>
                  </a:schemeClr>
                </a:solidFill>
              </a:defRPr>
            </a:lvl6pPr>
            <a:lvl7pPr marL="2056964" indent="0">
              <a:buNone/>
              <a:defRPr sz="1050">
                <a:solidFill>
                  <a:schemeClr val="tx1">
                    <a:tint val="75000"/>
                  </a:schemeClr>
                </a:solidFill>
              </a:defRPr>
            </a:lvl7pPr>
            <a:lvl8pPr marL="2399790" indent="0">
              <a:buNone/>
              <a:defRPr sz="1050">
                <a:solidFill>
                  <a:schemeClr val="tx1">
                    <a:tint val="75000"/>
                  </a:schemeClr>
                </a:solidFill>
              </a:defRPr>
            </a:lvl8pPr>
            <a:lvl9pPr marL="2742617" indent="0">
              <a:buNone/>
              <a:defRPr sz="105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a:xfrm>
            <a:off x="457202" y="6356360"/>
            <a:ext cx="2133600" cy="365125"/>
          </a:xfrm>
          <a:prstGeom prst="rect">
            <a:avLst/>
          </a:prstGeom>
        </p:spPr>
        <p:txBody>
          <a:bodyPr lIns="91424" tIns="45712" rIns="91424" bIns="45712"/>
          <a:lstStyle>
            <a:lvl1pPr fontAlgn="auto">
              <a:spcBef>
                <a:spcPts val="0"/>
              </a:spcBef>
              <a:spcAft>
                <a:spcPts val="0"/>
              </a:spcAft>
              <a:defRPr>
                <a:latin typeface="+mn-lt"/>
              </a:defRPr>
            </a:lvl1pPr>
          </a:lstStyle>
          <a:p>
            <a:pPr>
              <a:defRPr/>
            </a:pPr>
            <a:endParaRPr lang="ru-RU">
              <a:solidFill>
                <a:prstClr val="black"/>
              </a:solidFill>
            </a:endParaRPr>
          </a:p>
        </p:txBody>
      </p:sp>
      <p:sp>
        <p:nvSpPr>
          <p:cNvPr id="5" name="Нижний колонтитул 4"/>
          <p:cNvSpPr>
            <a:spLocks noGrp="1"/>
          </p:cNvSpPr>
          <p:nvPr>
            <p:ph type="ftr" sz="quarter" idx="11"/>
          </p:nvPr>
        </p:nvSpPr>
        <p:spPr>
          <a:xfrm>
            <a:off x="3124201" y="6356360"/>
            <a:ext cx="2895600" cy="365125"/>
          </a:xfrm>
          <a:prstGeom prst="rect">
            <a:avLst/>
          </a:prstGeom>
        </p:spPr>
        <p:txBody>
          <a:bodyPr lIns="91424" tIns="45712" rIns="91424" bIns="45712"/>
          <a:lstStyle>
            <a:lvl1pPr fontAlgn="auto">
              <a:spcBef>
                <a:spcPts val="0"/>
              </a:spcBef>
              <a:spcAft>
                <a:spcPts val="0"/>
              </a:spcAft>
              <a:defRPr>
                <a:latin typeface="+mn-lt"/>
              </a:defRPr>
            </a:lvl1pPr>
          </a:lstStyle>
          <a:p>
            <a:pPr>
              <a:defRPr/>
            </a:pPr>
            <a:endParaRPr lang="ru-RU">
              <a:solidFill>
                <a:prstClr val="black"/>
              </a:solidFill>
            </a:endParaRPr>
          </a:p>
        </p:txBody>
      </p:sp>
      <p:sp>
        <p:nvSpPr>
          <p:cNvPr id="6" name="Номер слайда 5"/>
          <p:cNvSpPr>
            <a:spLocks noGrp="1"/>
          </p:cNvSpPr>
          <p:nvPr>
            <p:ph type="sldNum" sz="quarter" idx="12"/>
          </p:nvPr>
        </p:nvSpPr>
        <p:spPr>
          <a:xfrm>
            <a:off x="6079066" y="6229348"/>
            <a:ext cx="2133600" cy="365125"/>
          </a:xfrm>
          <a:prstGeom prst="rect">
            <a:avLst/>
          </a:prstGeom>
        </p:spPr>
        <p:txBody>
          <a:bodyPr/>
          <a:lstStyle>
            <a:lvl1pPr>
              <a:defRPr/>
            </a:lvl1pPr>
          </a:lstStyle>
          <a:p>
            <a:pPr>
              <a:defRPr/>
            </a:pPr>
            <a:fld id="{1F7946A1-0E13-414A-A09A-6D17C1E5D1EA}"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16994963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457200" y="1600206"/>
            <a:ext cx="4038600" cy="4525963"/>
          </a:xfrm>
        </p:spPr>
        <p:txBody>
          <a:bodyPr/>
          <a:lstStyle>
            <a:lvl1pPr>
              <a:defRPr sz="2100"/>
            </a:lvl1pPr>
            <a:lvl2pPr>
              <a:defRPr sz="1800"/>
            </a:lvl2pPr>
            <a:lvl3pPr>
              <a:defRPr sz="1500"/>
            </a:lvl3pPr>
            <a:lvl4pPr>
              <a:defRPr sz="1349"/>
            </a:lvl4pPr>
            <a:lvl5pPr>
              <a:defRPr sz="1349"/>
            </a:lvl5pPr>
            <a:lvl6pPr>
              <a:defRPr sz="1349"/>
            </a:lvl6pPr>
            <a:lvl7pPr>
              <a:defRPr sz="1349"/>
            </a:lvl7pPr>
            <a:lvl8pPr>
              <a:defRPr sz="1349"/>
            </a:lvl8pPr>
            <a:lvl9pPr>
              <a:defRPr sz="1349"/>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4648201" y="1600206"/>
            <a:ext cx="4038600" cy="4525963"/>
          </a:xfrm>
        </p:spPr>
        <p:txBody>
          <a:bodyPr/>
          <a:lstStyle>
            <a:lvl1pPr>
              <a:defRPr sz="2100"/>
            </a:lvl1pPr>
            <a:lvl2pPr>
              <a:defRPr sz="1800"/>
            </a:lvl2pPr>
            <a:lvl3pPr>
              <a:defRPr sz="1500"/>
            </a:lvl3pPr>
            <a:lvl4pPr>
              <a:defRPr sz="1349"/>
            </a:lvl4pPr>
            <a:lvl5pPr>
              <a:defRPr sz="1349"/>
            </a:lvl5pPr>
            <a:lvl6pPr>
              <a:defRPr sz="1349"/>
            </a:lvl6pPr>
            <a:lvl7pPr>
              <a:defRPr sz="1349"/>
            </a:lvl7pPr>
            <a:lvl8pPr>
              <a:defRPr sz="1349"/>
            </a:lvl8pPr>
            <a:lvl9pPr>
              <a:defRPr sz="1349"/>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a:xfrm>
            <a:off x="457202" y="6356360"/>
            <a:ext cx="2133600" cy="365125"/>
          </a:xfrm>
          <a:prstGeom prst="rect">
            <a:avLst/>
          </a:prstGeom>
        </p:spPr>
        <p:txBody>
          <a:bodyPr lIns="91424" tIns="45712" rIns="91424" bIns="45712"/>
          <a:lstStyle>
            <a:lvl1pPr fontAlgn="auto">
              <a:spcBef>
                <a:spcPts val="0"/>
              </a:spcBef>
              <a:spcAft>
                <a:spcPts val="0"/>
              </a:spcAft>
              <a:defRPr>
                <a:latin typeface="+mn-lt"/>
              </a:defRPr>
            </a:lvl1pPr>
          </a:lstStyle>
          <a:p>
            <a:pPr>
              <a:defRPr/>
            </a:pPr>
            <a:endParaRPr lang="ru-RU">
              <a:solidFill>
                <a:prstClr val="black"/>
              </a:solidFill>
            </a:endParaRPr>
          </a:p>
        </p:txBody>
      </p:sp>
      <p:sp>
        <p:nvSpPr>
          <p:cNvPr id="6" name="Нижний колонтитул 5"/>
          <p:cNvSpPr>
            <a:spLocks noGrp="1"/>
          </p:cNvSpPr>
          <p:nvPr>
            <p:ph type="ftr" sz="quarter" idx="11"/>
          </p:nvPr>
        </p:nvSpPr>
        <p:spPr>
          <a:xfrm>
            <a:off x="3124201" y="6356360"/>
            <a:ext cx="2895600" cy="365125"/>
          </a:xfrm>
          <a:prstGeom prst="rect">
            <a:avLst/>
          </a:prstGeom>
        </p:spPr>
        <p:txBody>
          <a:bodyPr lIns="91424" tIns="45712" rIns="91424" bIns="45712"/>
          <a:lstStyle>
            <a:lvl1pPr fontAlgn="auto">
              <a:spcBef>
                <a:spcPts val="0"/>
              </a:spcBef>
              <a:spcAft>
                <a:spcPts val="0"/>
              </a:spcAft>
              <a:defRPr>
                <a:latin typeface="+mn-lt"/>
              </a:defRPr>
            </a:lvl1pPr>
          </a:lstStyle>
          <a:p>
            <a:pPr>
              <a:defRPr/>
            </a:pPr>
            <a:endParaRPr lang="ru-RU">
              <a:solidFill>
                <a:prstClr val="black"/>
              </a:solidFill>
            </a:endParaRPr>
          </a:p>
        </p:txBody>
      </p:sp>
      <p:sp>
        <p:nvSpPr>
          <p:cNvPr id="7" name="Номер слайда 6"/>
          <p:cNvSpPr>
            <a:spLocks noGrp="1"/>
          </p:cNvSpPr>
          <p:nvPr>
            <p:ph type="sldNum" sz="quarter" idx="12"/>
          </p:nvPr>
        </p:nvSpPr>
        <p:spPr>
          <a:xfrm>
            <a:off x="6079066" y="6229348"/>
            <a:ext cx="2133600" cy="365125"/>
          </a:xfrm>
          <a:prstGeom prst="rect">
            <a:avLst/>
          </a:prstGeom>
        </p:spPr>
        <p:txBody>
          <a:bodyPr/>
          <a:lstStyle>
            <a:lvl1pPr>
              <a:defRPr/>
            </a:lvl1pPr>
          </a:lstStyle>
          <a:p>
            <a:pPr>
              <a:defRPr/>
            </a:pPr>
            <a:fld id="{5BEE7956-7B17-4804-8208-3B4B54E6AA61}"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23948502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57200" y="1535114"/>
            <a:ext cx="4040188" cy="639762"/>
          </a:xfrm>
        </p:spPr>
        <p:txBody>
          <a:bodyPr anchor="b"/>
          <a:lstStyle>
            <a:lvl1pPr marL="0" indent="0">
              <a:buNone/>
              <a:defRPr sz="1800" b="1"/>
            </a:lvl1pPr>
            <a:lvl2pPr marL="342827" indent="0">
              <a:buNone/>
              <a:defRPr sz="1500" b="1"/>
            </a:lvl2pPr>
            <a:lvl3pPr marL="685655" indent="0">
              <a:buNone/>
              <a:defRPr sz="1349" b="1"/>
            </a:lvl3pPr>
            <a:lvl4pPr marL="1028483" indent="0">
              <a:buNone/>
              <a:defRPr sz="1200" b="1"/>
            </a:lvl4pPr>
            <a:lvl5pPr marL="1371310" indent="0">
              <a:buNone/>
              <a:defRPr sz="1200" b="1"/>
            </a:lvl5pPr>
            <a:lvl6pPr marL="1714136" indent="0">
              <a:buNone/>
              <a:defRPr sz="1200" b="1"/>
            </a:lvl6pPr>
            <a:lvl7pPr marL="2056964" indent="0">
              <a:buNone/>
              <a:defRPr sz="1200" b="1"/>
            </a:lvl7pPr>
            <a:lvl8pPr marL="2399790" indent="0">
              <a:buNone/>
              <a:defRPr sz="1200" b="1"/>
            </a:lvl8pPr>
            <a:lvl9pPr marL="2742617" indent="0">
              <a:buNone/>
              <a:defRPr sz="1200" b="1"/>
            </a:lvl9pPr>
          </a:lstStyle>
          <a:p>
            <a:pPr lvl="0"/>
            <a:r>
              <a:rPr lang="ru-RU"/>
              <a:t>Образец текста</a:t>
            </a:r>
          </a:p>
        </p:txBody>
      </p:sp>
      <p:sp>
        <p:nvSpPr>
          <p:cNvPr id="4" name="Объект 3"/>
          <p:cNvSpPr>
            <a:spLocks noGrp="1"/>
          </p:cNvSpPr>
          <p:nvPr>
            <p:ph sz="half" idx="2"/>
          </p:nvPr>
        </p:nvSpPr>
        <p:spPr>
          <a:xfrm>
            <a:off x="457200" y="2174875"/>
            <a:ext cx="4040188" cy="3951288"/>
          </a:xfrm>
        </p:spPr>
        <p:txBody>
          <a:bodyPr/>
          <a:lstStyle>
            <a:lvl1pPr>
              <a:defRPr sz="1800"/>
            </a:lvl1pPr>
            <a:lvl2pPr>
              <a:defRPr sz="1500"/>
            </a:lvl2pPr>
            <a:lvl3pPr>
              <a:defRPr sz="1349"/>
            </a:lvl3pPr>
            <a:lvl4pPr>
              <a:defRPr sz="1200"/>
            </a:lvl4pPr>
            <a:lvl5pPr>
              <a:defRPr sz="1200"/>
            </a:lvl5pPr>
            <a:lvl6pPr>
              <a:defRPr sz="1200"/>
            </a:lvl6pPr>
            <a:lvl7pPr>
              <a:defRPr sz="1200"/>
            </a:lvl7pPr>
            <a:lvl8pPr>
              <a:defRPr sz="1200"/>
            </a:lvl8pPr>
            <a:lvl9pPr>
              <a:defRPr sz="12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45030" y="1535114"/>
            <a:ext cx="4041775" cy="639762"/>
          </a:xfrm>
        </p:spPr>
        <p:txBody>
          <a:bodyPr anchor="b"/>
          <a:lstStyle>
            <a:lvl1pPr marL="0" indent="0">
              <a:buNone/>
              <a:defRPr sz="1800" b="1"/>
            </a:lvl1pPr>
            <a:lvl2pPr marL="342827" indent="0">
              <a:buNone/>
              <a:defRPr sz="1500" b="1"/>
            </a:lvl2pPr>
            <a:lvl3pPr marL="685655" indent="0">
              <a:buNone/>
              <a:defRPr sz="1349" b="1"/>
            </a:lvl3pPr>
            <a:lvl4pPr marL="1028483" indent="0">
              <a:buNone/>
              <a:defRPr sz="1200" b="1"/>
            </a:lvl4pPr>
            <a:lvl5pPr marL="1371310" indent="0">
              <a:buNone/>
              <a:defRPr sz="1200" b="1"/>
            </a:lvl5pPr>
            <a:lvl6pPr marL="1714136" indent="0">
              <a:buNone/>
              <a:defRPr sz="1200" b="1"/>
            </a:lvl6pPr>
            <a:lvl7pPr marL="2056964" indent="0">
              <a:buNone/>
              <a:defRPr sz="1200" b="1"/>
            </a:lvl7pPr>
            <a:lvl8pPr marL="2399790" indent="0">
              <a:buNone/>
              <a:defRPr sz="1200" b="1"/>
            </a:lvl8pPr>
            <a:lvl9pPr marL="2742617" indent="0">
              <a:buNone/>
              <a:defRPr sz="1200" b="1"/>
            </a:lvl9pPr>
          </a:lstStyle>
          <a:p>
            <a:pPr lvl="0"/>
            <a:r>
              <a:rPr lang="ru-RU"/>
              <a:t>Образец текста</a:t>
            </a:r>
          </a:p>
        </p:txBody>
      </p:sp>
      <p:sp>
        <p:nvSpPr>
          <p:cNvPr id="6" name="Объект 5"/>
          <p:cNvSpPr>
            <a:spLocks noGrp="1"/>
          </p:cNvSpPr>
          <p:nvPr>
            <p:ph sz="quarter" idx="4"/>
          </p:nvPr>
        </p:nvSpPr>
        <p:spPr>
          <a:xfrm>
            <a:off x="4645030" y="2174875"/>
            <a:ext cx="4041775" cy="3951288"/>
          </a:xfrm>
        </p:spPr>
        <p:txBody>
          <a:bodyPr/>
          <a:lstStyle>
            <a:lvl1pPr>
              <a:defRPr sz="1800"/>
            </a:lvl1pPr>
            <a:lvl2pPr>
              <a:defRPr sz="1500"/>
            </a:lvl2pPr>
            <a:lvl3pPr>
              <a:defRPr sz="1349"/>
            </a:lvl3pPr>
            <a:lvl4pPr>
              <a:defRPr sz="1200"/>
            </a:lvl4pPr>
            <a:lvl5pPr>
              <a:defRPr sz="1200"/>
            </a:lvl5pPr>
            <a:lvl6pPr>
              <a:defRPr sz="1200"/>
            </a:lvl6pPr>
            <a:lvl7pPr>
              <a:defRPr sz="1200"/>
            </a:lvl7pPr>
            <a:lvl8pPr>
              <a:defRPr sz="1200"/>
            </a:lvl8pPr>
            <a:lvl9pPr>
              <a:defRPr sz="12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a:xfrm>
            <a:off x="457202" y="6356360"/>
            <a:ext cx="2133600" cy="365125"/>
          </a:xfrm>
          <a:prstGeom prst="rect">
            <a:avLst/>
          </a:prstGeom>
        </p:spPr>
        <p:txBody>
          <a:bodyPr lIns="91424" tIns="45712" rIns="91424" bIns="45712"/>
          <a:lstStyle>
            <a:lvl1pPr fontAlgn="auto">
              <a:spcBef>
                <a:spcPts val="0"/>
              </a:spcBef>
              <a:spcAft>
                <a:spcPts val="0"/>
              </a:spcAft>
              <a:defRPr>
                <a:latin typeface="+mn-lt"/>
              </a:defRPr>
            </a:lvl1pPr>
          </a:lstStyle>
          <a:p>
            <a:pPr>
              <a:defRPr/>
            </a:pPr>
            <a:endParaRPr lang="ru-RU">
              <a:solidFill>
                <a:prstClr val="black"/>
              </a:solidFill>
            </a:endParaRPr>
          </a:p>
        </p:txBody>
      </p:sp>
      <p:sp>
        <p:nvSpPr>
          <p:cNvPr id="8" name="Нижний колонтитул 7"/>
          <p:cNvSpPr>
            <a:spLocks noGrp="1"/>
          </p:cNvSpPr>
          <p:nvPr>
            <p:ph type="ftr" sz="quarter" idx="11"/>
          </p:nvPr>
        </p:nvSpPr>
        <p:spPr>
          <a:xfrm>
            <a:off x="3124201" y="6356360"/>
            <a:ext cx="2895600" cy="365125"/>
          </a:xfrm>
          <a:prstGeom prst="rect">
            <a:avLst/>
          </a:prstGeom>
        </p:spPr>
        <p:txBody>
          <a:bodyPr lIns="91424" tIns="45712" rIns="91424" bIns="45712"/>
          <a:lstStyle>
            <a:lvl1pPr fontAlgn="auto">
              <a:spcBef>
                <a:spcPts val="0"/>
              </a:spcBef>
              <a:spcAft>
                <a:spcPts val="0"/>
              </a:spcAft>
              <a:defRPr>
                <a:latin typeface="+mn-lt"/>
              </a:defRPr>
            </a:lvl1pPr>
          </a:lstStyle>
          <a:p>
            <a:pPr>
              <a:defRPr/>
            </a:pPr>
            <a:endParaRPr lang="ru-RU">
              <a:solidFill>
                <a:prstClr val="black"/>
              </a:solidFill>
            </a:endParaRPr>
          </a:p>
        </p:txBody>
      </p:sp>
      <p:sp>
        <p:nvSpPr>
          <p:cNvPr id="9" name="Номер слайда 8"/>
          <p:cNvSpPr>
            <a:spLocks noGrp="1"/>
          </p:cNvSpPr>
          <p:nvPr>
            <p:ph type="sldNum" sz="quarter" idx="12"/>
          </p:nvPr>
        </p:nvSpPr>
        <p:spPr>
          <a:xfrm>
            <a:off x="6079066" y="6229348"/>
            <a:ext cx="2133600" cy="365125"/>
          </a:xfrm>
          <a:prstGeom prst="rect">
            <a:avLst/>
          </a:prstGeom>
        </p:spPr>
        <p:txBody>
          <a:bodyPr/>
          <a:lstStyle>
            <a:lvl1pPr>
              <a:defRPr/>
            </a:lvl1pPr>
          </a:lstStyle>
          <a:p>
            <a:pPr>
              <a:defRPr/>
            </a:pPr>
            <a:fld id="{F475E398-0EA1-4B5A-B203-DEA6B2561602}"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8796836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solidFill>
                  <a:schemeClr val="tx1"/>
                </a:solidFill>
              </a:defRPr>
            </a:lvl1pPr>
          </a:lstStyle>
          <a:p>
            <a:r>
              <a:rPr lang="ru-RU"/>
              <a:t>Образец заголовка</a:t>
            </a:r>
          </a:p>
        </p:txBody>
      </p:sp>
      <p:sp>
        <p:nvSpPr>
          <p:cNvPr id="3" name="Дата 2"/>
          <p:cNvSpPr>
            <a:spLocks noGrp="1"/>
          </p:cNvSpPr>
          <p:nvPr>
            <p:ph type="dt" sz="half" idx="10"/>
          </p:nvPr>
        </p:nvSpPr>
        <p:spPr>
          <a:xfrm>
            <a:off x="457202" y="6356360"/>
            <a:ext cx="2133600" cy="365125"/>
          </a:xfrm>
          <a:prstGeom prst="rect">
            <a:avLst/>
          </a:prstGeom>
        </p:spPr>
        <p:txBody>
          <a:bodyPr lIns="91424" tIns="45712" rIns="91424" bIns="45712"/>
          <a:lstStyle>
            <a:lvl1pPr fontAlgn="auto">
              <a:spcBef>
                <a:spcPts val="0"/>
              </a:spcBef>
              <a:spcAft>
                <a:spcPts val="0"/>
              </a:spcAft>
              <a:defRPr>
                <a:latin typeface="+mn-lt"/>
              </a:defRPr>
            </a:lvl1pPr>
          </a:lstStyle>
          <a:p>
            <a:pPr>
              <a:defRPr/>
            </a:pPr>
            <a:endParaRPr lang="ru-RU">
              <a:solidFill>
                <a:prstClr val="black"/>
              </a:solidFill>
            </a:endParaRPr>
          </a:p>
        </p:txBody>
      </p:sp>
      <p:sp>
        <p:nvSpPr>
          <p:cNvPr id="4" name="Нижний колонтитул 3"/>
          <p:cNvSpPr>
            <a:spLocks noGrp="1"/>
          </p:cNvSpPr>
          <p:nvPr>
            <p:ph type="ftr" sz="quarter" idx="11"/>
          </p:nvPr>
        </p:nvSpPr>
        <p:spPr>
          <a:xfrm>
            <a:off x="3124201" y="6356360"/>
            <a:ext cx="2895600" cy="365125"/>
          </a:xfrm>
          <a:prstGeom prst="rect">
            <a:avLst/>
          </a:prstGeom>
        </p:spPr>
        <p:txBody>
          <a:bodyPr lIns="91424" tIns="45712" rIns="91424" bIns="45712"/>
          <a:lstStyle>
            <a:lvl1pPr fontAlgn="auto">
              <a:spcBef>
                <a:spcPts val="0"/>
              </a:spcBef>
              <a:spcAft>
                <a:spcPts val="0"/>
              </a:spcAft>
              <a:defRPr>
                <a:latin typeface="+mn-lt"/>
              </a:defRPr>
            </a:lvl1pPr>
          </a:lstStyle>
          <a:p>
            <a:pPr>
              <a:defRPr/>
            </a:pPr>
            <a:endParaRPr lang="ru-RU">
              <a:solidFill>
                <a:prstClr val="black"/>
              </a:solidFill>
            </a:endParaRPr>
          </a:p>
        </p:txBody>
      </p:sp>
      <p:sp>
        <p:nvSpPr>
          <p:cNvPr id="5" name="Номер слайда 4"/>
          <p:cNvSpPr>
            <a:spLocks noGrp="1"/>
          </p:cNvSpPr>
          <p:nvPr>
            <p:ph type="sldNum" sz="quarter" idx="12"/>
          </p:nvPr>
        </p:nvSpPr>
        <p:spPr>
          <a:xfrm>
            <a:off x="6079066" y="6229348"/>
            <a:ext cx="2133600" cy="365125"/>
          </a:xfrm>
          <a:prstGeom prst="rect">
            <a:avLst/>
          </a:prstGeom>
        </p:spPr>
        <p:txBody>
          <a:bodyPr/>
          <a:lstStyle>
            <a:lvl1pPr>
              <a:defRPr/>
            </a:lvl1pPr>
          </a:lstStyle>
          <a:p>
            <a:pPr>
              <a:defRPr/>
            </a:pPr>
            <a:fld id="{1CB00A00-9E1E-4E10-9001-F9EC8EBE55A4}"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18239539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a:xfrm>
            <a:off x="457202" y="6356360"/>
            <a:ext cx="2133600" cy="365125"/>
          </a:xfrm>
          <a:prstGeom prst="rect">
            <a:avLst/>
          </a:prstGeom>
        </p:spPr>
        <p:txBody>
          <a:bodyPr lIns="91424" tIns="45712" rIns="91424" bIns="45712"/>
          <a:lstStyle>
            <a:lvl1pPr fontAlgn="auto">
              <a:spcBef>
                <a:spcPts val="0"/>
              </a:spcBef>
              <a:spcAft>
                <a:spcPts val="0"/>
              </a:spcAft>
              <a:defRPr>
                <a:latin typeface="+mn-lt"/>
              </a:defRPr>
            </a:lvl1pPr>
          </a:lstStyle>
          <a:p>
            <a:pPr>
              <a:defRPr/>
            </a:pPr>
            <a:endParaRPr lang="ru-RU">
              <a:solidFill>
                <a:prstClr val="black"/>
              </a:solidFill>
            </a:endParaRPr>
          </a:p>
        </p:txBody>
      </p:sp>
      <p:sp>
        <p:nvSpPr>
          <p:cNvPr id="3" name="Нижний колонтитул 2"/>
          <p:cNvSpPr>
            <a:spLocks noGrp="1"/>
          </p:cNvSpPr>
          <p:nvPr>
            <p:ph type="ftr" sz="quarter" idx="11"/>
          </p:nvPr>
        </p:nvSpPr>
        <p:spPr>
          <a:xfrm>
            <a:off x="3124201" y="6356360"/>
            <a:ext cx="2895600" cy="365125"/>
          </a:xfrm>
          <a:prstGeom prst="rect">
            <a:avLst/>
          </a:prstGeom>
        </p:spPr>
        <p:txBody>
          <a:bodyPr lIns="91424" tIns="45712" rIns="91424" bIns="45712"/>
          <a:lstStyle>
            <a:lvl1pPr fontAlgn="auto">
              <a:spcBef>
                <a:spcPts val="0"/>
              </a:spcBef>
              <a:spcAft>
                <a:spcPts val="0"/>
              </a:spcAft>
              <a:defRPr>
                <a:latin typeface="+mn-lt"/>
              </a:defRPr>
            </a:lvl1pPr>
          </a:lstStyle>
          <a:p>
            <a:pPr>
              <a:defRPr/>
            </a:pPr>
            <a:endParaRPr lang="ru-RU">
              <a:solidFill>
                <a:prstClr val="black"/>
              </a:solidFill>
            </a:endParaRPr>
          </a:p>
        </p:txBody>
      </p:sp>
      <p:sp>
        <p:nvSpPr>
          <p:cNvPr id="4" name="Номер слайда 3"/>
          <p:cNvSpPr>
            <a:spLocks noGrp="1"/>
          </p:cNvSpPr>
          <p:nvPr>
            <p:ph type="sldNum" sz="quarter" idx="12"/>
          </p:nvPr>
        </p:nvSpPr>
        <p:spPr>
          <a:xfrm>
            <a:off x="6079066" y="6229348"/>
            <a:ext cx="2133600" cy="365125"/>
          </a:xfrm>
          <a:prstGeom prst="rect">
            <a:avLst/>
          </a:prstGeom>
        </p:spPr>
        <p:txBody>
          <a:bodyPr/>
          <a:lstStyle>
            <a:lvl1pPr>
              <a:defRPr/>
            </a:lvl1pPr>
          </a:lstStyle>
          <a:p>
            <a:pPr>
              <a:defRPr/>
            </a:pPr>
            <a:fld id="{6CCB5C4A-A1F7-4100-896E-0CB50FB0B196}"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29760147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3" y="273050"/>
            <a:ext cx="3008314" cy="1162050"/>
          </a:xfrm>
        </p:spPr>
        <p:txBody>
          <a:bodyPr anchor="b"/>
          <a:lstStyle>
            <a:lvl1pPr algn="l">
              <a:defRPr sz="1500" b="1"/>
            </a:lvl1pPr>
          </a:lstStyle>
          <a:p>
            <a:r>
              <a:rPr lang="ru-RU"/>
              <a:t>Образец заголовка</a:t>
            </a:r>
          </a:p>
        </p:txBody>
      </p:sp>
      <p:sp>
        <p:nvSpPr>
          <p:cNvPr id="3" name="Объект 2"/>
          <p:cNvSpPr>
            <a:spLocks noGrp="1"/>
          </p:cNvSpPr>
          <p:nvPr>
            <p:ph idx="1"/>
          </p:nvPr>
        </p:nvSpPr>
        <p:spPr>
          <a:xfrm>
            <a:off x="3575050" y="273059"/>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03" y="1435103"/>
            <a:ext cx="3008314" cy="4691063"/>
          </a:xfrm>
        </p:spPr>
        <p:txBody>
          <a:bodyPr/>
          <a:lstStyle>
            <a:lvl1pPr marL="0" indent="0">
              <a:buNone/>
              <a:defRPr sz="1050"/>
            </a:lvl1pPr>
            <a:lvl2pPr marL="342827" indent="0">
              <a:buNone/>
              <a:defRPr sz="900"/>
            </a:lvl2pPr>
            <a:lvl3pPr marL="685655" indent="0">
              <a:buNone/>
              <a:defRPr sz="750"/>
            </a:lvl3pPr>
            <a:lvl4pPr marL="1028483" indent="0">
              <a:buNone/>
              <a:defRPr sz="675"/>
            </a:lvl4pPr>
            <a:lvl5pPr marL="1371310" indent="0">
              <a:buNone/>
              <a:defRPr sz="675"/>
            </a:lvl5pPr>
            <a:lvl6pPr marL="1714136" indent="0">
              <a:buNone/>
              <a:defRPr sz="675"/>
            </a:lvl6pPr>
            <a:lvl7pPr marL="2056964" indent="0">
              <a:buNone/>
              <a:defRPr sz="675"/>
            </a:lvl7pPr>
            <a:lvl8pPr marL="2399790" indent="0">
              <a:buNone/>
              <a:defRPr sz="675"/>
            </a:lvl8pPr>
            <a:lvl9pPr marL="2742617" indent="0">
              <a:buNone/>
              <a:defRPr sz="675"/>
            </a:lvl9pPr>
          </a:lstStyle>
          <a:p>
            <a:pPr lvl="0"/>
            <a:r>
              <a:rPr lang="ru-RU"/>
              <a:t>Образец текста</a:t>
            </a:r>
          </a:p>
        </p:txBody>
      </p:sp>
      <p:sp>
        <p:nvSpPr>
          <p:cNvPr id="5" name="Дата 4"/>
          <p:cNvSpPr>
            <a:spLocks noGrp="1"/>
          </p:cNvSpPr>
          <p:nvPr>
            <p:ph type="dt" sz="half" idx="10"/>
          </p:nvPr>
        </p:nvSpPr>
        <p:spPr>
          <a:xfrm>
            <a:off x="457202" y="6356360"/>
            <a:ext cx="2133600" cy="365125"/>
          </a:xfrm>
          <a:prstGeom prst="rect">
            <a:avLst/>
          </a:prstGeom>
        </p:spPr>
        <p:txBody>
          <a:bodyPr lIns="91424" tIns="45712" rIns="91424" bIns="45712"/>
          <a:lstStyle>
            <a:lvl1pPr fontAlgn="auto">
              <a:spcBef>
                <a:spcPts val="0"/>
              </a:spcBef>
              <a:spcAft>
                <a:spcPts val="0"/>
              </a:spcAft>
              <a:defRPr>
                <a:latin typeface="+mn-lt"/>
              </a:defRPr>
            </a:lvl1pPr>
          </a:lstStyle>
          <a:p>
            <a:pPr>
              <a:defRPr/>
            </a:pPr>
            <a:endParaRPr lang="ru-RU">
              <a:solidFill>
                <a:prstClr val="black"/>
              </a:solidFill>
            </a:endParaRPr>
          </a:p>
        </p:txBody>
      </p:sp>
      <p:sp>
        <p:nvSpPr>
          <p:cNvPr id="6" name="Нижний колонтитул 5"/>
          <p:cNvSpPr>
            <a:spLocks noGrp="1"/>
          </p:cNvSpPr>
          <p:nvPr>
            <p:ph type="ftr" sz="quarter" idx="11"/>
          </p:nvPr>
        </p:nvSpPr>
        <p:spPr>
          <a:xfrm>
            <a:off x="3124201" y="6356360"/>
            <a:ext cx="2895600" cy="365125"/>
          </a:xfrm>
          <a:prstGeom prst="rect">
            <a:avLst/>
          </a:prstGeom>
        </p:spPr>
        <p:txBody>
          <a:bodyPr lIns="91424" tIns="45712" rIns="91424" bIns="45712"/>
          <a:lstStyle>
            <a:lvl1pPr fontAlgn="auto">
              <a:spcBef>
                <a:spcPts val="0"/>
              </a:spcBef>
              <a:spcAft>
                <a:spcPts val="0"/>
              </a:spcAft>
              <a:defRPr>
                <a:latin typeface="+mn-lt"/>
              </a:defRPr>
            </a:lvl1pPr>
          </a:lstStyle>
          <a:p>
            <a:pPr>
              <a:defRPr/>
            </a:pPr>
            <a:endParaRPr lang="ru-RU">
              <a:solidFill>
                <a:prstClr val="black"/>
              </a:solidFill>
            </a:endParaRPr>
          </a:p>
        </p:txBody>
      </p:sp>
      <p:sp>
        <p:nvSpPr>
          <p:cNvPr id="7" name="Номер слайда 6"/>
          <p:cNvSpPr>
            <a:spLocks noGrp="1"/>
          </p:cNvSpPr>
          <p:nvPr>
            <p:ph type="sldNum" sz="quarter" idx="12"/>
          </p:nvPr>
        </p:nvSpPr>
        <p:spPr>
          <a:xfrm>
            <a:off x="6079066" y="6229348"/>
            <a:ext cx="2133600" cy="365125"/>
          </a:xfrm>
          <a:prstGeom prst="rect">
            <a:avLst/>
          </a:prstGeom>
        </p:spPr>
        <p:txBody>
          <a:bodyPr/>
          <a:lstStyle>
            <a:lvl1pPr>
              <a:defRPr/>
            </a:lvl1pPr>
          </a:lstStyle>
          <a:p>
            <a:pPr>
              <a:defRPr/>
            </a:pPr>
            <a:fld id="{E94A5B5A-4F24-4AB5-8122-AE7F2FB0CB59}"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39756089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1500" b="1"/>
            </a:lvl1pPr>
          </a:lstStyle>
          <a:p>
            <a:r>
              <a:rPr lang="ru-RU"/>
              <a:t>Образец заголовка</a:t>
            </a:r>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2400"/>
            </a:lvl1pPr>
            <a:lvl2pPr marL="342827" indent="0">
              <a:buNone/>
              <a:defRPr sz="2100"/>
            </a:lvl2pPr>
            <a:lvl3pPr marL="685655" indent="0">
              <a:buNone/>
              <a:defRPr sz="1800"/>
            </a:lvl3pPr>
            <a:lvl4pPr marL="1028483" indent="0">
              <a:buNone/>
              <a:defRPr sz="1500"/>
            </a:lvl4pPr>
            <a:lvl5pPr marL="1371310" indent="0">
              <a:buNone/>
              <a:defRPr sz="1500"/>
            </a:lvl5pPr>
            <a:lvl6pPr marL="1714136" indent="0">
              <a:buNone/>
              <a:defRPr sz="1500"/>
            </a:lvl6pPr>
            <a:lvl7pPr marL="2056964" indent="0">
              <a:buNone/>
              <a:defRPr sz="1500"/>
            </a:lvl7pPr>
            <a:lvl8pPr marL="2399790" indent="0">
              <a:buNone/>
              <a:defRPr sz="1500"/>
            </a:lvl8pPr>
            <a:lvl9pPr marL="2742617" indent="0">
              <a:buNone/>
              <a:defRPr sz="1500"/>
            </a:lvl9pPr>
          </a:lstStyle>
          <a:p>
            <a:pPr lvl="0"/>
            <a:endParaRPr lang="ru-RU" noProof="0"/>
          </a:p>
        </p:txBody>
      </p:sp>
      <p:sp>
        <p:nvSpPr>
          <p:cNvPr id="4" name="Текст 3"/>
          <p:cNvSpPr>
            <a:spLocks noGrp="1"/>
          </p:cNvSpPr>
          <p:nvPr>
            <p:ph type="body" sz="half" idx="2"/>
          </p:nvPr>
        </p:nvSpPr>
        <p:spPr>
          <a:xfrm>
            <a:off x="1792288" y="5367338"/>
            <a:ext cx="5486400" cy="804862"/>
          </a:xfrm>
        </p:spPr>
        <p:txBody>
          <a:bodyPr/>
          <a:lstStyle>
            <a:lvl1pPr marL="0" indent="0">
              <a:buNone/>
              <a:defRPr sz="1050"/>
            </a:lvl1pPr>
            <a:lvl2pPr marL="342827" indent="0">
              <a:buNone/>
              <a:defRPr sz="900"/>
            </a:lvl2pPr>
            <a:lvl3pPr marL="685655" indent="0">
              <a:buNone/>
              <a:defRPr sz="750"/>
            </a:lvl3pPr>
            <a:lvl4pPr marL="1028483" indent="0">
              <a:buNone/>
              <a:defRPr sz="675"/>
            </a:lvl4pPr>
            <a:lvl5pPr marL="1371310" indent="0">
              <a:buNone/>
              <a:defRPr sz="675"/>
            </a:lvl5pPr>
            <a:lvl6pPr marL="1714136" indent="0">
              <a:buNone/>
              <a:defRPr sz="675"/>
            </a:lvl6pPr>
            <a:lvl7pPr marL="2056964" indent="0">
              <a:buNone/>
              <a:defRPr sz="675"/>
            </a:lvl7pPr>
            <a:lvl8pPr marL="2399790" indent="0">
              <a:buNone/>
              <a:defRPr sz="675"/>
            </a:lvl8pPr>
            <a:lvl9pPr marL="2742617" indent="0">
              <a:buNone/>
              <a:defRPr sz="675"/>
            </a:lvl9pPr>
          </a:lstStyle>
          <a:p>
            <a:pPr lvl="0"/>
            <a:r>
              <a:rPr lang="ru-RU"/>
              <a:t>Образец текста</a:t>
            </a:r>
          </a:p>
        </p:txBody>
      </p:sp>
      <p:sp>
        <p:nvSpPr>
          <p:cNvPr id="5" name="Дата 4"/>
          <p:cNvSpPr>
            <a:spLocks noGrp="1"/>
          </p:cNvSpPr>
          <p:nvPr>
            <p:ph type="dt" sz="half" idx="10"/>
          </p:nvPr>
        </p:nvSpPr>
        <p:spPr>
          <a:xfrm>
            <a:off x="457202" y="6356360"/>
            <a:ext cx="2133600" cy="365125"/>
          </a:xfrm>
          <a:prstGeom prst="rect">
            <a:avLst/>
          </a:prstGeom>
        </p:spPr>
        <p:txBody>
          <a:bodyPr lIns="91424" tIns="45712" rIns="91424" bIns="45712"/>
          <a:lstStyle>
            <a:lvl1pPr fontAlgn="auto">
              <a:spcBef>
                <a:spcPts val="0"/>
              </a:spcBef>
              <a:spcAft>
                <a:spcPts val="0"/>
              </a:spcAft>
              <a:defRPr>
                <a:latin typeface="+mn-lt"/>
              </a:defRPr>
            </a:lvl1pPr>
          </a:lstStyle>
          <a:p>
            <a:pPr>
              <a:defRPr/>
            </a:pPr>
            <a:endParaRPr lang="ru-RU">
              <a:solidFill>
                <a:prstClr val="black"/>
              </a:solidFill>
            </a:endParaRPr>
          </a:p>
        </p:txBody>
      </p:sp>
      <p:sp>
        <p:nvSpPr>
          <p:cNvPr id="6" name="Нижний колонтитул 5"/>
          <p:cNvSpPr>
            <a:spLocks noGrp="1"/>
          </p:cNvSpPr>
          <p:nvPr>
            <p:ph type="ftr" sz="quarter" idx="11"/>
          </p:nvPr>
        </p:nvSpPr>
        <p:spPr>
          <a:xfrm>
            <a:off x="3124201" y="6356360"/>
            <a:ext cx="2895600" cy="365125"/>
          </a:xfrm>
          <a:prstGeom prst="rect">
            <a:avLst/>
          </a:prstGeom>
        </p:spPr>
        <p:txBody>
          <a:bodyPr lIns="91424" tIns="45712" rIns="91424" bIns="45712"/>
          <a:lstStyle>
            <a:lvl1pPr fontAlgn="auto">
              <a:spcBef>
                <a:spcPts val="0"/>
              </a:spcBef>
              <a:spcAft>
                <a:spcPts val="0"/>
              </a:spcAft>
              <a:defRPr>
                <a:latin typeface="+mn-lt"/>
              </a:defRPr>
            </a:lvl1pPr>
          </a:lstStyle>
          <a:p>
            <a:pPr>
              <a:defRPr/>
            </a:pPr>
            <a:endParaRPr lang="ru-RU">
              <a:solidFill>
                <a:prstClr val="black"/>
              </a:solidFill>
            </a:endParaRPr>
          </a:p>
        </p:txBody>
      </p:sp>
      <p:sp>
        <p:nvSpPr>
          <p:cNvPr id="7" name="Номер слайда 6"/>
          <p:cNvSpPr>
            <a:spLocks noGrp="1"/>
          </p:cNvSpPr>
          <p:nvPr>
            <p:ph type="sldNum" sz="quarter" idx="12"/>
          </p:nvPr>
        </p:nvSpPr>
        <p:spPr>
          <a:xfrm>
            <a:off x="6079066" y="6229348"/>
            <a:ext cx="2133600" cy="365125"/>
          </a:xfrm>
          <a:prstGeom prst="rect">
            <a:avLst/>
          </a:prstGeom>
        </p:spPr>
        <p:txBody>
          <a:bodyPr/>
          <a:lstStyle>
            <a:lvl1pPr>
              <a:defRPr/>
            </a:lvl1pPr>
          </a:lstStyle>
          <a:p>
            <a:pPr>
              <a:defRPr/>
            </a:pPr>
            <a:fld id="{6DCDFEF1-8895-4CC7-B6F2-4E2390A67A4B}"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28559981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microsoft.com/office/2007/relationships/hdphoto" Target="../media/hdphoto1.wdp"/><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Прямоугольник 2"/>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800" dirty="0">
              <a:latin typeface="Tahoma" panose="020B0604030504040204" pitchFamily="34" charset="0"/>
              <a:ea typeface="Tahoma" panose="020B0604030504040204" pitchFamily="34" charset="0"/>
              <a:cs typeface="Tahoma" panose="020B0604030504040204" pitchFamily="34" charset="0"/>
            </a:endParaRPr>
          </a:p>
        </p:txBody>
      </p:sp>
      <p:sp>
        <p:nvSpPr>
          <p:cNvPr id="3074" name="Заголовок 1"/>
          <p:cNvSpPr>
            <a:spLocks noGrp="1"/>
          </p:cNvSpPr>
          <p:nvPr>
            <p:ph type="title"/>
          </p:nvPr>
        </p:nvSpPr>
        <p:spPr bwMode="auto">
          <a:xfrm>
            <a:off x="1204856" y="215156"/>
            <a:ext cx="7401262" cy="745127"/>
          </a:xfrm>
          <a:prstGeom prst="rect">
            <a:avLst/>
          </a:prstGeom>
          <a:noFill/>
          <a:ln w="9525">
            <a:noFill/>
            <a:miter lim="800000"/>
            <a:headEnd/>
            <a:tailEnd/>
          </a:ln>
        </p:spPr>
        <p:txBody>
          <a:bodyPr vert="horz" wrap="square" lIns="0" tIns="45712" rIns="0" bIns="45712" numCol="1" anchor="ctr" anchorCtr="0" compatLnSpc="1">
            <a:prstTxWarp prst="textNoShape">
              <a:avLst/>
            </a:prstTxWarp>
          </a:bodyPr>
          <a:lstStyle/>
          <a:p>
            <a:pPr lvl="0"/>
            <a:r>
              <a:rPr lang="ru-RU" dirty="0"/>
              <a:t>Образец заголовка</a:t>
            </a:r>
          </a:p>
        </p:txBody>
      </p:sp>
      <p:sp>
        <p:nvSpPr>
          <p:cNvPr id="3075" name="Текст 2"/>
          <p:cNvSpPr>
            <a:spLocks noGrp="1"/>
          </p:cNvSpPr>
          <p:nvPr>
            <p:ph type="body" idx="1"/>
          </p:nvPr>
        </p:nvSpPr>
        <p:spPr bwMode="auto">
          <a:xfrm>
            <a:off x="233772" y="1175435"/>
            <a:ext cx="8372346" cy="4714192"/>
          </a:xfrm>
          <a:prstGeom prst="rect">
            <a:avLst/>
          </a:prstGeom>
          <a:noFill/>
          <a:ln w="9525">
            <a:noFill/>
            <a:miter lim="800000"/>
            <a:headEnd/>
            <a:tailEnd/>
          </a:ln>
        </p:spPr>
        <p:txBody>
          <a:bodyPr vert="horz" wrap="square" lIns="91424" tIns="45712" rIns="91424" bIns="45712" numCol="1" anchor="t" anchorCtr="0" compatLnSpc="1">
            <a:prstTxWarp prst="textNoShape">
              <a:avLst/>
            </a:prstTxWarp>
          </a:body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p>
        </p:txBody>
      </p:sp>
      <p:sp>
        <p:nvSpPr>
          <p:cNvPr id="5" name="Номер слайда 5">
            <a:extLst>
              <a:ext uri="{FF2B5EF4-FFF2-40B4-BE49-F238E27FC236}">
                <a16:creationId xmlns:a16="http://schemas.microsoft.com/office/drawing/2014/main" id="{A1E3EEFA-DED9-41F5-AD96-1CDE5C5F8B55}"/>
              </a:ext>
            </a:extLst>
          </p:cNvPr>
          <p:cNvSpPr txBox="1">
            <a:spLocks/>
          </p:cNvSpPr>
          <p:nvPr userDrawn="1"/>
        </p:nvSpPr>
        <p:spPr>
          <a:xfrm>
            <a:off x="0" y="0"/>
            <a:ext cx="233772" cy="960281"/>
          </a:xfrm>
          <a:prstGeom prst="rect">
            <a:avLst/>
          </a:prstGeom>
          <a:gradFill>
            <a:gsLst>
              <a:gs pos="0">
                <a:srgbClr val="FF0000"/>
              </a:gs>
              <a:gs pos="94000">
                <a:srgbClr val="C00000"/>
              </a:gs>
              <a:gs pos="100000">
                <a:srgbClr val="B00000"/>
              </a:gs>
            </a:gsLst>
            <a:path path="circle">
              <a:fillToRect l="100000" b="100000"/>
            </a:path>
          </a:gradFill>
        </p:spPr>
        <p:txBody>
          <a:bodyPr vert="horz" lIns="72000" tIns="1188000" rIns="180000" bIns="45712" rtlCol="0" anchor="ctr"/>
          <a:lstStyle>
            <a:defPPr>
              <a:defRPr lang="ru-RU"/>
            </a:defPPr>
            <a:lvl1pPr algn="r" rtl="0" fontAlgn="auto">
              <a:spcBef>
                <a:spcPts val="0"/>
              </a:spcBef>
              <a:spcAft>
                <a:spcPts val="0"/>
              </a:spcAft>
              <a:defRPr sz="1349" i="0" kern="1200">
                <a:solidFill>
                  <a:schemeClr val="bg1"/>
                </a:solidFill>
                <a:latin typeface="Arial" pitchFamily="34" charset="0"/>
                <a:ea typeface="+mn-ea"/>
                <a:cs typeface="Arial" pitchFamily="34" charset="0"/>
              </a:defRPr>
            </a:lvl1pPr>
            <a:lvl2pPr marL="456877" algn="l" rtl="0" fontAlgn="base">
              <a:spcBef>
                <a:spcPct val="0"/>
              </a:spcBef>
              <a:spcAft>
                <a:spcPct val="0"/>
              </a:spcAft>
              <a:defRPr kern="1200">
                <a:solidFill>
                  <a:schemeClr val="tx1"/>
                </a:solidFill>
                <a:latin typeface="Arial" charset="0"/>
                <a:ea typeface="+mn-ea"/>
                <a:cs typeface="+mn-cs"/>
              </a:defRPr>
            </a:lvl2pPr>
            <a:lvl3pPr marL="913755" algn="l" rtl="0" fontAlgn="base">
              <a:spcBef>
                <a:spcPct val="0"/>
              </a:spcBef>
              <a:spcAft>
                <a:spcPct val="0"/>
              </a:spcAft>
              <a:defRPr kern="1200">
                <a:solidFill>
                  <a:schemeClr val="tx1"/>
                </a:solidFill>
                <a:latin typeface="Arial" charset="0"/>
                <a:ea typeface="+mn-ea"/>
                <a:cs typeface="+mn-cs"/>
              </a:defRPr>
            </a:lvl3pPr>
            <a:lvl4pPr marL="1370632" algn="l" rtl="0" fontAlgn="base">
              <a:spcBef>
                <a:spcPct val="0"/>
              </a:spcBef>
              <a:spcAft>
                <a:spcPct val="0"/>
              </a:spcAft>
              <a:defRPr kern="1200">
                <a:solidFill>
                  <a:schemeClr val="tx1"/>
                </a:solidFill>
                <a:latin typeface="Arial" charset="0"/>
                <a:ea typeface="+mn-ea"/>
                <a:cs typeface="+mn-cs"/>
              </a:defRPr>
            </a:lvl4pPr>
            <a:lvl5pPr marL="1827510" algn="l" rtl="0" fontAlgn="base">
              <a:spcBef>
                <a:spcPct val="0"/>
              </a:spcBef>
              <a:spcAft>
                <a:spcPct val="0"/>
              </a:spcAft>
              <a:defRPr kern="1200">
                <a:solidFill>
                  <a:schemeClr val="tx1"/>
                </a:solidFill>
                <a:latin typeface="Arial" charset="0"/>
                <a:ea typeface="+mn-ea"/>
                <a:cs typeface="+mn-cs"/>
              </a:defRPr>
            </a:lvl5pPr>
            <a:lvl6pPr marL="2284386" algn="l" defTabSz="913755" rtl="0" eaLnBrk="1" latinLnBrk="0" hangingPunct="1">
              <a:defRPr kern="1200">
                <a:solidFill>
                  <a:schemeClr val="tx1"/>
                </a:solidFill>
                <a:latin typeface="Arial" charset="0"/>
                <a:ea typeface="+mn-ea"/>
                <a:cs typeface="+mn-cs"/>
              </a:defRPr>
            </a:lvl6pPr>
            <a:lvl7pPr marL="2741264" algn="l" defTabSz="913755" rtl="0" eaLnBrk="1" latinLnBrk="0" hangingPunct="1">
              <a:defRPr kern="1200">
                <a:solidFill>
                  <a:schemeClr val="tx1"/>
                </a:solidFill>
                <a:latin typeface="Arial" charset="0"/>
                <a:ea typeface="+mn-ea"/>
                <a:cs typeface="+mn-cs"/>
              </a:defRPr>
            </a:lvl7pPr>
            <a:lvl8pPr marL="3198142" algn="l" defTabSz="913755" rtl="0" eaLnBrk="1" latinLnBrk="0" hangingPunct="1">
              <a:defRPr kern="1200">
                <a:solidFill>
                  <a:schemeClr val="tx1"/>
                </a:solidFill>
                <a:latin typeface="Arial" charset="0"/>
                <a:ea typeface="+mn-ea"/>
                <a:cs typeface="+mn-cs"/>
              </a:defRPr>
            </a:lvl8pPr>
            <a:lvl9pPr marL="3655018" algn="l" defTabSz="913755" rtl="0" eaLnBrk="1" latinLnBrk="0" hangingPunct="1">
              <a:defRPr kern="1200">
                <a:solidFill>
                  <a:schemeClr val="tx1"/>
                </a:solidFill>
                <a:latin typeface="Arial" charset="0"/>
                <a:ea typeface="+mn-ea"/>
                <a:cs typeface="+mn-cs"/>
              </a:defRPr>
            </a:lvl9pPr>
          </a:lstStyle>
          <a:p>
            <a:pPr>
              <a:defRPr/>
            </a:pPr>
            <a:endParaRPr lang="ru-RU" sz="1349" dirty="0"/>
          </a:p>
        </p:txBody>
      </p:sp>
      <p:pic>
        <p:nvPicPr>
          <p:cNvPr id="6" name="Рисунок 5">
            <a:extLst>
              <a:ext uri="{FF2B5EF4-FFF2-40B4-BE49-F238E27FC236}">
                <a16:creationId xmlns:a16="http://schemas.microsoft.com/office/drawing/2014/main" id="{0201F522-FD94-4919-BCAB-44721F30A61C}"/>
              </a:ext>
            </a:extLst>
          </p:cNvPr>
          <p:cNvPicPr>
            <a:picLocks noChangeAspect="1"/>
          </p:cNvPicPr>
          <p:nvPr userDrawn="1"/>
        </p:nvPicPr>
        <p:blipFill>
          <a:blip r:embed="rId14" cstate="print">
            <a:extLst>
              <a:ext uri="{BEBA8EAE-BF5A-486C-A8C5-ECC9F3942E4B}">
                <a14:imgProps xmlns:a14="http://schemas.microsoft.com/office/drawing/2010/main">
                  <a14:imgLayer r:embed="rId15">
                    <a14:imgEffect>
                      <a14:backgroundRemoval t="1143" b="98286" l="10000" r="90000">
                        <a14:foregroundMark x1="37571" y1="79810" x2="52143" y2="80381"/>
                        <a14:foregroundMark x1="34857" y1="24381" x2="49857" y2="16000"/>
                        <a14:foregroundMark x1="49857" y1="16190" x2="49857" y2="16190"/>
                      </a14:backgroundRemoval>
                    </a14:imgEffect>
                  </a14:imgLayer>
                </a14:imgProps>
              </a:ext>
              <a:ext uri="{28A0092B-C50C-407E-A947-70E740481C1C}">
                <a14:useLocalDpi xmlns:a14="http://schemas.microsoft.com/office/drawing/2010/main" val="0"/>
              </a:ext>
            </a:extLst>
          </a:blip>
          <a:stretch>
            <a:fillRect/>
          </a:stretch>
        </p:blipFill>
        <p:spPr>
          <a:xfrm>
            <a:off x="92775" y="47468"/>
            <a:ext cx="1217084" cy="912813"/>
          </a:xfrm>
          <a:prstGeom prst="rect">
            <a:avLst/>
          </a:prstGeom>
        </p:spPr>
      </p:pic>
      <p:sp>
        <p:nvSpPr>
          <p:cNvPr id="7" name="Номер слайда 5">
            <a:extLst>
              <a:ext uri="{FF2B5EF4-FFF2-40B4-BE49-F238E27FC236}">
                <a16:creationId xmlns:a16="http://schemas.microsoft.com/office/drawing/2014/main" id="{E2EDED8B-E291-432F-B995-1D6A4809D140}"/>
              </a:ext>
            </a:extLst>
          </p:cNvPr>
          <p:cNvSpPr txBox="1">
            <a:spLocks/>
          </p:cNvSpPr>
          <p:nvPr userDrawn="1"/>
        </p:nvSpPr>
        <p:spPr>
          <a:xfrm>
            <a:off x="8686801" y="6417428"/>
            <a:ext cx="458369" cy="440572"/>
          </a:xfrm>
          <a:prstGeom prst="rect">
            <a:avLst/>
          </a:prstGeom>
          <a:gradFill>
            <a:gsLst>
              <a:gs pos="0">
                <a:srgbClr val="FF0000"/>
              </a:gs>
              <a:gs pos="65000">
                <a:srgbClr val="C00000"/>
              </a:gs>
              <a:gs pos="100000">
                <a:srgbClr val="A40000"/>
              </a:gs>
            </a:gsLst>
            <a:path path="circle">
              <a:fillToRect l="100000" b="100000"/>
            </a:path>
          </a:gradFill>
        </p:spPr>
        <p:txBody>
          <a:bodyPr lIns="0" tIns="72000" rIns="0" anchor="ctr" anchorCtr="1"/>
          <a:lstStyle>
            <a:defPPr>
              <a:defRPr lang="ru-RU"/>
            </a:defPPr>
            <a:lvl1pPr algn="l" rtl="0" fontAlgn="base">
              <a:spcBef>
                <a:spcPct val="0"/>
              </a:spcBef>
              <a:spcAft>
                <a:spcPct val="0"/>
              </a:spcAft>
              <a:defRPr sz="1349" i="0" kern="1200">
                <a:solidFill>
                  <a:schemeClr val="bg1"/>
                </a:solidFill>
                <a:latin typeface="Arial" pitchFamily="34" charset="0"/>
                <a:ea typeface="+mn-ea"/>
                <a:cs typeface="Arial" pitchFamily="34" charset="0"/>
              </a:defRPr>
            </a:lvl1pPr>
            <a:lvl2pPr marL="456877" algn="l" rtl="0" fontAlgn="base">
              <a:spcBef>
                <a:spcPct val="0"/>
              </a:spcBef>
              <a:spcAft>
                <a:spcPct val="0"/>
              </a:spcAft>
              <a:defRPr kern="1200">
                <a:solidFill>
                  <a:schemeClr val="tx1"/>
                </a:solidFill>
                <a:latin typeface="Arial" charset="0"/>
                <a:ea typeface="+mn-ea"/>
                <a:cs typeface="+mn-cs"/>
              </a:defRPr>
            </a:lvl2pPr>
            <a:lvl3pPr marL="913755" algn="l" rtl="0" fontAlgn="base">
              <a:spcBef>
                <a:spcPct val="0"/>
              </a:spcBef>
              <a:spcAft>
                <a:spcPct val="0"/>
              </a:spcAft>
              <a:defRPr kern="1200">
                <a:solidFill>
                  <a:schemeClr val="tx1"/>
                </a:solidFill>
                <a:latin typeface="Arial" charset="0"/>
                <a:ea typeface="+mn-ea"/>
                <a:cs typeface="+mn-cs"/>
              </a:defRPr>
            </a:lvl3pPr>
            <a:lvl4pPr marL="1370632" algn="l" rtl="0" fontAlgn="base">
              <a:spcBef>
                <a:spcPct val="0"/>
              </a:spcBef>
              <a:spcAft>
                <a:spcPct val="0"/>
              </a:spcAft>
              <a:defRPr kern="1200">
                <a:solidFill>
                  <a:schemeClr val="tx1"/>
                </a:solidFill>
                <a:latin typeface="Arial" charset="0"/>
                <a:ea typeface="+mn-ea"/>
                <a:cs typeface="+mn-cs"/>
              </a:defRPr>
            </a:lvl4pPr>
            <a:lvl5pPr marL="1827510" algn="l" rtl="0" fontAlgn="base">
              <a:spcBef>
                <a:spcPct val="0"/>
              </a:spcBef>
              <a:spcAft>
                <a:spcPct val="0"/>
              </a:spcAft>
              <a:defRPr kern="1200">
                <a:solidFill>
                  <a:schemeClr val="tx1"/>
                </a:solidFill>
                <a:latin typeface="Arial" charset="0"/>
                <a:ea typeface="+mn-ea"/>
                <a:cs typeface="+mn-cs"/>
              </a:defRPr>
            </a:lvl5pPr>
            <a:lvl6pPr marL="2284386" algn="l" defTabSz="913755" rtl="0" eaLnBrk="1" latinLnBrk="0" hangingPunct="1">
              <a:defRPr kern="1200">
                <a:solidFill>
                  <a:schemeClr val="tx1"/>
                </a:solidFill>
                <a:latin typeface="Arial" charset="0"/>
                <a:ea typeface="+mn-ea"/>
                <a:cs typeface="+mn-cs"/>
              </a:defRPr>
            </a:lvl6pPr>
            <a:lvl7pPr marL="2741264" algn="l" defTabSz="913755" rtl="0" eaLnBrk="1" latinLnBrk="0" hangingPunct="1">
              <a:defRPr kern="1200">
                <a:solidFill>
                  <a:schemeClr val="tx1"/>
                </a:solidFill>
                <a:latin typeface="Arial" charset="0"/>
                <a:ea typeface="+mn-ea"/>
                <a:cs typeface="+mn-cs"/>
              </a:defRPr>
            </a:lvl7pPr>
            <a:lvl8pPr marL="3198142" algn="l" defTabSz="913755" rtl="0" eaLnBrk="1" latinLnBrk="0" hangingPunct="1">
              <a:defRPr kern="1200">
                <a:solidFill>
                  <a:schemeClr val="tx1"/>
                </a:solidFill>
                <a:latin typeface="Arial" charset="0"/>
                <a:ea typeface="+mn-ea"/>
                <a:cs typeface="+mn-cs"/>
              </a:defRPr>
            </a:lvl8pPr>
            <a:lvl9pPr marL="3655018" algn="l" defTabSz="913755" rtl="0" eaLnBrk="1" latinLnBrk="0" hangingPunct="1">
              <a:defRPr kern="1200">
                <a:solidFill>
                  <a:schemeClr val="tx1"/>
                </a:solidFill>
                <a:latin typeface="Arial" charset="0"/>
                <a:ea typeface="+mn-ea"/>
                <a:cs typeface="+mn-cs"/>
              </a:defRPr>
            </a:lvl9pPr>
          </a:lstStyle>
          <a:p>
            <a:pPr algn="r">
              <a:defRPr/>
            </a:pPr>
            <a:fld id="{F787923A-FA6B-4370-8724-149EB7EF57BD}" type="slidenum">
              <a:rPr lang="ru-RU" sz="1349" smtClean="0"/>
              <a:pPr algn="r">
                <a:defRPr/>
              </a:pPr>
              <a:t>‹#›</a:t>
            </a:fld>
            <a:endParaRPr lang="ru-RU" sz="1349" dirty="0"/>
          </a:p>
        </p:txBody>
      </p:sp>
      <p:sp>
        <p:nvSpPr>
          <p:cNvPr id="8" name="Номер слайда 5">
            <a:extLst>
              <a:ext uri="{FF2B5EF4-FFF2-40B4-BE49-F238E27FC236}">
                <a16:creationId xmlns:a16="http://schemas.microsoft.com/office/drawing/2014/main" id="{9B1CE8BC-7530-486B-845E-11B3ED97B794}"/>
              </a:ext>
            </a:extLst>
          </p:cNvPr>
          <p:cNvSpPr txBox="1">
            <a:spLocks/>
          </p:cNvSpPr>
          <p:nvPr userDrawn="1"/>
        </p:nvSpPr>
        <p:spPr>
          <a:xfrm>
            <a:off x="8686801" y="5648117"/>
            <a:ext cx="459272" cy="770607"/>
          </a:xfrm>
          <a:prstGeom prst="rect">
            <a:avLst/>
          </a:prstGeom>
          <a:gradFill>
            <a:gsLst>
              <a:gs pos="0">
                <a:srgbClr val="15599C"/>
              </a:gs>
              <a:gs pos="65000">
                <a:srgbClr val="2F7EC2"/>
              </a:gs>
              <a:gs pos="100000">
                <a:srgbClr val="15599C"/>
              </a:gs>
            </a:gsLst>
            <a:path path="circle">
              <a:fillToRect l="100000" b="100000"/>
            </a:path>
          </a:gradFill>
        </p:spPr>
        <p:txBody>
          <a:bodyPr lIns="0" tIns="72000" rIns="0" anchor="ctr" anchorCtr="1"/>
          <a:lstStyle>
            <a:defPPr>
              <a:defRPr lang="ru-RU"/>
            </a:defPPr>
            <a:lvl1pPr algn="l" rtl="0" fontAlgn="base">
              <a:spcBef>
                <a:spcPct val="0"/>
              </a:spcBef>
              <a:spcAft>
                <a:spcPct val="0"/>
              </a:spcAft>
              <a:defRPr sz="1349" i="0" kern="1200">
                <a:solidFill>
                  <a:schemeClr val="bg1"/>
                </a:solidFill>
                <a:latin typeface="Arial" pitchFamily="34" charset="0"/>
                <a:ea typeface="+mn-ea"/>
                <a:cs typeface="Arial" pitchFamily="34" charset="0"/>
              </a:defRPr>
            </a:lvl1pPr>
            <a:lvl2pPr marL="456877" algn="l" rtl="0" fontAlgn="base">
              <a:spcBef>
                <a:spcPct val="0"/>
              </a:spcBef>
              <a:spcAft>
                <a:spcPct val="0"/>
              </a:spcAft>
              <a:defRPr kern="1200">
                <a:solidFill>
                  <a:schemeClr val="tx1"/>
                </a:solidFill>
                <a:latin typeface="Arial" charset="0"/>
                <a:ea typeface="+mn-ea"/>
                <a:cs typeface="+mn-cs"/>
              </a:defRPr>
            </a:lvl2pPr>
            <a:lvl3pPr marL="913755" algn="l" rtl="0" fontAlgn="base">
              <a:spcBef>
                <a:spcPct val="0"/>
              </a:spcBef>
              <a:spcAft>
                <a:spcPct val="0"/>
              </a:spcAft>
              <a:defRPr kern="1200">
                <a:solidFill>
                  <a:schemeClr val="tx1"/>
                </a:solidFill>
                <a:latin typeface="Arial" charset="0"/>
                <a:ea typeface="+mn-ea"/>
                <a:cs typeface="+mn-cs"/>
              </a:defRPr>
            </a:lvl3pPr>
            <a:lvl4pPr marL="1370632" algn="l" rtl="0" fontAlgn="base">
              <a:spcBef>
                <a:spcPct val="0"/>
              </a:spcBef>
              <a:spcAft>
                <a:spcPct val="0"/>
              </a:spcAft>
              <a:defRPr kern="1200">
                <a:solidFill>
                  <a:schemeClr val="tx1"/>
                </a:solidFill>
                <a:latin typeface="Arial" charset="0"/>
                <a:ea typeface="+mn-ea"/>
                <a:cs typeface="+mn-cs"/>
              </a:defRPr>
            </a:lvl4pPr>
            <a:lvl5pPr marL="1827510" algn="l" rtl="0" fontAlgn="base">
              <a:spcBef>
                <a:spcPct val="0"/>
              </a:spcBef>
              <a:spcAft>
                <a:spcPct val="0"/>
              </a:spcAft>
              <a:defRPr kern="1200">
                <a:solidFill>
                  <a:schemeClr val="tx1"/>
                </a:solidFill>
                <a:latin typeface="Arial" charset="0"/>
                <a:ea typeface="+mn-ea"/>
                <a:cs typeface="+mn-cs"/>
              </a:defRPr>
            </a:lvl5pPr>
            <a:lvl6pPr marL="2284386" algn="l" defTabSz="913755" rtl="0" eaLnBrk="1" latinLnBrk="0" hangingPunct="1">
              <a:defRPr kern="1200">
                <a:solidFill>
                  <a:schemeClr val="tx1"/>
                </a:solidFill>
                <a:latin typeface="Arial" charset="0"/>
                <a:ea typeface="+mn-ea"/>
                <a:cs typeface="+mn-cs"/>
              </a:defRPr>
            </a:lvl6pPr>
            <a:lvl7pPr marL="2741264" algn="l" defTabSz="913755" rtl="0" eaLnBrk="1" latinLnBrk="0" hangingPunct="1">
              <a:defRPr kern="1200">
                <a:solidFill>
                  <a:schemeClr val="tx1"/>
                </a:solidFill>
                <a:latin typeface="Arial" charset="0"/>
                <a:ea typeface="+mn-ea"/>
                <a:cs typeface="+mn-cs"/>
              </a:defRPr>
            </a:lvl7pPr>
            <a:lvl8pPr marL="3198142" algn="l" defTabSz="913755" rtl="0" eaLnBrk="1" latinLnBrk="0" hangingPunct="1">
              <a:defRPr kern="1200">
                <a:solidFill>
                  <a:schemeClr val="tx1"/>
                </a:solidFill>
                <a:latin typeface="Arial" charset="0"/>
                <a:ea typeface="+mn-ea"/>
                <a:cs typeface="+mn-cs"/>
              </a:defRPr>
            </a:lvl8pPr>
            <a:lvl9pPr marL="3655018" algn="l" defTabSz="913755" rtl="0" eaLnBrk="1" latinLnBrk="0" hangingPunct="1">
              <a:defRPr kern="1200">
                <a:solidFill>
                  <a:schemeClr val="tx1"/>
                </a:solidFill>
                <a:latin typeface="Arial" charset="0"/>
                <a:ea typeface="+mn-ea"/>
                <a:cs typeface="+mn-cs"/>
              </a:defRPr>
            </a:lvl9pPr>
          </a:lstStyle>
          <a:p>
            <a:pPr algn="r">
              <a:defRPr/>
            </a:pPr>
            <a:endParaRPr lang="ru-RU" sz="1349" dirty="0"/>
          </a:p>
        </p:txBody>
      </p:sp>
    </p:spTree>
    <p:extLst>
      <p:ext uri="{BB962C8B-B14F-4D97-AF65-F5344CB8AC3E}">
        <p14:creationId xmlns:p14="http://schemas.microsoft.com/office/powerpoint/2010/main" val="321583563"/>
      </p:ext>
    </p:extLst>
  </p:cSld>
  <p:clrMap bg1="lt1" tx1="dk1" bg2="lt2" tx2="dk2" accent1="accent1" accent2="accent2" accent3="accent3" accent4="accent4" accent5="accent5" accent6="accent6" hlink="hlink" folHlink="folHlink"/>
  <p:sldLayoutIdLst>
    <p:sldLayoutId id="2147483888" r:id="rId1"/>
    <p:sldLayoutId id="2147483889" r:id="rId2"/>
    <p:sldLayoutId id="2147483890" r:id="rId3"/>
    <p:sldLayoutId id="2147483891" r:id="rId4"/>
    <p:sldLayoutId id="2147483892" r:id="rId5"/>
    <p:sldLayoutId id="2147483893" r:id="rId6"/>
    <p:sldLayoutId id="2147483894" r:id="rId7"/>
    <p:sldLayoutId id="2147483895" r:id="rId8"/>
    <p:sldLayoutId id="2147483896" r:id="rId9"/>
    <p:sldLayoutId id="2147483897" r:id="rId10"/>
    <p:sldLayoutId id="2147483898" r:id="rId11"/>
    <p:sldLayoutId id="2147483899" r:id="rId12"/>
  </p:sldLayoutIdLst>
  <p:hf hdr="0" ftr="0" dt="0"/>
  <p:txStyles>
    <p:titleStyle>
      <a:lvl1pPr algn="l" rtl="0" eaLnBrk="0" fontAlgn="base" hangingPunct="0">
        <a:spcBef>
          <a:spcPct val="0"/>
        </a:spcBef>
        <a:spcAft>
          <a:spcPct val="0"/>
        </a:spcAft>
        <a:defRPr sz="2400" b="1" kern="1200">
          <a:solidFill>
            <a:schemeClr val="bg1"/>
          </a:solidFill>
          <a:latin typeface="Tahoma" panose="020B0604030504040204" pitchFamily="34" charset="0"/>
          <a:ea typeface="Tahoma" panose="020B0604030504040204" pitchFamily="34" charset="0"/>
          <a:cs typeface="Tahoma" panose="020B0604030504040204" pitchFamily="34" charset="0"/>
        </a:defRPr>
      </a:lvl1pPr>
      <a:lvl2pPr algn="l" rtl="0" eaLnBrk="0" fontAlgn="base" hangingPunct="0">
        <a:spcBef>
          <a:spcPct val="0"/>
        </a:spcBef>
        <a:spcAft>
          <a:spcPct val="0"/>
        </a:spcAft>
        <a:defRPr sz="2400" b="1">
          <a:solidFill>
            <a:schemeClr val="tx1"/>
          </a:solidFill>
          <a:latin typeface="Arial" charset="0"/>
          <a:cs typeface="Arial" charset="0"/>
        </a:defRPr>
      </a:lvl2pPr>
      <a:lvl3pPr algn="l" rtl="0" eaLnBrk="0" fontAlgn="base" hangingPunct="0">
        <a:spcBef>
          <a:spcPct val="0"/>
        </a:spcBef>
        <a:spcAft>
          <a:spcPct val="0"/>
        </a:spcAft>
        <a:defRPr sz="2400" b="1">
          <a:solidFill>
            <a:schemeClr val="tx1"/>
          </a:solidFill>
          <a:latin typeface="Arial" charset="0"/>
          <a:cs typeface="Arial" charset="0"/>
        </a:defRPr>
      </a:lvl3pPr>
      <a:lvl4pPr algn="l" rtl="0" eaLnBrk="0" fontAlgn="base" hangingPunct="0">
        <a:spcBef>
          <a:spcPct val="0"/>
        </a:spcBef>
        <a:spcAft>
          <a:spcPct val="0"/>
        </a:spcAft>
        <a:defRPr sz="2400" b="1">
          <a:solidFill>
            <a:schemeClr val="tx1"/>
          </a:solidFill>
          <a:latin typeface="Arial" charset="0"/>
          <a:cs typeface="Arial" charset="0"/>
        </a:defRPr>
      </a:lvl4pPr>
      <a:lvl5pPr algn="l" rtl="0" eaLnBrk="0" fontAlgn="base" hangingPunct="0">
        <a:spcBef>
          <a:spcPct val="0"/>
        </a:spcBef>
        <a:spcAft>
          <a:spcPct val="0"/>
        </a:spcAft>
        <a:defRPr sz="2400" b="1">
          <a:solidFill>
            <a:schemeClr val="tx1"/>
          </a:solidFill>
          <a:latin typeface="Arial" charset="0"/>
          <a:cs typeface="Arial" charset="0"/>
        </a:defRPr>
      </a:lvl5pPr>
      <a:lvl6pPr marL="342827" algn="l" rtl="0" fontAlgn="base">
        <a:spcBef>
          <a:spcPct val="0"/>
        </a:spcBef>
        <a:spcAft>
          <a:spcPct val="0"/>
        </a:spcAft>
        <a:defRPr sz="2400" b="1">
          <a:solidFill>
            <a:schemeClr val="tx1"/>
          </a:solidFill>
          <a:latin typeface="Arial" charset="0"/>
          <a:cs typeface="Arial" charset="0"/>
        </a:defRPr>
      </a:lvl6pPr>
      <a:lvl7pPr marL="685655" algn="l" rtl="0" fontAlgn="base">
        <a:spcBef>
          <a:spcPct val="0"/>
        </a:spcBef>
        <a:spcAft>
          <a:spcPct val="0"/>
        </a:spcAft>
        <a:defRPr sz="2400" b="1">
          <a:solidFill>
            <a:schemeClr val="tx1"/>
          </a:solidFill>
          <a:latin typeface="Arial" charset="0"/>
          <a:cs typeface="Arial" charset="0"/>
        </a:defRPr>
      </a:lvl7pPr>
      <a:lvl8pPr marL="1028483" algn="l" rtl="0" fontAlgn="base">
        <a:spcBef>
          <a:spcPct val="0"/>
        </a:spcBef>
        <a:spcAft>
          <a:spcPct val="0"/>
        </a:spcAft>
        <a:defRPr sz="2400" b="1">
          <a:solidFill>
            <a:schemeClr val="tx1"/>
          </a:solidFill>
          <a:latin typeface="Arial" charset="0"/>
          <a:cs typeface="Arial" charset="0"/>
        </a:defRPr>
      </a:lvl8pPr>
      <a:lvl9pPr marL="1371310" algn="l" rtl="0" fontAlgn="base">
        <a:spcBef>
          <a:spcPct val="0"/>
        </a:spcBef>
        <a:spcAft>
          <a:spcPct val="0"/>
        </a:spcAft>
        <a:defRPr sz="2400" b="1">
          <a:solidFill>
            <a:schemeClr val="tx1"/>
          </a:solidFill>
          <a:latin typeface="Arial" charset="0"/>
          <a:cs typeface="Arial" charset="0"/>
        </a:defRPr>
      </a:lvl9pPr>
    </p:titleStyle>
    <p:bodyStyle>
      <a:lvl1pPr marL="257120" indent="-257120" algn="l" rtl="0" eaLnBrk="0" fontAlgn="base" hangingPunct="0">
        <a:spcBef>
          <a:spcPct val="20000"/>
        </a:spcBef>
        <a:spcAft>
          <a:spcPct val="0"/>
        </a:spcAft>
        <a:buFont typeface="Arial" charset="0"/>
        <a:buChar char="•"/>
        <a:defRPr sz="1800" kern="1200">
          <a:solidFill>
            <a:schemeClr val="bg1"/>
          </a:solidFill>
          <a:latin typeface="Tahoma" panose="020B0604030504040204" pitchFamily="34" charset="0"/>
          <a:ea typeface="Tahoma" panose="020B0604030504040204" pitchFamily="34" charset="0"/>
          <a:cs typeface="Tahoma" panose="020B0604030504040204" pitchFamily="34" charset="0"/>
        </a:defRPr>
      </a:lvl1pPr>
      <a:lvl2pPr marL="557094" indent="-214268" algn="l" rtl="0" eaLnBrk="0" fontAlgn="base" hangingPunct="0">
        <a:spcBef>
          <a:spcPct val="20000"/>
        </a:spcBef>
        <a:spcAft>
          <a:spcPct val="0"/>
        </a:spcAft>
        <a:buFont typeface="Arial" charset="0"/>
        <a:buChar char="–"/>
        <a:defRPr sz="1800" kern="1200">
          <a:solidFill>
            <a:schemeClr val="bg1"/>
          </a:solidFill>
          <a:latin typeface="Tahoma" panose="020B0604030504040204" pitchFamily="34" charset="0"/>
          <a:ea typeface="Tahoma" panose="020B0604030504040204" pitchFamily="34" charset="0"/>
          <a:cs typeface="Tahoma" panose="020B0604030504040204" pitchFamily="34" charset="0"/>
        </a:defRPr>
      </a:lvl2pPr>
      <a:lvl3pPr marL="857069" indent="-171415" algn="l" rtl="0" eaLnBrk="0" fontAlgn="base" hangingPunct="0">
        <a:spcBef>
          <a:spcPct val="20000"/>
        </a:spcBef>
        <a:spcAft>
          <a:spcPct val="0"/>
        </a:spcAft>
        <a:buFont typeface="Arial" charset="0"/>
        <a:buChar char="•"/>
        <a:defRPr sz="1800" kern="1200">
          <a:solidFill>
            <a:schemeClr val="bg1"/>
          </a:solidFill>
          <a:latin typeface="Tahoma" panose="020B0604030504040204" pitchFamily="34" charset="0"/>
          <a:ea typeface="Tahoma" panose="020B0604030504040204" pitchFamily="34" charset="0"/>
          <a:cs typeface="Tahoma" panose="020B0604030504040204" pitchFamily="34" charset="0"/>
        </a:defRPr>
      </a:lvl3pPr>
      <a:lvl4pPr marL="1199896" indent="-171415" algn="l" rtl="0" eaLnBrk="0" fontAlgn="base" hangingPunct="0">
        <a:spcBef>
          <a:spcPct val="20000"/>
        </a:spcBef>
        <a:spcAft>
          <a:spcPct val="0"/>
        </a:spcAft>
        <a:buFont typeface="Arial" charset="0"/>
        <a:buChar char="–"/>
        <a:defRPr sz="1800" kern="1200">
          <a:solidFill>
            <a:schemeClr val="bg1"/>
          </a:solidFill>
          <a:latin typeface="Tahoma" panose="020B0604030504040204" pitchFamily="34" charset="0"/>
          <a:ea typeface="Tahoma" panose="020B0604030504040204" pitchFamily="34" charset="0"/>
          <a:cs typeface="Tahoma" panose="020B0604030504040204" pitchFamily="34" charset="0"/>
        </a:defRPr>
      </a:lvl4pPr>
      <a:lvl5pPr marL="1542722" indent="-171415" algn="l" rtl="0" eaLnBrk="0" fontAlgn="base" hangingPunct="0">
        <a:spcBef>
          <a:spcPct val="20000"/>
        </a:spcBef>
        <a:spcAft>
          <a:spcPct val="0"/>
        </a:spcAft>
        <a:buFont typeface="Arial" charset="0"/>
        <a:buChar char="»"/>
        <a:defRPr sz="1800" kern="1200">
          <a:solidFill>
            <a:schemeClr val="bg1"/>
          </a:solidFill>
          <a:latin typeface="Tahoma" panose="020B0604030504040204" pitchFamily="34" charset="0"/>
          <a:ea typeface="Tahoma" panose="020B0604030504040204" pitchFamily="34" charset="0"/>
          <a:cs typeface="Tahoma" panose="020B0604030504040204" pitchFamily="34" charset="0"/>
        </a:defRPr>
      </a:lvl5pPr>
      <a:lvl6pPr marL="1885550" indent="-171415" algn="l" defTabSz="685655"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376" indent="-171415" algn="l" defTabSz="685655"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205" indent="-171415" algn="l" defTabSz="685655"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032" indent="-171415" algn="l" defTabSz="685655"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ru-RU"/>
      </a:defPPr>
      <a:lvl1pPr marL="0" algn="l" defTabSz="685655" rtl="0" eaLnBrk="1" latinLnBrk="0" hangingPunct="1">
        <a:defRPr sz="1349" kern="1200">
          <a:solidFill>
            <a:schemeClr val="tx1"/>
          </a:solidFill>
          <a:latin typeface="+mn-lt"/>
          <a:ea typeface="+mn-ea"/>
          <a:cs typeface="+mn-cs"/>
        </a:defRPr>
      </a:lvl1pPr>
      <a:lvl2pPr marL="342827" algn="l" defTabSz="685655" rtl="0" eaLnBrk="1" latinLnBrk="0" hangingPunct="1">
        <a:defRPr sz="1349" kern="1200">
          <a:solidFill>
            <a:schemeClr val="tx1"/>
          </a:solidFill>
          <a:latin typeface="+mn-lt"/>
          <a:ea typeface="+mn-ea"/>
          <a:cs typeface="+mn-cs"/>
        </a:defRPr>
      </a:lvl2pPr>
      <a:lvl3pPr marL="685655" algn="l" defTabSz="685655" rtl="0" eaLnBrk="1" latinLnBrk="0" hangingPunct="1">
        <a:defRPr sz="1349" kern="1200">
          <a:solidFill>
            <a:schemeClr val="tx1"/>
          </a:solidFill>
          <a:latin typeface="+mn-lt"/>
          <a:ea typeface="+mn-ea"/>
          <a:cs typeface="+mn-cs"/>
        </a:defRPr>
      </a:lvl3pPr>
      <a:lvl4pPr marL="1028483" algn="l" defTabSz="685655" rtl="0" eaLnBrk="1" latinLnBrk="0" hangingPunct="1">
        <a:defRPr sz="1349" kern="1200">
          <a:solidFill>
            <a:schemeClr val="tx1"/>
          </a:solidFill>
          <a:latin typeface="+mn-lt"/>
          <a:ea typeface="+mn-ea"/>
          <a:cs typeface="+mn-cs"/>
        </a:defRPr>
      </a:lvl4pPr>
      <a:lvl5pPr marL="1371310" algn="l" defTabSz="685655" rtl="0" eaLnBrk="1" latinLnBrk="0" hangingPunct="1">
        <a:defRPr sz="1349" kern="1200">
          <a:solidFill>
            <a:schemeClr val="tx1"/>
          </a:solidFill>
          <a:latin typeface="+mn-lt"/>
          <a:ea typeface="+mn-ea"/>
          <a:cs typeface="+mn-cs"/>
        </a:defRPr>
      </a:lvl5pPr>
      <a:lvl6pPr marL="1714136" algn="l" defTabSz="685655" rtl="0" eaLnBrk="1" latinLnBrk="0" hangingPunct="1">
        <a:defRPr sz="1349" kern="1200">
          <a:solidFill>
            <a:schemeClr val="tx1"/>
          </a:solidFill>
          <a:latin typeface="+mn-lt"/>
          <a:ea typeface="+mn-ea"/>
          <a:cs typeface="+mn-cs"/>
        </a:defRPr>
      </a:lvl6pPr>
      <a:lvl7pPr marL="2056964" algn="l" defTabSz="685655" rtl="0" eaLnBrk="1" latinLnBrk="0" hangingPunct="1">
        <a:defRPr sz="1349" kern="1200">
          <a:solidFill>
            <a:schemeClr val="tx1"/>
          </a:solidFill>
          <a:latin typeface="+mn-lt"/>
          <a:ea typeface="+mn-ea"/>
          <a:cs typeface="+mn-cs"/>
        </a:defRPr>
      </a:lvl7pPr>
      <a:lvl8pPr marL="2399790" algn="l" defTabSz="685655" rtl="0" eaLnBrk="1" latinLnBrk="0" hangingPunct="1">
        <a:defRPr sz="1349" kern="1200">
          <a:solidFill>
            <a:schemeClr val="tx1"/>
          </a:solidFill>
          <a:latin typeface="+mn-lt"/>
          <a:ea typeface="+mn-ea"/>
          <a:cs typeface="+mn-cs"/>
        </a:defRPr>
      </a:lvl8pPr>
      <a:lvl9pPr marL="2742617" algn="l" defTabSz="685655" rtl="0" eaLnBrk="1" latinLnBrk="0" hangingPunct="1">
        <a:defRPr sz="134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chart" Target="../charts/chart3.xml"/></Relationships>
</file>

<file path=ppt/slides/_rels/slide12.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hyperlink" Target="http://www.nalog.ru/"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3.em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emf"/></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emf"/><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0.emf"/><Relationship Id="rId4" Type="http://schemas.openxmlformats.org/officeDocument/2006/relationships/chart" Target="../charts/chart2.xml"/></Relationships>
</file>

<file path=ppt/slides/_rels/slide5.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6.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42"/>
          <p:cNvSpPr txBox="1">
            <a:spLocks noChangeArrowheads="1"/>
          </p:cNvSpPr>
          <p:nvPr/>
        </p:nvSpPr>
        <p:spPr bwMode="auto">
          <a:xfrm>
            <a:off x="448887" y="6206106"/>
            <a:ext cx="8190288"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6824" tIns="58412" rIns="116824" bIns="58412" anchor="ctr"/>
          <a:lstStyle>
            <a:lvl1pPr>
              <a:defRPr sz="2100">
                <a:solidFill>
                  <a:schemeClr val="tx1"/>
                </a:solidFill>
                <a:latin typeface="Calibri" panose="020F0502020204030204" pitchFamily="34" charset="0"/>
                <a:cs typeface="Arial" panose="020B0604020202020204" pitchFamily="34" charset="0"/>
              </a:defRPr>
            </a:lvl1pPr>
            <a:lvl2pPr marL="742950" indent="-285750">
              <a:defRPr sz="2100">
                <a:solidFill>
                  <a:schemeClr val="tx1"/>
                </a:solidFill>
                <a:latin typeface="Calibri" panose="020F0502020204030204" pitchFamily="34" charset="0"/>
                <a:cs typeface="Arial" panose="020B0604020202020204" pitchFamily="34" charset="0"/>
              </a:defRPr>
            </a:lvl2pPr>
            <a:lvl3pPr marL="1143000" indent="-228600">
              <a:defRPr sz="2100">
                <a:solidFill>
                  <a:schemeClr val="tx1"/>
                </a:solidFill>
                <a:latin typeface="Calibri" panose="020F0502020204030204" pitchFamily="34" charset="0"/>
                <a:cs typeface="Arial" panose="020B0604020202020204" pitchFamily="34" charset="0"/>
              </a:defRPr>
            </a:lvl3pPr>
            <a:lvl4pPr marL="1600200" indent="-228600">
              <a:defRPr sz="2100">
                <a:solidFill>
                  <a:schemeClr val="tx1"/>
                </a:solidFill>
                <a:latin typeface="Calibri" panose="020F0502020204030204" pitchFamily="34" charset="0"/>
                <a:cs typeface="Arial" panose="020B0604020202020204" pitchFamily="34" charset="0"/>
              </a:defRPr>
            </a:lvl4pPr>
            <a:lvl5pPr marL="2057400" indent="-228600">
              <a:defRPr sz="2100">
                <a:solidFill>
                  <a:schemeClr val="tx1"/>
                </a:solidFill>
                <a:latin typeface="Calibri" panose="020F0502020204030204" pitchFamily="34" charset="0"/>
                <a:cs typeface="Arial" panose="020B0604020202020204" pitchFamily="34" charset="0"/>
              </a:defRPr>
            </a:lvl5pPr>
            <a:lvl6pPr marL="2514600" indent="-228600" defTabSz="1042988" eaLnBrk="0" fontAlgn="base" hangingPunct="0">
              <a:spcBef>
                <a:spcPct val="0"/>
              </a:spcBef>
              <a:spcAft>
                <a:spcPct val="0"/>
              </a:spcAft>
              <a:defRPr sz="2100">
                <a:solidFill>
                  <a:schemeClr val="tx1"/>
                </a:solidFill>
                <a:latin typeface="Calibri" panose="020F0502020204030204" pitchFamily="34" charset="0"/>
                <a:cs typeface="Arial" panose="020B0604020202020204" pitchFamily="34" charset="0"/>
              </a:defRPr>
            </a:lvl6pPr>
            <a:lvl7pPr marL="2971800" indent="-228600" defTabSz="1042988" eaLnBrk="0" fontAlgn="base" hangingPunct="0">
              <a:spcBef>
                <a:spcPct val="0"/>
              </a:spcBef>
              <a:spcAft>
                <a:spcPct val="0"/>
              </a:spcAft>
              <a:defRPr sz="2100">
                <a:solidFill>
                  <a:schemeClr val="tx1"/>
                </a:solidFill>
                <a:latin typeface="Calibri" panose="020F0502020204030204" pitchFamily="34" charset="0"/>
                <a:cs typeface="Arial" panose="020B0604020202020204" pitchFamily="34" charset="0"/>
              </a:defRPr>
            </a:lvl7pPr>
            <a:lvl8pPr marL="3429000" indent="-228600" defTabSz="1042988" eaLnBrk="0" fontAlgn="base" hangingPunct="0">
              <a:spcBef>
                <a:spcPct val="0"/>
              </a:spcBef>
              <a:spcAft>
                <a:spcPct val="0"/>
              </a:spcAft>
              <a:defRPr sz="2100">
                <a:solidFill>
                  <a:schemeClr val="tx1"/>
                </a:solidFill>
                <a:latin typeface="Calibri" panose="020F0502020204030204" pitchFamily="34" charset="0"/>
                <a:cs typeface="Arial" panose="020B0604020202020204" pitchFamily="34" charset="0"/>
              </a:defRPr>
            </a:lvl8pPr>
            <a:lvl9pPr marL="3886200" indent="-228600" defTabSz="1042988" eaLnBrk="0" fontAlgn="base" hangingPunct="0">
              <a:spcBef>
                <a:spcPct val="0"/>
              </a:spcBef>
              <a:spcAft>
                <a:spcPct val="0"/>
              </a:spcAft>
              <a:defRPr sz="2100">
                <a:solidFill>
                  <a:schemeClr val="tx1"/>
                </a:solidFill>
                <a:latin typeface="Calibri" panose="020F0502020204030204" pitchFamily="34" charset="0"/>
                <a:cs typeface="Arial" panose="020B0604020202020204" pitchFamily="34" charset="0"/>
              </a:defRPr>
            </a:lvl9pPr>
          </a:lstStyle>
          <a:p>
            <a:pPr algn="ctr">
              <a:spcBef>
                <a:spcPts val="0"/>
              </a:spcBef>
              <a:buFont typeface="Arial" panose="020B0604020202020204" pitchFamily="34" charset="0"/>
              <a:buNone/>
            </a:pPr>
            <a:r>
              <a:rPr lang="ru-RU" altLang="ru-RU" sz="2000" b="1" dirty="0" smtClean="0">
                <a:solidFill>
                  <a:srgbClr val="0070C0"/>
                </a:solidFill>
                <a:latin typeface="Arial Narrow" panose="020B0606020202030204" pitchFamily="34" charset="0"/>
              </a:rPr>
              <a:t>Владимир</a:t>
            </a:r>
          </a:p>
          <a:p>
            <a:pPr algn="ctr">
              <a:spcBef>
                <a:spcPts val="0"/>
              </a:spcBef>
              <a:buFont typeface="Arial" panose="020B0604020202020204" pitchFamily="34" charset="0"/>
              <a:buNone/>
            </a:pPr>
            <a:r>
              <a:rPr lang="ru-RU" altLang="ru-RU" sz="2000" b="1" dirty="0" smtClean="0">
                <a:solidFill>
                  <a:srgbClr val="0070C0"/>
                </a:solidFill>
                <a:latin typeface="Arial Narrow" panose="020B0606020202030204" pitchFamily="34" charset="0"/>
              </a:rPr>
              <a:t>2021</a:t>
            </a:r>
            <a:endParaRPr lang="ru-RU" altLang="ru-RU" sz="2000" b="1" dirty="0">
              <a:solidFill>
                <a:srgbClr val="0070C0"/>
              </a:solidFill>
              <a:latin typeface="Arial Narrow" panose="020B0606020202030204" pitchFamily="34" charset="0"/>
            </a:endParaRPr>
          </a:p>
        </p:txBody>
      </p:sp>
      <p:sp>
        <p:nvSpPr>
          <p:cNvPr id="4" name="Текст 1"/>
          <p:cNvSpPr txBox="1">
            <a:spLocks/>
          </p:cNvSpPr>
          <p:nvPr/>
        </p:nvSpPr>
        <p:spPr bwMode="auto">
          <a:xfrm>
            <a:off x="448887" y="2444199"/>
            <a:ext cx="8190288" cy="2003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6824" tIns="58412" rIns="116824" bIns="58412"/>
          <a:lstStyle>
            <a:lvl1pPr>
              <a:defRPr sz="2100">
                <a:solidFill>
                  <a:schemeClr val="tx1"/>
                </a:solidFill>
                <a:latin typeface="Calibri" panose="020F0502020204030204" pitchFamily="34" charset="0"/>
                <a:cs typeface="Arial" panose="020B0604020202020204" pitchFamily="34" charset="0"/>
              </a:defRPr>
            </a:lvl1pPr>
            <a:lvl2pPr marL="742950" indent="-285750">
              <a:defRPr sz="2100">
                <a:solidFill>
                  <a:schemeClr val="tx1"/>
                </a:solidFill>
                <a:latin typeface="Calibri" panose="020F0502020204030204" pitchFamily="34" charset="0"/>
                <a:cs typeface="Arial" panose="020B0604020202020204" pitchFamily="34" charset="0"/>
              </a:defRPr>
            </a:lvl2pPr>
            <a:lvl3pPr marL="1143000" indent="-228600">
              <a:defRPr sz="2100">
                <a:solidFill>
                  <a:schemeClr val="tx1"/>
                </a:solidFill>
                <a:latin typeface="Calibri" panose="020F0502020204030204" pitchFamily="34" charset="0"/>
                <a:cs typeface="Arial" panose="020B0604020202020204" pitchFamily="34" charset="0"/>
              </a:defRPr>
            </a:lvl3pPr>
            <a:lvl4pPr marL="1600200" indent="-228600">
              <a:defRPr sz="2100">
                <a:solidFill>
                  <a:schemeClr val="tx1"/>
                </a:solidFill>
                <a:latin typeface="Calibri" panose="020F0502020204030204" pitchFamily="34" charset="0"/>
                <a:cs typeface="Arial" panose="020B0604020202020204" pitchFamily="34" charset="0"/>
              </a:defRPr>
            </a:lvl4pPr>
            <a:lvl5pPr marL="2057400" indent="-228600">
              <a:defRPr sz="21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1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1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1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100">
                <a:solidFill>
                  <a:schemeClr val="tx1"/>
                </a:solidFill>
                <a:latin typeface="Calibri" panose="020F0502020204030204" pitchFamily="34" charset="0"/>
                <a:cs typeface="Arial" panose="020B0604020202020204" pitchFamily="34" charset="0"/>
              </a:defRPr>
            </a:lvl9pPr>
          </a:lstStyle>
          <a:p>
            <a:pPr algn="ctr" defTabSz="914400" eaLnBrk="1" hangingPunct="1">
              <a:buFont typeface="Arial" panose="020B0604020202020204" pitchFamily="34" charset="0"/>
              <a:buNone/>
            </a:pPr>
            <a:r>
              <a:rPr lang="ru-RU" altLang="ru-RU" sz="3000" b="1" dirty="0">
                <a:solidFill>
                  <a:srgbClr val="0070C0"/>
                </a:solidFill>
                <a:latin typeface="Arial Narrow" panose="020B0606020202030204" pitchFamily="34" charset="0"/>
              </a:rPr>
              <a:t>Вопросы по соблюдению</a:t>
            </a:r>
          </a:p>
          <a:p>
            <a:pPr algn="ctr" defTabSz="914400" eaLnBrk="1" hangingPunct="1">
              <a:buFont typeface="Arial" panose="020B0604020202020204" pitchFamily="34" charset="0"/>
              <a:buNone/>
            </a:pPr>
            <a:r>
              <a:rPr lang="ru-RU" altLang="ru-RU" sz="3000" b="1" dirty="0">
                <a:solidFill>
                  <a:srgbClr val="0070C0"/>
                </a:solidFill>
                <a:latin typeface="Arial Narrow" panose="020B0606020202030204" pitchFamily="34" charset="0"/>
              </a:rPr>
              <a:t>законодательства Российской Федерации</a:t>
            </a:r>
          </a:p>
          <a:p>
            <a:pPr algn="ctr" defTabSz="914400" eaLnBrk="1" hangingPunct="1">
              <a:buFont typeface="Arial" panose="020B0604020202020204" pitchFamily="34" charset="0"/>
              <a:buNone/>
            </a:pPr>
            <a:r>
              <a:rPr lang="ru-RU" altLang="ru-RU" sz="3000" b="1" dirty="0">
                <a:solidFill>
                  <a:srgbClr val="0070C0"/>
                </a:solidFill>
                <a:latin typeface="Arial Narrow" panose="020B0606020202030204" pitchFamily="34" charset="0"/>
              </a:rPr>
              <a:t>о применении контрольно-кассовой </a:t>
            </a:r>
            <a:r>
              <a:rPr lang="ru-RU" altLang="ru-RU" sz="3000" b="1" dirty="0" smtClean="0">
                <a:solidFill>
                  <a:srgbClr val="0070C0"/>
                </a:solidFill>
                <a:latin typeface="Arial Narrow" panose="020B0606020202030204" pitchFamily="34" charset="0"/>
              </a:rPr>
              <a:t>техники</a:t>
            </a:r>
            <a:endParaRPr lang="ru-RU" altLang="ru-RU" sz="3000" b="1" dirty="0">
              <a:solidFill>
                <a:srgbClr val="0070C0"/>
              </a:solidFill>
              <a:latin typeface="Arial Narrow" panose="020B0606020202030204" pitchFamily="34" charset="0"/>
            </a:endParaRPr>
          </a:p>
        </p:txBody>
      </p:sp>
      <p:sp>
        <p:nvSpPr>
          <p:cNvPr id="5" name="Подзаголовок 2"/>
          <p:cNvSpPr txBox="1">
            <a:spLocks/>
          </p:cNvSpPr>
          <p:nvPr/>
        </p:nvSpPr>
        <p:spPr bwMode="auto">
          <a:xfrm>
            <a:off x="448887" y="5137265"/>
            <a:ext cx="8190288" cy="822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6824" tIns="58412" rIns="116824" bIns="58412" anchor="ctr"/>
          <a:lstStyle>
            <a:lvl1pPr>
              <a:spcBef>
                <a:spcPct val="20000"/>
              </a:spcBef>
              <a:buFont typeface="+mj-lt"/>
              <a:defRPr sz="3600">
                <a:solidFill>
                  <a:srgbClr val="005AA9"/>
                </a:solidFill>
                <a:latin typeface="Calibri" panose="020F0502020204030204" pitchFamily="34" charset="0"/>
              </a:defRPr>
            </a:lvl1pPr>
            <a:lvl2pPr marL="742950" indent="-285750">
              <a:spcBef>
                <a:spcPct val="20000"/>
              </a:spcBef>
              <a:buFont typeface="Arial" panose="020B0604020202020204" pitchFamily="34" charset="0"/>
              <a:defRPr sz="2400">
                <a:solidFill>
                  <a:srgbClr val="504F53"/>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rgbClr val="504F53"/>
                </a:solidFill>
                <a:latin typeface="Calibri" panose="020F0502020204030204" pitchFamily="34" charset="0"/>
              </a:defRPr>
            </a:lvl3pPr>
            <a:lvl4pPr marL="1600200" indent="-228600" algn="just">
              <a:lnSpc>
                <a:spcPts val="1800"/>
              </a:lnSpc>
              <a:spcBef>
                <a:spcPts val="400"/>
              </a:spcBef>
              <a:buFont typeface="Arial" panose="020B0604020202020204" pitchFamily="34" charset="0"/>
              <a:defRPr sz="1600">
                <a:solidFill>
                  <a:srgbClr val="504F53"/>
                </a:solidFill>
                <a:latin typeface="Calibri" panose="020F0502020204030204" pitchFamily="34" charset="0"/>
              </a:defRPr>
            </a:lvl4pPr>
            <a:lvl5pPr marL="2057400" indent="-228600">
              <a:lnSpc>
                <a:spcPts val="1800"/>
              </a:lnSpc>
              <a:spcBef>
                <a:spcPts val="400"/>
              </a:spcBef>
              <a:buFont typeface="Arial" panose="020B0604020202020204" pitchFamily="34" charset="0"/>
              <a:defRPr sz="1400">
                <a:solidFill>
                  <a:srgbClr val="8D8C90"/>
                </a:solidFill>
                <a:latin typeface="Calibri" panose="020F0502020204030204" pitchFamily="34" charset="0"/>
              </a:defRPr>
            </a:lvl5pPr>
            <a:lvl6pPr marL="2514600" indent="-228600" defTabSz="1042988" eaLnBrk="0" fontAlgn="base" hangingPunct="0">
              <a:lnSpc>
                <a:spcPts val="1800"/>
              </a:lnSpc>
              <a:spcBef>
                <a:spcPts val="400"/>
              </a:spcBef>
              <a:spcAft>
                <a:spcPct val="0"/>
              </a:spcAft>
              <a:buFont typeface="Arial" panose="020B0604020202020204" pitchFamily="34" charset="0"/>
              <a:defRPr sz="1400">
                <a:solidFill>
                  <a:srgbClr val="8D8C90"/>
                </a:solidFill>
                <a:latin typeface="Calibri" panose="020F0502020204030204" pitchFamily="34" charset="0"/>
              </a:defRPr>
            </a:lvl6pPr>
            <a:lvl7pPr marL="2971800" indent="-228600" defTabSz="1042988" eaLnBrk="0" fontAlgn="base" hangingPunct="0">
              <a:lnSpc>
                <a:spcPts val="1800"/>
              </a:lnSpc>
              <a:spcBef>
                <a:spcPts val="400"/>
              </a:spcBef>
              <a:spcAft>
                <a:spcPct val="0"/>
              </a:spcAft>
              <a:buFont typeface="Arial" panose="020B0604020202020204" pitchFamily="34" charset="0"/>
              <a:defRPr sz="1400">
                <a:solidFill>
                  <a:srgbClr val="8D8C90"/>
                </a:solidFill>
                <a:latin typeface="Calibri" panose="020F0502020204030204" pitchFamily="34" charset="0"/>
              </a:defRPr>
            </a:lvl7pPr>
            <a:lvl8pPr marL="3429000" indent="-228600" defTabSz="1042988" eaLnBrk="0" fontAlgn="base" hangingPunct="0">
              <a:lnSpc>
                <a:spcPts val="1800"/>
              </a:lnSpc>
              <a:spcBef>
                <a:spcPts val="400"/>
              </a:spcBef>
              <a:spcAft>
                <a:spcPct val="0"/>
              </a:spcAft>
              <a:buFont typeface="Arial" panose="020B0604020202020204" pitchFamily="34" charset="0"/>
              <a:defRPr sz="1400">
                <a:solidFill>
                  <a:srgbClr val="8D8C90"/>
                </a:solidFill>
                <a:latin typeface="Calibri" panose="020F0502020204030204" pitchFamily="34" charset="0"/>
              </a:defRPr>
            </a:lvl8pPr>
            <a:lvl9pPr marL="3886200" indent="-228600" defTabSz="1042988" eaLnBrk="0" fontAlgn="base" hangingPunct="0">
              <a:lnSpc>
                <a:spcPts val="1800"/>
              </a:lnSpc>
              <a:spcBef>
                <a:spcPts val="400"/>
              </a:spcBef>
              <a:spcAft>
                <a:spcPct val="0"/>
              </a:spcAft>
              <a:buFont typeface="Arial" panose="020B0604020202020204" pitchFamily="34" charset="0"/>
              <a:defRPr sz="1400">
                <a:solidFill>
                  <a:srgbClr val="8D8C90"/>
                </a:solidFill>
                <a:latin typeface="Calibri" panose="020F0502020204030204" pitchFamily="34" charset="0"/>
              </a:defRPr>
            </a:lvl9pPr>
          </a:lstStyle>
          <a:p>
            <a:pPr>
              <a:spcBef>
                <a:spcPct val="0"/>
              </a:spcBef>
            </a:pPr>
            <a:r>
              <a:rPr lang="ru-RU" altLang="ru-RU" sz="2000" b="1" dirty="0" smtClean="0">
                <a:solidFill>
                  <a:srgbClr val="0070C0"/>
                </a:solidFill>
                <a:latin typeface="Arial Narrow" panose="020B0606020202030204" pitchFamily="34" charset="0"/>
              </a:rPr>
              <a:t>Управление </a:t>
            </a:r>
            <a:r>
              <a:rPr lang="ru-RU" altLang="ru-RU" sz="2000" b="1" dirty="0" smtClean="0">
                <a:solidFill>
                  <a:srgbClr val="0070C0"/>
                </a:solidFill>
                <a:latin typeface="Arial Narrow" panose="020B0606020202030204" pitchFamily="34" charset="0"/>
              </a:rPr>
              <a:t>Федеральной налоговой службы по Владимирской </a:t>
            </a:r>
            <a:r>
              <a:rPr lang="ru-RU" altLang="ru-RU" sz="2000" b="1" dirty="0" smtClean="0">
                <a:solidFill>
                  <a:srgbClr val="0070C0"/>
                </a:solidFill>
                <a:latin typeface="Arial Narrow" panose="020B0606020202030204" pitchFamily="34" charset="0"/>
              </a:rPr>
              <a:t>области</a:t>
            </a:r>
            <a:endParaRPr lang="ru-RU" altLang="ru-RU" sz="2000" b="1" dirty="0">
              <a:solidFill>
                <a:srgbClr val="0070C0"/>
              </a:solidFill>
              <a:latin typeface="Arial Narrow" panose="020B0606020202030204" pitchFamily="34" charset="0"/>
            </a:endParaRPr>
          </a:p>
        </p:txBody>
      </p:sp>
    </p:spTree>
    <p:extLst>
      <p:ext uri="{BB962C8B-B14F-4D97-AF65-F5344CB8AC3E}">
        <p14:creationId xmlns:p14="http://schemas.microsoft.com/office/powerpoint/2010/main" val="38932199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2"/>
          <p:cNvSpPr>
            <a:spLocks noGrp="1" noChangeAspect="1"/>
          </p:cNvSpPr>
          <p:nvPr>
            <p:ph type="title"/>
          </p:nvPr>
        </p:nvSpPr>
        <p:spPr>
          <a:xfrm>
            <a:off x="1195366" y="131024"/>
            <a:ext cx="7807402" cy="841566"/>
          </a:xfrm>
        </p:spPr>
        <p:txBody>
          <a:bodyPr>
            <a:noAutofit/>
          </a:bodyPr>
          <a:lstStyle/>
          <a:p>
            <a:pPr>
              <a:buClr>
                <a:srgbClr val="000000"/>
              </a:buClr>
              <a:buSzPts val="1100"/>
              <a:defRPr/>
            </a:pPr>
            <a:r>
              <a:rPr lang="ru-RU" sz="2000" cap="all" dirty="0" smtClean="0">
                <a:solidFill>
                  <a:srgbClr val="0070C0"/>
                </a:solidFill>
                <a:latin typeface="Arial Narrow" panose="020B0606020202030204" pitchFamily="34" charset="0"/>
                <a:sym typeface="Trebuchet MS"/>
              </a:rPr>
              <a:t>ОГРАНИЧЕНИЯ НА ПРОВЕДЕНИЕ КОНТРОЛЬНЫХ МЕРОПРИЯТИЙ</a:t>
            </a:r>
            <a:br>
              <a:rPr lang="ru-RU" sz="2000" cap="all" dirty="0" smtClean="0">
                <a:solidFill>
                  <a:srgbClr val="0070C0"/>
                </a:solidFill>
                <a:latin typeface="Arial Narrow" panose="020B0606020202030204" pitchFamily="34" charset="0"/>
                <a:sym typeface="Trebuchet MS"/>
              </a:rPr>
            </a:br>
            <a:r>
              <a:rPr lang="ru-RU" sz="2000" cap="all" dirty="0" smtClean="0">
                <a:solidFill>
                  <a:srgbClr val="0070C0"/>
                </a:solidFill>
                <a:latin typeface="Arial Narrow" panose="020B0606020202030204" pitchFamily="34" charset="0"/>
                <a:sym typeface="Trebuchet MS"/>
              </a:rPr>
              <a:t>ПО СОБЛЮДЕНИЮ законодательства о применении</a:t>
            </a:r>
            <a:br>
              <a:rPr lang="ru-RU" sz="2000" cap="all" dirty="0" smtClean="0">
                <a:solidFill>
                  <a:srgbClr val="0070C0"/>
                </a:solidFill>
                <a:latin typeface="Arial Narrow" panose="020B0606020202030204" pitchFamily="34" charset="0"/>
                <a:sym typeface="Trebuchet MS"/>
              </a:rPr>
            </a:br>
            <a:r>
              <a:rPr lang="ru-RU" sz="2000" cap="all" dirty="0" smtClean="0">
                <a:solidFill>
                  <a:srgbClr val="0070C0"/>
                </a:solidFill>
                <a:latin typeface="Arial Narrow" panose="020B0606020202030204" pitchFamily="34" charset="0"/>
                <a:sym typeface="Trebuchet MS"/>
              </a:rPr>
              <a:t>КОНТРОЛЬНО-КАССОВОЙ ТЕХНИКИ</a:t>
            </a:r>
            <a:endParaRPr lang="ru-RU" sz="2000" cap="all" dirty="0">
              <a:solidFill>
                <a:srgbClr val="0070C0"/>
              </a:solidFill>
              <a:latin typeface="Arial Narrow" panose="020B0606020202030204" pitchFamily="34" charset="0"/>
              <a:sym typeface="Trebuchet MS"/>
            </a:endParaRPr>
          </a:p>
        </p:txBody>
      </p:sp>
      <p:sp>
        <p:nvSpPr>
          <p:cNvPr id="9" name="Скругленный прямоугольник 8"/>
          <p:cNvSpPr/>
          <p:nvPr/>
        </p:nvSpPr>
        <p:spPr>
          <a:xfrm>
            <a:off x="648849" y="1265420"/>
            <a:ext cx="697880" cy="569982"/>
          </a:xfrm>
          <a:prstGeom prst="roundRect">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04617" tIns="52308" rIns="104617" bIns="52308" anchor="ctr"/>
          <a:lstStyle/>
          <a:p>
            <a:pPr algn="ctr" defTabSz="1192271" eaLnBrk="1" fontAlgn="auto" hangingPunct="1">
              <a:spcBef>
                <a:spcPts val="0"/>
              </a:spcBef>
              <a:spcAft>
                <a:spcPts val="0"/>
              </a:spcAft>
              <a:defRPr/>
            </a:pPr>
            <a:r>
              <a:rPr lang="ru-RU" sz="4400" b="1" dirty="0">
                <a:solidFill>
                  <a:srgbClr val="F79646">
                    <a:lumMod val="75000"/>
                  </a:srgbClr>
                </a:solidFill>
                <a:latin typeface="Arial Narrow" panose="020B0606020202030204" pitchFamily="34" charset="0"/>
                <a:sym typeface="Wingdings" panose="05000000000000000000" pitchFamily="2" charset="2"/>
              </a:rPr>
              <a:t></a:t>
            </a:r>
            <a:endParaRPr lang="ru-RU" sz="4400" b="1" dirty="0">
              <a:solidFill>
                <a:srgbClr val="F79646">
                  <a:lumMod val="75000"/>
                </a:srgbClr>
              </a:solidFill>
              <a:latin typeface="Arial Narrow" panose="020B0606020202030204" pitchFamily="34" charset="0"/>
            </a:endParaRPr>
          </a:p>
        </p:txBody>
      </p:sp>
      <p:sp>
        <p:nvSpPr>
          <p:cNvPr id="10" name="Скругленный прямоугольник 9"/>
          <p:cNvSpPr/>
          <p:nvPr/>
        </p:nvSpPr>
        <p:spPr>
          <a:xfrm>
            <a:off x="648849" y="3959261"/>
            <a:ext cx="697880" cy="568726"/>
          </a:xfrm>
          <a:prstGeom prst="roundRect">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04617" tIns="52308" rIns="104617" bIns="52308" anchor="ctr"/>
          <a:lstStyle/>
          <a:p>
            <a:pPr algn="ctr" defTabSz="1192271" eaLnBrk="1" fontAlgn="auto" hangingPunct="1">
              <a:spcBef>
                <a:spcPts val="0"/>
              </a:spcBef>
              <a:spcAft>
                <a:spcPts val="0"/>
              </a:spcAft>
              <a:defRPr/>
            </a:pPr>
            <a:r>
              <a:rPr lang="ru-RU" sz="4400" b="1" dirty="0" smtClean="0">
                <a:solidFill>
                  <a:srgbClr val="F79646">
                    <a:lumMod val="75000"/>
                  </a:srgbClr>
                </a:solidFill>
                <a:latin typeface="Arial Narrow" panose="020B0606020202030204" pitchFamily="34" charset="0"/>
                <a:sym typeface="Wingdings" panose="05000000000000000000" pitchFamily="2" charset="2"/>
              </a:rPr>
              <a:t></a:t>
            </a:r>
            <a:endParaRPr lang="ru-RU" sz="4400" b="1" dirty="0">
              <a:solidFill>
                <a:srgbClr val="F79646">
                  <a:lumMod val="75000"/>
                </a:srgbClr>
              </a:solidFill>
              <a:latin typeface="Arial Narrow" panose="020B0606020202030204" pitchFamily="34" charset="0"/>
            </a:endParaRPr>
          </a:p>
        </p:txBody>
      </p:sp>
      <p:sp>
        <p:nvSpPr>
          <p:cNvPr id="11" name="Прямоугольник 10"/>
          <p:cNvSpPr/>
          <p:nvPr/>
        </p:nvSpPr>
        <p:spPr>
          <a:xfrm>
            <a:off x="1577243" y="1150782"/>
            <a:ext cx="6472201" cy="1846659"/>
          </a:xfrm>
          <a:prstGeom prst="rect">
            <a:avLst/>
          </a:prstGeom>
        </p:spPr>
        <p:txBody>
          <a:bodyPr wrap="square">
            <a:spAutoFit/>
          </a:bodyPr>
          <a:lstStyle/>
          <a:p>
            <a:r>
              <a:rPr lang="ru-RU" sz="1600" dirty="0" smtClean="0">
                <a:solidFill>
                  <a:schemeClr val="accent6">
                    <a:lumMod val="75000"/>
                  </a:schemeClr>
                </a:solidFill>
                <a:latin typeface="Arial Narrow" panose="020B0606020202030204" pitchFamily="34" charset="0"/>
              </a:rPr>
              <a:t>До 1 </a:t>
            </a:r>
            <a:r>
              <a:rPr lang="ru-RU" sz="1600" dirty="0">
                <a:solidFill>
                  <a:schemeClr val="accent6">
                    <a:lumMod val="75000"/>
                  </a:schemeClr>
                </a:solidFill>
                <a:latin typeface="Arial Narrow" panose="020B0606020202030204" pitchFamily="34" charset="0"/>
              </a:rPr>
              <a:t>октября 2020 года</a:t>
            </a:r>
            <a:r>
              <a:rPr lang="ru-RU" sz="1600" dirty="0">
                <a:solidFill>
                  <a:schemeClr val="tx2"/>
                </a:solidFill>
                <a:latin typeface="Arial Narrow" panose="020B0606020202030204" pitchFamily="34" charset="0"/>
              </a:rPr>
              <a:t> </a:t>
            </a:r>
            <a:r>
              <a:rPr lang="ru-RU" sz="1600" dirty="0">
                <a:solidFill>
                  <a:srgbClr val="0070C0"/>
                </a:solidFill>
                <a:latin typeface="Arial Narrow" panose="020B0606020202030204" pitchFamily="34" charset="0"/>
              </a:rPr>
              <a:t>было</a:t>
            </a:r>
            <a:r>
              <a:rPr lang="ru-RU" sz="1600" dirty="0">
                <a:solidFill>
                  <a:schemeClr val="tx2"/>
                </a:solidFill>
                <a:latin typeface="Arial Narrow" panose="020B0606020202030204" pitchFamily="34" charset="0"/>
              </a:rPr>
              <a:t> </a:t>
            </a:r>
            <a:r>
              <a:rPr lang="ru-RU" sz="1600" dirty="0">
                <a:solidFill>
                  <a:schemeClr val="accent6">
                    <a:lumMod val="75000"/>
                  </a:schemeClr>
                </a:solidFill>
                <a:latin typeface="Arial Narrow" panose="020B0606020202030204" pitchFamily="34" charset="0"/>
              </a:rPr>
              <a:t>приостановлено</a:t>
            </a:r>
            <a:r>
              <a:rPr lang="ru-RU" sz="1600" dirty="0">
                <a:solidFill>
                  <a:schemeClr val="tx2"/>
                </a:solidFill>
                <a:latin typeface="Arial Narrow" panose="020B0606020202030204" pitchFamily="34" charset="0"/>
              </a:rPr>
              <a:t> </a:t>
            </a:r>
            <a:r>
              <a:rPr lang="ru-RU" sz="1600" dirty="0" smtClean="0">
                <a:solidFill>
                  <a:srgbClr val="0070C0"/>
                </a:solidFill>
                <a:latin typeface="Arial Narrow" panose="020B0606020202030204" pitchFamily="34" charset="0"/>
              </a:rPr>
              <a:t>действие частей 2-4, и 6 статьи 14.5 Кодекса </a:t>
            </a:r>
            <a:r>
              <a:rPr lang="ru-RU" sz="1600" dirty="0">
                <a:solidFill>
                  <a:srgbClr val="0070C0"/>
                </a:solidFill>
                <a:latin typeface="Arial Narrow" panose="020B0606020202030204" pitchFamily="34" charset="0"/>
              </a:rPr>
              <a:t>Российской Федерации об административных правонарушениях в отношении применения контрольно-кассовой техники </a:t>
            </a:r>
            <a:r>
              <a:rPr lang="ru-RU" sz="1600" i="1" dirty="0">
                <a:solidFill>
                  <a:schemeClr val="tx2"/>
                </a:solidFill>
                <a:latin typeface="Arial Narrow" panose="020B0606020202030204" pitchFamily="34" charset="0"/>
              </a:rPr>
              <a:t>при осуществлении расчётов водителями или кондукторами в салоне транспортного средства при реализации проездных документов (билетов) и талонов для проезда в общественном транспорте, а также расчётов за услуги в сфере жилищно-коммунального хозяйства (включая услуги </a:t>
            </a:r>
            <a:r>
              <a:rPr lang="ru-RU" sz="1600" i="1" dirty="0" err="1">
                <a:solidFill>
                  <a:schemeClr val="tx2"/>
                </a:solidFill>
                <a:latin typeface="Arial Narrow" panose="020B0606020202030204" pitchFamily="34" charset="0"/>
              </a:rPr>
              <a:t>ресурсоснабжающих</a:t>
            </a:r>
            <a:r>
              <a:rPr lang="ru-RU" sz="1600" i="1" dirty="0">
                <a:solidFill>
                  <a:schemeClr val="tx2"/>
                </a:solidFill>
                <a:latin typeface="Arial Narrow" panose="020B0606020202030204" pitchFamily="34" charset="0"/>
              </a:rPr>
              <a:t> организаций</a:t>
            </a:r>
            <a:r>
              <a:rPr lang="ru-RU" i="1" dirty="0">
                <a:solidFill>
                  <a:schemeClr val="tx2"/>
                </a:solidFill>
              </a:rPr>
              <a:t>)</a:t>
            </a:r>
            <a:endParaRPr lang="ru-RU" i="1" dirty="0" smtClean="0">
              <a:solidFill>
                <a:schemeClr val="tx2"/>
              </a:solidFill>
              <a:latin typeface="Arial Narrow" panose="020B0606020202030204" pitchFamily="34" charset="0"/>
            </a:endParaRPr>
          </a:p>
        </p:txBody>
      </p:sp>
      <p:sp>
        <p:nvSpPr>
          <p:cNvPr id="18" name="Прямоугольник 17"/>
          <p:cNvSpPr/>
          <p:nvPr/>
        </p:nvSpPr>
        <p:spPr>
          <a:xfrm>
            <a:off x="763159" y="4972997"/>
            <a:ext cx="7348043" cy="984885"/>
          </a:xfrm>
          <a:prstGeom prst="rect">
            <a:avLst/>
          </a:prstGeom>
        </p:spPr>
        <p:txBody>
          <a:bodyPr wrap="square">
            <a:spAutoFit/>
          </a:bodyPr>
          <a:lstStyle/>
          <a:p>
            <a:r>
              <a:rPr lang="ru-RU" sz="1600" i="1" dirty="0" smtClean="0">
                <a:solidFill>
                  <a:srgbClr val="0070C0"/>
                </a:solidFill>
                <a:latin typeface="Arial Narrow" panose="020B0606020202030204" pitchFamily="34" charset="0"/>
              </a:rPr>
              <a:t>П</a:t>
            </a:r>
            <a:r>
              <a:rPr lang="ru-RU" sz="1400" i="1" dirty="0" smtClean="0">
                <a:solidFill>
                  <a:srgbClr val="0070C0"/>
                </a:solidFill>
                <a:latin typeface="Arial Narrow" panose="020B0606020202030204" pitchFamily="34" charset="0"/>
              </a:rPr>
              <a:t>остановление </a:t>
            </a:r>
            <a:r>
              <a:rPr lang="ru-RU" sz="1400" i="1" dirty="0">
                <a:solidFill>
                  <a:srgbClr val="0070C0"/>
                </a:solidFill>
                <a:latin typeface="Arial Narrow" panose="020B0606020202030204" pitchFamily="34" charset="0"/>
              </a:rPr>
              <a:t>Правительства Российской Федерации от 03.04.2020 № </a:t>
            </a:r>
            <a:r>
              <a:rPr lang="ru-RU" sz="1400" i="1" dirty="0" smtClean="0">
                <a:solidFill>
                  <a:srgbClr val="0070C0"/>
                </a:solidFill>
                <a:latin typeface="Arial Narrow" panose="020B0606020202030204" pitchFamily="34" charset="0"/>
              </a:rPr>
              <a:t>438</a:t>
            </a:r>
          </a:p>
          <a:p>
            <a:r>
              <a:rPr lang="ru-RU" sz="1400" i="1" dirty="0" smtClean="0">
                <a:solidFill>
                  <a:srgbClr val="0070C0"/>
                </a:solidFill>
                <a:latin typeface="Arial Narrow" panose="020B0606020202030204" pitchFamily="34" charset="0"/>
              </a:rPr>
              <a:t>Приказ </a:t>
            </a:r>
            <a:r>
              <a:rPr lang="ru-RU" sz="1400" i="1" dirty="0">
                <a:solidFill>
                  <a:srgbClr val="0070C0"/>
                </a:solidFill>
                <a:latin typeface="Arial Narrow" panose="020B0606020202030204" pitchFamily="34" charset="0"/>
              </a:rPr>
              <a:t>ФНС России от 20.03.2020 № ЕД-7-2/181@ «О принятии в рамках осуществления контроля и надзора неотложных мер в целях предупреждения возникновения и распространения </a:t>
            </a:r>
            <a:r>
              <a:rPr lang="ru-RU" sz="1400" i="1" dirty="0" err="1">
                <a:solidFill>
                  <a:srgbClr val="0070C0"/>
                </a:solidFill>
                <a:latin typeface="Arial Narrow" panose="020B0606020202030204" pitchFamily="34" charset="0"/>
              </a:rPr>
              <a:t>коронавирусной</a:t>
            </a:r>
            <a:r>
              <a:rPr lang="ru-RU" sz="1400" i="1" dirty="0">
                <a:solidFill>
                  <a:srgbClr val="0070C0"/>
                </a:solidFill>
                <a:latin typeface="Arial Narrow" panose="020B0606020202030204" pitchFamily="34" charset="0"/>
              </a:rPr>
              <a:t> инфекции»</a:t>
            </a:r>
          </a:p>
        </p:txBody>
      </p:sp>
      <p:sp>
        <p:nvSpPr>
          <p:cNvPr id="13" name="Прямоугольник 12"/>
          <p:cNvSpPr/>
          <p:nvPr/>
        </p:nvSpPr>
        <p:spPr>
          <a:xfrm>
            <a:off x="1577243" y="3854807"/>
            <a:ext cx="6472202" cy="1077218"/>
          </a:xfrm>
          <a:prstGeom prst="rect">
            <a:avLst/>
          </a:prstGeom>
        </p:spPr>
        <p:txBody>
          <a:bodyPr wrap="square">
            <a:spAutoFit/>
          </a:bodyPr>
          <a:lstStyle/>
          <a:p>
            <a:r>
              <a:rPr lang="ru-RU" sz="1600" dirty="0">
                <a:solidFill>
                  <a:schemeClr val="tx2"/>
                </a:solidFill>
                <a:latin typeface="Arial Narrow" panose="020B0606020202030204" pitchFamily="34" charset="0"/>
              </a:rPr>
              <a:t>В</a:t>
            </a:r>
            <a:r>
              <a:rPr lang="ru-RU" sz="1600" dirty="0" smtClean="0">
                <a:solidFill>
                  <a:schemeClr val="tx2"/>
                </a:solidFill>
                <a:latin typeface="Arial Narrow" panose="020B0606020202030204" pitchFamily="34" charset="0"/>
              </a:rPr>
              <a:t> </a:t>
            </a:r>
            <a:r>
              <a:rPr lang="ru-RU" sz="1600" dirty="0">
                <a:solidFill>
                  <a:schemeClr val="tx2"/>
                </a:solidFill>
                <a:latin typeface="Arial Narrow" panose="020B0606020202030204" pitchFamily="34" charset="0"/>
              </a:rPr>
              <a:t>целях предупреждения возникновения и распространения </a:t>
            </a:r>
            <a:r>
              <a:rPr lang="ru-RU" sz="1600" dirty="0" err="1">
                <a:solidFill>
                  <a:schemeClr val="tx2"/>
                </a:solidFill>
                <a:latin typeface="Arial Narrow" panose="020B0606020202030204" pitchFamily="34" charset="0"/>
              </a:rPr>
              <a:t>коронавирусной</a:t>
            </a:r>
            <a:r>
              <a:rPr lang="ru-RU" sz="1600" dirty="0">
                <a:solidFill>
                  <a:schemeClr val="tx2"/>
                </a:solidFill>
                <a:latin typeface="Arial Narrow" panose="020B0606020202030204" pitchFamily="34" charset="0"/>
              </a:rPr>
              <a:t> инфекции» было </a:t>
            </a:r>
            <a:r>
              <a:rPr lang="ru-RU" sz="1600" dirty="0">
                <a:solidFill>
                  <a:schemeClr val="accent6">
                    <a:lumMod val="75000"/>
                  </a:schemeClr>
                </a:solidFill>
                <a:latin typeface="Arial Narrow" panose="020B0606020202030204" pitchFamily="34" charset="0"/>
              </a:rPr>
              <a:t>приостановлено</a:t>
            </a:r>
            <a:r>
              <a:rPr lang="ru-RU" sz="1600" dirty="0">
                <a:solidFill>
                  <a:schemeClr val="tx2"/>
                </a:solidFill>
                <a:latin typeface="Arial Narrow" panose="020B0606020202030204" pitchFamily="34" charset="0"/>
              </a:rPr>
              <a:t> </a:t>
            </a:r>
            <a:r>
              <a:rPr lang="ru-RU" sz="1600" dirty="0">
                <a:solidFill>
                  <a:schemeClr val="accent6">
                    <a:lumMod val="75000"/>
                  </a:schemeClr>
                </a:solidFill>
                <a:latin typeface="Arial Narrow" panose="020B0606020202030204" pitchFamily="34" charset="0"/>
              </a:rPr>
              <a:t>по </a:t>
            </a:r>
            <a:r>
              <a:rPr lang="ru-RU" sz="1600" dirty="0" smtClean="0">
                <a:solidFill>
                  <a:schemeClr val="accent6">
                    <a:lumMod val="75000"/>
                  </a:schemeClr>
                </a:solidFill>
                <a:latin typeface="Arial Narrow" panose="020B0606020202030204" pitchFamily="34" charset="0"/>
              </a:rPr>
              <a:t>31 декабря 2020 года </a:t>
            </a:r>
            <a:r>
              <a:rPr lang="ru-RU" sz="1600" i="1" dirty="0" smtClean="0">
                <a:solidFill>
                  <a:schemeClr val="tx2"/>
                </a:solidFill>
                <a:latin typeface="Arial Narrow" panose="020B0606020202030204" pitchFamily="34" charset="0"/>
              </a:rPr>
              <a:t>инициирование </a:t>
            </a:r>
            <a:r>
              <a:rPr lang="ru-RU" sz="1600" i="1" dirty="0">
                <a:solidFill>
                  <a:schemeClr val="tx2"/>
                </a:solidFill>
                <a:latin typeface="Arial Narrow" panose="020B0606020202030204" pitchFamily="34" charset="0"/>
              </a:rPr>
              <a:t>и проведение проверок за соблюдением требований законодательства Российской Федерации о применении контрольно-кассовой техники</a:t>
            </a:r>
          </a:p>
        </p:txBody>
      </p:sp>
      <p:pic>
        <p:nvPicPr>
          <p:cNvPr id="14" name="Рисунок 13"/>
          <p:cNvPicPr>
            <a:picLocks noChangeAspect="1"/>
          </p:cNvPicPr>
          <p:nvPr/>
        </p:nvPicPr>
        <p:blipFill>
          <a:blip r:embed="rId3"/>
          <a:stretch>
            <a:fillRect/>
          </a:stretch>
        </p:blipFill>
        <p:spPr>
          <a:xfrm>
            <a:off x="8111202" y="0"/>
            <a:ext cx="829808" cy="5428211"/>
          </a:xfrm>
          <a:prstGeom prst="rect">
            <a:avLst/>
          </a:prstGeom>
        </p:spPr>
      </p:pic>
      <p:sp>
        <p:nvSpPr>
          <p:cNvPr id="15" name="Прямоугольник 14"/>
          <p:cNvSpPr/>
          <p:nvPr/>
        </p:nvSpPr>
        <p:spPr>
          <a:xfrm>
            <a:off x="732280" y="3041686"/>
            <a:ext cx="7348043" cy="738664"/>
          </a:xfrm>
          <a:prstGeom prst="rect">
            <a:avLst/>
          </a:prstGeom>
        </p:spPr>
        <p:txBody>
          <a:bodyPr wrap="square">
            <a:spAutoFit/>
          </a:bodyPr>
          <a:lstStyle/>
          <a:p>
            <a:r>
              <a:rPr lang="ru-RU" sz="1400" i="1" dirty="0">
                <a:solidFill>
                  <a:srgbClr val="0070C0"/>
                </a:solidFill>
                <a:latin typeface="Arial Narrow" panose="020B0606020202030204" pitchFamily="34" charset="0"/>
              </a:rPr>
              <a:t>Федеральный закон от 23.11.2020 N </a:t>
            </a:r>
            <a:r>
              <a:rPr lang="ru-RU" sz="1400" i="1" dirty="0" smtClean="0">
                <a:solidFill>
                  <a:srgbClr val="0070C0"/>
                </a:solidFill>
                <a:latin typeface="Arial Narrow" panose="020B0606020202030204" pitchFamily="34" charset="0"/>
              </a:rPr>
              <a:t>373-ФЗ «О </a:t>
            </a:r>
            <a:r>
              <a:rPr lang="ru-RU" sz="1400" i="1" dirty="0">
                <a:solidFill>
                  <a:srgbClr val="0070C0"/>
                </a:solidFill>
                <a:latin typeface="Arial Narrow" panose="020B0606020202030204" pitchFamily="34" charset="0"/>
              </a:rPr>
              <a:t>внесении изменений в главы 26.2 и 26.5 части второй Налогового кодекса Российской Федерации и статью 2 Федерального закона </a:t>
            </a:r>
            <a:r>
              <a:rPr lang="ru-RU" sz="1400" i="1" dirty="0" smtClean="0">
                <a:solidFill>
                  <a:srgbClr val="0070C0"/>
                </a:solidFill>
                <a:latin typeface="Arial Narrow" panose="020B0606020202030204" pitchFamily="34" charset="0"/>
              </a:rPr>
              <a:t>«О </a:t>
            </a:r>
            <a:r>
              <a:rPr lang="ru-RU" sz="1400" i="1" dirty="0">
                <a:solidFill>
                  <a:srgbClr val="0070C0"/>
                </a:solidFill>
                <a:latin typeface="Arial Narrow" panose="020B0606020202030204" pitchFamily="34" charset="0"/>
              </a:rPr>
              <a:t>применении контрольно-кассовой техники при осуществлении расчетов в Российской </a:t>
            </a:r>
            <a:r>
              <a:rPr lang="ru-RU" sz="1400" i="1" dirty="0" smtClean="0">
                <a:solidFill>
                  <a:srgbClr val="0070C0"/>
                </a:solidFill>
                <a:latin typeface="Arial Narrow" panose="020B0606020202030204" pitchFamily="34" charset="0"/>
              </a:rPr>
              <a:t>Федерации»</a:t>
            </a:r>
            <a:endParaRPr lang="ru-RU" sz="1400" i="1" dirty="0">
              <a:solidFill>
                <a:srgbClr val="0070C0"/>
              </a:solidFill>
              <a:latin typeface="Arial Narrow" panose="020B0606020202030204" pitchFamily="34" charset="0"/>
            </a:endParaRPr>
          </a:p>
        </p:txBody>
      </p:sp>
      <p:sp>
        <p:nvSpPr>
          <p:cNvPr id="16" name="Скругленный прямоугольник 15"/>
          <p:cNvSpPr/>
          <p:nvPr/>
        </p:nvSpPr>
        <p:spPr>
          <a:xfrm>
            <a:off x="818645" y="6124672"/>
            <a:ext cx="7175311" cy="494692"/>
          </a:xfrm>
          <a:prstGeom prst="roundRect">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04617" tIns="52308" rIns="104617" bIns="52308" anchor="ctr"/>
          <a:lstStyle/>
          <a:p>
            <a:pPr algn="ctr"/>
            <a:r>
              <a:rPr lang="ru-RU" sz="2000" dirty="0" smtClean="0">
                <a:solidFill>
                  <a:schemeClr val="tx2"/>
                </a:solidFill>
                <a:latin typeface="Arial Narrow" panose="020B0606020202030204" pitchFamily="34" charset="0"/>
              </a:rPr>
              <a:t>С 1 января 2021 года ограничения </a:t>
            </a:r>
            <a:r>
              <a:rPr lang="ru-RU" sz="2000" dirty="0">
                <a:solidFill>
                  <a:schemeClr val="tx2"/>
                </a:solidFill>
                <a:latin typeface="Arial Narrow" panose="020B0606020202030204" pitchFamily="34" charset="0"/>
              </a:rPr>
              <a:t>не </a:t>
            </a:r>
            <a:r>
              <a:rPr lang="ru-RU" sz="2000" dirty="0" smtClean="0">
                <a:solidFill>
                  <a:schemeClr val="tx2"/>
                </a:solidFill>
                <a:latin typeface="Arial Narrow" panose="020B0606020202030204" pitchFamily="34" charset="0"/>
              </a:rPr>
              <a:t>действуют.</a:t>
            </a:r>
            <a:endParaRPr lang="ru-RU" sz="2000" dirty="0">
              <a:solidFill>
                <a:schemeClr val="tx2"/>
              </a:solidFill>
              <a:latin typeface="Arial Narrow" panose="020B0606020202030204" pitchFamily="34" charset="0"/>
            </a:endParaRPr>
          </a:p>
        </p:txBody>
      </p:sp>
    </p:spTree>
    <p:extLst>
      <p:ext uri="{BB962C8B-B14F-4D97-AF65-F5344CB8AC3E}">
        <p14:creationId xmlns:p14="http://schemas.microsoft.com/office/powerpoint/2010/main" val="2180876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wipe(down)">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0">
                                            <p:txEl>
                                              <p:pRg st="0" end="0"/>
                                            </p:txEl>
                                          </p:spTgt>
                                        </p:tgtEl>
                                        <p:attrNameLst>
                                          <p:attrName>style.visibility</p:attrName>
                                        </p:attrNameLst>
                                      </p:cBhvr>
                                      <p:to>
                                        <p:strVal val="visible"/>
                                      </p:to>
                                    </p:set>
                                    <p:animEffect transition="in" filter="wipe(down)">
                                      <p:cBhvr>
                                        <p:cTn id="12" dur="500"/>
                                        <p:tgtEl>
                                          <p:spTgt spid="10">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p:cTn id="17" dur="500" fill="hold"/>
                                        <p:tgtEl>
                                          <p:spTgt spid="16"/>
                                        </p:tgtEl>
                                        <p:attrNameLst>
                                          <p:attrName>ppt_w</p:attrName>
                                        </p:attrNameLst>
                                      </p:cBhvr>
                                      <p:tavLst>
                                        <p:tav tm="0">
                                          <p:val>
                                            <p:fltVal val="0"/>
                                          </p:val>
                                        </p:tav>
                                        <p:tav tm="100000">
                                          <p:val>
                                            <p:strVal val="#ppt_w"/>
                                          </p:val>
                                        </p:tav>
                                      </p:tavLst>
                                    </p:anim>
                                    <p:anim calcmode="lin" valueType="num">
                                      <p:cBhvr>
                                        <p:cTn id="18" dur="500" fill="hold"/>
                                        <p:tgtEl>
                                          <p:spTgt spid="16"/>
                                        </p:tgtEl>
                                        <p:attrNameLst>
                                          <p:attrName>ppt_h</p:attrName>
                                        </p:attrNameLst>
                                      </p:cBhvr>
                                      <p:tavLst>
                                        <p:tav tm="0">
                                          <p:val>
                                            <p:fltVal val="0"/>
                                          </p:val>
                                        </p:tav>
                                        <p:tav tm="100000">
                                          <p:val>
                                            <p:strVal val="#ppt_h"/>
                                          </p:val>
                                        </p:tav>
                                      </p:tavLst>
                                    </p:anim>
                                    <p:animEffect transition="in" filter="fade">
                                      <p:cBhvr>
                                        <p:cTn id="1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Рисунок 16"/>
          <p:cNvPicPr>
            <a:picLocks noChangeAspect="1"/>
          </p:cNvPicPr>
          <p:nvPr/>
        </p:nvPicPr>
        <p:blipFill>
          <a:blip r:embed="rId3"/>
          <a:stretch>
            <a:fillRect/>
          </a:stretch>
        </p:blipFill>
        <p:spPr>
          <a:xfrm>
            <a:off x="253847" y="916893"/>
            <a:ext cx="829808" cy="5694219"/>
          </a:xfrm>
          <a:prstGeom prst="rect">
            <a:avLst/>
          </a:prstGeom>
        </p:spPr>
      </p:pic>
      <p:sp>
        <p:nvSpPr>
          <p:cNvPr id="5" name="Заголовок 2"/>
          <p:cNvSpPr>
            <a:spLocks noGrp="1" noChangeAspect="1"/>
          </p:cNvSpPr>
          <p:nvPr>
            <p:ph type="title"/>
          </p:nvPr>
        </p:nvSpPr>
        <p:spPr>
          <a:xfrm>
            <a:off x="1195366" y="131024"/>
            <a:ext cx="7807402" cy="785869"/>
          </a:xfrm>
        </p:spPr>
        <p:txBody>
          <a:bodyPr>
            <a:noAutofit/>
          </a:bodyPr>
          <a:lstStyle/>
          <a:p>
            <a:pPr>
              <a:buClr>
                <a:srgbClr val="000000"/>
              </a:buClr>
              <a:buSzPts val="1100"/>
              <a:defRPr/>
            </a:pPr>
            <a:r>
              <a:rPr lang="ru-RU" sz="2600" cap="all" dirty="0" smtClean="0">
                <a:solidFill>
                  <a:srgbClr val="0070C0"/>
                </a:solidFill>
                <a:latin typeface="Arial Narrow" panose="020B0606020202030204" pitchFamily="34" charset="0"/>
                <a:sym typeface="Trebuchet MS"/>
              </a:rPr>
              <a:t>Контрольная работа</a:t>
            </a:r>
            <a:endParaRPr lang="ru-RU" sz="2600" cap="all" dirty="0">
              <a:solidFill>
                <a:srgbClr val="0070C0"/>
              </a:solidFill>
              <a:latin typeface="Arial Narrow" panose="020B0606020202030204" pitchFamily="34" charset="0"/>
              <a:sym typeface="Trebuchet MS"/>
            </a:endParaRPr>
          </a:p>
        </p:txBody>
      </p:sp>
      <p:sp>
        <p:nvSpPr>
          <p:cNvPr id="7" name="Прямоугольник 6"/>
          <p:cNvSpPr/>
          <p:nvPr/>
        </p:nvSpPr>
        <p:spPr>
          <a:xfrm>
            <a:off x="-34806" y="892529"/>
            <a:ext cx="9178806" cy="936241"/>
          </a:xfrm>
          <a:prstGeom prst="rect">
            <a:avLst/>
          </a:prstGeom>
        </p:spPr>
        <p:txBody>
          <a:bodyPr wrap="none" lIns="87536" tIns="43768" rIns="87536" bIns="43768">
            <a:noAutofit/>
          </a:bodyPr>
          <a:lstStyle/>
          <a:p>
            <a:pPr algn="ctr" eaLnBrk="1" hangingPunct="1">
              <a:defRPr/>
            </a:pPr>
            <a:r>
              <a:rPr lang="ru-RU" sz="2000" dirty="0" smtClean="0">
                <a:solidFill>
                  <a:srgbClr val="0070C0"/>
                </a:solidFill>
                <a:latin typeface="Arial Narrow" panose="020B0606020202030204" pitchFamily="34" charset="0"/>
              </a:rPr>
              <a:t>В 2020 году установлено </a:t>
            </a:r>
            <a:r>
              <a:rPr lang="ru-RU" sz="2000" b="1" dirty="0" smtClean="0">
                <a:solidFill>
                  <a:schemeClr val="accent6">
                    <a:lumMod val="75000"/>
                  </a:schemeClr>
                </a:solidFill>
                <a:latin typeface="Arial Narrow" panose="020B0606020202030204" pitchFamily="34" charset="0"/>
              </a:rPr>
              <a:t>70</a:t>
            </a:r>
            <a:r>
              <a:rPr lang="ru-RU" sz="2000" dirty="0" smtClean="0">
                <a:solidFill>
                  <a:srgbClr val="0070C0"/>
                </a:solidFill>
                <a:latin typeface="Arial Narrow" panose="020B0606020202030204" pitchFamily="34" charset="0"/>
              </a:rPr>
              <a:t> нарушений в сфере законодательства</a:t>
            </a:r>
          </a:p>
          <a:p>
            <a:pPr algn="ctr" eaLnBrk="1" hangingPunct="1">
              <a:defRPr/>
            </a:pPr>
            <a:r>
              <a:rPr lang="ru-RU" sz="2000" dirty="0" smtClean="0">
                <a:solidFill>
                  <a:srgbClr val="0070C0"/>
                </a:solidFill>
                <a:latin typeface="Arial Narrow" panose="020B0606020202030204" pitchFamily="34" charset="0"/>
              </a:rPr>
              <a:t>о применении ККТ, полноты учёта выручки,</a:t>
            </a:r>
          </a:p>
          <a:p>
            <a:pPr algn="ctr" eaLnBrk="1" hangingPunct="1">
              <a:defRPr/>
            </a:pPr>
            <a:r>
              <a:rPr lang="ru-RU" sz="2000" dirty="0" smtClean="0">
                <a:solidFill>
                  <a:srgbClr val="0070C0"/>
                </a:solidFill>
                <a:latin typeface="Arial Narrow" panose="020B0606020202030204" pitchFamily="34" charset="0"/>
              </a:rPr>
              <a:t>порядка использования специальных банковских счетов</a:t>
            </a:r>
          </a:p>
          <a:p>
            <a:pPr algn="ctr" eaLnBrk="1" hangingPunct="1">
              <a:defRPr/>
            </a:pPr>
            <a:endParaRPr lang="ru-RU" sz="2400" dirty="0" smtClean="0">
              <a:solidFill>
                <a:srgbClr val="0070C0"/>
              </a:solidFill>
              <a:latin typeface="Arial Narrow" panose="020B0606020202030204" pitchFamily="34" charset="0"/>
            </a:endParaRPr>
          </a:p>
          <a:p>
            <a:pPr algn="ctr" eaLnBrk="1" hangingPunct="1">
              <a:defRPr/>
            </a:pPr>
            <a:endParaRPr lang="ru-RU" sz="2400" dirty="0">
              <a:solidFill>
                <a:schemeClr val="tx1">
                  <a:lumMod val="65000"/>
                  <a:lumOff val="35000"/>
                </a:schemeClr>
              </a:solidFill>
              <a:latin typeface="Arial Narrow" panose="020B0606020202030204" pitchFamily="34" charset="0"/>
            </a:endParaRPr>
          </a:p>
        </p:txBody>
      </p:sp>
      <p:graphicFrame>
        <p:nvGraphicFramePr>
          <p:cNvPr id="8" name="Объект 5"/>
          <p:cNvGraphicFramePr>
            <a:graphicFrameLocks/>
          </p:cNvGraphicFramePr>
          <p:nvPr>
            <p:extLst>
              <p:ext uri="{D42A27DB-BD31-4B8C-83A1-F6EECF244321}">
                <p14:modId xmlns:p14="http://schemas.microsoft.com/office/powerpoint/2010/main" val="3690885217"/>
              </p:ext>
            </p:extLst>
          </p:nvPr>
        </p:nvGraphicFramePr>
        <p:xfrm>
          <a:off x="2148770" y="1734095"/>
          <a:ext cx="3600000" cy="3600000"/>
        </p:xfrm>
        <a:graphic>
          <a:graphicData uri="http://schemas.openxmlformats.org/drawingml/2006/chart">
            <c:chart xmlns:c="http://schemas.openxmlformats.org/drawingml/2006/chart" xmlns:r="http://schemas.openxmlformats.org/officeDocument/2006/relationships" r:id="rId4"/>
          </a:graphicData>
        </a:graphic>
      </p:graphicFrame>
      <p:sp>
        <p:nvSpPr>
          <p:cNvPr id="9" name="Прямоугольник 8"/>
          <p:cNvSpPr/>
          <p:nvPr/>
        </p:nvSpPr>
        <p:spPr>
          <a:xfrm>
            <a:off x="1278493" y="6020692"/>
            <a:ext cx="7395767" cy="584775"/>
          </a:xfrm>
          <a:prstGeom prst="rect">
            <a:avLst/>
          </a:prstGeom>
        </p:spPr>
        <p:txBody>
          <a:bodyPr wrap="square">
            <a:spAutoFit/>
          </a:bodyPr>
          <a:lstStyle/>
          <a:p>
            <a:r>
              <a:rPr lang="ru-RU" sz="1600" b="1" i="1" dirty="0">
                <a:solidFill>
                  <a:schemeClr val="accent6">
                    <a:lumMod val="75000"/>
                  </a:schemeClr>
                </a:solidFill>
                <a:latin typeface="Arial Narrow" panose="020B0606020202030204" pitchFamily="34" charset="0"/>
              </a:rPr>
              <a:t>О</a:t>
            </a:r>
            <a:r>
              <a:rPr lang="ru-RU" sz="1600" b="1" i="1" dirty="0" smtClean="0">
                <a:solidFill>
                  <a:schemeClr val="accent6">
                    <a:lumMod val="75000"/>
                  </a:schemeClr>
                </a:solidFill>
                <a:latin typeface="Arial Narrow" panose="020B0606020202030204" pitchFamily="34" charset="0"/>
              </a:rPr>
              <a:t>снованием</a:t>
            </a:r>
            <a:r>
              <a:rPr lang="ru-RU" sz="1600" i="1" dirty="0" smtClean="0">
                <a:solidFill>
                  <a:srgbClr val="0070C0"/>
                </a:solidFill>
                <a:latin typeface="Arial Narrow" panose="020B0606020202030204" pitchFamily="34" charset="0"/>
              </a:rPr>
              <a:t> </a:t>
            </a:r>
            <a:r>
              <a:rPr lang="ru-RU" sz="1600" i="1" dirty="0">
                <a:solidFill>
                  <a:srgbClr val="0070C0"/>
                </a:solidFill>
                <a:latin typeface="Arial Narrow" panose="020B0606020202030204" pitchFamily="34" charset="0"/>
              </a:rPr>
              <a:t>для проведения проверок </a:t>
            </a:r>
            <a:r>
              <a:rPr lang="ru-RU" sz="1600" b="1" i="1" dirty="0">
                <a:solidFill>
                  <a:schemeClr val="accent6">
                    <a:lumMod val="75000"/>
                  </a:schemeClr>
                </a:solidFill>
                <a:latin typeface="Arial Narrow" panose="020B0606020202030204" pitchFamily="34" charset="0"/>
              </a:rPr>
              <a:t>служили обращения </a:t>
            </a:r>
            <a:r>
              <a:rPr lang="ru-RU" sz="1600" i="1" dirty="0">
                <a:solidFill>
                  <a:srgbClr val="0070C0"/>
                </a:solidFill>
                <a:latin typeface="Arial Narrow" panose="020B0606020202030204" pitchFamily="34" charset="0"/>
              </a:rPr>
              <a:t>организаций и физических лиц, в том числе поступившие из контролирующих и исполнительных органов власти</a:t>
            </a:r>
            <a:endParaRPr lang="ru-RU" b="1" i="1" dirty="0">
              <a:solidFill>
                <a:srgbClr val="0070C0"/>
              </a:solidFill>
              <a:latin typeface="Arial Narrow" panose="020B0606020202030204" pitchFamily="34" charset="0"/>
            </a:endParaRPr>
          </a:p>
        </p:txBody>
      </p:sp>
      <p:sp>
        <p:nvSpPr>
          <p:cNvPr id="11" name="Прямоугольник 10"/>
          <p:cNvSpPr/>
          <p:nvPr/>
        </p:nvSpPr>
        <p:spPr>
          <a:xfrm>
            <a:off x="5211681" y="2383080"/>
            <a:ext cx="3340175" cy="836821"/>
          </a:xfrm>
          <a:prstGeom prst="rect">
            <a:avLst/>
          </a:prstGeom>
        </p:spPr>
        <p:txBody>
          <a:bodyPr wrap="none" lIns="87536" tIns="43768" rIns="87536" bIns="43768">
            <a:noAutofit/>
          </a:bodyPr>
          <a:lstStyle/>
          <a:p>
            <a:pPr eaLnBrk="1" hangingPunct="1">
              <a:defRPr/>
            </a:pPr>
            <a:r>
              <a:rPr lang="ru-RU" sz="2800" b="1" dirty="0" smtClean="0">
                <a:solidFill>
                  <a:srgbClr val="0070C0"/>
                </a:solidFill>
                <a:latin typeface="Arial Narrow" panose="020B0606020202030204" pitchFamily="34" charset="0"/>
              </a:rPr>
              <a:t>65 </a:t>
            </a:r>
            <a:r>
              <a:rPr lang="ru-RU" sz="2000" dirty="0" smtClean="0">
                <a:solidFill>
                  <a:srgbClr val="0070C0"/>
                </a:solidFill>
                <a:latin typeface="Arial Narrow" panose="020B0606020202030204" pitchFamily="34" charset="0"/>
              </a:rPr>
              <a:t>нарушений законодательства</a:t>
            </a:r>
          </a:p>
          <a:p>
            <a:pPr eaLnBrk="1" hangingPunct="1">
              <a:defRPr/>
            </a:pPr>
            <a:r>
              <a:rPr lang="ru-RU" sz="2000" dirty="0" smtClean="0">
                <a:solidFill>
                  <a:srgbClr val="0070C0"/>
                </a:solidFill>
                <a:latin typeface="Arial Narrow" panose="020B0606020202030204" pitchFamily="34" charset="0"/>
              </a:rPr>
              <a:t>       о </a:t>
            </a:r>
            <a:r>
              <a:rPr lang="ru-RU" sz="2000" dirty="0">
                <a:solidFill>
                  <a:srgbClr val="0070C0"/>
                </a:solidFill>
                <a:latin typeface="Arial Narrow" panose="020B0606020202030204" pitchFamily="34" charset="0"/>
              </a:rPr>
              <a:t>применении ККТ</a:t>
            </a:r>
            <a:endParaRPr lang="ru-RU" sz="2800" b="1" dirty="0">
              <a:solidFill>
                <a:schemeClr val="tx1">
                  <a:lumMod val="65000"/>
                  <a:lumOff val="35000"/>
                </a:schemeClr>
              </a:solidFill>
              <a:latin typeface="Arial Narrow" panose="020B0606020202030204" pitchFamily="34" charset="0"/>
            </a:endParaRPr>
          </a:p>
        </p:txBody>
      </p:sp>
      <p:sp>
        <p:nvSpPr>
          <p:cNvPr id="12" name="Прямоугольник 11"/>
          <p:cNvSpPr/>
          <p:nvPr/>
        </p:nvSpPr>
        <p:spPr>
          <a:xfrm>
            <a:off x="5625251" y="3958614"/>
            <a:ext cx="3172528" cy="1088967"/>
          </a:xfrm>
          <a:prstGeom prst="rect">
            <a:avLst/>
          </a:prstGeom>
        </p:spPr>
        <p:txBody>
          <a:bodyPr wrap="none" lIns="87536" tIns="43768" rIns="87536" bIns="43768">
            <a:noAutofit/>
          </a:bodyPr>
          <a:lstStyle/>
          <a:p>
            <a:pPr eaLnBrk="1" hangingPunct="1">
              <a:defRPr/>
            </a:pPr>
            <a:r>
              <a:rPr lang="ru-RU" sz="2000" dirty="0" smtClean="0">
                <a:solidFill>
                  <a:srgbClr val="0070C0"/>
                </a:solidFill>
                <a:latin typeface="Arial Narrow" panose="020B0606020202030204" pitchFamily="34" charset="0"/>
              </a:rPr>
              <a:t>нарушения</a:t>
            </a:r>
          </a:p>
          <a:p>
            <a:pPr eaLnBrk="1" hangingPunct="1">
              <a:defRPr/>
            </a:pPr>
            <a:r>
              <a:rPr lang="ru-RU" sz="2000" dirty="0">
                <a:solidFill>
                  <a:srgbClr val="0070C0"/>
                </a:solidFill>
                <a:latin typeface="Arial Narrow" panose="020B0606020202030204" pitchFamily="34" charset="0"/>
              </a:rPr>
              <a:t>п</a:t>
            </a:r>
            <a:r>
              <a:rPr lang="ru-RU" sz="2000" dirty="0" smtClean="0">
                <a:solidFill>
                  <a:srgbClr val="0070C0"/>
                </a:solidFill>
                <a:latin typeface="Arial Narrow" panose="020B0606020202030204" pitchFamily="34" charset="0"/>
              </a:rPr>
              <a:t>орядка использования</a:t>
            </a:r>
          </a:p>
          <a:p>
            <a:pPr eaLnBrk="1" hangingPunct="1">
              <a:defRPr/>
            </a:pPr>
            <a:r>
              <a:rPr lang="ru-RU" sz="2000" dirty="0" smtClean="0">
                <a:solidFill>
                  <a:srgbClr val="0070C0"/>
                </a:solidFill>
                <a:latin typeface="Arial Narrow" panose="020B0606020202030204" pitchFamily="34" charset="0"/>
              </a:rPr>
              <a:t>специальных банковских счетов</a:t>
            </a:r>
            <a:endParaRPr lang="ru-RU" sz="2000" dirty="0">
              <a:solidFill>
                <a:srgbClr val="0070C0"/>
              </a:solidFill>
              <a:latin typeface="Arial Narrow" panose="020B0606020202030204" pitchFamily="34" charset="0"/>
            </a:endParaRPr>
          </a:p>
        </p:txBody>
      </p:sp>
      <p:sp>
        <p:nvSpPr>
          <p:cNvPr id="13" name="Прямоугольник 12"/>
          <p:cNvSpPr/>
          <p:nvPr/>
        </p:nvSpPr>
        <p:spPr>
          <a:xfrm>
            <a:off x="5621873" y="3247293"/>
            <a:ext cx="2415742" cy="713430"/>
          </a:xfrm>
          <a:prstGeom prst="rect">
            <a:avLst/>
          </a:prstGeom>
        </p:spPr>
        <p:txBody>
          <a:bodyPr wrap="none" lIns="87536" tIns="43768" rIns="87536" bIns="43768">
            <a:noAutofit/>
          </a:bodyPr>
          <a:lstStyle/>
          <a:p>
            <a:pPr eaLnBrk="1" hangingPunct="1">
              <a:defRPr/>
            </a:pPr>
            <a:r>
              <a:rPr lang="ru-RU" sz="2000" dirty="0" smtClean="0">
                <a:solidFill>
                  <a:srgbClr val="0070C0"/>
                </a:solidFill>
                <a:latin typeface="Arial Narrow" panose="020B0606020202030204" pitchFamily="34" charset="0"/>
              </a:rPr>
              <a:t>нарушения</a:t>
            </a:r>
          </a:p>
          <a:p>
            <a:pPr eaLnBrk="1" hangingPunct="1">
              <a:defRPr/>
            </a:pPr>
            <a:r>
              <a:rPr lang="ru-RU" sz="2000" dirty="0" smtClean="0">
                <a:solidFill>
                  <a:srgbClr val="0070C0"/>
                </a:solidFill>
                <a:latin typeface="Arial Narrow" panose="020B0606020202030204" pitchFamily="34" charset="0"/>
              </a:rPr>
              <a:t>полноты учёта выручки</a:t>
            </a:r>
            <a:endParaRPr lang="ru-RU" sz="2800" b="1" dirty="0">
              <a:solidFill>
                <a:schemeClr val="tx1">
                  <a:lumMod val="65000"/>
                  <a:lumOff val="35000"/>
                </a:schemeClr>
              </a:solidFill>
              <a:latin typeface="Arial Narrow" panose="020B0606020202030204" pitchFamily="34" charset="0"/>
            </a:endParaRPr>
          </a:p>
        </p:txBody>
      </p:sp>
      <p:sp>
        <p:nvSpPr>
          <p:cNvPr id="14" name="Прямоугольник 13"/>
          <p:cNvSpPr/>
          <p:nvPr/>
        </p:nvSpPr>
        <p:spPr>
          <a:xfrm>
            <a:off x="5559101" y="2349903"/>
            <a:ext cx="2982858" cy="1088967"/>
          </a:xfrm>
          <a:prstGeom prst="rect">
            <a:avLst/>
          </a:prstGeom>
        </p:spPr>
        <p:txBody>
          <a:bodyPr wrap="none" lIns="87536" tIns="43768" rIns="87536" bIns="43768">
            <a:noAutofit/>
          </a:bodyPr>
          <a:lstStyle/>
          <a:p>
            <a:pPr algn="ctr" eaLnBrk="1" hangingPunct="1">
              <a:defRPr/>
            </a:pPr>
            <a:endParaRPr lang="ru-RU" sz="2000" dirty="0" smtClean="0">
              <a:solidFill>
                <a:srgbClr val="0070C0"/>
              </a:solidFill>
              <a:latin typeface="Arial Narrow" panose="020B0606020202030204" pitchFamily="34" charset="0"/>
            </a:endParaRPr>
          </a:p>
        </p:txBody>
      </p:sp>
      <p:sp>
        <p:nvSpPr>
          <p:cNvPr id="15" name="Прямоугольник 14"/>
          <p:cNvSpPr/>
          <p:nvPr/>
        </p:nvSpPr>
        <p:spPr>
          <a:xfrm>
            <a:off x="5290691" y="3368637"/>
            <a:ext cx="579567" cy="442129"/>
          </a:xfrm>
          <a:prstGeom prst="rect">
            <a:avLst/>
          </a:prstGeom>
        </p:spPr>
        <p:txBody>
          <a:bodyPr wrap="none" lIns="87536" tIns="43768" rIns="87536" bIns="43768">
            <a:noAutofit/>
          </a:bodyPr>
          <a:lstStyle/>
          <a:p>
            <a:pPr algn="ctr" eaLnBrk="1" hangingPunct="1">
              <a:defRPr/>
            </a:pPr>
            <a:r>
              <a:rPr lang="ru-RU" sz="2800" b="1" dirty="0" smtClean="0">
                <a:solidFill>
                  <a:schemeClr val="accent6">
                    <a:lumMod val="75000"/>
                  </a:schemeClr>
                </a:solidFill>
                <a:latin typeface="Arial Narrow" panose="020B0606020202030204" pitchFamily="34" charset="0"/>
              </a:rPr>
              <a:t>3</a:t>
            </a:r>
            <a:endParaRPr lang="ru-RU" sz="2000" dirty="0" smtClean="0">
              <a:solidFill>
                <a:srgbClr val="0070C0"/>
              </a:solidFill>
              <a:latin typeface="Arial Narrow" panose="020B0606020202030204" pitchFamily="34" charset="0"/>
            </a:endParaRPr>
          </a:p>
        </p:txBody>
      </p:sp>
      <p:sp>
        <p:nvSpPr>
          <p:cNvPr id="16" name="Прямоугольник 15"/>
          <p:cNvSpPr/>
          <p:nvPr/>
        </p:nvSpPr>
        <p:spPr>
          <a:xfrm>
            <a:off x="5269317" y="3858594"/>
            <a:ext cx="579567" cy="442129"/>
          </a:xfrm>
          <a:prstGeom prst="rect">
            <a:avLst/>
          </a:prstGeom>
        </p:spPr>
        <p:txBody>
          <a:bodyPr wrap="none" lIns="87536" tIns="43768" rIns="87536" bIns="43768">
            <a:noAutofit/>
          </a:bodyPr>
          <a:lstStyle/>
          <a:p>
            <a:pPr algn="ctr" eaLnBrk="1" hangingPunct="1">
              <a:defRPr/>
            </a:pPr>
            <a:r>
              <a:rPr lang="ru-RU" sz="2800" b="1" dirty="0">
                <a:solidFill>
                  <a:schemeClr val="accent6">
                    <a:lumMod val="75000"/>
                  </a:schemeClr>
                </a:solidFill>
                <a:latin typeface="Arial Narrow" panose="020B0606020202030204" pitchFamily="34" charset="0"/>
              </a:rPr>
              <a:t>2</a:t>
            </a:r>
            <a:endParaRPr lang="ru-RU" sz="2000" dirty="0" smtClean="0">
              <a:solidFill>
                <a:srgbClr val="0070C0"/>
              </a:solidFill>
              <a:latin typeface="Arial Narrow" panose="020B0606020202030204" pitchFamily="34" charset="0"/>
            </a:endParaRPr>
          </a:p>
        </p:txBody>
      </p:sp>
      <p:sp>
        <p:nvSpPr>
          <p:cNvPr id="19" name="Прямоугольник 18"/>
          <p:cNvSpPr/>
          <p:nvPr/>
        </p:nvSpPr>
        <p:spPr>
          <a:xfrm>
            <a:off x="1278493" y="5102364"/>
            <a:ext cx="7395767" cy="830997"/>
          </a:xfrm>
          <a:prstGeom prst="rect">
            <a:avLst/>
          </a:prstGeom>
        </p:spPr>
        <p:txBody>
          <a:bodyPr wrap="square">
            <a:spAutoFit/>
          </a:bodyPr>
          <a:lstStyle/>
          <a:p>
            <a:r>
              <a:rPr lang="ru-RU" sz="2400" dirty="0" smtClean="0">
                <a:solidFill>
                  <a:srgbClr val="0070C0"/>
                </a:solidFill>
                <a:latin typeface="Arial Narrow" panose="020B0606020202030204" pitchFamily="34" charset="0"/>
              </a:rPr>
              <a:t>В </a:t>
            </a:r>
            <a:r>
              <a:rPr lang="ru-RU" sz="2400" b="1" dirty="0" smtClean="0">
                <a:solidFill>
                  <a:schemeClr val="accent6">
                    <a:lumMod val="75000"/>
                  </a:schemeClr>
                </a:solidFill>
                <a:latin typeface="Arial Narrow" panose="020B0606020202030204" pitchFamily="34" charset="0"/>
              </a:rPr>
              <a:t>54</a:t>
            </a:r>
            <a:r>
              <a:rPr lang="ru-RU" sz="2400" dirty="0" smtClean="0">
                <a:solidFill>
                  <a:srgbClr val="0070C0"/>
                </a:solidFill>
                <a:latin typeface="Arial Narrow" panose="020B0606020202030204" pitchFamily="34" charset="0"/>
              </a:rPr>
              <a:t> случаях применено административное взыскание</a:t>
            </a:r>
          </a:p>
          <a:p>
            <a:r>
              <a:rPr lang="ru-RU" sz="2400" dirty="0" smtClean="0">
                <a:solidFill>
                  <a:srgbClr val="0070C0"/>
                </a:solidFill>
                <a:latin typeface="Arial Narrow" panose="020B0606020202030204" pitchFamily="34" charset="0"/>
              </a:rPr>
              <a:t>в виде </a:t>
            </a:r>
            <a:r>
              <a:rPr lang="ru-RU" sz="2400" b="1" dirty="0" smtClean="0">
                <a:solidFill>
                  <a:schemeClr val="accent6">
                    <a:lumMod val="75000"/>
                  </a:schemeClr>
                </a:solidFill>
                <a:latin typeface="Arial Narrow" panose="020B0606020202030204" pitchFamily="34" charset="0"/>
              </a:rPr>
              <a:t>предупреждения</a:t>
            </a:r>
            <a:endParaRPr lang="ru-RU" sz="2400" b="1" dirty="0">
              <a:solidFill>
                <a:schemeClr val="accent6">
                  <a:lumMod val="75000"/>
                </a:schemeClr>
              </a:solidFill>
              <a:latin typeface="Arial Narrow" panose="020B0606020202030204" pitchFamily="34" charset="0"/>
            </a:endParaRPr>
          </a:p>
        </p:txBody>
      </p:sp>
    </p:spTree>
    <p:extLst>
      <p:ext uri="{BB962C8B-B14F-4D97-AF65-F5344CB8AC3E}">
        <p14:creationId xmlns:p14="http://schemas.microsoft.com/office/powerpoint/2010/main" val="23880173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2"/>
          <p:cNvSpPr>
            <a:spLocks noGrp="1" noChangeAspect="1"/>
          </p:cNvSpPr>
          <p:nvPr>
            <p:ph type="title"/>
          </p:nvPr>
        </p:nvSpPr>
        <p:spPr>
          <a:xfrm>
            <a:off x="1195366" y="131024"/>
            <a:ext cx="7807402" cy="841566"/>
          </a:xfrm>
        </p:spPr>
        <p:txBody>
          <a:bodyPr>
            <a:noAutofit/>
          </a:bodyPr>
          <a:lstStyle/>
          <a:p>
            <a:pPr>
              <a:buClr>
                <a:srgbClr val="000000"/>
              </a:buClr>
              <a:buSzPts val="1100"/>
              <a:defRPr/>
            </a:pPr>
            <a:r>
              <a:rPr lang="ru-RU" cap="all" dirty="0" smtClean="0">
                <a:solidFill>
                  <a:srgbClr val="0070C0"/>
                </a:solidFill>
                <a:latin typeface="Arial Narrow" panose="020B0606020202030204" pitchFamily="34" charset="0"/>
                <a:sym typeface="Trebuchet MS"/>
              </a:rPr>
              <a:t>Проекты</a:t>
            </a:r>
            <a:br>
              <a:rPr lang="ru-RU" cap="all" dirty="0" smtClean="0">
                <a:solidFill>
                  <a:srgbClr val="0070C0"/>
                </a:solidFill>
                <a:latin typeface="Arial Narrow" panose="020B0606020202030204" pitchFamily="34" charset="0"/>
                <a:sym typeface="Trebuchet MS"/>
              </a:rPr>
            </a:br>
            <a:r>
              <a:rPr lang="ru-RU" cap="all" dirty="0" smtClean="0">
                <a:solidFill>
                  <a:srgbClr val="0070C0"/>
                </a:solidFill>
                <a:latin typeface="Arial Narrow" panose="020B0606020202030204" pitchFamily="34" charset="0"/>
                <a:sym typeface="Trebuchet MS"/>
              </a:rPr>
              <a:t>федеральной налоговой службы в 2021 году</a:t>
            </a:r>
            <a:endParaRPr lang="ru-RU" sz="2600" cap="all" dirty="0">
              <a:solidFill>
                <a:srgbClr val="0070C0"/>
              </a:solidFill>
              <a:latin typeface="Arial Narrow" panose="020B0606020202030204" pitchFamily="34" charset="0"/>
              <a:sym typeface="Trebuchet MS"/>
            </a:endParaRPr>
          </a:p>
        </p:txBody>
      </p:sp>
      <p:sp>
        <p:nvSpPr>
          <p:cNvPr id="9" name="Скругленный прямоугольник 8"/>
          <p:cNvSpPr/>
          <p:nvPr/>
        </p:nvSpPr>
        <p:spPr>
          <a:xfrm>
            <a:off x="683239" y="1807097"/>
            <a:ext cx="697880" cy="569982"/>
          </a:xfrm>
          <a:prstGeom prst="roundRect">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04617" tIns="52308" rIns="104617" bIns="52308" anchor="ctr"/>
          <a:lstStyle/>
          <a:p>
            <a:pPr algn="ctr" defTabSz="1192271" eaLnBrk="1" fontAlgn="auto" hangingPunct="1">
              <a:spcBef>
                <a:spcPts val="0"/>
              </a:spcBef>
              <a:spcAft>
                <a:spcPts val="0"/>
              </a:spcAft>
              <a:defRPr/>
            </a:pPr>
            <a:r>
              <a:rPr lang="ru-RU" sz="4400" b="1" dirty="0" smtClean="0">
                <a:solidFill>
                  <a:srgbClr val="F79646">
                    <a:lumMod val="75000"/>
                  </a:srgbClr>
                </a:solidFill>
                <a:latin typeface="Arial Narrow" panose="020B0606020202030204" pitchFamily="34" charset="0"/>
                <a:sym typeface="Wingdings" panose="05000000000000000000" pitchFamily="2" charset="2"/>
              </a:rPr>
              <a:t></a:t>
            </a:r>
            <a:endParaRPr lang="ru-RU" sz="4400" b="1" dirty="0">
              <a:solidFill>
                <a:srgbClr val="F79646">
                  <a:lumMod val="75000"/>
                </a:srgbClr>
              </a:solidFill>
              <a:latin typeface="Arial Narrow" panose="020B0606020202030204" pitchFamily="34" charset="0"/>
            </a:endParaRPr>
          </a:p>
        </p:txBody>
      </p:sp>
      <p:sp>
        <p:nvSpPr>
          <p:cNvPr id="10" name="Скругленный прямоугольник 9"/>
          <p:cNvSpPr/>
          <p:nvPr/>
        </p:nvSpPr>
        <p:spPr>
          <a:xfrm>
            <a:off x="683239" y="2533730"/>
            <a:ext cx="697880" cy="568726"/>
          </a:xfrm>
          <a:prstGeom prst="roundRect">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04617" tIns="52308" rIns="104617" bIns="52308" anchor="ctr"/>
          <a:lstStyle/>
          <a:p>
            <a:pPr algn="ctr" defTabSz="1192271" eaLnBrk="1" fontAlgn="auto" hangingPunct="1">
              <a:spcBef>
                <a:spcPts val="0"/>
              </a:spcBef>
              <a:spcAft>
                <a:spcPts val="0"/>
              </a:spcAft>
              <a:defRPr/>
            </a:pPr>
            <a:r>
              <a:rPr lang="ru-RU" sz="4400" b="1" dirty="0" smtClean="0">
                <a:solidFill>
                  <a:srgbClr val="F79646">
                    <a:lumMod val="75000"/>
                  </a:srgbClr>
                </a:solidFill>
                <a:latin typeface="Arial Narrow" panose="020B0606020202030204" pitchFamily="34" charset="0"/>
                <a:sym typeface="Wingdings" panose="05000000000000000000" pitchFamily="2" charset="2"/>
              </a:rPr>
              <a:t></a:t>
            </a:r>
            <a:endParaRPr lang="ru-RU" sz="4400" b="1" dirty="0">
              <a:solidFill>
                <a:srgbClr val="F79646">
                  <a:lumMod val="75000"/>
                </a:srgbClr>
              </a:solidFill>
              <a:latin typeface="Arial Narrow" panose="020B0606020202030204" pitchFamily="34" charset="0"/>
            </a:endParaRPr>
          </a:p>
        </p:txBody>
      </p:sp>
      <p:sp>
        <p:nvSpPr>
          <p:cNvPr id="11" name="Прямоугольник 10"/>
          <p:cNvSpPr/>
          <p:nvPr/>
        </p:nvSpPr>
        <p:spPr>
          <a:xfrm>
            <a:off x="1604513" y="1709404"/>
            <a:ext cx="6283295" cy="781752"/>
          </a:xfrm>
          <a:prstGeom prst="rect">
            <a:avLst/>
          </a:prstGeom>
        </p:spPr>
        <p:txBody>
          <a:bodyPr wrap="square">
            <a:spAutoFit/>
          </a:bodyPr>
          <a:lstStyle/>
          <a:p>
            <a:pPr>
              <a:lnSpc>
                <a:spcPct val="80000"/>
              </a:lnSpc>
            </a:pPr>
            <a:r>
              <a:rPr lang="ru-RU" sz="2000" dirty="0" smtClean="0">
                <a:solidFill>
                  <a:schemeClr val="tx2"/>
                </a:solidFill>
              </a:rPr>
              <a:t>Отраслевой проект </a:t>
            </a:r>
            <a:r>
              <a:rPr lang="ru-RU" sz="2000" dirty="0" smtClean="0">
                <a:solidFill>
                  <a:schemeClr val="accent6">
                    <a:lumMod val="75000"/>
                  </a:schemeClr>
                </a:solidFill>
              </a:rPr>
              <a:t>«</a:t>
            </a:r>
            <a:r>
              <a:rPr lang="ru-RU" sz="2000" dirty="0">
                <a:solidFill>
                  <a:schemeClr val="accent6">
                    <a:lumMod val="75000"/>
                  </a:schemeClr>
                </a:solidFill>
              </a:rPr>
              <a:t>Общественное питание» </a:t>
            </a:r>
            <a:r>
              <a:rPr lang="ru-RU" i="1" dirty="0" smtClean="0">
                <a:solidFill>
                  <a:srgbClr val="0070C0"/>
                </a:solidFill>
              </a:rPr>
              <a:t>Информационная кампания </a:t>
            </a:r>
            <a:r>
              <a:rPr lang="ru-RU" i="1" dirty="0">
                <a:solidFill>
                  <a:srgbClr val="0070C0"/>
                </a:solidFill>
              </a:rPr>
              <a:t>по реализации отраслевого проекта «Общественное питание».</a:t>
            </a:r>
            <a:endParaRPr lang="ru-RU" altLang="ru-RU" i="1" dirty="0">
              <a:solidFill>
                <a:srgbClr val="0070C0"/>
              </a:solidFill>
              <a:latin typeface="Arial Narrow" panose="020B0606020202030204" pitchFamily="34" charset="0"/>
              <a:ea typeface="Calibri" panose="020F0502020204030204" pitchFamily="34" charset="0"/>
              <a:cs typeface="Times New Roman" panose="02020603050405020304" pitchFamily="18" charset="0"/>
            </a:endParaRPr>
          </a:p>
        </p:txBody>
      </p:sp>
      <p:sp>
        <p:nvSpPr>
          <p:cNvPr id="19" name="Скругленный прямоугольник 18"/>
          <p:cNvSpPr/>
          <p:nvPr/>
        </p:nvSpPr>
        <p:spPr>
          <a:xfrm>
            <a:off x="683239" y="1076471"/>
            <a:ext cx="3227560" cy="548639"/>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104617" tIns="52308" rIns="104617" bIns="52308" anchor="ctr"/>
          <a:lstStyle/>
          <a:p>
            <a:pPr algn="ctr" defTabSz="1192271" eaLnBrk="1" fontAlgn="auto" hangingPunct="1">
              <a:spcBef>
                <a:spcPts val="0"/>
              </a:spcBef>
              <a:spcAft>
                <a:spcPts val="0"/>
              </a:spcAft>
              <a:defRPr/>
            </a:pPr>
            <a:r>
              <a:rPr lang="ru-RU" sz="2500" dirty="0">
                <a:solidFill>
                  <a:srgbClr val="C00000"/>
                </a:solidFill>
                <a:latin typeface="Arial Narrow" panose="020B0606020202030204" pitchFamily="34" charset="0"/>
              </a:rPr>
              <a:t>С 01 </a:t>
            </a:r>
            <a:r>
              <a:rPr lang="ru-RU" sz="2500" dirty="0" smtClean="0">
                <a:solidFill>
                  <a:srgbClr val="C00000"/>
                </a:solidFill>
                <a:latin typeface="Arial Narrow" panose="020B0606020202030204" pitchFamily="34" charset="0"/>
              </a:rPr>
              <a:t>января 2021 </a:t>
            </a:r>
            <a:r>
              <a:rPr lang="ru-RU" sz="2500" dirty="0">
                <a:solidFill>
                  <a:srgbClr val="C00000"/>
                </a:solidFill>
                <a:latin typeface="Arial Narrow" panose="020B0606020202030204" pitchFamily="34" charset="0"/>
              </a:rPr>
              <a:t>года</a:t>
            </a:r>
          </a:p>
        </p:txBody>
      </p:sp>
      <p:sp>
        <p:nvSpPr>
          <p:cNvPr id="21" name="Прямоугольник 20"/>
          <p:cNvSpPr/>
          <p:nvPr/>
        </p:nvSpPr>
        <p:spPr>
          <a:xfrm>
            <a:off x="1604513" y="2402718"/>
            <a:ext cx="6253656" cy="707886"/>
          </a:xfrm>
          <a:prstGeom prst="rect">
            <a:avLst/>
          </a:prstGeom>
        </p:spPr>
        <p:txBody>
          <a:bodyPr wrap="square">
            <a:spAutoFit/>
          </a:bodyPr>
          <a:lstStyle/>
          <a:p>
            <a:r>
              <a:rPr lang="ru-RU" sz="2000" dirty="0" smtClean="0">
                <a:solidFill>
                  <a:schemeClr val="tx2"/>
                </a:solidFill>
              </a:rPr>
              <a:t>Проект </a:t>
            </a:r>
            <a:r>
              <a:rPr lang="ru-RU" sz="2000" dirty="0">
                <a:solidFill>
                  <a:schemeClr val="accent6">
                    <a:lumMod val="75000"/>
                  </a:schemeClr>
                </a:solidFill>
              </a:rPr>
              <a:t>по исключению недобросовестного поведения на рынках</a:t>
            </a:r>
            <a:endParaRPr lang="ru-RU" i="1" dirty="0">
              <a:solidFill>
                <a:schemeClr val="accent6">
                  <a:lumMod val="75000"/>
                </a:schemeClr>
              </a:solidFill>
              <a:latin typeface="Arial Narrow" panose="020B0606020202030204" pitchFamily="34" charset="0"/>
            </a:endParaRPr>
          </a:p>
        </p:txBody>
      </p:sp>
      <p:sp>
        <p:nvSpPr>
          <p:cNvPr id="13" name="Прямоугольник 12"/>
          <p:cNvSpPr/>
          <p:nvPr/>
        </p:nvSpPr>
        <p:spPr>
          <a:xfrm>
            <a:off x="712878" y="5977371"/>
            <a:ext cx="7722524" cy="584775"/>
          </a:xfrm>
          <a:prstGeom prst="rect">
            <a:avLst/>
          </a:prstGeom>
        </p:spPr>
        <p:txBody>
          <a:bodyPr wrap="square">
            <a:spAutoFit/>
          </a:bodyPr>
          <a:lstStyle/>
          <a:p>
            <a:r>
              <a:rPr lang="ru-RU" sz="1600" i="1" dirty="0" smtClean="0">
                <a:solidFill>
                  <a:srgbClr val="0070C0"/>
                </a:solidFill>
                <a:latin typeface="Arial Narrow" panose="020B0606020202030204" pitchFamily="34" charset="0"/>
              </a:rPr>
              <a:t>Поручения </a:t>
            </a:r>
            <a:r>
              <a:rPr lang="ru-RU" sz="1600" i="1" dirty="0">
                <a:solidFill>
                  <a:srgbClr val="0070C0"/>
                </a:solidFill>
                <a:latin typeface="Arial Narrow" panose="020B0606020202030204" pitchFamily="34" charset="0"/>
              </a:rPr>
              <a:t>Президента Российской Федерации В.В. Путина от 23.02.2019 № </a:t>
            </a:r>
            <a:r>
              <a:rPr lang="ru-RU" sz="1600" i="1" dirty="0" smtClean="0">
                <a:solidFill>
                  <a:srgbClr val="0070C0"/>
                </a:solidFill>
                <a:latin typeface="Arial Narrow" panose="020B0606020202030204" pitchFamily="34" charset="0"/>
              </a:rPr>
              <a:t>Пр-280</a:t>
            </a:r>
          </a:p>
          <a:p>
            <a:r>
              <a:rPr lang="ru-RU" sz="1600" i="1" dirty="0">
                <a:solidFill>
                  <a:srgbClr val="0070C0"/>
                </a:solidFill>
                <a:latin typeface="Arial Narrow" panose="020B0606020202030204" pitchFamily="34" charset="0"/>
              </a:rPr>
              <a:t>Поручения Президента Российской Федерации В.В. Путина</a:t>
            </a:r>
            <a:r>
              <a:rPr lang="ru-RU" sz="1600" i="1" dirty="0" smtClean="0">
                <a:solidFill>
                  <a:srgbClr val="0070C0"/>
                </a:solidFill>
                <a:latin typeface="Arial Narrow" panose="020B0606020202030204" pitchFamily="34" charset="0"/>
              </a:rPr>
              <a:t> </a:t>
            </a:r>
            <a:r>
              <a:rPr lang="ru-RU" sz="1600" i="1" dirty="0">
                <a:solidFill>
                  <a:srgbClr val="0070C0"/>
                </a:solidFill>
                <a:latin typeface="Arial Narrow" panose="020B0606020202030204" pitchFamily="34" charset="0"/>
              </a:rPr>
              <a:t>от 04.11.2020 № </a:t>
            </a:r>
            <a:r>
              <a:rPr lang="ru-RU" sz="1600" i="1" dirty="0" smtClean="0">
                <a:solidFill>
                  <a:srgbClr val="0070C0"/>
                </a:solidFill>
                <a:latin typeface="Arial Narrow" panose="020B0606020202030204" pitchFamily="34" charset="0"/>
              </a:rPr>
              <a:t>Пр-1799</a:t>
            </a:r>
            <a:endParaRPr lang="ru-RU" sz="1600" i="1" dirty="0">
              <a:solidFill>
                <a:srgbClr val="0070C0"/>
              </a:solidFill>
              <a:latin typeface="Arial Narrow" panose="020B0606020202030204" pitchFamily="34" charset="0"/>
            </a:endParaRPr>
          </a:p>
        </p:txBody>
      </p:sp>
      <p:pic>
        <p:nvPicPr>
          <p:cNvPr id="12" name="Рисунок 11"/>
          <p:cNvPicPr>
            <a:picLocks noChangeAspect="1"/>
          </p:cNvPicPr>
          <p:nvPr/>
        </p:nvPicPr>
        <p:blipFill>
          <a:blip r:embed="rId3"/>
          <a:stretch>
            <a:fillRect/>
          </a:stretch>
        </p:blipFill>
        <p:spPr>
          <a:xfrm>
            <a:off x="8111202" y="0"/>
            <a:ext cx="829808" cy="5428211"/>
          </a:xfrm>
          <a:prstGeom prst="rect">
            <a:avLst/>
          </a:prstGeom>
        </p:spPr>
      </p:pic>
      <p:sp>
        <p:nvSpPr>
          <p:cNvPr id="14" name="Скругленный прямоугольник 13"/>
          <p:cNvSpPr/>
          <p:nvPr/>
        </p:nvSpPr>
        <p:spPr>
          <a:xfrm>
            <a:off x="682858" y="3237161"/>
            <a:ext cx="7175311" cy="1319841"/>
          </a:xfrm>
          <a:prstGeom prst="roundRect">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04617" tIns="52308" rIns="104617" bIns="52308" anchor="ctr"/>
          <a:lstStyle/>
          <a:p>
            <a:pPr algn="just"/>
            <a:r>
              <a:rPr lang="ru-RU" sz="1600" i="1" dirty="0">
                <a:solidFill>
                  <a:srgbClr val="0070C0"/>
                </a:solidFill>
                <a:latin typeface="Arial Narrow" panose="020B0606020202030204" pitchFamily="34" charset="0"/>
              </a:rPr>
              <a:t>Целью Проектов является информирование предпринимательского сообщества о положениях налогового законодательства, законодательства о применении контрольно-кассовой техники и полноты учёта выручки в целях налогообложения, а также недопустимость поддержки участников сферы общественного питания, нарушающих </a:t>
            </a:r>
            <a:r>
              <a:rPr lang="ru-RU" sz="1600" i="1" dirty="0" smtClean="0">
                <a:solidFill>
                  <a:srgbClr val="0070C0"/>
                </a:solidFill>
                <a:latin typeface="Arial Narrow" panose="020B0606020202030204" pitchFamily="34" charset="0"/>
              </a:rPr>
              <a:t>законодательство</a:t>
            </a:r>
          </a:p>
        </p:txBody>
      </p:sp>
      <p:sp>
        <p:nvSpPr>
          <p:cNvPr id="15" name="Скругленный прямоугольник 14"/>
          <p:cNvSpPr/>
          <p:nvPr/>
        </p:nvSpPr>
        <p:spPr>
          <a:xfrm>
            <a:off x="682857" y="4657530"/>
            <a:ext cx="7175311" cy="1319841"/>
          </a:xfrm>
          <a:prstGeom prst="roundRect">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04617" tIns="52308" rIns="104617" bIns="52308" anchor="ctr"/>
          <a:lstStyle/>
          <a:p>
            <a:pPr algn="just"/>
            <a:r>
              <a:rPr lang="ru-RU" sz="1600" dirty="0">
                <a:solidFill>
                  <a:schemeClr val="tx2"/>
                </a:solidFill>
                <a:latin typeface="Arial Narrow" panose="020B0606020202030204" pitchFamily="34" charset="0"/>
              </a:rPr>
              <a:t>В реализации проекта принимают участие Администрация Владимирской области и органы местного самоуправления, Управление </a:t>
            </a:r>
            <a:r>
              <a:rPr lang="ru-RU" sz="1600" dirty="0" err="1">
                <a:solidFill>
                  <a:schemeClr val="tx2"/>
                </a:solidFill>
                <a:latin typeface="Arial Narrow" panose="020B0606020202030204" pitchFamily="34" charset="0"/>
              </a:rPr>
              <a:t>Роспотребнадзора</a:t>
            </a:r>
            <a:r>
              <a:rPr lang="ru-RU" sz="1600" dirty="0">
                <a:solidFill>
                  <a:schemeClr val="tx2"/>
                </a:solidFill>
                <a:latin typeface="Arial Narrow" panose="020B0606020202030204" pitchFamily="34" charset="0"/>
              </a:rPr>
              <a:t> по Владимирской области, уполномоченный по защите права предпринимателей по Владимирской области и его аппарат, объединения предпринимателей «Опора России», ассоциация </a:t>
            </a:r>
            <a:r>
              <a:rPr lang="ru-RU" sz="1600" dirty="0" err="1">
                <a:solidFill>
                  <a:schemeClr val="tx2"/>
                </a:solidFill>
                <a:latin typeface="Arial Narrow" panose="020B0606020202030204" pitchFamily="34" charset="0"/>
              </a:rPr>
              <a:t>отельеров</a:t>
            </a:r>
            <a:r>
              <a:rPr lang="ru-RU" sz="1600" dirty="0">
                <a:solidFill>
                  <a:schemeClr val="tx2"/>
                </a:solidFill>
                <a:latin typeface="Arial Narrow" panose="020B0606020202030204" pitchFamily="34" charset="0"/>
              </a:rPr>
              <a:t> и рестораторов Владимирской области</a:t>
            </a:r>
          </a:p>
        </p:txBody>
      </p:sp>
    </p:spTree>
    <p:extLst>
      <p:ext uri="{BB962C8B-B14F-4D97-AF65-F5344CB8AC3E}">
        <p14:creationId xmlns:p14="http://schemas.microsoft.com/office/powerpoint/2010/main" val="3513046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9">
                                            <p:txEl>
                                              <p:pRg st="0" end="0"/>
                                            </p:txEl>
                                          </p:spTgt>
                                        </p:tgtEl>
                                        <p:attrNameLst>
                                          <p:attrName>style.visibility</p:attrName>
                                        </p:attrNameLst>
                                      </p:cBhvr>
                                      <p:to>
                                        <p:strVal val="visible"/>
                                      </p:to>
                                    </p:set>
                                    <p:animEffect transition="in" filter="wipe(down)">
                                      <p:cBhvr>
                                        <p:cTn id="14" dur="500"/>
                                        <p:tgtEl>
                                          <p:spTgt spid="9">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0">
                                            <p:txEl>
                                              <p:pRg st="0" end="0"/>
                                            </p:txEl>
                                          </p:spTgt>
                                        </p:tgtEl>
                                        <p:attrNameLst>
                                          <p:attrName>style.visibility</p:attrName>
                                        </p:attrNameLst>
                                      </p:cBhvr>
                                      <p:to>
                                        <p:strVal val="visible"/>
                                      </p:to>
                                    </p:set>
                                    <p:animEffect transition="in" filter="wipe(down)">
                                      <p:cBhvr>
                                        <p:cTn id="19" dur="500"/>
                                        <p:tgtEl>
                                          <p:spTgt spid="10">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p:cTn id="24" dur="500" fill="hold"/>
                                        <p:tgtEl>
                                          <p:spTgt spid="14"/>
                                        </p:tgtEl>
                                        <p:attrNameLst>
                                          <p:attrName>ppt_w</p:attrName>
                                        </p:attrNameLst>
                                      </p:cBhvr>
                                      <p:tavLst>
                                        <p:tav tm="0">
                                          <p:val>
                                            <p:fltVal val="0"/>
                                          </p:val>
                                        </p:tav>
                                        <p:tav tm="100000">
                                          <p:val>
                                            <p:strVal val="#ppt_w"/>
                                          </p:val>
                                        </p:tav>
                                      </p:tavLst>
                                    </p:anim>
                                    <p:anim calcmode="lin" valueType="num">
                                      <p:cBhvr>
                                        <p:cTn id="25" dur="500" fill="hold"/>
                                        <p:tgtEl>
                                          <p:spTgt spid="14"/>
                                        </p:tgtEl>
                                        <p:attrNameLst>
                                          <p:attrName>ppt_h</p:attrName>
                                        </p:attrNameLst>
                                      </p:cBhvr>
                                      <p:tavLst>
                                        <p:tav tm="0">
                                          <p:val>
                                            <p:fltVal val="0"/>
                                          </p:val>
                                        </p:tav>
                                        <p:tav tm="100000">
                                          <p:val>
                                            <p:strVal val="#ppt_h"/>
                                          </p:val>
                                        </p:tav>
                                      </p:tavLst>
                                    </p:anim>
                                    <p:animEffect transition="in" filter="fade">
                                      <p:cBhvr>
                                        <p:cTn id="26" dur="500"/>
                                        <p:tgtEl>
                                          <p:spTgt spid="14"/>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animEffect transition="in" filter="fade">
                                      <p:cBhvr>
                                        <p:cTn id="3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4" grpId="0" animBg="1"/>
      <p:bldP spid="1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2"/>
          <p:cNvSpPr>
            <a:spLocks noGrp="1" noChangeAspect="1"/>
          </p:cNvSpPr>
          <p:nvPr>
            <p:ph type="title"/>
          </p:nvPr>
        </p:nvSpPr>
        <p:spPr>
          <a:xfrm>
            <a:off x="1195366" y="131024"/>
            <a:ext cx="7807402" cy="841566"/>
          </a:xfrm>
        </p:spPr>
        <p:txBody>
          <a:bodyPr>
            <a:noAutofit/>
          </a:bodyPr>
          <a:lstStyle/>
          <a:p>
            <a:pPr>
              <a:buClr>
                <a:srgbClr val="000000"/>
              </a:buClr>
              <a:buSzPts val="1100"/>
              <a:defRPr/>
            </a:pPr>
            <a:r>
              <a:rPr lang="ru-RU" cap="all" dirty="0" smtClean="0">
                <a:solidFill>
                  <a:srgbClr val="0070C0"/>
                </a:solidFill>
                <a:latin typeface="Arial Narrow" panose="020B0606020202030204" pitchFamily="34" charset="0"/>
                <a:sym typeface="Trebuchet MS"/>
              </a:rPr>
              <a:t>Обязанность по применению</a:t>
            </a:r>
            <a:r>
              <a:rPr lang="ru-RU" cap="all" dirty="0">
                <a:solidFill>
                  <a:srgbClr val="0070C0"/>
                </a:solidFill>
                <a:latin typeface="Arial Narrow" panose="020B0606020202030204" pitchFamily="34" charset="0"/>
                <a:sym typeface="Trebuchet MS"/>
              </a:rPr>
              <a:t> </a:t>
            </a:r>
            <a:r>
              <a:rPr lang="ru-RU" cap="all" dirty="0" smtClean="0">
                <a:solidFill>
                  <a:srgbClr val="0070C0"/>
                </a:solidFill>
                <a:latin typeface="Arial Narrow" panose="020B0606020202030204" pitchFamily="34" charset="0"/>
                <a:sym typeface="Trebuchet MS"/>
              </a:rPr>
              <a:t>ККТ</a:t>
            </a:r>
            <a:br>
              <a:rPr lang="ru-RU" cap="all" dirty="0" smtClean="0">
                <a:solidFill>
                  <a:srgbClr val="0070C0"/>
                </a:solidFill>
                <a:latin typeface="Arial Narrow" panose="020B0606020202030204" pitchFamily="34" charset="0"/>
                <a:sym typeface="Trebuchet MS"/>
              </a:rPr>
            </a:br>
            <a:r>
              <a:rPr lang="ru-RU" cap="all" dirty="0" smtClean="0">
                <a:solidFill>
                  <a:srgbClr val="0070C0"/>
                </a:solidFill>
                <a:latin typeface="Arial Narrow" panose="020B0606020202030204" pitchFamily="34" charset="0"/>
                <a:sym typeface="Trebuchet MS"/>
              </a:rPr>
              <a:t>и выдаче кассового чека</a:t>
            </a:r>
            <a:endParaRPr lang="ru-RU" sz="2600" cap="all" dirty="0">
              <a:solidFill>
                <a:srgbClr val="0070C0"/>
              </a:solidFill>
              <a:latin typeface="Arial Narrow" panose="020B0606020202030204" pitchFamily="34" charset="0"/>
              <a:sym typeface="Trebuchet MS"/>
            </a:endParaRPr>
          </a:p>
        </p:txBody>
      </p:sp>
      <p:sp>
        <p:nvSpPr>
          <p:cNvPr id="19" name="Скругленный прямоугольник 18"/>
          <p:cNvSpPr/>
          <p:nvPr/>
        </p:nvSpPr>
        <p:spPr>
          <a:xfrm>
            <a:off x="683238" y="1076471"/>
            <a:ext cx="7174929" cy="1761620"/>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104617" tIns="52308" rIns="104617" bIns="52308" anchor="ctr"/>
          <a:lstStyle/>
          <a:p>
            <a:pPr algn="just" defTabSz="1192271" fontAlgn="auto">
              <a:spcBef>
                <a:spcPts val="0"/>
              </a:spcBef>
              <a:spcAft>
                <a:spcPts val="0"/>
              </a:spcAft>
              <a:defRPr/>
            </a:pPr>
            <a:r>
              <a:rPr lang="ru-RU" sz="1600" i="1" dirty="0">
                <a:solidFill>
                  <a:schemeClr val="accent6">
                    <a:lumMod val="75000"/>
                  </a:schemeClr>
                </a:solidFill>
                <a:latin typeface="Arial Narrow" panose="020B0606020202030204" pitchFamily="34" charset="0"/>
              </a:rPr>
              <a:t>О</a:t>
            </a:r>
            <a:r>
              <a:rPr lang="ru-RU" sz="1600" i="1" dirty="0" smtClean="0">
                <a:solidFill>
                  <a:schemeClr val="accent6">
                    <a:lumMod val="75000"/>
                  </a:schemeClr>
                </a:solidFill>
                <a:latin typeface="Arial Narrow" panose="020B0606020202030204" pitchFamily="34" charset="0"/>
              </a:rPr>
              <a:t>рганизации </a:t>
            </a:r>
            <a:r>
              <a:rPr lang="ru-RU" sz="1600" i="1" dirty="0">
                <a:solidFill>
                  <a:schemeClr val="accent6">
                    <a:lumMod val="75000"/>
                  </a:schemeClr>
                </a:solidFill>
                <a:latin typeface="Arial Narrow" panose="020B0606020202030204" pitchFamily="34" charset="0"/>
              </a:rPr>
              <a:t>и </a:t>
            </a:r>
            <a:r>
              <a:rPr lang="ru-RU" sz="1600" i="1" dirty="0" smtClean="0">
                <a:solidFill>
                  <a:schemeClr val="accent6">
                    <a:lumMod val="75000"/>
                  </a:schemeClr>
                </a:solidFill>
                <a:latin typeface="Arial Narrow" panose="020B0606020202030204" pitchFamily="34" charset="0"/>
              </a:rPr>
              <a:t>индивидуальные предпринимателями, осуществляющие деятельность в сфере общественного питания, а также торговли </a:t>
            </a:r>
            <a:r>
              <a:rPr lang="ru-RU" sz="1600" i="1" dirty="0">
                <a:solidFill>
                  <a:schemeClr val="accent6">
                    <a:lumMod val="75000"/>
                  </a:schemeClr>
                </a:solidFill>
                <a:latin typeface="Arial Narrow" panose="020B0606020202030204" pitchFamily="34" charset="0"/>
              </a:rPr>
              <a:t>на розничных рынках, </a:t>
            </a:r>
            <a:r>
              <a:rPr lang="ru-RU" sz="1600" i="1" dirty="0" smtClean="0">
                <a:solidFill>
                  <a:schemeClr val="accent6">
                    <a:lumMod val="75000"/>
                  </a:schemeClr>
                </a:solidFill>
                <a:latin typeface="Arial Narrow" panose="020B0606020202030204" pitchFamily="34" charset="0"/>
              </a:rPr>
              <a:t>ярмарках и </a:t>
            </a:r>
            <a:r>
              <a:rPr lang="ru-RU" sz="1600" i="1" dirty="0">
                <a:solidFill>
                  <a:schemeClr val="accent6">
                    <a:lumMod val="75000"/>
                  </a:schemeClr>
                </a:solidFill>
                <a:latin typeface="Arial Narrow" panose="020B0606020202030204" pitchFamily="34" charset="0"/>
              </a:rPr>
              <a:t>других территориях, </a:t>
            </a:r>
            <a:r>
              <a:rPr lang="ru-RU" sz="1600" i="1" dirty="0" smtClean="0">
                <a:solidFill>
                  <a:schemeClr val="accent6">
                    <a:lumMod val="75000"/>
                  </a:schemeClr>
                </a:solidFill>
                <a:latin typeface="Arial Narrow" panose="020B0606020202030204" pitchFamily="34" charset="0"/>
              </a:rPr>
              <a:t>отведённых </a:t>
            </a:r>
            <a:r>
              <a:rPr lang="ru-RU" sz="1600" i="1" dirty="0">
                <a:solidFill>
                  <a:schemeClr val="accent6">
                    <a:lumMod val="75000"/>
                  </a:schemeClr>
                </a:solidFill>
                <a:latin typeface="Arial Narrow" panose="020B0606020202030204" pitchFamily="34" charset="0"/>
              </a:rPr>
              <a:t>для осуществления торговли, </a:t>
            </a:r>
            <a:r>
              <a:rPr lang="ru-RU" sz="1600" i="1" dirty="0" smtClean="0">
                <a:solidFill>
                  <a:srgbClr val="0070C0"/>
                </a:solidFill>
                <a:latin typeface="Arial Narrow" panose="020B0606020202030204" pitchFamily="34" charset="0"/>
              </a:rPr>
              <a:t>обязаны применять при расчётах </a:t>
            </a:r>
            <a:r>
              <a:rPr lang="ru-RU" sz="1600" i="1" dirty="0" smtClean="0">
                <a:solidFill>
                  <a:schemeClr val="accent6">
                    <a:lumMod val="75000"/>
                  </a:schemeClr>
                </a:solidFill>
                <a:latin typeface="Arial Narrow" panose="020B0606020202030204" pitchFamily="34" charset="0"/>
              </a:rPr>
              <a:t>(</a:t>
            </a:r>
            <a:r>
              <a:rPr lang="ru-RU" sz="1600" i="1" dirty="0">
                <a:solidFill>
                  <a:schemeClr val="accent6">
                    <a:lumMod val="75000"/>
                  </a:schemeClr>
                </a:solidFill>
                <a:latin typeface="Arial Narrow" panose="020B0606020202030204" pitchFamily="34" charset="0"/>
              </a:rPr>
              <a:t>приёме (получении) денежных средств наличными деньгами и (или) в безналичном порядке за реализуемые </a:t>
            </a:r>
            <a:r>
              <a:rPr lang="ru-RU" sz="1600" i="1" dirty="0" smtClean="0">
                <a:solidFill>
                  <a:schemeClr val="accent6">
                    <a:lumMod val="75000"/>
                  </a:schemeClr>
                </a:solidFill>
                <a:latin typeface="Arial Narrow" panose="020B0606020202030204" pitchFamily="34" charset="0"/>
              </a:rPr>
              <a:t>товары) </a:t>
            </a:r>
            <a:r>
              <a:rPr lang="ru-RU" sz="1600" i="1" dirty="0" smtClean="0">
                <a:solidFill>
                  <a:srgbClr val="0070C0"/>
                </a:solidFill>
                <a:latin typeface="Arial Narrow" panose="020B0606020202030204" pitchFamily="34" charset="0"/>
              </a:rPr>
              <a:t>контрольно-кассовую технику </a:t>
            </a:r>
            <a:r>
              <a:rPr lang="ru-RU" sz="1600" i="1" dirty="0">
                <a:solidFill>
                  <a:srgbClr val="0070C0"/>
                </a:solidFill>
                <a:latin typeface="Arial Narrow" panose="020B0606020202030204" pitchFamily="34" charset="0"/>
              </a:rPr>
              <a:t>и </a:t>
            </a:r>
            <a:r>
              <a:rPr lang="ru-RU" sz="1600" i="1" dirty="0" smtClean="0">
                <a:solidFill>
                  <a:srgbClr val="0070C0"/>
                </a:solidFill>
                <a:latin typeface="Arial Narrow" panose="020B0606020202030204" pitchFamily="34" charset="0"/>
              </a:rPr>
              <a:t>выдавать кассовый чек</a:t>
            </a:r>
            <a:r>
              <a:rPr lang="ru-RU" sz="1600" i="1" dirty="0" smtClean="0">
                <a:solidFill>
                  <a:schemeClr val="accent6">
                    <a:lumMod val="75000"/>
                  </a:schemeClr>
                </a:solidFill>
                <a:latin typeface="Arial Narrow" panose="020B0606020202030204" pitchFamily="34" charset="0"/>
              </a:rPr>
              <a:t>, содержащий </a:t>
            </a:r>
            <a:r>
              <a:rPr lang="ru-RU" sz="1600" i="1" dirty="0">
                <a:solidFill>
                  <a:schemeClr val="accent6">
                    <a:lumMod val="75000"/>
                  </a:schemeClr>
                </a:solidFill>
                <a:latin typeface="Arial Narrow" panose="020B0606020202030204" pitchFamily="34" charset="0"/>
              </a:rPr>
              <a:t>обязательные </a:t>
            </a:r>
            <a:r>
              <a:rPr lang="ru-RU" sz="1600" i="1" dirty="0" smtClean="0">
                <a:solidFill>
                  <a:schemeClr val="accent6">
                    <a:lumMod val="75000"/>
                  </a:schemeClr>
                </a:solidFill>
                <a:latin typeface="Arial Narrow" panose="020B0606020202030204" pitchFamily="34" charset="0"/>
              </a:rPr>
              <a:t>реквизиты</a:t>
            </a:r>
            <a:endParaRPr lang="ru-RU" sz="1600" i="1" dirty="0">
              <a:solidFill>
                <a:schemeClr val="accent6">
                  <a:lumMod val="75000"/>
                </a:schemeClr>
              </a:solidFill>
              <a:latin typeface="Arial Narrow" panose="020B0606020202030204" pitchFamily="34" charset="0"/>
            </a:endParaRPr>
          </a:p>
        </p:txBody>
      </p:sp>
      <p:pic>
        <p:nvPicPr>
          <p:cNvPr id="12" name="Рисунок 11"/>
          <p:cNvPicPr>
            <a:picLocks noChangeAspect="1"/>
          </p:cNvPicPr>
          <p:nvPr/>
        </p:nvPicPr>
        <p:blipFill>
          <a:blip r:embed="rId3"/>
          <a:stretch>
            <a:fillRect/>
          </a:stretch>
        </p:blipFill>
        <p:spPr>
          <a:xfrm>
            <a:off x="8111202" y="0"/>
            <a:ext cx="829808" cy="5428211"/>
          </a:xfrm>
          <a:prstGeom prst="rect">
            <a:avLst/>
          </a:prstGeom>
        </p:spPr>
      </p:pic>
      <p:sp>
        <p:nvSpPr>
          <p:cNvPr id="14" name="Скругленный прямоугольник 13"/>
          <p:cNvSpPr/>
          <p:nvPr/>
        </p:nvSpPr>
        <p:spPr>
          <a:xfrm>
            <a:off x="682858" y="2941973"/>
            <a:ext cx="7175311" cy="1615030"/>
          </a:xfrm>
          <a:prstGeom prst="roundRect">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04617" tIns="52308" rIns="104617" bIns="52308" anchor="ctr"/>
          <a:lstStyle/>
          <a:p>
            <a:pPr algn="just"/>
            <a:r>
              <a:rPr lang="ru-RU" sz="1600" i="1" dirty="0">
                <a:solidFill>
                  <a:srgbClr val="0070C0"/>
                </a:solidFill>
                <a:latin typeface="Arial Narrow" panose="020B0606020202030204" pitchFamily="34" charset="0"/>
              </a:rPr>
              <a:t>Регистрацию контрольно-кассовой техники можно осуществить через личный кабинет контрольно-кассовой техники, </a:t>
            </a:r>
            <a:r>
              <a:rPr lang="ru-RU" sz="1600" i="1" dirty="0" smtClean="0">
                <a:solidFill>
                  <a:srgbClr val="0070C0"/>
                </a:solidFill>
                <a:latin typeface="Arial Narrow" panose="020B0606020202030204" pitchFamily="34" charset="0"/>
              </a:rPr>
              <a:t>размещённый </a:t>
            </a:r>
            <a:r>
              <a:rPr lang="ru-RU" sz="1600" i="1" dirty="0">
                <a:solidFill>
                  <a:srgbClr val="0070C0"/>
                </a:solidFill>
                <a:latin typeface="Arial Narrow" panose="020B0606020202030204" pitchFamily="34" charset="0"/>
              </a:rPr>
              <a:t>в информационно-телекоммуникационной сети «Интернет» на официальном сайте Федеральной налоговой службы </a:t>
            </a:r>
            <a:r>
              <a:rPr lang="ru-RU" sz="1600" i="1" u="sng" dirty="0" smtClean="0">
                <a:solidFill>
                  <a:srgbClr val="0070C0"/>
                </a:solidFill>
                <a:latin typeface="Arial Narrow" panose="020B0606020202030204" pitchFamily="34" charset="0"/>
                <a:hlinkClick r:id="rId4"/>
              </a:rPr>
              <a:t>www.nalog.ru</a:t>
            </a:r>
            <a:r>
              <a:rPr lang="ru-RU" sz="1600" i="1" dirty="0" smtClean="0">
                <a:solidFill>
                  <a:srgbClr val="0070C0"/>
                </a:solidFill>
                <a:latin typeface="Arial Narrow" panose="020B0606020202030204" pitchFamily="34" charset="0"/>
              </a:rPr>
              <a:t>, либо </a:t>
            </a:r>
            <a:r>
              <a:rPr lang="ru-RU" sz="1600" i="1" dirty="0">
                <a:solidFill>
                  <a:srgbClr val="0070C0"/>
                </a:solidFill>
                <a:latin typeface="Arial Narrow" panose="020B0606020202030204" pitchFamily="34" charset="0"/>
              </a:rPr>
              <a:t>обратившись в любой территориальный налоговый орган, </a:t>
            </a:r>
            <a:r>
              <a:rPr lang="ru-RU" sz="1600" i="1" dirty="0" smtClean="0">
                <a:solidFill>
                  <a:srgbClr val="0070C0"/>
                </a:solidFill>
                <a:latin typeface="Arial Narrow" panose="020B0606020202030204" pitchFamily="34" charset="0"/>
              </a:rPr>
              <a:t>подав заявление </a:t>
            </a:r>
            <a:r>
              <a:rPr lang="ru-RU" sz="1600" dirty="0">
                <a:solidFill>
                  <a:srgbClr val="0070C0"/>
                </a:solidFill>
                <a:latin typeface="Arial Narrow" panose="020B0606020202030204" pitchFamily="34" charset="0"/>
              </a:rPr>
              <a:t>о регистрации контрольно-кассовой техники на бумажном носителе.</a:t>
            </a:r>
            <a:endParaRPr lang="ru-RU" sz="1600" i="1" dirty="0" smtClean="0">
              <a:solidFill>
                <a:srgbClr val="0070C0"/>
              </a:solidFill>
              <a:latin typeface="Arial Narrow" panose="020B0606020202030204" pitchFamily="34" charset="0"/>
            </a:endParaRPr>
          </a:p>
        </p:txBody>
      </p:sp>
      <p:sp>
        <p:nvSpPr>
          <p:cNvPr id="15" name="Скругленный прямоугольник 14"/>
          <p:cNvSpPr/>
          <p:nvPr/>
        </p:nvSpPr>
        <p:spPr>
          <a:xfrm>
            <a:off x="682857" y="4657530"/>
            <a:ext cx="7175311" cy="1751896"/>
          </a:xfrm>
          <a:prstGeom prst="round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104617" tIns="52308" rIns="104617" bIns="52308" anchor="ctr"/>
          <a:lstStyle/>
          <a:p>
            <a:r>
              <a:rPr lang="ru-RU" sz="1600" i="1" dirty="0">
                <a:solidFill>
                  <a:schemeClr val="tx2"/>
                </a:solidFill>
                <a:latin typeface="Arial Narrow" panose="020B0606020202030204" pitchFamily="34" charset="0"/>
              </a:rPr>
              <a:t>В случае </a:t>
            </a:r>
            <a:r>
              <a:rPr lang="ru-RU" sz="1600" i="1" dirty="0">
                <a:solidFill>
                  <a:schemeClr val="accent6">
                    <a:lumMod val="75000"/>
                  </a:schemeClr>
                </a:solidFill>
                <a:latin typeface="Arial Narrow" panose="020B0606020202030204" pitchFamily="34" charset="0"/>
              </a:rPr>
              <a:t>допущения нарушения законодательства </a:t>
            </a:r>
            <a:r>
              <a:rPr lang="ru-RU" sz="1600" i="1" dirty="0">
                <a:solidFill>
                  <a:schemeClr val="tx2"/>
                </a:solidFill>
                <a:latin typeface="Arial Narrow" panose="020B0606020202030204" pitchFamily="34" charset="0"/>
              </a:rPr>
              <a:t>Российской Федерации о применении контрольно-кассовой техники при осуществлении расчётов, такое </a:t>
            </a:r>
            <a:r>
              <a:rPr lang="ru-RU" sz="1600" i="1" dirty="0">
                <a:solidFill>
                  <a:schemeClr val="accent6">
                    <a:lumMod val="75000"/>
                  </a:schemeClr>
                </a:solidFill>
                <a:latin typeface="Arial Narrow" panose="020B0606020202030204" pitchFamily="34" charset="0"/>
              </a:rPr>
              <a:t>нарушение возможно исправить, сформировав чек коррекции </a:t>
            </a:r>
            <a:r>
              <a:rPr lang="ru-RU" sz="1600" i="1" dirty="0">
                <a:solidFill>
                  <a:schemeClr val="tx2"/>
                </a:solidFill>
                <a:latin typeface="Arial Narrow" panose="020B0606020202030204" pitchFamily="34" charset="0"/>
              </a:rPr>
              <a:t>с использованием методических </a:t>
            </a:r>
            <a:r>
              <a:rPr lang="ru-RU" sz="1600" i="1" dirty="0" smtClean="0">
                <a:solidFill>
                  <a:schemeClr val="tx2"/>
                </a:solidFill>
                <a:latin typeface="Arial Narrow" panose="020B0606020202030204" pitchFamily="34" charset="0"/>
              </a:rPr>
              <a:t>указаний </a:t>
            </a:r>
            <a:r>
              <a:rPr lang="ru-RU" sz="1600" i="1" dirty="0">
                <a:solidFill>
                  <a:schemeClr val="tx2"/>
                </a:solidFill>
                <a:latin typeface="Arial Narrow" panose="020B0606020202030204" pitchFamily="34" charset="0"/>
              </a:rPr>
              <a:t>по формированию фискальных документов, </a:t>
            </a:r>
            <a:r>
              <a:rPr lang="ru-RU" sz="1600" i="1" dirty="0" smtClean="0">
                <a:solidFill>
                  <a:schemeClr val="tx2"/>
                </a:solidFill>
                <a:latin typeface="Arial Narrow" panose="020B0606020202030204" pitchFamily="34" charset="0"/>
              </a:rPr>
              <a:t>размещённых </a:t>
            </a:r>
            <a:r>
              <a:rPr lang="ru-RU" sz="1600" i="1" dirty="0">
                <a:solidFill>
                  <a:schemeClr val="tx2"/>
                </a:solidFill>
                <a:latin typeface="Arial Narrow" panose="020B0606020202030204" pitchFamily="34" charset="0"/>
              </a:rPr>
              <a:t>на сайте ФНС России (</a:t>
            </a:r>
            <a:r>
              <a:rPr lang="ru-RU" sz="1600" b="1" i="1" dirty="0">
                <a:solidFill>
                  <a:schemeClr val="tx2"/>
                </a:solidFill>
                <a:latin typeface="Arial Narrow" panose="020B0606020202030204" pitchFamily="34" charset="0"/>
              </a:rPr>
              <a:t>https://kkt-online.nalog.ru</a:t>
            </a:r>
            <a:r>
              <a:rPr lang="ru-RU" sz="1600" i="1" dirty="0">
                <a:solidFill>
                  <a:schemeClr val="tx2"/>
                </a:solidFill>
                <a:latin typeface="Arial Narrow" panose="020B0606020202030204" pitchFamily="34" charset="0"/>
              </a:rPr>
              <a:t>) в разделе «Методические указания, а также письма ФНС России от 06.08.2018 № </a:t>
            </a:r>
            <a:r>
              <a:rPr lang="ru-RU" sz="1600" b="1" i="1" dirty="0">
                <a:solidFill>
                  <a:schemeClr val="tx2"/>
                </a:solidFill>
                <a:latin typeface="Arial Narrow" panose="020B0606020202030204" pitchFamily="34" charset="0"/>
              </a:rPr>
              <a:t>ЕД-4-20/15240</a:t>
            </a:r>
            <a:r>
              <a:rPr lang="ru-RU" sz="1600" i="1" dirty="0" smtClean="0">
                <a:solidFill>
                  <a:schemeClr val="tx2"/>
                </a:solidFill>
                <a:latin typeface="Arial Narrow" panose="020B0606020202030204" pitchFamily="34" charset="0"/>
              </a:rPr>
              <a:t>@</a:t>
            </a:r>
          </a:p>
          <a:p>
            <a:r>
              <a:rPr lang="ru-RU" sz="1600" i="1" dirty="0" smtClean="0">
                <a:solidFill>
                  <a:schemeClr val="tx2"/>
                </a:solidFill>
                <a:latin typeface="Arial Narrow" panose="020B0606020202030204" pitchFamily="34" charset="0"/>
              </a:rPr>
              <a:t>«</a:t>
            </a:r>
            <a:r>
              <a:rPr lang="ru-RU" sz="1600" i="1" dirty="0">
                <a:solidFill>
                  <a:schemeClr val="tx2"/>
                </a:solidFill>
                <a:latin typeface="Arial Narrow" panose="020B0606020202030204" pitchFamily="34" charset="0"/>
              </a:rPr>
              <a:t>Об особенностях формирования кассового чека коррекции».</a:t>
            </a:r>
          </a:p>
        </p:txBody>
      </p:sp>
    </p:spTree>
    <p:extLst>
      <p:ext uri="{BB962C8B-B14F-4D97-AF65-F5344CB8AC3E}">
        <p14:creationId xmlns:p14="http://schemas.microsoft.com/office/powerpoint/2010/main" val="9491824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p:cTn id="14" dur="500" fill="hold"/>
                                        <p:tgtEl>
                                          <p:spTgt spid="14"/>
                                        </p:tgtEl>
                                        <p:attrNameLst>
                                          <p:attrName>ppt_w</p:attrName>
                                        </p:attrNameLst>
                                      </p:cBhvr>
                                      <p:tavLst>
                                        <p:tav tm="0">
                                          <p:val>
                                            <p:fltVal val="0"/>
                                          </p:val>
                                        </p:tav>
                                        <p:tav tm="100000">
                                          <p:val>
                                            <p:strVal val="#ppt_w"/>
                                          </p:val>
                                        </p:tav>
                                      </p:tavLst>
                                    </p:anim>
                                    <p:anim calcmode="lin" valueType="num">
                                      <p:cBhvr>
                                        <p:cTn id="15" dur="500" fill="hold"/>
                                        <p:tgtEl>
                                          <p:spTgt spid="14"/>
                                        </p:tgtEl>
                                        <p:attrNameLst>
                                          <p:attrName>ppt_h</p:attrName>
                                        </p:attrNameLst>
                                      </p:cBhvr>
                                      <p:tavLst>
                                        <p:tav tm="0">
                                          <p:val>
                                            <p:fltVal val="0"/>
                                          </p:val>
                                        </p:tav>
                                        <p:tav tm="100000">
                                          <p:val>
                                            <p:strVal val="#ppt_h"/>
                                          </p:val>
                                        </p:tav>
                                      </p:tavLst>
                                    </p:anim>
                                    <p:animEffect transition="in" filter="fade">
                                      <p:cBhvr>
                                        <p:cTn id="16" dur="500"/>
                                        <p:tgtEl>
                                          <p:spTgt spid="14"/>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p:cTn id="21" dur="500" fill="hold"/>
                                        <p:tgtEl>
                                          <p:spTgt spid="15"/>
                                        </p:tgtEl>
                                        <p:attrNameLst>
                                          <p:attrName>ppt_w</p:attrName>
                                        </p:attrNameLst>
                                      </p:cBhvr>
                                      <p:tavLst>
                                        <p:tav tm="0">
                                          <p:val>
                                            <p:fltVal val="0"/>
                                          </p:val>
                                        </p:tav>
                                        <p:tav tm="100000">
                                          <p:val>
                                            <p:strVal val="#ppt_w"/>
                                          </p:val>
                                        </p:tav>
                                      </p:tavLst>
                                    </p:anim>
                                    <p:anim calcmode="lin" valueType="num">
                                      <p:cBhvr>
                                        <p:cTn id="22" dur="500" fill="hold"/>
                                        <p:tgtEl>
                                          <p:spTgt spid="15"/>
                                        </p:tgtEl>
                                        <p:attrNameLst>
                                          <p:attrName>ppt_h</p:attrName>
                                        </p:attrNameLst>
                                      </p:cBhvr>
                                      <p:tavLst>
                                        <p:tav tm="0">
                                          <p:val>
                                            <p:fltVal val="0"/>
                                          </p:val>
                                        </p:tav>
                                        <p:tav tm="100000">
                                          <p:val>
                                            <p:strVal val="#ppt_h"/>
                                          </p:val>
                                        </p:tav>
                                      </p:tavLst>
                                    </p:anim>
                                    <p:animEffect transition="in" filter="fade">
                                      <p:cBhvr>
                                        <p:cTn id="2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4" grpId="0" animBg="1"/>
      <p:bldP spid="1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2"/>
          <p:cNvSpPr>
            <a:spLocks noGrp="1" noChangeAspect="1"/>
          </p:cNvSpPr>
          <p:nvPr>
            <p:ph type="title"/>
          </p:nvPr>
        </p:nvSpPr>
        <p:spPr>
          <a:xfrm>
            <a:off x="1195366" y="131023"/>
            <a:ext cx="7807402" cy="1182387"/>
          </a:xfrm>
        </p:spPr>
        <p:txBody>
          <a:bodyPr>
            <a:noAutofit/>
          </a:bodyPr>
          <a:lstStyle/>
          <a:p>
            <a:pPr>
              <a:buClr>
                <a:srgbClr val="000000"/>
              </a:buClr>
              <a:buSzPts val="1100"/>
              <a:defRPr/>
            </a:pPr>
            <a:r>
              <a:rPr lang="ru-RU" cap="all" dirty="0" smtClean="0">
                <a:solidFill>
                  <a:srgbClr val="0070C0"/>
                </a:solidFill>
                <a:latin typeface="Arial Narrow" panose="020B0606020202030204" pitchFamily="34" charset="0"/>
                <a:sym typeface="Trebuchet MS"/>
              </a:rPr>
              <a:t>Особенности применения</a:t>
            </a:r>
            <a:br>
              <a:rPr lang="ru-RU" cap="all" dirty="0" smtClean="0">
                <a:solidFill>
                  <a:srgbClr val="0070C0"/>
                </a:solidFill>
                <a:latin typeface="Arial Narrow" panose="020B0606020202030204" pitchFamily="34" charset="0"/>
                <a:sym typeface="Trebuchet MS"/>
              </a:rPr>
            </a:br>
            <a:r>
              <a:rPr lang="ru-RU" cap="all" dirty="0" smtClean="0">
                <a:solidFill>
                  <a:srgbClr val="0070C0"/>
                </a:solidFill>
                <a:latin typeface="Arial Narrow" panose="020B0606020202030204" pitchFamily="34" charset="0"/>
                <a:sym typeface="Trebuchet MS"/>
              </a:rPr>
              <a:t>контрольно-кассовой техники</a:t>
            </a:r>
            <a:br>
              <a:rPr lang="ru-RU" cap="all" dirty="0" smtClean="0">
                <a:solidFill>
                  <a:srgbClr val="0070C0"/>
                </a:solidFill>
                <a:latin typeface="Arial Narrow" panose="020B0606020202030204" pitchFamily="34" charset="0"/>
                <a:sym typeface="Trebuchet MS"/>
              </a:rPr>
            </a:br>
            <a:r>
              <a:rPr lang="ru-RU" cap="all" dirty="0" smtClean="0">
                <a:solidFill>
                  <a:srgbClr val="0070C0"/>
                </a:solidFill>
                <a:latin typeface="Arial Narrow" panose="020B0606020202030204" pitchFamily="34" charset="0"/>
                <a:sym typeface="Trebuchet MS"/>
              </a:rPr>
              <a:t>на розничных рынках, ярмарках</a:t>
            </a:r>
            <a:endParaRPr lang="ru-RU" sz="2600" cap="all" dirty="0">
              <a:solidFill>
                <a:srgbClr val="0070C0"/>
              </a:solidFill>
              <a:latin typeface="Arial Narrow" panose="020B0606020202030204" pitchFamily="34" charset="0"/>
              <a:sym typeface="Trebuchet MS"/>
            </a:endParaRPr>
          </a:p>
        </p:txBody>
      </p:sp>
      <p:sp>
        <p:nvSpPr>
          <p:cNvPr id="18" name="Прямоугольник 17"/>
          <p:cNvSpPr/>
          <p:nvPr/>
        </p:nvSpPr>
        <p:spPr>
          <a:xfrm>
            <a:off x="507076" y="5951499"/>
            <a:ext cx="7464829" cy="584775"/>
          </a:xfrm>
          <a:prstGeom prst="rect">
            <a:avLst/>
          </a:prstGeom>
        </p:spPr>
        <p:txBody>
          <a:bodyPr wrap="square">
            <a:spAutoFit/>
          </a:bodyPr>
          <a:lstStyle/>
          <a:p>
            <a:r>
              <a:rPr lang="ru-RU" sz="1600" i="1" dirty="0">
                <a:solidFill>
                  <a:srgbClr val="0070C0"/>
                </a:solidFill>
                <a:latin typeface="Arial Narrow" panose="020B0606020202030204" pitchFamily="34" charset="0"/>
              </a:rPr>
              <a:t>П</a:t>
            </a:r>
            <a:r>
              <a:rPr lang="ru-RU" sz="1600" i="1" dirty="0" smtClean="0">
                <a:solidFill>
                  <a:srgbClr val="0070C0"/>
                </a:solidFill>
                <a:latin typeface="Arial Narrow" panose="020B0606020202030204" pitchFamily="34" charset="0"/>
              </a:rPr>
              <a:t>ункт </a:t>
            </a:r>
            <a:r>
              <a:rPr lang="ru-RU" sz="1600" i="1" dirty="0">
                <a:solidFill>
                  <a:srgbClr val="0070C0"/>
                </a:solidFill>
                <a:latin typeface="Arial Narrow" panose="020B0606020202030204" pitchFamily="34" charset="0"/>
              </a:rPr>
              <a:t>2 статьи 2 Федерального закона № </a:t>
            </a:r>
            <a:r>
              <a:rPr lang="ru-RU" sz="1600" i="1" dirty="0" smtClean="0">
                <a:solidFill>
                  <a:srgbClr val="0070C0"/>
                </a:solidFill>
                <a:latin typeface="Arial Narrow" panose="020B0606020202030204" pitchFamily="34" charset="0"/>
              </a:rPr>
              <a:t>54-ФЗ </a:t>
            </a:r>
            <a:r>
              <a:rPr lang="ru-RU" sz="1600" i="1" dirty="0">
                <a:solidFill>
                  <a:srgbClr val="0070C0"/>
                </a:solidFill>
                <a:latin typeface="Arial Narrow" panose="020B0606020202030204" pitchFamily="34" charset="0"/>
              </a:rPr>
              <a:t>(ред. от 26.07.2019</a:t>
            </a:r>
            <a:r>
              <a:rPr lang="ru-RU" sz="1600" i="1" dirty="0" smtClean="0">
                <a:solidFill>
                  <a:srgbClr val="0070C0"/>
                </a:solidFill>
                <a:latin typeface="Arial Narrow" panose="020B0606020202030204" pitchFamily="34" charset="0"/>
              </a:rPr>
              <a:t>) «О </a:t>
            </a:r>
            <a:r>
              <a:rPr lang="ru-RU" sz="1600" i="1" dirty="0">
                <a:solidFill>
                  <a:srgbClr val="0070C0"/>
                </a:solidFill>
                <a:latin typeface="Arial Narrow" panose="020B0606020202030204" pitchFamily="34" charset="0"/>
              </a:rPr>
              <a:t>применении контрольно-кассовой техники при осуществлении расчетов в Российской </a:t>
            </a:r>
            <a:r>
              <a:rPr lang="ru-RU" sz="1600" i="1" dirty="0" smtClean="0">
                <a:solidFill>
                  <a:srgbClr val="0070C0"/>
                </a:solidFill>
                <a:latin typeface="Arial Narrow" panose="020B0606020202030204" pitchFamily="34" charset="0"/>
              </a:rPr>
              <a:t>Федерации»</a:t>
            </a:r>
            <a:endParaRPr lang="ru-RU" sz="1600" dirty="0">
              <a:solidFill>
                <a:srgbClr val="0070C0"/>
              </a:solidFill>
              <a:latin typeface="Arial Narrow" panose="020B0606020202030204" pitchFamily="34" charset="0"/>
            </a:endParaRPr>
          </a:p>
        </p:txBody>
      </p:sp>
      <p:sp>
        <p:nvSpPr>
          <p:cNvPr id="14" name="Прямоугольник 13"/>
          <p:cNvSpPr/>
          <p:nvPr/>
        </p:nvSpPr>
        <p:spPr>
          <a:xfrm>
            <a:off x="507076" y="1431852"/>
            <a:ext cx="7464829" cy="4401205"/>
          </a:xfrm>
          <a:prstGeom prst="rect">
            <a:avLst/>
          </a:prstGeom>
        </p:spPr>
        <p:txBody>
          <a:bodyPr wrap="square">
            <a:spAutoFit/>
          </a:bodyPr>
          <a:lstStyle/>
          <a:p>
            <a:r>
              <a:rPr lang="ru-RU" sz="2000" dirty="0" smtClean="0">
                <a:solidFill>
                  <a:schemeClr val="accent6">
                    <a:lumMod val="75000"/>
                  </a:schemeClr>
                </a:solidFill>
                <a:latin typeface="Arial Narrow" panose="020B0606020202030204" pitchFamily="34" charset="0"/>
              </a:rPr>
              <a:t>Организации </a:t>
            </a:r>
            <a:r>
              <a:rPr lang="ru-RU" sz="2000" dirty="0">
                <a:solidFill>
                  <a:schemeClr val="accent6">
                    <a:lumMod val="75000"/>
                  </a:schemeClr>
                </a:solidFill>
                <a:latin typeface="Arial Narrow" panose="020B0606020202030204" pitchFamily="34" charset="0"/>
              </a:rPr>
              <a:t>и индивидуальные предприниматели могут производить расчёты без применения контрольно-кассовой техники </a:t>
            </a:r>
            <a:r>
              <a:rPr lang="ru-RU" sz="2000" dirty="0">
                <a:solidFill>
                  <a:srgbClr val="0070C0"/>
                </a:solidFill>
                <a:latin typeface="Arial Narrow" panose="020B0606020202030204" pitchFamily="34" charset="0"/>
              </a:rPr>
              <a:t>при осуществлении торговли на розничных рынках, ярмарках, в выставочных комплексах, а также на других территориях, отведенных для осуществления торговли, </a:t>
            </a:r>
            <a:r>
              <a:rPr lang="ru-RU" sz="2000" i="1" dirty="0">
                <a:solidFill>
                  <a:srgbClr val="C00000"/>
                </a:solidFill>
                <a:latin typeface="Arial Narrow" panose="020B0606020202030204" pitchFamily="34" charset="0"/>
              </a:rPr>
              <a:t>за исключением находящихся в этих местах торговли магазинов, павильонов, киосков, палаток, автолавок, автомагазинов, автофургонов, помещений контейнерного типа и других аналогично обустроенных и обеспечивающих показ и сохранность товара торговых мест (помещений и автотранспортных средств, в том числе прицепов и полуприцепов), открытых прилавков внутри крытых рыночных помещений при торговле непродовольственными товарами,</a:t>
            </a:r>
            <a:r>
              <a:rPr lang="ru-RU" sz="2000" dirty="0">
                <a:solidFill>
                  <a:srgbClr val="C00000"/>
                </a:solidFill>
                <a:latin typeface="Arial Narrow" panose="020B0606020202030204" pitchFamily="34" charset="0"/>
              </a:rPr>
              <a:t> </a:t>
            </a:r>
            <a:r>
              <a:rPr lang="ru-RU" sz="2000" dirty="0">
                <a:solidFill>
                  <a:schemeClr val="tx2"/>
                </a:solidFill>
                <a:latin typeface="Arial Narrow" panose="020B0606020202030204" pitchFamily="34" charset="0"/>
              </a:rPr>
              <a:t>кроме торговли непродовольственными товарами, которые определены в перечне, утвержденном Правительством Российской Федерации.</a:t>
            </a:r>
          </a:p>
        </p:txBody>
      </p:sp>
      <p:pic>
        <p:nvPicPr>
          <p:cNvPr id="6" name="Рисунок 5"/>
          <p:cNvPicPr>
            <a:picLocks noChangeAspect="1"/>
          </p:cNvPicPr>
          <p:nvPr/>
        </p:nvPicPr>
        <p:blipFill>
          <a:blip r:embed="rId3"/>
          <a:stretch>
            <a:fillRect/>
          </a:stretch>
        </p:blipFill>
        <p:spPr>
          <a:xfrm>
            <a:off x="8111202" y="0"/>
            <a:ext cx="829808" cy="5428211"/>
          </a:xfrm>
          <a:prstGeom prst="rect">
            <a:avLst/>
          </a:prstGeom>
        </p:spPr>
      </p:pic>
    </p:spTree>
    <p:extLst>
      <p:ext uri="{BB962C8B-B14F-4D97-AF65-F5344CB8AC3E}">
        <p14:creationId xmlns:p14="http://schemas.microsoft.com/office/powerpoint/2010/main" val="16377332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2"/>
          <p:cNvSpPr>
            <a:spLocks noGrp="1" noChangeAspect="1"/>
          </p:cNvSpPr>
          <p:nvPr>
            <p:ph type="title"/>
          </p:nvPr>
        </p:nvSpPr>
        <p:spPr>
          <a:xfrm>
            <a:off x="1195366" y="131023"/>
            <a:ext cx="7807402" cy="1182387"/>
          </a:xfrm>
        </p:spPr>
        <p:txBody>
          <a:bodyPr>
            <a:noAutofit/>
          </a:bodyPr>
          <a:lstStyle/>
          <a:p>
            <a:pPr>
              <a:buClr>
                <a:srgbClr val="000000"/>
              </a:buClr>
              <a:buSzPts val="1100"/>
              <a:defRPr/>
            </a:pPr>
            <a:r>
              <a:rPr lang="ru-RU" cap="all" dirty="0" smtClean="0">
                <a:solidFill>
                  <a:srgbClr val="0070C0"/>
                </a:solidFill>
                <a:latin typeface="Arial Narrow" panose="020B0606020202030204" pitchFamily="34" charset="0"/>
                <a:sym typeface="Trebuchet MS"/>
              </a:rPr>
              <a:t>Особенности применения</a:t>
            </a:r>
            <a:br>
              <a:rPr lang="ru-RU" cap="all" dirty="0" smtClean="0">
                <a:solidFill>
                  <a:srgbClr val="0070C0"/>
                </a:solidFill>
                <a:latin typeface="Arial Narrow" panose="020B0606020202030204" pitchFamily="34" charset="0"/>
                <a:sym typeface="Trebuchet MS"/>
              </a:rPr>
            </a:br>
            <a:r>
              <a:rPr lang="ru-RU" cap="all" dirty="0" smtClean="0">
                <a:solidFill>
                  <a:srgbClr val="0070C0"/>
                </a:solidFill>
                <a:latin typeface="Arial Narrow" panose="020B0606020202030204" pitchFamily="34" charset="0"/>
                <a:sym typeface="Trebuchet MS"/>
              </a:rPr>
              <a:t>контрольно-кассовой техники</a:t>
            </a:r>
            <a:br>
              <a:rPr lang="ru-RU" cap="all" dirty="0" smtClean="0">
                <a:solidFill>
                  <a:srgbClr val="0070C0"/>
                </a:solidFill>
                <a:latin typeface="Arial Narrow" panose="020B0606020202030204" pitchFamily="34" charset="0"/>
                <a:sym typeface="Trebuchet MS"/>
              </a:rPr>
            </a:br>
            <a:r>
              <a:rPr lang="ru-RU" cap="all" dirty="0" smtClean="0">
                <a:solidFill>
                  <a:srgbClr val="0070C0"/>
                </a:solidFill>
                <a:latin typeface="Arial Narrow" panose="020B0606020202030204" pitchFamily="34" charset="0"/>
                <a:sym typeface="Trebuchet MS"/>
              </a:rPr>
              <a:t>на розничных рынках, ярмарках</a:t>
            </a:r>
            <a:endParaRPr lang="ru-RU" sz="2600" cap="all" dirty="0">
              <a:solidFill>
                <a:srgbClr val="0070C0"/>
              </a:solidFill>
              <a:latin typeface="Arial Narrow" panose="020B0606020202030204" pitchFamily="34" charset="0"/>
              <a:sym typeface="Trebuchet MS"/>
            </a:endParaRPr>
          </a:p>
        </p:txBody>
      </p:sp>
      <p:sp>
        <p:nvSpPr>
          <p:cNvPr id="18" name="Прямоугольник 17"/>
          <p:cNvSpPr/>
          <p:nvPr/>
        </p:nvSpPr>
        <p:spPr>
          <a:xfrm>
            <a:off x="507076" y="5951499"/>
            <a:ext cx="7464829" cy="584775"/>
          </a:xfrm>
          <a:prstGeom prst="rect">
            <a:avLst/>
          </a:prstGeom>
        </p:spPr>
        <p:txBody>
          <a:bodyPr wrap="square">
            <a:spAutoFit/>
          </a:bodyPr>
          <a:lstStyle/>
          <a:p>
            <a:r>
              <a:rPr lang="ru-RU" sz="1600" i="1" dirty="0">
                <a:solidFill>
                  <a:srgbClr val="0070C0"/>
                </a:solidFill>
                <a:latin typeface="Arial Narrow" panose="020B0606020202030204" pitchFamily="34" charset="0"/>
              </a:rPr>
              <a:t>П</a:t>
            </a:r>
            <a:r>
              <a:rPr lang="ru-RU" sz="1600" i="1" dirty="0" smtClean="0">
                <a:solidFill>
                  <a:srgbClr val="0070C0"/>
                </a:solidFill>
                <a:latin typeface="Arial Narrow" panose="020B0606020202030204" pitchFamily="34" charset="0"/>
              </a:rPr>
              <a:t>ункт </a:t>
            </a:r>
            <a:r>
              <a:rPr lang="ru-RU" sz="1600" i="1" dirty="0">
                <a:solidFill>
                  <a:srgbClr val="0070C0"/>
                </a:solidFill>
                <a:latin typeface="Arial Narrow" panose="020B0606020202030204" pitchFamily="34" charset="0"/>
              </a:rPr>
              <a:t>2 статьи 2 Федерального закона № </a:t>
            </a:r>
            <a:r>
              <a:rPr lang="ru-RU" sz="1600" i="1" dirty="0" smtClean="0">
                <a:solidFill>
                  <a:srgbClr val="0070C0"/>
                </a:solidFill>
                <a:latin typeface="Arial Narrow" panose="020B0606020202030204" pitchFamily="34" charset="0"/>
              </a:rPr>
              <a:t>54-ФЗ </a:t>
            </a:r>
            <a:r>
              <a:rPr lang="ru-RU" sz="1600" i="1" dirty="0">
                <a:solidFill>
                  <a:srgbClr val="0070C0"/>
                </a:solidFill>
                <a:latin typeface="Arial Narrow" panose="020B0606020202030204" pitchFamily="34" charset="0"/>
              </a:rPr>
              <a:t>(ред. от 26.07.2019</a:t>
            </a:r>
            <a:r>
              <a:rPr lang="ru-RU" sz="1600" i="1" dirty="0" smtClean="0">
                <a:solidFill>
                  <a:srgbClr val="0070C0"/>
                </a:solidFill>
                <a:latin typeface="Arial Narrow" panose="020B0606020202030204" pitchFamily="34" charset="0"/>
              </a:rPr>
              <a:t>) «О </a:t>
            </a:r>
            <a:r>
              <a:rPr lang="ru-RU" sz="1600" i="1" dirty="0">
                <a:solidFill>
                  <a:srgbClr val="0070C0"/>
                </a:solidFill>
                <a:latin typeface="Arial Narrow" panose="020B0606020202030204" pitchFamily="34" charset="0"/>
              </a:rPr>
              <a:t>применении контрольно-кассовой техники при осуществлении расчетов в Российской </a:t>
            </a:r>
            <a:r>
              <a:rPr lang="ru-RU" sz="1600" i="1" dirty="0" smtClean="0">
                <a:solidFill>
                  <a:srgbClr val="0070C0"/>
                </a:solidFill>
                <a:latin typeface="Arial Narrow" panose="020B0606020202030204" pitchFamily="34" charset="0"/>
              </a:rPr>
              <a:t>Федерации»</a:t>
            </a:r>
            <a:endParaRPr lang="ru-RU" sz="1600" dirty="0">
              <a:solidFill>
                <a:srgbClr val="0070C0"/>
              </a:solidFill>
              <a:latin typeface="Arial Narrow" panose="020B0606020202030204" pitchFamily="34" charset="0"/>
            </a:endParaRPr>
          </a:p>
        </p:txBody>
      </p:sp>
      <p:sp>
        <p:nvSpPr>
          <p:cNvPr id="14" name="Прямоугольник 13"/>
          <p:cNvSpPr/>
          <p:nvPr/>
        </p:nvSpPr>
        <p:spPr>
          <a:xfrm>
            <a:off x="507076" y="1431852"/>
            <a:ext cx="7464829" cy="2246769"/>
          </a:xfrm>
          <a:prstGeom prst="rect">
            <a:avLst/>
          </a:prstGeom>
        </p:spPr>
        <p:txBody>
          <a:bodyPr wrap="square">
            <a:spAutoFit/>
          </a:bodyPr>
          <a:lstStyle/>
          <a:p>
            <a:r>
              <a:rPr lang="ru-RU" sz="2000" dirty="0" smtClean="0">
                <a:solidFill>
                  <a:schemeClr val="accent6">
                    <a:lumMod val="75000"/>
                  </a:schemeClr>
                </a:solidFill>
                <a:latin typeface="Arial Narrow" panose="020B0606020202030204" pitchFamily="34" charset="0"/>
              </a:rPr>
              <a:t>Организации </a:t>
            </a:r>
            <a:r>
              <a:rPr lang="ru-RU" sz="2000" dirty="0">
                <a:solidFill>
                  <a:schemeClr val="accent6">
                    <a:lumMod val="75000"/>
                  </a:schemeClr>
                </a:solidFill>
                <a:latin typeface="Arial Narrow" panose="020B0606020202030204" pitchFamily="34" charset="0"/>
              </a:rPr>
              <a:t>и индивидуальные предприниматели могут производить расчёты без применения контрольно-кассовой техники </a:t>
            </a:r>
            <a:r>
              <a:rPr lang="ru-RU" sz="2000" dirty="0">
                <a:solidFill>
                  <a:srgbClr val="0070C0"/>
                </a:solidFill>
                <a:latin typeface="Arial Narrow" panose="020B0606020202030204" pitchFamily="34" charset="0"/>
              </a:rPr>
              <a:t>при осуществлении торговли на розничных рынках, ярмарках, в выставочных комплексах, а также на других территориях, отведенных для осуществления торговли, </a:t>
            </a:r>
            <a:r>
              <a:rPr lang="ru-RU" sz="2000" dirty="0" smtClean="0">
                <a:solidFill>
                  <a:schemeClr val="tx2"/>
                </a:solidFill>
                <a:latin typeface="Arial Narrow" panose="020B0606020202030204" pitchFamily="34" charset="0"/>
              </a:rPr>
              <a:t>кроме </a:t>
            </a:r>
            <a:r>
              <a:rPr lang="ru-RU" sz="2000" dirty="0">
                <a:solidFill>
                  <a:schemeClr val="tx2"/>
                </a:solidFill>
                <a:latin typeface="Arial Narrow" panose="020B0606020202030204" pitchFamily="34" charset="0"/>
              </a:rPr>
              <a:t>торговли непродовольственными товарами, которые определены в перечне, утвержденном Правительством Российской Федерации.</a:t>
            </a:r>
          </a:p>
        </p:txBody>
      </p:sp>
      <p:pic>
        <p:nvPicPr>
          <p:cNvPr id="6" name="Рисунок 5"/>
          <p:cNvPicPr>
            <a:picLocks noChangeAspect="1"/>
          </p:cNvPicPr>
          <p:nvPr/>
        </p:nvPicPr>
        <p:blipFill>
          <a:blip r:embed="rId3"/>
          <a:stretch>
            <a:fillRect/>
          </a:stretch>
        </p:blipFill>
        <p:spPr>
          <a:xfrm>
            <a:off x="8111202" y="0"/>
            <a:ext cx="829808" cy="5428211"/>
          </a:xfrm>
          <a:prstGeom prst="rect">
            <a:avLst/>
          </a:prstGeom>
        </p:spPr>
      </p:pic>
    </p:spTree>
    <p:extLst>
      <p:ext uri="{BB962C8B-B14F-4D97-AF65-F5344CB8AC3E}">
        <p14:creationId xmlns:p14="http://schemas.microsoft.com/office/powerpoint/2010/main" val="21632025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Рисунок 10"/>
          <p:cNvPicPr>
            <a:picLocks noChangeAspect="1"/>
          </p:cNvPicPr>
          <p:nvPr/>
        </p:nvPicPr>
        <p:blipFill rotWithShape="1">
          <a:blip r:embed="rId3"/>
          <a:srcRect t="-2" b="12359"/>
          <a:stretch/>
        </p:blipFill>
        <p:spPr>
          <a:xfrm>
            <a:off x="2350952" y="1271846"/>
            <a:ext cx="4250902" cy="5519652"/>
          </a:xfrm>
          <a:prstGeom prst="rect">
            <a:avLst/>
          </a:prstGeom>
        </p:spPr>
      </p:pic>
      <p:sp>
        <p:nvSpPr>
          <p:cNvPr id="5" name="Заголовок 2"/>
          <p:cNvSpPr>
            <a:spLocks noGrp="1" noChangeAspect="1"/>
          </p:cNvSpPr>
          <p:nvPr>
            <p:ph type="title"/>
          </p:nvPr>
        </p:nvSpPr>
        <p:spPr>
          <a:xfrm>
            <a:off x="1195366" y="131023"/>
            <a:ext cx="7807402" cy="1182387"/>
          </a:xfrm>
        </p:spPr>
        <p:txBody>
          <a:bodyPr>
            <a:noAutofit/>
          </a:bodyPr>
          <a:lstStyle/>
          <a:p>
            <a:pPr>
              <a:buClr>
                <a:srgbClr val="000000"/>
              </a:buClr>
              <a:buSzPts val="1100"/>
              <a:defRPr/>
            </a:pPr>
            <a:r>
              <a:rPr lang="ru-RU" cap="all" dirty="0" smtClean="0">
                <a:solidFill>
                  <a:srgbClr val="0070C0"/>
                </a:solidFill>
                <a:latin typeface="Arial Narrow" panose="020B0606020202030204" pitchFamily="34" charset="0"/>
                <a:sym typeface="Trebuchet MS"/>
              </a:rPr>
              <a:t>Особенности применения</a:t>
            </a:r>
            <a:br>
              <a:rPr lang="ru-RU" cap="all" dirty="0" smtClean="0">
                <a:solidFill>
                  <a:srgbClr val="0070C0"/>
                </a:solidFill>
                <a:latin typeface="Arial Narrow" panose="020B0606020202030204" pitchFamily="34" charset="0"/>
                <a:sym typeface="Trebuchet MS"/>
              </a:rPr>
            </a:br>
            <a:r>
              <a:rPr lang="ru-RU" cap="all" dirty="0" smtClean="0">
                <a:solidFill>
                  <a:srgbClr val="0070C0"/>
                </a:solidFill>
                <a:latin typeface="Arial Narrow" panose="020B0606020202030204" pitchFamily="34" charset="0"/>
                <a:sym typeface="Trebuchet MS"/>
              </a:rPr>
              <a:t>контрольно-кассовой техники</a:t>
            </a:r>
            <a:br>
              <a:rPr lang="ru-RU" cap="all" dirty="0" smtClean="0">
                <a:solidFill>
                  <a:srgbClr val="0070C0"/>
                </a:solidFill>
                <a:latin typeface="Arial Narrow" panose="020B0606020202030204" pitchFamily="34" charset="0"/>
                <a:sym typeface="Trebuchet MS"/>
              </a:rPr>
            </a:br>
            <a:r>
              <a:rPr lang="ru-RU" cap="all" dirty="0" smtClean="0">
                <a:solidFill>
                  <a:srgbClr val="0070C0"/>
                </a:solidFill>
                <a:latin typeface="Arial Narrow" panose="020B0606020202030204" pitchFamily="34" charset="0"/>
                <a:sym typeface="Trebuchet MS"/>
              </a:rPr>
              <a:t>на розничных рынках, ярмарках</a:t>
            </a:r>
            <a:endParaRPr lang="ru-RU" sz="2600" cap="all" dirty="0">
              <a:solidFill>
                <a:srgbClr val="0070C0"/>
              </a:solidFill>
              <a:latin typeface="Arial Narrow" panose="020B0606020202030204" pitchFamily="34" charset="0"/>
              <a:sym typeface="Trebuchet MS"/>
            </a:endParaRPr>
          </a:p>
        </p:txBody>
      </p:sp>
      <p:pic>
        <p:nvPicPr>
          <p:cNvPr id="6" name="Рисунок 5"/>
          <p:cNvPicPr>
            <a:picLocks noChangeAspect="1"/>
          </p:cNvPicPr>
          <p:nvPr/>
        </p:nvPicPr>
        <p:blipFill>
          <a:blip r:embed="rId4"/>
          <a:stretch>
            <a:fillRect/>
          </a:stretch>
        </p:blipFill>
        <p:spPr>
          <a:xfrm>
            <a:off x="8111202" y="0"/>
            <a:ext cx="829808" cy="5428211"/>
          </a:xfrm>
          <a:prstGeom prst="rect">
            <a:avLst/>
          </a:prstGeom>
        </p:spPr>
      </p:pic>
    </p:spTree>
    <p:extLst>
      <p:ext uri="{BB962C8B-B14F-4D97-AF65-F5344CB8AC3E}">
        <p14:creationId xmlns:p14="http://schemas.microsoft.com/office/powerpoint/2010/main" val="34319032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2"/>
          <p:cNvSpPr>
            <a:spLocks noGrp="1" noChangeAspect="1"/>
          </p:cNvSpPr>
          <p:nvPr>
            <p:ph type="title"/>
          </p:nvPr>
        </p:nvSpPr>
        <p:spPr>
          <a:xfrm>
            <a:off x="788042" y="2915788"/>
            <a:ext cx="7807402" cy="785869"/>
          </a:xfrm>
        </p:spPr>
        <p:txBody>
          <a:bodyPr>
            <a:noAutofit/>
          </a:bodyPr>
          <a:lstStyle/>
          <a:p>
            <a:pPr algn="ctr">
              <a:buClr>
                <a:srgbClr val="000000"/>
              </a:buClr>
              <a:buSzPts val="1100"/>
              <a:defRPr/>
            </a:pPr>
            <a:r>
              <a:rPr lang="ru-RU" sz="2600" cap="all" dirty="0" smtClean="0">
                <a:solidFill>
                  <a:srgbClr val="0070C0"/>
                </a:solidFill>
                <a:latin typeface="Arial Narrow" panose="020B0606020202030204" pitchFamily="34" charset="0"/>
                <a:sym typeface="Trebuchet MS"/>
              </a:rPr>
              <a:t>Спасибо за внимание</a:t>
            </a:r>
            <a:endParaRPr lang="ru-RU" sz="2600" cap="all" dirty="0">
              <a:solidFill>
                <a:srgbClr val="0070C0"/>
              </a:solidFill>
              <a:latin typeface="Arial Narrow" panose="020B0606020202030204" pitchFamily="34" charset="0"/>
              <a:sym typeface="Trebuchet MS"/>
            </a:endParaRPr>
          </a:p>
        </p:txBody>
      </p:sp>
    </p:spTree>
    <p:extLst>
      <p:ext uri="{BB962C8B-B14F-4D97-AF65-F5344CB8AC3E}">
        <p14:creationId xmlns:p14="http://schemas.microsoft.com/office/powerpoint/2010/main" val="2130517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Заголовок 2"/>
          <p:cNvSpPr>
            <a:spLocks noGrp="1" noChangeAspect="1"/>
          </p:cNvSpPr>
          <p:nvPr>
            <p:ph type="title"/>
          </p:nvPr>
        </p:nvSpPr>
        <p:spPr>
          <a:xfrm>
            <a:off x="1220221" y="72835"/>
            <a:ext cx="7807402" cy="893300"/>
          </a:xfrm>
        </p:spPr>
        <p:txBody>
          <a:bodyPr>
            <a:noAutofit/>
          </a:bodyPr>
          <a:lstStyle/>
          <a:p>
            <a:pPr>
              <a:buClr>
                <a:srgbClr val="000000"/>
              </a:buClr>
              <a:buSzPts val="1100"/>
              <a:defRPr/>
            </a:pPr>
            <a:r>
              <a:rPr lang="ru-RU" sz="2800" cap="all" dirty="0" smtClean="0">
                <a:solidFill>
                  <a:srgbClr val="0070C0"/>
                </a:solidFill>
                <a:latin typeface="Arial Narrow" panose="020B0606020202030204" pitchFamily="34" charset="0"/>
                <a:sym typeface="Trebuchet MS"/>
              </a:rPr>
              <a:t>реформа контрольно-кассовой техники</a:t>
            </a:r>
            <a:endParaRPr lang="ru-RU" sz="2800" cap="all" dirty="0">
              <a:solidFill>
                <a:srgbClr val="0070C0"/>
              </a:solidFill>
              <a:latin typeface="Arial Narrow" panose="020B0606020202030204" pitchFamily="34" charset="0"/>
              <a:sym typeface="Trebuchet MS"/>
            </a:endParaRPr>
          </a:p>
        </p:txBody>
      </p:sp>
      <p:sp>
        <p:nvSpPr>
          <p:cNvPr id="34" name="Скругленный прямоугольник 33"/>
          <p:cNvSpPr/>
          <p:nvPr/>
        </p:nvSpPr>
        <p:spPr>
          <a:xfrm>
            <a:off x="2596402" y="4570724"/>
            <a:ext cx="4954501" cy="1412888"/>
          </a:xfrm>
          <a:prstGeom prst="roundRect">
            <a:avLst/>
          </a:prstGeom>
          <a:noFill/>
          <a:ln w="28575">
            <a:solidFill>
              <a:srgbClr val="C00000"/>
            </a:solid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sp>
      <p:sp>
        <p:nvSpPr>
          <p:cNvPr id="35" name="Скругленный прямоугольник 34"/>
          <p:cNvSpPr/>
          <p:nvPr/>
        </p:nvSpPr>
        <p:spPr>
          <a:xfrm>
            <a:off x="3134143" y="3021353"/>
            <a:ext cx="4883790" cy="1342717"/>
          </a:xfrm>
          <a:prstGeom prst="roundRect">
            <a:avLst/>
          </a:prstGeom>
          <a:noFill/>
          <a:ln w="28575">
            <a:solidFill>
              <a:srgbClr val="C00000"/>
            </a:solid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sp>
      <p:sp>
        <p:nvSpPr>
          <p:cNvPr id="36" name="Скругленный прямоугольник 35"/>
          <p:cNvSpPr/>
          <p:nvPr/>
        </p:nvSpPr>
        <p:spPr>
          <a:xfrm>
            <a:off x="2532382" y="1417336"/>
            <a:ext cx="5018521" cy="1418665"/>
          </a:xfrm>
          <a:prstGeom prst="roundRect">
            <a:avLst/>
          </a:prstGeom>
          <a:noFill/>
          <a:ln w="28575">
            <a:solidFill>
              <a:srgbClr val="C00000"/>
            </a:solid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sp>
      <p:sp>
        <p:nvSpPr>
          <p:cNvPr id="37" name="Овал 36"/>
          <p:cNvSpPr/>
          <p:nvPr/>
        </p:nvSpPr>
        <p:spPr>
          <a:xfrm>
            <a:off x="2018681" y="1550103"/>
            <a:ext cx="1075482" cy="1049151"/>
          </a:xfrm>
          <a:prstGeom prst="ellipse">
            <a:avLst/>
          </a:prstGeom>
          <a:solidFill>
            <a:srgbClr val="66CCFF"/>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52791" tIns="52791" rIns="52791" bIns="52791" spcCol="0" rtlCol="0" anchor="ctr"/>
          <a:lstStyle/>
          <a:p>
            <a:pPr algn="ctr"/>
            <a:endParaRPr lang="ru-RU" b="1" dirty="0">
              <a:solidFill>
                <a:srgbClr val="FF6600"/>
              </a:solidFill>
              <a:latin typeface="Arial Narrow" panose="020B0606020202030204" pitchFamily="34" charset="0"/>
            </a:endParaRPr>
          </a:p>
        </p:txBody>
      </p:sp>
      <p:sp>
        <p:nvSpPr>
          <p:cNvPr id="38" name="Овал 37"/>
          <p:cNvSpPr/>
          <p:nvPr/>
        </p:nvSpPr>
        <p:spPr>
          <a:xfrm>
            <a:off x="2058661" y="4744249"/>
            <a:ext cx="1075482" cy="1049151"/>
          </a:xfrm>
          <a:prstGeom prst="ellipse">
            <a:avLst/>
          </a:prstGeom>
          <a:solidFill>
            <a:srgbClr val="66CCFF"/>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52791" tIns="52791" rIns="52791" bIns="52791" spcCol="0" rtlCol="0" anchor="ctr"/>
          <a:lstStyle/>
          <a:p>
            <a:pPr algn="ctr"/>
            <a:endParaRPr lang="ru-RU" b="1" dirty="0">
              <a:solidFill>
                <a:srgbClr val="FF6600"/>
              </a:solidFill>
              <a:latin typeface="Arial Narrow" panose="020B0606020202030204" pitchFamily="34" charset="0"/>
            </a:endParaRPr>
          </a:p>
        </p:txBody>
      </p:sp>
      <p:sp>
        <p:nvSpPr>
          <p:cNvPr id="39" name="Овал 38"/>
          <p:cNvSpPr/>
          <p:nvPr/>
        </p:nvSpPr>
        <p:spPr>
          <a:xfrm>
            <a:off x="2658075" y="3139686"/>
            <a:ext cx="1085286" cy="1049151"/>
          </a:xfrm>
          <a:prstGeom prst="ellipse">
            <a:avLst/>
          </a:prstGeom>
          <a:solidFill>
            <a:srgbClr val="66CCFF"/>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52791" tIns="52791" rIns="52791" bIns="52791" spcCol="0" rtlCol="0" anchor="ctr"/>
          <a:lstStyle/>
          <a:p>
            <a:pPr algn="ctr"/>
            <a:endParaRPr lang="ru-RU" b="1" dirty="0">
              <a:solidFill>
                <a:srgbClr val="FF6600"/>
              </a:solidFill>
              <a:latin typeface="Arial Narrow" panose="020B0606020202030204" pitchFamily="34" charset="0"/>
            </a:endParaRPr>
          </a:p>
        </p:txBody>
      </p:sp>
      <p:sp>
        <p:nvSpPr>
          <p:cNvPr id="40" name="Прямоугольник 39"/>
          <p:cNvSpPr/>
          <p:nvPr/>
        </p:nvSpPr>
        <p:spPr>
          <a:xfrm>
            <a:off x="3711083" y="2949226"/>
            <a:ext cx="4392488" cy="1477328"/>
          </a:xfrm>
          <a:prstGeom prst="rect">
            <a:avLst/>
          </a:prstGeom>
        </p:spPr>
        <p:txBody>
          <a:bodyPr wrap="square">
            <a:spAutoFit/>
          </a:bodyPr>
          <a:lstStyle/>
          <a:p>
            <a:r>
              <a:rPr lang="ru-RU" dirty="0" smtClean="0">
                <a:solidFill>
                  <a:srgbClr val="C00000"/>
                </a:solidFill>
                <a:latin typeface="Arial Narrow" panose="020B0606020202030204" pitchFamily="34" charset="0"/>
              </a:rPr>
              <a:t>осуществление</a:t>
            </a:r>
            <a:r>
              <a:rPr lang="ru-RU" dirty="0" smtClean="0">
                <a:solidFill>
                  <a:srgbClr val="0070C0"/>
                </a:solidFill>
                <a:latin typeface="Arial Narrow" panose="020B0606020202030204" pitchFamily="34" charset="0"/>
              </a:rPr>
              <a:t> </a:t>
            </a:r>
            <a:r>
              <a:rPr lang="ru-RU" dirty="0">
                <a:solidFill>
                  <a:srgbClr val="0070C0"/>
                </a:solidFill>
                <a:latin typeface="Arial Narrow" panose="020B0606020202030204" pitchFamily="34" charset="0"/>
              </a:rPr>
              <a:t>всех регистрационных </a:t>
            </a:r>
            <a:r>
              <a:rPr lang="ru-RU" dirty="0">
                <a:solidFill>
                  <a:srgbClr val="C00000"/>
                </a:solidFill>
                <a:latin typeface="Arial Narrow" panose="020B0606020202030204" pitchFamily="34" charset="0"/>
              </a:rPr>
              <a:t>действий с ККТ </a:t>
            </a:r>
            <a:r>
              <a:rPr lang="ru-RU" dirty="0">
                <a:solidFill>
                  <a:srgbClr val="0070C0"/>
                </a:solidFill>
                <a:latin typeface="Arial Narrow" panose="020B0606020202030204" pitchFamily="34" charset="0"/>
              </a:rPr>
              <a:t>и иного юридически значимого </a:t>
            </a:r>
            <a:r>
              <a:rPr lang="ru-RU" dirty="0" smtClean="0">
                <a:solidFill>
                  <a:srgbClr val="0070C0"/>
                </a:solidFill>
                <a:latin typeface="Arial Narrow" panose="020B0606020202030204" pitchFamily="34" charset="0"/>
              </a:rPr>
              <a:t>документооборота </a:t>
            </a:r>
            <a:r>
              <a:rPr lang="ru-RU" dirty="0">
                <a:solidFill>
                  <a:srgbClr val="0070C0"/>
                </a:solidFill>
                <a:latin typeface="Arial Narrow" panose="020B0606020202030204" pitchFamily="34" charset="0"/>
              </a:rPr>
              <a:t>по вопросам применения ККТ </a:t>
            </a:r>
            <a:r>
              <a:rPr lang="ru-RU" dirty="0">
                <a:solidFill>
                  <a:srgbClr val="C00000"/>
                </a:solidFill>
                <a:latin typeface="Arial Narrow" panose="020B0606020202030204" pitchFamily="34" charset="0"/>
              </a:rPr>
              <a:t>через личный кабинет </a:t>
            </a:r>
            <a:r>
              <a:rPr lang="ru-RU" dirty="0" smtClean="0">
                <a:solidFill>
                  <a:srgbClr val="C00000"/>
                </a:solidFill>
                <a:latin typeface="Arial Narrow" panose="020B0606020202030204" pitchFamily="34" charset="0"/>
              </a:rPr>
              <a:t>налогоплательщика </a:t>
            </a:r>
            <a:r>
              <a:rPr lang="ru-RU" dirty="0" smtClean="0">
                <a:solidFill>
                  <a:srgbClr val="0070C0"/>
                </a:solidFill>
                <a:latin typeface="Arial Narrow" panose="020B0606020202030204" pitchFamily="34" charset="0"/>
              </a:rPr>
              <a:t>на сайте ФНС России</a:t>
            </a:r>
            <a:endParaRPr lang="ru-RU" dirty="0">
              <a:solidFill>
                <a:srgbClr val="0070C0"/>
              </a:solidFill>
              <a:latin typeface="Arial Narrow" panose="020B0606020202030204" pitchFamily="34" charset="0"/>
            </a:endParaRPr>
          </a:p>
        </p:txBody>
      </p:sp>
      <p:sp>
        <p:nvSpPr>
          <p:cNvPr id="41" name="Прямоугольник 40"/>
          <p:cNvSpPr/>
          <p:nvPr/>
        </p:nvSpPr>
        <p:spPr>
          <a:xfrm>
            <a:off x="3094163" y="1489796"/>
            <a:ext cx="4384732" cy="1200329"/>
          </a:xfrm>
          <a:prstGeom prst="rect">
            <a:avLst/>
          </a:prstGeom>
        </p:spPr>
        <p:txBody>
          <a:bodyPr wrap="square">
            <a:spAutoFit/>
          </a:bodyPr>
          <a:lstStyle/>
          <a:p>
            <a:r>
              <a:rPr lang="ru-RU" dirty="0" smtClean="0">
                <a:solidFill>
                  <a:srgbClr val="C00000"/>
                </a:solidFill>
                <a:latin typeface="Arial Narrow" panose="020B0606020202030204" pitchFamily="34" charset="0"/>
              </a:rPr>
              <a:t>передача </a:t>
            </a:r>
            <a:r>
              <a:rPr lang="ru-RU" dirty="0">
                <a:solidFill>
                  <a:srgbClr val="C00000"/>
                </a:solidFill>
                <a:latin typeface="Arial Narrow" panose="020B0606020202030204" pitchFamily="34" charset="0"/>
              </a:rPr>
              <a:t>информации о </a:t>
            </a:r>
            <a:r>
              <a:rPr lang="ru-RU" dirty="0" smtClean="0">
                <a:solidFill>
                  <a:srgbClr val="C00000"/>
                </a:solidFill>
                <a:latin typeface="Arial Narrow" panose="020B0606020202030204" pitchFamily="34" charset="0"/>
              </a:rPr>
              <a:t>расчётах</a:t>
            </a:r>
            <a:r>
              <a:rPr lang="ru-RU" dirty="0" smtClean="0">
                <a:solidFill>
                  <a:srgbClr val="0070C0"/>
                </a:solidFill>
                <a:latin typeface="Arial Narrow" panose="020B0606020202030204" pitchFamily="34" charset="0"/>
              </a:rPr>
              <a:t> в </a:t>
            </a:r>
            <a:r>
              <a:rPr lang="ru-RU" dirty="0">
                <a:solidFill>
                  <a:srgbClr val="0070C0"/>
                </a:solidFill>
                <a:latin typeface="Arial Narrow" panose="020B0606020202030204" pitchFamily="34" charset="0"/>
              </a:rPr>
              <a:t>электронном виде в адрес налоговых органов </a:t>
            </a:r>
            <a:r>
              <a:rPr lang="ru-RU" dirty="0" smtClean="0">
                <a:solidFill>
                  <a:srgbClr val="0070C0"/>
                </a:solidFill>
                <a:latin typeface="Arial Narrow" panose="020B0606020202030204" pitchFamily="34" charset="0"/>
              </a:rPr>
              <a:t>в </a:t>
            </a:r>
            <a:r>
              <a:rPr lang="ru-RU" dirty="0">
                <a:solidFill>
                  <a:srgbClr val="C00000"/>
                </a:solidFill>
                <a:latin typeface="Arial Narrow" panose="020B0606020202030204" pitchFamily="34" charset="0"/>
              </a:rPr>
              <a:t>онлайн</a:t>
            </a:r>
            <a:r>
              <a:rPr lang="ru-RU" dirty="0">
                <a:solidFill>
                  <a:srgbClr val="FF6600"/>
                </a:solidFill>
                <a:latin typeface="Arial Narrow" panose="020B0606020202030204" pitchFamily="34" charset="0"/>
              </a:rPr>
              <a:t> </a:t>
            </a:r>
            <a:r>
              <a:rPr lang="ru-RU" dirty="0">
                <a:solidFill>
                  <a:srgbClr val="0070C0"/>
                </a:solidFill>
                <a:latin typeface="Arial Narrow" panose="020B0606020202030204" pitchFamily="34" charset="0"/>
              </a:rPr>
              <a:t>режиме и создание </a:t>
            </a:r>
            <a:r>
              <a:rPr lang="ru-RU" dirty="0" smtClean="0">
                <a:solidFill>
                  <a:srgbClr val="0070C0"/>
                </a:solidFill>
                <a:latin typeface="Arial Narrow" panose="020B0606020202030204" pitchFamily="34" charset="0"/>
              </a:rPr>
              <a:t>инновационных </a:t>
            </a:r>
            <a:r>
              <a:rPr lang="ru-RU" dirty="0">
                <a:solidFill>
                  <a:srgbClr val="0070C0"/>
                </a:solidFill>
                <a:latin typeface="Arial Narrow" panose="020B0606020202030204" pitchFamily="34" charset="0"/>
              </a:rPr>
              <a:t>инструментов налогового администрирования</a:t>
            </a:r>
            <a:endParaRPr lang="ru-RU" sz="1600" dirty="0">
              <a:solidFill>
                <a:srgbClr val="0070C0"/>
              </a:solidFill>
              <a:latin typeface="Arial Narrow" panose="020B0606020202030204" pitchFamily="34" charset="0"/>
            </a:endParaRPr>
          </a:p>
        </p:txBody>
      </p:sp>
      <p:sp>
        <p:nvSpPr>
          <p:cNvPr id="42" name="Прямоугольник 41"/>
          <p:cNvSpPr/>
          <p:nvPr/>
        </p:nvSpPr>
        <p:spPr>
          <a:xfrm>
            <a:off x="3247140" y="4744249"/>
            <a:ext cx="4078777" cy="923330"/>
          </a:xfrm>
          <a:prstGeom prst="rect">
            <a:avLst/>
          </a:prstGeom>
        </p:spPr>
        <p:txBody>
          <a:bodyPr wrap="square">
            <a:spAutoFit/>
          </a:bodyPr>
          <a:lstStyle/>
          <a:p>
            <a:r>
              <a:rPr lang="ru-RU" dirty="0">
                <a:solidFill>
                  <a:srgbClr val="C00000"/>
                </a:solidFill>
                <a:latin typeface="Arial Narrow" panose="020B0606020202030204" pitchFamily="34" charset="0"/>
              </a:rPr>
              <a:t>создание современных инструментов </a:t>
            </a:r>
            <a:r>
              <a:rPr lang="ru-RU" dirty="0">
                <a:solidFill>
                  <a:srgbClr val="0070C0"/>
                </a:solidFill>
                <a:latin typeface="Arial Narrow" panose="020B0606020202030204" pitchFamily="34" charset="0"/>
              </a:rPr>
              <a:t>гражданского (народного) </a:t>
            </a:r>
            <a:r>
              <a:rPr lang="ru-RU" dirty="0">
                <a:solidFill>
                  <a:srgbClr val="C00000"/>
                </a:solidFill>
                <a:latin typeface="Arial Narrow" panose="020B0606020202030204" pitchFamily="34" charset="0"/>
              </a:rPr>
              <a:t>контроля</a:t>
            </a:r>
            <a:r>
              <a:rPr lang="ru-RU" dirty="0">
                <a:solidFill>
                  <a:srgbClr val="0070C0"/>
                </a:solidFill>
                <a:latin typeface="Arial Narrow" panose="020B0606020202030204" pitchFamily="34" charset="0"/>
              </a:rPr>
              <a:t> в сфере применения </a:t>
            </a:r>
            <a:r>
              <a:rPr lang="ru-RU" dirty="0" smtClean="0">
                <a:solidFill>
                  <a:srgbClr val="0070C0"/>
                </a:solidFill>
                <a:latin typeface="Arial Narrow" panose="020B0606020202030204" pitchFamily="34" charset="0"/>
              </a:rPr>
              <a:t>контрольно-кассовой техники</a:t>
            </a:r>
            <a:endParaRPr lang="ru-RU" sz="1600" dirty="0">
              <a:solidFill>
                <a:srgbClr val="0070C0"/>
              </a:solidFill>
              <a:latin typeface="Arial Narrow" panose="020B0606020202030204" pitchFamily="34" charset="0"/>
            </a:endParaRPr>
          </a:p>
        </p:txBody>
      </p:sp>
      <p:pic>
        <p:nvPicPr>
          <p:cNvPr id="3" name="Рисунок 2"/>
          <p:cNvPicPr>
            <a:picLocks noChangeAspect="1"/>
          </p:cNvPicPr>
          <p:nvPr/>
        </p:nvPicPr>
        <p:blipFill>
          <a:blip r:embed="rId3"/>
          <a:stretch>
            <a:fillRect/>
          </a:stretch>
        </p:blipFill>
        <p:spPr>
          <a:xfrm>
            <a:off x="478144" y="2674229"/>
            <a:ext cx="1982230" cy="1980063"/>
          </a:xfrm>
          <a:prstGeom prst="rect">
            <a:avLst/>
          </a:prstGeom>
          <a:effectLst>
            <a:softEdge rad="254000"/>
          </a:effectLst>
        </p:spPr>
      </p:pic>
      <p:pic>
        <p:nvPicPr>
          <p:cNvPr id="9" name="Рисунок 8"/>
          <p:cNvPicPr>
            <a:picLocks noChangeAspect="1"/>
          </p:cNvPicPr>
          <p:nvPr/>
        </p:nvPicPr>
        <p:blipFill>
          <a:blip r:embed="rId4"/>
          <a:stretch>
            <a:fillRect/>
          </a:stretch>
        </p:blipFill>
        <p:spPr>
          <a:xfrm>
            <a:off x="8259321" y="12153"/>
            <a:ext cx="768103" cy="5532435"/>
          </a:xfrm>
          <a:prstGeom prst="rect">
            <a:avLst/>
          </a:prstGeom>
          <a:effectLst>
            <a:softEdge rad="63500"/>
          </a:effectLst>
        </p:spPr>
      </p:pic>
    </p:spTree>
    <p:extLst>
      <p:ext uri="{BB962C8B-B14F-4D97-AF65-F5344CB8AC3E}">
        <p14:creationId xmlns:p14="http://schemas.microsoft.com/office/powerpoint/2010/main" val="32377838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2"/>
          <p:cNvSpPr>
            <a:spLocks noGrp="1" noChangeAspect="1"/>
          </p:cNvSpPr>
          <p:nvPr>
            <p:ph type="title"/>
          </p:nvPr>
        </p:nvSpPr>
        <p:spPr>
          <a:xfrm>
            <a:off x="1195366" y="131025"/>
            <a:ext cx="7807402" cy="833251"/>
          </a:xfrm>
        </p:spPr>
        <p:txBody>
          <a:bodyPr>
            <a:noAutofit/>
          </a:bodyPr>
          <a:lstStyle/>
          <a:p>
            <a:pPr>
              <a:buClr>
                <a:srgbClr val="000000"/>
              </a:buClr>
              <a:buSzPts val="1100"/>
              <a:defRPr/>
            </a:pPr>
            <a:r>
              <a:rPr lang="ru-RU" sz="2600" cap="all" dirty="0" smtClean="0">
                <a:solidFill>
                  <a:srgbClr val="0070C0"/>
                </a:solidFill>
                <a:latin typeface="Arial Narrow" panose="020B0606020202030204" pitchFamily="34" charset="0"/>
                <a:sym typeface="Trebuchet MS"/>
              </a:rPr>
              <a:t>Этапы реформы контрольно-кассовой техники</a:t>
            </a:r>
            <a:endParaRPr lang="ru-RU" sz="2600" cap="all" dirty="0">
              <a:solidFill>
                <a:srgbClr val="0070C0"/>
              </a:solidFill>
              <a:latin typeface="Arial Narrow" panose="020B0606020202030204" pitchFamily="34" charset="0"/>
              <a:sym typeface="Trebuchet MS"/>
            </a:endParaRPr>
          </a:p>
        </p:txBody>
      </p:sp>
      <p:sp>
        <p:nvSpPr>
          <p:cNvPr id="8" name="TextBox 7">
            <a:extLst/>
          </p:cNvPr>
          <p:cNvSpPr txBox="1"/>
          <p:nvPr/>
        </p:nvSpPr>
        <p:spPr>
          <a:xfrm>
            <a:off x="3144653" y="1071381"/>
            <a:ext cx="963251" cy="1299267"/>
          </a:xfrm>
          <a:prstGeom prst="rect">
            <a:avLst/>
          </a:prstGeom>
        </p:spPr>
        <p:txBody>
          <a:bodyPr lIns="88334" tIns="44167" rIns="88334" bIns="44167" anchor="ctr">
            <a:noAutofit/>
          </a:bodyPr>
          <a:lstStyle/>
          <a:p>
            <a:pPr algn="ctr" defTabSz="883364">
              <a:defRPr/>
            </a:pPr>
            <a:r>
              <a:rPr lang="ru-RU" sz="1800" dirty="0" smtClean="0">
                <a:solidFill>
                  <a:srgbClr val="FF6600"/>
                </a:solidFill>
                <a:latin typeface="Arial Narrow" panose="020B0606020202030204" pitchFamily="34" charset="0"/>
                <a:ea typeface="+mj-ea"/>
                <a:cs typeface="+mj-cs"/>
              </a:rPr>
              <a:t>Крупная</a:t>
            </a:r>
          </a:p>
          <a:p>
            <a:pPr algn="ctr" defTabSz="883364">
              <a:defRPr/>
            </a:pPr>
            <a:r>
              <a:rPr lang="ru-RU" sz="1800" dirty="0" smtClean="0">
                <a:solidFill>
                  <a:srgbClr val="FF6600"/>
                </a:solidFill>
                <a:latin typeface="Arial Narrow" panose="020B0606020202030204" pitchFamily="34" charset="0"/>
                <a:ea typeface="+mj-ea"/>
                <a:cs typeface="+mj-cs"/>
              </a:rPr>
              <a:t>торговля</a:t>
            </a:r>
            <a:endParaRPr lang="ru-RU" sz="1800" dirty="0">
              <a:solidFill>
                <a:srgbClr val="FF6600"/>
              </a:solidFill>
              <a:latin typeface="Arial Narrow" panose="020B0606020202030204" pitchFamily="34" charset="0"/>
              <a:ea typeface="+mj-ea"/>
              <a:cs typeface="+mj-cs"/>
            </a:endParaRPr>
          </a:p>
        </p:txBody>
      </p:sp>
      <p:sp>
        <p:nvSpPr>
          <p:cNvPr id="9" name="TextBox 8">
            <a:extLst/>
          </p:cNvPr>
          <p:cNvSpPr txBox="1"/>
          <p:nvPr/>
        </p:nvSpPr>
        <p:spPr>
          <a:xfrm>
            <a:off x="3144653" y="2503195"/>
            <a:ext cx="2084716" cy="1299679"/>
          </a:xfrm>
          <a:prstGeom prst="rect">
            <a:avLst/>
          </a:prstGeom>
        </p:spPr>
        <p:txBody>
          <a:bodyPr lIns="88334" tIns="44167" rIns="88334" bIns="44167" anchor="ctr">
            <a:noAutofit/>
          </a:bodyPr>
          <a:lstStyle/>
          <a:p>
            <a:pPr algn="ctr" defTabSz="883364">
              <a:defRPr/>
            </a:pPr>
            <a:r>
              <a:rPr lang="ru-RU" sz="1800" dirty="0">
                <a:solidFill>
                  <a:srgbClr val="FF6600"/>
                </a:solidFill>
                <a:latin typeface="Arial Narrow" panose="020B0606020202030204" pitchFamily="34" charset="0"/>
                <a:ea typeface="+mj-ea"/>
                <a:cs typeface="+mj-cs"/>
              </a:rPr>
              <a:t>Малая торговля и </a:t>
            </a:r>
            <a:r>
              <a:rPr lang="ru-RU" sz="1800" dirty="0" smtClean="0">
                <a:solidFill>
                  <a:srgbClr val="FF6600"/>
                </a:solidFill>
                <a:latin typeface="Arial Narrow" panose="020B0606020202030204" pitchFamily="34" charset="0"/>
                <a:ea typeface="+mj-ea"/>
                <a:cs typeface="+mj-cs"/>
              </a:rPr>
              <a:t>общепит </a:t>
            </a:r>
            <a:r>
              <a:rPr lang="ru-RU" sz="1800" dirty="0">
                <a:solidFill>
                  <a:srgbClr val="FF6600"/>
                </a:solidFill>
                <a:latin typeface="Arial Narrow" panose="020B0606020202030204" pitchFamily="34" charset="0"/>
                <a:ea typeface="+mj-ea"/>
                <a:cs typeface="+mj-cs"/>
              </a:rPr>
              <a:t>с </a:t>
            </a:r>
            <a:r>
              <a:rPr lang="ru-RU" sz="1800" dirty="0" smtClean="0">
                <a:solidFill>
                  <a:srgbClr val="FF6600"/>
                </a:solidFill>
                <a:latin typeface="Arial Narrow" panose="020B0606020202030204" pitchFamily="34" charset="0"/>
                <a:ea typeface="+mj-ea"/>
                <a:cs typeface="+mj-cs"/>
              </a:rPr>
              <a:t>наёмными </a:t>
            </a:r>
            <a:r>
              <a:rPr lang="ru-RU" sz="1800" dirty="0">
                <a:solidFill>
                  <a:srgbClr val="FF6600"/>
                </a:solidFill>
                <a:latin typeface="Arial Narrow" panose="020B0606020202030204" pitchFamily="34" charset="0"/>
                <a:ea typeface="+mj-ea"/>
                <a:cs typeface="+mj-cs"/>
              </a:rPr>
              <a:t>работниками</a:t>
            </a:r>
          </a:p>
        </p:txBody>
      </p:sp>
      <p:sp>
        <p:nvSpPr>
          <p:cNvPr id="10" name="TextBox 9">
            <a:extLst/>
          </p:cNvPr>
          <p:cNvSpPr txBox="1"/>
          <p:nvPr/>
        </p:nvSpPr>
        <p:spPr>
          <a:xfrm>
            <a:off x="3136119" y="3935421"/>
            <a:ext cx="2636613" cy="1301597"/>
          </a:xfrm>
          <a:prstGeom prst="rect">
            <a:avLst/>
          </a:prstGeom>
        </p:spPr>
        <p:txBody>
          <a:bodyPr lIns="88334" tIns="44167" rIns="88334" bIns="44167" anchor="ctr">
            <a:noAutofit/>
          </a:bodyPr>
          <a:lstStyle/>
          <a:p>
            <a:pPr algn="ctr" defTabSz="883364">
              <a:defRPr/>
            </a:pPr>
            <a:r>
              <a:rPr lang="ru-RU" sz="1800" dirty="0">
                <a:solidFill>
                  <a:srgbClr val="FF6600"/>
                </a:solidFill>
                <a:latin typeface="Arial Narrow" panose="020B0606020202030204" pitchFamily="34" charset="0"/>
                <a:ea typeface="+mj-ea"/>
                <a:cs typeface="+mj-cs"/>
              </a:rPr>
              <a:t>Услуги, </a:t>
            </a:r>
            <a:r>
              <a:rPr lang="ru-RU" sz="1800" dirty="0" smtClean="0">
                <a:solidFill>
                  <a:srgbClr val="FF6600"/>
                </a:solidFill>
                <a:latin typeface="Arial Narrow" panose="020B0606020202030204" pitchFamily="34" charset="0"/>
                <a:ea typeface="+mj-ea"/>
                <a:cs typeface="+mj-cs"/>
              </a:rPr>
              <a:t>транспорт,</a:t>
            </a:r>
          </a:p>
          <a:p>
            <a:pPr algn="ctr" defTabSz="883364">
              <a:defRPr/>
            </a:pPr>
            <a:r>
              <a:rPr lang="ru-RU" sz="1800" dirty="0" smtClean="0">
                <a:solidFill>
                  <a:srgbClr val="FF6600"/>
                </a:solidFill>
                <a:latin typeface="Arial Narrow" panose="020B0606020202030204" pitchFamily="34" charset="0"/>
                <a:ea typeface="+mj-ea"/>
                <a:cs typeface="+mj-cs"/>
              </a:rPr>
              <a:t>малая </a:t>
            </a:r>
            <a:r>
              <a:rPr lang="ru-RU" sz="1800" dirty="0">
                <a:solidFill>
                  <a:srgbClr val="FF6600"/>
                </a:solidFill>
                <a:latin typeface="Arial Narrow" panose="020B0606020202030204" pitchFamily="34" charset="0"/>
                <a:ea typeface="+mj-ea"/>
                <a:cs typeface="+mj-cs"/>
              </a:rPr>
              <a:t>торговля и </a:t>
            </a:r>
            <a:r>
              <a:rPr lang="ru-RU" sz="1800" dirty="0" smtClean="0">
                <a:solidFill>
                  <a:srgbClr val="FF6600"/>
                </a:solidFill>
                <a:latin typeface="Arial Narrow" panose="020B0606020202030204" pitchFamily="34" charset="0"/>
                <a:ea typeface="+mj-ea"/>
                <a:cs typeface="+mj-cs"/>
              </a:rPr>
              <a:t>общепит </a:t>
            </a:r>
            <a:r>
              <a:rPr lang="ru-RU" sz="1800" dirty="0">
                <a:solidFill>
                  <a:srgbClr val="FF6600"/>
                </a:solidFill>
                <a:latin typeface="Arial Narrow" panose="020B0606020202030204" pitchFamily="34" charset="0"/>
                <a:ea typeface="+mj-ea"/>
                <a:cs typeface="+mj-cs"/>
              </a:rPr>
              <a:t>без наемных работников</a:t>
            </a:r>
          </a:p>
        </p:txBody>
      </p:sp>
      <p:sp>
        <p:nvSpPr>
          <p:cNvPr id="11" name="TextBox 10">
            <a:extLst/>
          </p:cNvPr>
          <p:cNvSpPr txBox="1"/>
          <p:nvPr/>
        </p:nvSpPr>
        <p:spPr>
          <a:xfrm>
            <a:off x="3137597" y="5366498"/>
            <a:ext cx="3619289" cy="1342312"/>
          </a:xfrm>
          <a:prstGeom prst="rect">
            <a:avLst/>
          </a:prstGeom>
        </p:spPr>
        <p:txBody>
          <a:bodyPr lIns="88334" tIns="44167" rIns="88334" bIns="44167" anchor="ctr">
            <a:noAutofit/>
          </a:bodyPr>
          <a:lstStyle/>
          <a:p>
            <a:pPr algn="ctr" defTabSz="883364">
              <a:defRPr/>
            </a:pPr>
            <a:r>
              <a:rPr lang="ru-RU" sz="1800" dirty="0" smtClean="0">
                <a:solidFill>
                  <a:srgbClr val="FF6600"/>
                </a:solidFill>
                <a:latin typeface="Arial Narrow" panose="020B0606020202030204" pitchFamily="34" charset="0"/>
                <a:ea typeface="+mj-ea"/>
                <a:cs typeface="+mj-cs"/>
              </a:rPr>
              <a:t>Предприниматели</a:t>
            </a:r>
            <a:r>
              <a:rPr lang="en-US" sz="1800" dirty="0" smtClean="0">
                <a:solidFill>
                  <a:srgbClr val="FF6600"/>
                </a:solidFill>
                <a:latin typeface="Arial Narrow" panose="020B0606020202030204" pitchFamily="34" charset="0"/>
                <a:ea typeface="+mj-ea"/>
                <a:cs typeface="+mj-cs"/>
              </a:rPr>
              <a:t> </a:t>
            </a:r>
            <a:r>
              <a:rPr lang="en-US" sz="1800" dirty="0">
                <a:solidFill>
                  <a:srgbClr val="FF6600"/>
                </a:solidFill>
                <a:latin typeface="Arial Narrow" panose="020B0606020202030204" pitchFamily="34" charset="0"/>
                <a:ea typeface="+mj-ea"/>
                <a:cs typeface="+mj-cs"/>
              </a:rPr>
              <a:t>– </a:t>
            </a:r>
            <a:r>
              <a:rPr lang="ru-RU" sz="1800" dirty="0">
                <a:solidFill>
                  <a:srgbClr val="FF6600"/>
                </a:solidFill>
                <a:latin typeface="Arial Narrow" panose="020B0606020202030204" pitchFamily="34" charset="0"/>
                <a:ea typeface="+mj-ea"/>
                <a:cs typeface="+mj-cs"/>
              </a:rPr>
              <a:t>продают свои товары или </a:t>
            </a:r>
            <a:r>
              <a:rPr lang="ru-RU" sz="1800" dirty="0" smtClean="0">
                <a:solidFill>
                  <a:srgbClr val="FF6600"/>
                </a:solidFill>
                <a:latin typeface="Arial Narrow" panose="020B0606020202030204" pitchFamily="34" charset="0"/>
                <a:ea typeface="+mj-ea"/>
                <a:cs typeface="+mj-cs"/>
              </a:rPr>
              <a:t>услуги </a:t>
            </a:r>
            <a:r>
              <a:rPr lang="ru-RU" sz="1800" dirty="0">
                <a:solidFill>
                  <a:srgbClr val="FF6600"/>
                </a:solidFill>
                <a:latin typeface="Arial Narrow" panose="020B0606020202030204" pitchFamily="34" charset="0"/>
                <a:ea typeface="+mj-ea"/>
                <a:cs typeface="+mj-cs"/>
              </a:rPr>
              <a:t>без наемных работников</a:t>
            </a:r>
          </a:p>
        </p:txBody>
      </p:sp>
      <p:sp>
        <p:nvSpPr>
          <p:cNvPr id="12" name="TextBox 11">
            <a:extLst/>
          </p:cNvPr>
          <p:cNvSpPr txBox="1"/>
          <p:nvPr/>
        </p:nvSpPr>
        <p:spPr>
          <a:xfrm>
            <a:off x="1367189" y="5414461"/>
            <a:ext cx="1746682" cy="1161088"/>
          </a:xfrm>
          <a:prstGeom prst="rect">
            <a:avLst/>
          </a:prstGeom>
        </p:spPr>
        <p:txBody>
          <a:bodyPr wrap="none" lIns="88334" tIns="44167" rIns="88334" bIns="44167" anchor="ctr">
            <a:normAutofit/>
          </a:bodyPr>
          <a:lstStyle/>
          <a:p>
            <a:pPr algn="ctr" defTabSz="883364">
              <a:defRPr/>
            </a:pPr>
            <a:r>
              <a:rPr lang="ru-RU" sz="2500" b="1" dirty="0" smtClean="0">
                <a:solidFill>
                  <a:srgbClr val="C00000"/>
                </a:solidFill>
                <a:latin typeface="Arial Narrow" panose="020B0606020202030204" pitchFamily="34" charset="0"/>
                <a:ea typeface="+mj-ea"/>
                <a:cs typeface="+mj-cs"/>
              </a:rPr>
              <a:t>4 этап</a:t>
            </a:r>
          </a:p>
          <a:p>
            <a:pPr algn="ctr" defTabSz="883364">
              <a:defRPr/>
            </a:pPr>
            <a:r>
              <a:rPr lang="ru-RU" sz="2500" b="1" dirty="0" smtClean="0">
                <a:solidFill>
                  <a:srgbClr val="0070C0"/>
                </a:solidFill>
                <a:latin typeface="Arial Narrow" panose="020B0606020202030204" pitchFamily="34" charset="0"/>
                <a:ea typeface="+mj-ea"/>
                <a:cs typeface="+mj-cs"/>
              </a:rPr>
              <a:t>01.</a:t>
            </a:r>
            <a:r>
              <a:rPr lang="en-US" sz="2500" b="1" dirty="0" smtClean="0">
                <a:solidFill>
                  <a:srgbClr val="0070C0"/>
                </a:solidFill>
                <a:latin typeface="Arial Narrow" panose="020B0606020202030204" pitchFamily="34" charset="0"/>
                <a:ea typeface="+mj-ea"/>
                <a:cs typeface="+mj-cs"/>
              </a:rPr>
              <a:t>07.2021</a:t>
            </a:r>
            <a:endParaRPr lang="ru-RU" sz="2500" b="1" dirty="0">
              <a:solidFill>
                <a:srgbClr val="0070C0"/>
              </a:solidFill>
              <a:latin typeface="Arial Narrow" panose="020B0606020202030204" pitchFamily="34" charset="0"/>
              <a:ea typeface="+mj-ea"/>
              <a:cs typeface="+mj-cs"/>
            </a:endParaRPr>
          </a:p>
        </p:txBody>
      </p:sp>
      <p:sp>
        <p:nvSpPr>
          <p:cNvPr id="13" name="TextBox 12">
            <a:extLst/>
          </p:cNvPr>
          <p:cNvSpPr txBox="1"/>
          <p:nvPr/>
        </p:nvSpPr>
        <p:spPr>
          <a:xfrm>
            <a:off x="1389437" y="2628370"/>
            <a:ext cx="1746682" cy="1161088"/>
          </a:xfrm>
          <a:prstGeom prst="rect">
            <a:avLst/>
          </a:prstGeom>
        </p:spPr>
        <p:txBody>
          <a:bodyPr wrap="none" lIns="88334" tIns="44167" rIns="88334" bIns="44167" anchor="ctr">
            <a:normAutofit/>
          </a:bodyPr>
          <a:lstStyle/>
          <a:p>
            <a:pPr algn="ctr" defTabSz="883364">
              <a:defRPr/>
            </a:pPr>
            <a:r>
              <a:rPr lang="ru-RU" sz="2500" b="1" dirty="0" smtClean="0">
                <a:solidFill>
                  <a:srgbClr val="C00000"/>
                </a:solidFill>
                <a:latin typeface="Arial Narrow" panose="020B0606020202030204" pitchFamily="34" charset="0"/>
                <a:ea typeface="+mj-ea"/>
                <a:cs typeface="+mj-cs"/>
              </a:rPr>
              <a:t>2 этап</a:t>
            </a:r>
          </a:p>
          <a:p>
            <a:pPr algn="ctr" defTabSz="883364">
              <a:defRPr/>
            </a:pPr>
            <a:r>
              <a:rPr lang="ru-RU" sz="2500" b="1" dirty="0" smtClean="0">
                <a:solidFill>
                  <a:srgbClr val="0070C0"/>
                </a:solidFill>
                <a:latin typeface="Arial Narrow" panose="020B0606020202030204" pitchFamily="34" charset="0"/>
                <a:ea typeface="+mj-ea"/>
                <a:cs typeface="+mj-cs"/>
              </a:rPr>
              <a:t>01.</a:t>
            </a:r>
            <a:r>
              <a:rPr lang="en-US" sz="2500" b="1" dirty="0" smtClean="0">
                <a:solidFill>
                  <a:srgbClr val="0070C0"/>
                </a:solidFill>
                <a:latin typeface="Arial Narrow" panose="020B0606020202030204" pitchFamily="34" charset="0"/>
                <a:ea typeface="+mj-ea"/>
                <a:cs typeface="+mj-cs"/>
              </a:rPr>
              <a:t>07.2018</a:t>
            </a:r>
            <a:endParaRPr lang="ru-RU" sz="2500" b="1" dirty="0">
              <a:solidFill>
                <a:srgbClr val="0070C0"/>
              </a:solidFill>
              <a:latin typeface="Arial Narrow" panose="020B0606020202030204" pitchFamily="34" charset="0"/>
              <a:ea typeface="+mj-ea"/>
              <a:cs typeface="+mj-cs"/>
            </a:endParaRPr>
          </a:p>
        </p:txBody>
      </p:sp>
      <p:sp>
        <p:nvSpPr>
          <p:cNvPr id="14" name="TextBox 13">
            <a:extLst/>
          </p:cNvPr>
          <p:cNvSpPr txBox="1"/>
          <p:nvPr/>
        </p:nvSpPr>
        <p:spPr>
          <a:xfrm>
            <a:off x="1445774" y="4004142"/>
            <a:ext cx="1746682" cy="1161088"/>
          </a:xfrm>
          <a:prstGeom prst="rect">
            <a:avLst/>
          </a:prstGeom>
        </p:spPr>
        <p:txBody>
          <a:bodyPr wrap="none" lIns="88334" tIns="44167" rIns="88334" bIns="44167" anchor="ctr">
            <a:normAutofit/>
          </a:bodyPr>
          <a:lstStyle/>
          <a:p>
            <a:pPr algn="ctr" defTabSz="883364">
              <a:defRPr/>
            </a:pPr>
            <a:r>
              <a:rPr lang="ru-RU" sz="2500" b="1" dirty="0" smtClean="0">
                <a:solidFill>
                  <a:srgbClr val="C00000"/>
                </a:solidFill>
                <a:latin typeface="Arial Narrow" panose="020B0606020202030204" pitchFamily="34" charset="0"/>
                <a:ea typeface="+mj-ea"/>
                <a:cs typeface="+mj-cs"/>
              </a:rPr>
              <a:t>3 этап</a:t>
            </a:r>
          </a:p>
          <a:p>
            <a:pPr algn="ctr" defTabSz="883364">
              <a:defRPr/>
            </a:pPr>
            <a:r>
              <a:rPr lang="ru-RU" sz="2500" b="1" dirty="0" smtClean="0">
                <a:solidFill>
                  <a:srgbClr val="0070C0"/>
                </a:solidFill>
                <a:latin typeface="Arial Narrow" panose="020B0606020202030204" pitchFamily="34" charset="0"/>
                <a:ea typeface="+mj-ea"/>
                <a:cs typeface="+mj-cs"/>
              </a:rPr>
              <a:t>01.</a:t>
            </a:r>
            <a:r>
              <a:rPr lang="en-US" sz="2500" b="1" dirty="0" smtClean="0">
                <a:solidFill>
                  <a:srgbClr val="0070C0"/>
                </a:solidFill>
                <a:latin typeface="Arial Narrow" panose="020B0606020202030204" pitchFamily="34" charset="0"/>
                <a:ea typeface="+mj-ea"/>
                <a:cs typeface="+mj-cs"/>
              </a:rPr>
              <a:t>07.2019</a:t>
            </a:r>
            <a:endParaRPr lang="ru-RU" sz="2500" b="1" dirty="0">
              <a:solidFill>
                <a:srgbClr val="0070C0"/>
              </a:solidFill>
              <a:latin typeface="Arial Narrow" panose="020B0606020202030204" pitchFamily="34" charset="0"/>
              <a:ea typeface="+mj-ea"/>
              <a:cs typeface="+mj-cs"/>
            </a:endParaRPr>
          </a:p>
        </p:txBody>
      </p:sp>
      <p:pic>
        <p:nvPicPr>
          <p:cNvPr id="16" name="Рисунок 15">
            <a:extLst/>
          </p:cNvPr>
          <p:cNvPicPr>
            <a:picLocks noChangeAspect="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4359536" y="1057364"/>
            <a:ext cx="1317641" cy="1317641"/>
          </a:xfrm>
          <a:prstGeom prst="rect">
            <a:avLst/>
          </a:prstGeom>
        </p:spPr>
      </p:pic>
      <p:pic>
        <p:nvPicPr>
          <p:cNvPr id="17" name="Рисунок 16">
            <a:extLst/>
          </p:cNvPr>
          <p:cNvPicPr>
            <a:picLocks noChangeAspect="1"/>
          </p:cNvPicPr>
          <p:nvPr/>
        </p:nvPicPr>
        <p:blipFill>
          <a:blip r:embed="rId4"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6161328" y="3912978"/>
            <a:ext cx="1333347" cy="1333347"/>
          </a:xfrm>
          <a:prstGeom prst="rect">
            <a:avLst/>
          </a:prstGeom>
        </p:spPr>
      </p:pic>
      <p:pic>
        <p:nvPicPr>
          <p:cNvPr id="18" name="Рисунок 17">
            <a:extLst/>
          </p:cNvPr>
          <p:cNvPicPr>
            <a:picLocks noChangeAspect="1"/>
          </p:cNvPicPr>
          <p:nvPr/>
        </p:nvPicPr>
        <p:blipFill>
          <a:blip r:embed="rId5"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5300485" y="2488441"/>
            <a:ext cx="1317641" cy="1317641"/>
          </a:xfrm>
          <a:prstGeom prst="rect">
            <a:avLst/>
          </a:prstGeom>
        </p:spPr>
      </p:pic>
      <p:pic>
        <p:nvPicPr>
          <p:cNvPr id="19" name="Рисунок 18">
            <a:extLst/>
          </p:cNvPr>
          <p:cNvPicPr>
            <a:picLocks noChangeAspect="1"/>
          </p:cNvPicPr>
          <p:nvPr/>
        </p:nvPicPr>
        <p:blipFill>
          <a:blip r:embed="rId6"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6962755" y="5359757"/>
            <a:ext cx="1349053" cy="1349053"/>
          </a:xfrm>
          <a:prstGeom prst="rect">
            <a:avLst/>
          </a:prstGeom>
        </p:spPr>
      </p:pic>
      <p:sp>
        <p:nvSpPr>
          <p:cNvPr id="20" name="TextBox 19">
            <a:extLst/>
          </p:cNvPr>
          <p:cNvSpPr txBox="1"/>
          <p:nvPr/>
        </p:nvSpPr>
        <p:spPr>
          <a:xfrm>
            <a:off x="1367189" y="1120108"/>
            <a:ext cx="1746682" cy="1254487"/>
          </a:xfrm>
          <a:prstGeom prst="rect">
            <a:avLst/>
          </a:prstGeom>
        </p:spPr>
        <p:txBody>
          <a:bodyPr wrap="none" lIns="88334" tIns="44167" rIns="88334" bIns="44167" anchor="ctr">
            <a:normAutofit/>
          </a:bodyPr>
          <a:lstStyle/>
          <a:p>
            <a:pPr algn="ctr" defTabSz="883364">
              <a:defRPr/>
            </a:pPr>
            <a:r>
              <a:rPr lang="ru-RU" sz="2500" b="1" dirty="0" smtClean="0">
                <a:solidFill>
                  <a:srgbClr val="C00000"/>
                </a:solidFill>
                <a:latin typeface="Arial Narrow" panose="020B0606020202030204" pitchFamily="34" charset="0"/>
                <a:ea typeface="+mj-ea"/>
                <a:cs typeface="+mj-cs"/>
              </a:rPr>
              <a:t>1 этап</a:t>
            </a:r>
          </a:p>
          <a:p>
            <a:pPr algn="ctr" defTabSz="883364">
              <a:defRPr/>
            </a:pPr>
            <a:r>
              <a:rPr lang="ru-RU" sz="2500" b="1" dirty="0" smtClean="0">
                <a:solidFill>
                  <a:srgbClr val="0070C0"/>
                </a:solidFill>
                <a:latin typeface="Arial Narrow" panose="020B0606020202030204" pitchFamily="34" charset="0"/>
                <a:ea typeface="+mj-ea"/>
                <a:cs typeface="+mj-cs"/>
              </a:rPr>
              <a:t>01.</a:t>
            </a:r>
            <a:r>
              <a:rPr lang="en-US" sz="2500" b="1" dirty="0" smtClean="0">
                <a:solidFill>
                  <a:srgbClr val="0070C0"/>
                </a:solidFill>
                <a:latin typeface="Arial Narrow" panose="020B0606020202030204" pitchFamily="34" charset="0"/>
                <a:ea typeface="+mj-ea"/>
                <a:cs typeface="+mj-cs"/>
              </a:rPr>
              <a:t>07.2017</a:t>
            </a:r>
            <a:endParaRPr lang="ru-RU" sz="2500" b="1" dirty="0">
              <a:solidFill>
                <a:srgbClr val="0070C0"/>
              </a:solidFill>
              <a:latin typeface="Arial Narrow" panose="020B0606020202030204" pitchFamily="34" charset="0"/>
              <a:ea typeface="+mj-ea"/>
              <a:cs typeface="+mj-cs"/>
            </a:endParaRPr>
          </a:p>
        </p:txBody>
      </p:sp>
      <p:pic>
        <p:nvPicPr>
          <p:cNvPr id="2" name="Рисунок 1"/>
          <p:cNvPicPr>
            <a:picLocks noChangeAspect="1"/>
          </p:cNvPicPr>
          <p:nvPr/>
        </p:nvPicPr>
        <p:blipFill>
          <a:blip r:embed="rId7"/>
          <a:stretch>
            <a:fillRect/>
          </a:stretch>
        </p:blipFill>
        <p:spPr>
          <a:xfrm>
            <a:off x="267510" y="1057364"/>
            <a:ext cx="905381" cy="5651446"/>
          </a:xfrm>
          <a:prstGeom prst="rect">
            <a:avLst/>
          </a:prstGeom>
        </p:spPr>
      </p:pic>
    </p:spTree>
    <p:extLst>
      <p:ext uri="{BB962C8B-B14F-4D97-AF65-F5344CB8AC3E}">
        <p14:creationId xmlns:p14="http://schemas.microsoft.com/office/powerpoint/2010/main" val="29675767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Заголовок 2"/>
          <p:cNvSpPr>
            <a:spLocks noGrp="1" noChangeAspect="1"/>
          </p:cNvSpPr>
          <p:nvPr>
            <p:ph type="title"/>
          </p:nvPr>
        </p:nvSpPr>
        <p:spPr>
          <a:xfrm>
            <a:off x="1195366" y="131024"/>
            <a:ext cx="7807402" cy="841566"/>
          </a:xfrm>
        </p:spPr>
        <p:txBody>
          <a:bodyPr>
            <a:noAutofit/>
          </a:bodyPr>
          <a:lstStyle/>
          <a:p>
            <a:pPr>
              <a:buClr>
                <a:srgbClr val="000000"/>
              </a:buClr>
              <a:buSzPts val="1100"/>
              <a:defRPr/>
            </a:pPr>
            <a:r>
              <a:rPr lang="ru-RU" sz="2600" cap="all" dirty="0" smtClean="0">
                <a:solidFill>
                  <a:srgbClr val="0070C0"/>
                </a:solidFill>
                <a:latin typeface="Arial Narrow" panose="020B0606020202030204" pitchFamily="34" charset="0"/>
                <a:sym typeface="Trebuchet MS"/>
              </a:rPr>
              <a:t>Итоги реформы контрольно-кассовой техники ВО ВЛАДИМИРСКОЙ ОБЛАСТИ</a:t>
            </a:r>
            <a:endParaRPr lang="ru-RU" sz="2600" cap="all" dirty="0">
              <a:solidFill>
                <a:srgbClr val="0070C0"/>
              </a:solidFill>
              <a:latin typeface="Arial Narrow" panose="020B0606020202030204" pitchFamily="34" charset="0"/>
              <a:sym typeface="Trebuchet MS"/>
            </a:endParaRPr>
          </a:p>
        </p:txBody>
      </p:sp>
      <p:sp>
        <p:nvSpPr>
          <p:cNvPr id="27" name="Прямоугольник 26"/>
          <p:cNvSpPr/>
          <p:nvPr/>
        </p:nvSpPr>
        <p:spPr>
          <a:xfrm>
            <a:off x="1219109" y="1120361"/>
            <a:ext cx="3600000" cy="936241"/>
          </a:xfrm>
          <a:prstGeom prst="rect">
            <a:avLst/>
          </a:prstGeom>
        </p:spPr>
        <p:txBody>
          <a:bodyPr wrap="none" lIns="87536" tIns="43768" rIns="87536" bIns="43768">
            <a:noAutofit/>
          </a:bodyPr>
          <a:lstStyle/>
          <a:p>
            <a:pPr algn="ctr" eaLnBrk="1" hangingPunct="1">
              <a:defRPr/>
            </a:pPr>
            <a:r>
              <a:rPr lang="ru-RU" sz="3200" b="1" dirty="0" smtClean="0">
                <a:solidFill>
                  <a:srgbClr val="C00000"/>
                </a:solidFill>
                <a:latin typeface="Arial Narrow" panose="020B0606020202030204" pitchFamily="34" charset="0"/>
              </a:rPr>
              <a:t>16 752 </a:t>
            </a:r>
            <a:r>
              <a:rPr lang="ru-RU" sz="2400" dirty="0" smtClean="0">
                <a:solidFill>
                  <a:srgbClr val="0070C0"/>
                </a:solidFill>
                <a:latin typeface="Arial Narrow" panose="020B0606020202030204" pitchFamily="34" charset="0"/>
              </a:rPr>
              <a:t>пользователя</a:t>
            </a:r>
          </a:p>
          <a:p>
            <a:pPr algn="ctr" eaLnBrk="1" hangingPunct="1">
              <a:defRPr/>
            </a:pPr>
            <a:r>
              <a:rPr lang="ru-RU" sz="2400" dirty="0" smtClean="0">
                <a:solidFill>
                  <a:srgbClr val="0070C0"/>
                </a:solidFill>
                <a:latin typeface="Arial Narrow" panose="020B0606020202030204" pitchFamily="34" charset="0"/>
              </a:rPr>
              <a:t>контрольно-кассовой </a:t>
            </a:r>
            <a:r>
              <a:rPr lang="ru-RU" sz="2400" dirty="0">
                <a:solidFill>
                  <a:srgbClr val="0070C0"/>
                </a:solidFill>
                <a:latin typeface="Arial Narrow" panose="020B0606020202030204" pitchFamily="34" charset="0"/>
              </a:rPr>
              <a:t>техники</a:t>
            </a:r>
            <a:endParaRPr lang="ru-RU" sz="2400" dirty="0">
              <a:solidFill>
                <a:schemeClr val="tx1">
                  <a:lumMod val="65000"/>
                  <a:lumOff val="35000"/>
                </a:schemeClr>
              </a:solidFill>
              <a:latin typeface="Arial Narrow" panose="020B0606020202030204" pitchFamily="34" charset="0"/>
            </a:endParaRPr>
          </a:p>
        </p:txBody>
      </p:sp>
      <p:graphicFrame>
        <p:nvGraphicFramePr>
          <p:cNvPr id="29" name="Объект 5"/>
          <p:cNvGraphicFramePr>
            <a:graphicFrameLocks/>
          </p:cNvGraphicFramePr>
          <p:nvPr>
            <p:extLst>
              <p:ext uri="{D42A27DB-BD31-4B8C-83A1-F6EECF244321}">
                <p14:modId xmlns:p14="http://schemas.microsoft.com/office/powerpoint/2010/main" val="2570278308"/>
              </p:ext>
            </p:extLst>
          </p:nvPr>
        </p:nvGraphicFramePr>
        <p:xfrm>
          <a:off x="1219108" y="2062835"/>
          <a:ext cx="3600000" cy="3600000"/>
        </p:xfrm>
        <a:graphic>
          <a:graphicData uri="http://schemas.openxmlformats.org/drawingml/2006/chart">
            <c:chart xmlns:c="http://schemas.openxmlformats.org/drawingml/2006/chart" xmlns:r="http://schemas.openxmlformats.org/officeDocument/2006/relationships" r:id="rId3"/>
          </a:graphicData>
        </a:graphic>
      </p:graphicFrame>
      <p:sp>
        <p:nvSpPr>
          <p:cNvPr id="35" name="Прямоугольник 34"/>
          <p:cNvSpPr/>
          <p:nvPr/>
        </p:nvSpPr>
        <p:spPr>
          <a:xfrm>
            <a:off x="3107995" y="3615530"/>
            <a:ext cx="1547997" cy="494607"/>
          </a:xfrm>
          <a:prstGeom prst="rect">
            <a:avLst/>
          </a:prstGeom>
        </p:spPr>
        <p:txBody>
          <a:bodyPr wrap="none" lIns="87536" tIns="43768" rIns="87536" bIns="43768">
            <a:noAutofit/>
          </a:bodyPr>
          <a:lstStyle/>
          <a:p>
            <a:pPr algn="ctr">
              <a:defRPr/>
            </a:pPr>
            <a:r>
              <a:rPr lang="ru-RU" sz="2800" b="1" dirty="0" smtClean="0">
                <a:solidFill>
                  <a:srgbClr val="C00000"/>
                </a:solidFill>
                <a:latin typeface="Arial Narrow" panose="020B0606020202030204" pitchFamily="34" charset="0"/>
              </a:rPr>
              <a:t>ЮЛ</a:t>
            </a:r>
            <a:r>
              <a:rPr lang="ru-RU" sz="2800" b="1" dirty="0" smtClean="0">
                <a:solidFill>
                  <a:srgbClr val="0070C0"/>
                </a:solidFill>
                <a:latin typeface="Arial Narrow" panose="020B0606020202030204" pitchFamily="34" charset="0"/>
              </a:rPr>
              <a:t> 5 467</a:t>
            </a:r>
            <a:endParaRPr lang="ru-RU" sz="2800" b="1" dirty="0">
              <a:solidFill>
                <a:srgbClr val="0070C0"/>
              </a:solidFill>
              <a:latin typeface="Arial Narrow" panose="020B0606020202030204" pitchFamily="34" charset="0"/>
            </a:endParaRPr>
          </a:p>
        </p:txBody>
      </p:sp>
      <p:sp>
        <p:nvSpPr>
          <p:cNvPr id="36" name="Прямоугольник 35"/>
          <p:cNvSpPr/>
          <p:nvPr/>
        </p:nvSpPr>
        <p:spPr>
          <a:xfrm>
            <a:off x="1155541" y="5611849"/>
            <a:ext cx="7524470" cy="892552"/>
          </a:xfrm>
          <a:prstGeom prst="rect">
            <a:avLst/>
          </a:prstGeom>
        </p:spPr>
        <p:txBody>
          <a:bodyPr wrap="square">
            <a:spAutoFit/>
          </a:bodyPr>
          <a:lstStyle/>
          <a:p>
            <a:r>
              <a:rPr lang="ru-RU" sz="2800" b="1" dirty="0" smtClean="0">
                <a:solidFill>
                  <a:srgbClr val="C00000"/>
                </a:solidFill>
                <a:latin typeface="Arial Narrow" panose="020B0606020202030204" pitchFamily="34" charset="0"/>
              </a:rPr>
              <a:t>24 689 </a:t>
            </a:r>
            <a:r>
              <a:rPr lang="ru-RU" sz="2400" dirty="0">
                <a:solidFill>
                  <a:srgbClr val="0070C0"/>
                </a:solidFill>
                <a:latin typeface="Arial Narrow" panose="020B0606020202030204" pitchFamily="34" charset="0"/>
              </a:rPr>
              <a:t>единиц контрольно-кассовой техники </a:t>
            </a:r>
            <a:r>
              <a:rPr lang="ru-RU" sz="2400" dirty="0" smtClean="0">
                <a:solidFill>
                  <a:srgbClr val="0070C0"/>
                </a:solidFill>
                <a:latin typeface="Arial Narrow" panose="020B0606020202030204" pitchFamily="34" charset="0"/>
              </a:rPr>
              <a:t>или </a:t>
            </a:r>
            <a:r>
              <a:rPr lang="ru-RU" sz="2800" b="1" dirty="0" smtClean="0">
                <a:solidFill>
                  <a:srgbClr val="C00000"/>
                </a:solidFill>
                <a:latin typeface="Arial Narrow" panose="020B0606020202030204" pitchFamily="34" charset="0"/>
              </a:rPr>
              <a:t>72,4 %</a:t>
            </a:r>
            <a:r>
              <a:rPr lang="ru-RU" sz="2400" dirty="0" smtClean="0">
                <a:solidFill>
                  <a:srgbClr val="0070C0"/>
                </a:solidFill>
                <a:latin typeface="Arial Narrow" panose="020B0606020202030204" pitchFamily="34" charset="0"/>
              </a:rPr>
              <a:t> зарегистрировано через </a:t>
            </a:r>
            <a:r>
              <a:rPr lang="ru-RU" sz="2400" dirty="0" smtClean="0">
                <a:solidFill>
                  <a:srgbClr val="C00000"/>
                </a:solidFill>
                <a:latin typeface="Arial Narrow" panose="020B0606020202030204" pitchFamily="34" charset="0"/>
              </a:rPr>
              <a:t>личный кабинет налогоплательщика</a:t>
            </a:r>
            <a:endParaRPr lang="ru-RU" sz="2400" dirty="0">
              <a:solidFill>
                <a:srgbClr val="C00000"/>
              </a:solidFill>
              <a:latin typeface="Arial Narrow" panose="020B0606020202030204" pitchFamily="34" charset="0"/>
            </a:endParaRPr>
          </a:p>
        </p:txBody>
      </p:sp>
      <p:sp>
        <p:nvSpPr>
          <p:cNvPr id="37" name="Прямоугольник 36"/>
          <p:cNvSpPr/>
          <p:nvPr/>
        </p:nvSpPr>
        <p:spPr>
          <a:xfrm>
            <a:off x="4996884" y="1120361"/>
            <a:ext cx="3600000" cy="936241"/>
          </a:xfrm>
          <a:prstGeom prst="rect">
            <a:avLst/>
          </a:prstGeom>
        </p:spPr>
        <p:txBody>
          <a:bodyPr wrap="none" lIns="87536" tIns="43768" rIns="87536" bIns="43768">
            <a:noAutofit/>
          </a:bodyPr>
          <a:lstStyle/>
          <a:p>
            <a:pPr algn="ctr" eaLnBrk="1" hangingPunct="1">
              <a:defRPr/>
            </a:pPr>
            <a:r>
              <a:rPr lang="ru-RU" sz="3200" b="1" dirty="0" smtClean="0">
                <a:solidFill>
                  <a:srgbClr val="C00000"/>
                </a:solidFill>
                <a:latin typeface="Arial Narrow" panose="020B0606020202030204" pitchFamily="34" charset="0"/>
              </a:rPr>
              <a:t>34 091 </a:t>
            </a:r>
            <a:r>
              <a:rPr lang="ru-RU" sz="2400" dirty="0" smtClean="0">
                <a:solidFill>
                  <a:srgbClr val="0070C0"/>
                </a:solidFill>
                <a:latin typeface="Arial Narrow" panose="020B0606020202030204" pitchFamily="34" charset="0"/>
              </a:rPr>
              <a:t>единица</a:t>
            </a:r>
          </a:p>
          <a:p>
            <a:pPr algn="ctr" eaLnBrk="1" hangingPunct="1">
              <a:defRPr/>
            </a:pPr>
            <a:r>
              <a:rPr lang="ru-RU" sz="2400" dirty="0" smtClean="0">
                <a:solidFill>
                  <a:srgbClr val="0070C0"/>
                </a:solidFill>
                <a:latin typeface="Arial Narrow" panose="020B0606020202030204" pitchFamily="34" charset="0"/>
              </a:rPr>
              <a:t>контрольно-кассовой техники</a:t>
            </a:r>
            <a:endParaRPr lang="ru-RU" sz="2400" dirty="0">
              <a:solidFill>
                <a:schemeClr val="tx1">
                  <a:lumMod val="65000"/>
                  <a:lumOff val="35000"/>
                </a:schemeClr>
              </a:solidFill>
              <a:latin typeface="Arial Narrow" panose="020B0606020202030204" pitchFamily="34" charset="0"/>
            </a:endParaRPr>
          </a:p>
        </p:txBody>
      </p:sp>
      <p:graphicFrame>
        <p:nvGraphicFramePr>
          <p:cNvPr id="38" name="Объект 5"/>
          <p:cNvGraphicFramePr>
            <a:graphicFrameLocks/>
          </p:cNvGraphicFramePr>
          <p:nvPr>
            <p:extLst>
              <p:ext uri="{D42A27DB-BD31-4B8C-83A1-F6EECF244321}">
                <p14:modId xmlns:p14="http://schemas.microsoft.com/office/powerpoint/2010/main" val="1726897533"/>
              </p:ext>
            </p:extLst>
          </p:nvPr>
        </p:nvGraphicFramePr>
        <p:xfrm>
          <a:off x="4996883" y="2062835"/>
          <a:ext cx="3600000" cy="3600000"/>
        </p:xfrm>
        <a:graphic>
          <a:graphicData uri="http://schemas.openxmlformats.org/drawingml/2006/chart">
            <c:chart xmlns:c="http://schemas.openxmlformats.org/drawingml/2006/chart" xmlns:r="http://schemas.openxmlformats.org/officeDocument/2006/relationships" r:id="rId4"/>
          </a:graphicData>
        </a:graphic>
      </p:graphicFrame>
      <p:sp>
        <p:nvSpPr>
          <p:cNvPr id="42" name="Прямоугольник 41"/>
          <p:cNvSpPr/>
          <p:nvPr/>
        </p:nvSpPr>
        <p:spPr>
          <a:xfrm>
            <a:off x="6884744" y="3615530"/>
            <a:ext cx="1547997" cy="494607"/>
          </a:xfrm>
          <a:prstGeom prst="rect">
            <a:avLst/>
          </a:prstGeom>
        </p:spPr>
        <p:txBody>
          <a:bodyPr wrap="none" lIns="87536" tIns="43768" rIns="87536" bIns="43768">
            <a:noAutofit/>
          </a:bodyPr>
          <a:lstStyle/>
          <a:p>
            <a:pPr algn="ctr">
              <a:defRPr/>
            </a:pPr>
            <a:r>
              <a:rPr lang="ru-RU" sz="2800" b="1" dirty="0" smtClean="0">
                <a:solidFill>
                  <a:srgbClr val="C00000"/>
                </a:solidFill>
                <a:latin typeface="Arial Narrow" panose="020B0606020202030204" pitchFamily="34" charset="0"/>
              </a:rPr>
              <a:t>ЮЛ</a:t>
            </a:r>
            <a:r>
              <a:rPr lang="ru-RU" sz="2800" b="1" dirty="0" smtClean="0">
                <a:solidFill>
                  <a:srgbClr val="0070C0"/>
                </a:solidFill>
                <a:latin typeface="Arial Narrow" panose="020B0606020202030204" pitchFamily="34" charset="0"/>
              </a:rPr>
              <a:t> 17 173</a:t>
            </a:r>
            <a:endParaRPr lang="ru-RU" sz="2800" b="1" dirty="0">
              <a:solidFill>
                <a:srgbClr val="0070C0"/>
              </a:solidFill>
              <a:latin typeface="Arial Narrow" panose="020B0606020202030204" pitchFamily="34" charset="0"/>
            </a:endParaRPr>
          </a:p>
        </p:txBody>
      </p:sp>
      <p:sp>
        <p:nvSpPr>
          <p:cNvPr id="43" name="Прямоугольник 42"/>
          <p:cNvSpPr/>
          <p:nvPr/>
        </p:nvSpPr>
        <p:spPr>
          <a:xfrm>
            <a:off x="1208391" y="3615530"/>
            <a:ext cx="1547997" cy="494607"/>
          </a:xfrm>
          <a:prstGeom prst="rect">
            <a:avLst/>
          </a:prstGeom>
        </p:spPr>
        <p:txBody>
          <a:bodyPr wrap="none" lIns="87536" tIns="43768" rIns="87536" bIns="43768">
            <a:noAutofit/>
          </a:bodyPr>
          <a:lstStyle/>
          <a:p>
            <a:pPr algn="ctr" eaLnBrk="1" hangingPunct="1">
              <a:defRPr/>
            </a:pPr>
            <a:r>
              <a:rPr lang="ru-RU" sz="2800" b="1" dirty="0" smtClean="0">
                <a:solidFill>
                  <a:srgbClr val="C00000"/>
                </a:solidFill>
                <a:latin typeface="Arial Narrow" panose="020B0606020202030204" pitchFamily="34" charset="0"/>
              </a:rPr>
              <a:t>11 285 </a:t>
            </a:r>
            <a:r>
              <a:rPr lang="ru-RU" sz="2800" b="1" dirty="0" smtClean="0">
                <a:solidFill>
                  <a:srgbClr val="0070C0"/>
                </a:solidFill>
                <a:latin typeface="Arial Narrow" panose="020B0606020202030204" pitchFamily="34" charset="0"/>
              </a:rPr>
              <a:t>ИП</a:t>
            </a:r>
            <a:endParaRPr lang="ru-RU" sz="2800" b="1" dirty="0">
              <a:solidFill>
                <a:schemeClr val="tx1">
                  <a:lumMod val="65000"/>
                  <a:lumOff val="35000"/>
                </a:schemeClr>
              </a:solidFill>
              <a:latin typeface="Arial Narrow" panose="020B0606020202030204" pitchFamily="34" charset="0"/>
            </a:endParaRPr>
          </a:p>
        </p:txBody>
      </p:sp>
      <p:sp>
        <p:nvSpPr>
          <p:cNvPr id="45" name="Прямоугольник 44"/>
          <p:cNvSpPr/>
          <p:nvPr/>
        </p:nvSpPr>
        <p:spPr>
          <a:xfrm>
            <a:off x="5007599" y="3615530"/>
            <a:ext cx="1547997" cy="494607"/>
          </a:xfrm>
          <a:prstGeom prst="rect">
            <a:avLst/>
          </a:prstGeom>
        </p:spPr>
        <p:txBody>
          <a:bodyPr wrap="none" lIns="87536" tIns="43768" rIns="87536" bIns="43768">
            <a:noAutofit/>
          </a:bodyPr>
          <a:lstStyle/>
          <a:p>
            <a:pPr algn="ctr" eaLnBrk="1" hangingPunct="1">
              <a:defRPr/>
            </a:pPr>
            <a:r>
              <a:rPr lang="ru-RU" sz="2800" b="1" dirty="0" smtClean="0">
                <a:solidFill>
                  <a:srgbClr val="C00000"/>
                </a:solidFill>
                <a:latin typeface="Arial Narrow" panose="020B0606020202030204" pitchFamily="34" charset="0"/>
              </a:rPr>
              <a:t>16 918 </a:t>
            </a:r>
            <a:r>
              <a:rPr lang="ru-RU" sz="2800" b="1" dirty="0" smtClean="0">
                <a:solidFill>
                  <a:srgbClr val="0070C0"/>
                </a:solidFill>
                <a:latin typeface="Arial Narrow" panose="020B0606020202030204" pitchFamily="34" charset="0"/>
              </a:rPr>
              <a:t>ИП</a:t>
            </a:r>
            <a:endParaRPr lang="ru-RU" sz="2800" b="1" dirty="0">
              <a:solidFill>
                <a:schemeClr val="tx1">
                  <a:lumMod val="65000"/>
                  <a:lumOff val="35000"/>
                </a:schemeClr>
              </a:solidFill>
              <a:latin typeface="Arial Narrow" panose="020B0606020202030204" pitchFamily="34" charset="0"/>
            </a:endParaRPr>
          </a:p>
        </p:txBody>
      </p:sp>
      <p:pic>
        <p:nvPicPr>
          <p:cNvPr id="13" name="Рисунок 12"/>
          <p:cNvPicPr>
            <a:picLocks noChangeAspect="1"/>
          </p:cNvPicPr>
          <p:nvPr/>
        </p:nvPicPr>
        <p:blipFill>
          <a:blip r:embed="rId5"/>
          <a:stretch>
            <a:fillRect/>
          </a:stretch>
        </p:blipFill>
        <p:spPr>
          <a:xfrm>
            <a:off x="273541" y="972590"/>
            <a:ext cx="882000" cy="5622636"/>
          </a:xfrm>
          <a:prstGeom prst="rect">
            <a:avLst/>
          </a:prstGeom>
        </p:spPr>
      </p:pic>
    </p:spTree>
    <p:extLst>
      <p:ext uri="{BB962C8B-B14F-4D97-AF65-F5344CB8AC3E}">
        <p14:creationId xmlns:p14="http://schemas.microsoft.com/office/powerpoint/2010/main" val="18108136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Заголовок 2"/>
          <p:cNvSpPr>
            <a:spLocks noGrp="1" noChangeAspect="1"/>
          </p:cNvSpPr>
          <p:nvPr>
            <p:ph type="title"/>
          </p:nvPr>
        </p:nvSpPr>
        <p:spPr>
          <a:xfrm>
            <a:off x="1195366" y="131024"/>
            <a:ext cx="7807402" cy="841566"/>
          </a:xfrm>
        </p:spPr>
        <p:txBody>
          <a:bodyPr>
            <a:noAutofit/>
          </a:bodyPr>
          <a:lstStyle/>
          <a:p>
            <a:pPr>
              <a:buClr>
                <a:srgbClr val="000000"/>
              </a:buClr>
              <a:buSzPts val="1100"/>
              <a:defRPr/>
            </a:pPr>
            <a:r>
              <a:rPr lang="ru-RU" sz="2600" cap="all" dirty="0" smtClean="0">
                <a:solidFill>
                  <a:srgbClr val="0070C0"/>
                </a:solidFill>
                <a:latin typeface="Arial Narrow" panose="020B0606020202030204" pitchFamily="34" charset="0"/>
                <a:sym typeface="Trebuchet MS"/>
              </a:rPr>
              <a:t>Реестры федеральной налоговой службы</a:t>
            </a:r>
            <a:endParaRPr lang="ru-RU" sz="2600" cap="all" dirty="0">
              <a:solidFill>
                <a:srgbClr val="0070C0"/>
              </a:solidFill>
              <a:latin typeface="Arial Narrow" panose="020B0606020202030204" pitchFamily="34" charset="0"/>
              <a:sym typeface="Trebuchet MS"/>
            </a:endParaRPr>
          </a:p>
        </p:txBody>
      </p:sp>
      <p:sp>
        <p:nvSpPr>
          <p:cNvPr id="9" name="Овальная выноска 8"/>
          <p:cNvSpPr/>
          <p:nvPr/>
        </p:nvSpPr>
        <p:spPr>
          <a:xfrm>
            <a:off x="5767392" y="2241579"/>
            <a:ext cx="960038" cy="902652"/>
          </a:xfrm>
          <a:prstGeom prst="wedgeEllipseCallout">
            <a:avLst>
              <a:gd name="adj1" fmla="val 31362"/>
              <a:gd name="adj2" fmla="val 54402"/>
            </a:avLst>
          </a:prstGeom>
          <a:solidFill>
            <a:schemeClr val="accent4">
              <a:lumMod val="40000"/>
              <a:lumOff val="60000"/>
            </a:scheme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11" name="Скругленный прямоугольник 10"/>
          <p:cNvSpPr/>
          <p:nvPr/>
        </p:nvSpPr>
        <p:spPr>
          <a:xfrm>
            <a:off x="585663" y="1172072"/>
            <a:ext cx="2589106" cy="944562"/>
          </a:xfrm>
          <a:prstGeom prst="roundRect">
            <a:avLst/>
          </a:prstGeom>
          <a:solidFill>
            <a:schemeClr val="accent1">
              <a:lumMod val="20000"/>
              <a:lumOff val="80000"/>
            </a:schemeClr>
          </a:solidFill>
          <a:ln w="28575">
            <a:solidFill>
              <a:srgbClr val="0070C0"/>
            </a:solidFill>
          </a:ln>
        </p:spPr>
        <p:style>
          <a:lnRef idx="2">
            <a:schemeClr val="dk1"/>
          </a:lnRef>
          <a:fillRef idx="1">
            <a:schemeClr val="lt1"/>
          </a:fillRef>
          <a:effectRef idx="0">
            <a:schemeClr val="dk1"/>
          </a:effectRef>
          <a:fontRef idx="minor">
            <a:schemeClr val="dk1"/>
          </a:fontRef>
        </p:style>
        <p:txBody>
          <a:bodyPr lIns="0" rIns="0" anchor="ctr" anchorCtr="1"/>
          <a:lstStyle/>
          <a:p>
            <a:pPr algn="ctr" defTabSz="1006349" fontAlgn="auto">
              <a:spcBef>
                <a:spcPts val="0"/>
              </a:spcBef>
              <a:spcAft>
                <a:spcPts val="0"/>
              </a:spcAft>
              <a:defRPr/>
            </a:pPr>
            <a:r>
              <a:rPr lang="ru-RU" sz="2200" dirty="0">
                <a:solidFill>
                  <a:srgbClr val="0070C0"/>
                </a:solidFill>
                <a:latin typeface="Arial Narrow" panose="020B0606020202030204" pitchFamily="34" charset="0"/>
                <a:cs typeface="Times New Roman" panose="02020603050405020304" pitchFamily="18" charset="0"/>
              </a:rPr>
              <a:t>Реестр контрольно-кассовой техники</a:t>
            </a:r>
          </a:p>
        </p:txBody>
      </p:sp>
      <p:sp>
        <p:nvSpPr>
          <p:cNvPr id="12" name="Овальная выноска 11"/>
          <p:cNvSpPr/>
          <p:nvPr/>
        </p:nvSpPr>
        <p:spPr>
          <a:xfrm>
            <a:off x="415912" y="2241579"/>
            <a:ext cx="958629" cy="902652"/>
          </a:xfrm>
          <a:prstGeom prst="wedgeEllipseCallout">
            <a:avLst>
              <a:gd name="adj1" fmla="val 33958"/>
              <a:gd name="adj2" fmla="val 55820"/>
            </a:avLst>
          </a:prstGeom>
          <a:solidFill>
            <a:schemeClr val="tx2">
              <a:lumMod val="40000"/>
              <a:lumOff val="60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13" name="Номер слайда 4"/>
          <p:cNvSpPr txBox="1">
            <a:spLocks/>
          </p:cNvSpPr>
          <p:nvPr/>
        </p:nvSpPr>
        <p:spPr bwMode="auto">
          <a:xfrm>
            <a:off x="487970" y="2388902"/>
            <a:ext cx="819150" cy="69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4105" tIns="52052" rIns="104105" bIns="52052" anchor="ctr"/>
          <a:lstStyle>
            <a:lvl1pPr defTabSz="981075">
              <a:spcBef>
                <a:spcPct val="20000"/>
              </a:spcBef>
              <a:buFont typeface="+mj-lt"/>
              <a:defRPr sz="3600">
                <a:solidFill>
                  <a:srgbClr val="005AA9"/>
                </a:solidFill>
                <a:latin typeface="Calibri" panose="020F0502020204030204" pitchFamily="34" charset="0"/>
              </a:defRPr>
            </a:lvl1pPr>
            <a:lvl2pPr marL="519113" indent="1588" defTabSz="981075">
              <a:spcBef>
                <a:spcPct val="20000"/>
              </a:spcBef>
              <a:buFont typeface="Arial" panose="020B0604020202020204" pitchFamily="34" charset="0"/>
              <a:defRPr sz="2400">
                <a:solidFill>
                  <a:srgbClr val="504F53"/>
                </a:solidFill>
                <a:latin typeface="Calibri" panose="020F0502020204030204" pitchFamily="34" charset="0"/>
              </a:defRPr>
            </a:lvl2pPr>
            <a:lvl3pPr marL="1039813" indent="1588" defTabSz="981075">
              <a:spcBef>
                <a:spcPct val="20000"/>
              </a:spcBef>
              <a:buFont typeface="Arial" panose="020B0604020202020204" pitchFamily="34" charset="0"/>
              <a:buChar char="•"/>
              <a:defRPr sz="2400">
                <a:solidFill>
                  <a:srgbClr val="504F53"/>
                </a:solidFill>
                <a:latin typeface="Calibri" panose="020F0502020204030204" pitchFamily="34" charset="0"/>
              </a:defRPr>
            </a:lvl3pPr>
            <a:lvl4pPr marL="1562100" indent="1588" algn="just" defTabSz="981075">
              <a:lnSpc>
                <a:spcPts val="1800"/>
              </a:lnSpc>
              <a:spcBef>
                <a:spcPts val="400"/>
              </a:spcBef>
              <a:buFont typeface="Arial" panose="020B0604020202020204" pitchFamily="34" charset="0"/>
              <a:defRPr sz="1600">
                <a:solidFill>
                  <a:srgbClr val="504F53"/>
                </a:solidFill>
                <a:latin typeface="Calibri" panose="020F0502020204030204" pitchFamily="34" charset="0"/>
              </a:defRPr>
            </a:lvl4pPr>
            <a:lvl5pPr marL="2081213" indent="3175" defTabSz="981075">
              <a:lnSpc>
                <a:spcPts val="1800"/>
              </a:lnSpc>
              <a:spcBef>
                <a:spcPts val="400"/>
              </a:spcBef>
              <a:buFont typeface="Arial" panose="020B0604020202020204" pitchFamily="34" charset="0"/>
              <a:defRPr sz="1400">
                <a:solidFill>
                  <a:srgbClr val="8D8C90"/>
                </a:solidFill>
                <a:latin typeface="Calibri" panose="020F0502020204030204" pitchFamily="34" charset="0"/>
              </a:defRPr>
            </a:lvl5pPr>
            <a:lvl6pPr marL="2538413" indent="3175" defTabSz="981075" eaLnBrk="0" fontAlgn="base" hangingPunct="0">
              <a:lnSpc>
                <a:spcPts val="1800"/>
              </a:lnSpc>
              <a:spcBef>
                <a:spcPts val="400"/>
              </a:spcBef>
              <a:spcAft>
                <a:spcPct val="0"/>
              </a:spcAft>
              <a:buFont typeface="Arial" panose="020B0604020202020204" pitchFamily="34" charset="0"/>
              <a:defRPr sz="1400">
                <a:solidFill>
                  <a:srgbClr val="8D8C90"/>
                </a:solidFill>
                <a:latin typeface="Calibri" panose="020F0502020204030204" pitchFamily="34" charset="0"/>
              </a:defRPr>
            </a:lvl6pPr>
            <a:lvl7pPr marL="2995613" indent="3175" defTabSz="981075" eaLnBrk="0" fontAlgn="base" hangingPunct="0">
              <a:lnSpc>
                <a:spcPts val="1800"/>
              </a:lnSpc>
              <a:spcBef>
                <a:spcPts val="400"/>
              </a:spcBef>
              <a:spcAft>
                <a:spcPct val="0"/>
              </a:spcAft>
              <a:buFont typeface="Arial" panose="020B0604020202020204" pitchFamily="34" charset="0"/>
              <a:defRPr sz="1400">
                <a:solidFill>
                  <a:srgbClr val="8D8C90"/>
                </a:solidFill>
                <a:latin typeface="Calibri" panose="020F0502020204030204" pitchFamily="34" charset="0"/>
              </a:defRPr>
            </a:lvl7pPr>
            <a:lvl8pPr marL="3452813" indent="3175" defTabSz="981075" eaLnBrk="0" fontAlgn="base" hangingPunct="0">
              <a:lnSpc>
                <a:spcPts val="1800"/>
              </a:lnSpc>
              <a:spcBef>
                <a:spcPts val="400"/>
              </a:spcBef>
              <a:spcAft>
                <a:spcPct val="0"/>
              </a:spcAft>
              <a:buFont typeface="Arial" panose="020B0604020202020204" pitchFamily="34" charset="0"/>
              <a:defRPr sz="1400">
                <a:solidFill>
                  <a:srgbClr val="8D8C90"/>
                </a:solidFill>
                <a:latin typeface="Calibri" panose="020F0502020204030204" pitchFamily="34" charset="0"/>
              </a:defRPr>
            </a:lvl8pPr>
            <a:lvl9pPr marL="3910013" indent="3175" defTabSz="981075" eaLnBrk="0" fontAlgn="base" hangingPunct="0">
              <a:lnSpc>
                <a:spcPts val="1800"/>
              </a:lnSpc>
              <a:spcBef>
                <a:spcPts val="400"/>
              </a:spcBef>
              <a:spcAft>
                <a:spcPct val="0"/>
              </a:spcAft>
              <a:buFont typeface="Arial" panose="020B0604020202020204" pitchFamily="34" charset="0"/>
              <a:defRPr sz="1400">
                <a:solidFill>
                  <a:srgbClr val="8D8C90"/>
                </a:solidFill>
                <a:latin typeface="Calibri" panose="020F0502020204030204" pitchFamily="34" charset="0"/>
              </a:defRPr>
            </a:lvl9pPr>
          </a:lstStyle>
          <a:p>
            <a:pPr algn="ctr">
              <a:lnSpc>
                <a:spcPts val="2263"/>
              </a:lnSpc>
              <a:spcBef>
                <a:spcPct val="0"/>
              </a:spcBef>
              <a:buFontTx/>
              <a:buNone/>
            </a:pPr>
            <a:r>
              <a:rPr lang="ru-RU" altLang="ru-RU" sz="3200" b="1" dirty="0" smtClean="0">
                <a:solidFill>
                  <a:srgbClr val="C00000"/>
                </a:solidFill>
                <a:latin typeface="Arial Narrow" panose="020B0606020202030204" pitchFamily="34" charset="0"/>
              </a:rPr>
              <a:t>60</a:t>
            </a:r>
            <a:endParaRPr lang="ru-RU" altLang="ru-RU" sz="3200" b="1" dirty="0">
              <a:solidFill>
                <a:srgbClr val="C00000"/>
              </a:solidFill>
              <a:latin typeface="Arial Narrow" panose="020B0606020202030204" pitchFamily="34" charset="0"/>
            </a:endParaRPr>
          </a:p>
        </p:txBody>
      </p:sp>
      <p:sp>
        <p:nvSpPr>
          <p:cNvPr id="14" name="Скругленный прямоугольник 13"/>
          <p:cNvSpPr/>
          <p:nvPr/>
        </p:nvSpPr>
        <p:spPr>
          <a:xfrm>
            <a:off x="1276058" y="3063727"/>
            <a:ext cx="1897433" cy="887413"/>
          </a:xfrm>
          <a:prstGeom prst="roundRect">
            <a:avLst/>
          </a:prstGeom>
          <a:solidFill>
            <a:schemeClr val="accent1">
              <a:lumMod val="20000"/>
              <a:lumOff val="80000"/>
            </a:schemeClr>
          </a:solidFill>
          <a:ln w="28575">
            <a:solidFill>
              <a:srgbClr val="0070C0"/>
            </a:solidFill>
          </a:ln>
        </p:spPr>
        <p:style>
          <a:lnRef idx="2">
            <a:schemeClr val="dk1"/>
          </a:lnRef>
          <a:fillRef idx="1">
            <a:schemeClr val="lt1"/>
          </a:fillRef>
          <a:effectRef idx="0">
            <a:schemeClr val="dk1"/>
          </a:effectRef>
          <a:fontRef idx="minor">
            <a:schemeClr val="dk1"/>
          </a:fontRef>
        </p:style>
        <p:txBody>
          <a:bodyPr lIns="0" rIns="0" anchor="ctr" anchorCtr="1"/>
          <a:lstStyle/>
          <a:p>
            <a:pPr algn="ctr" defTabSz="1006349" fontAlgn="auto">
              <a:spcBef>
                <a:spcPts val="0"/>
              </a:spcBef>
              <a:spcAft>
                <a:spcPts val="0"/>
              </a:spcAft>
              <a:defRPr/>
            </a:pPr>
            <a:r>
              <a:rPr lang="ru-RU" sz="2200" dirty="0">
                <a:solidFill>
                  <a:srgbClr val="0070C0"/>
                </a:solidFill>
                <a:latin typeface="Arial Narrow" panose="020B0606020202030204" pitchFamily="34" charset="0"/>
                <a:cs typeface="Times New Roman" panose="02020603050405020304" pitchFamily="18" charset="0"/>
              </a:rPr>
              <a:t>Производителей ККТ</a:t>
            </a:r>
          </a:p>
        </p:txBody>
      </p:sp>
      <p:sp>
        <p:nvSpPr>
          <p:cNvPr id="15" name="Скругленный прямоугольник 14"/>
          <p:cNvSpPr/>
          <p:nvPr/>
        </p:nvSpPr>
        <p:spPr>
          <a:xfrm>
            <a:off x="1277336" y="4810544"/>
            <a:ext cx="1897433" cy="881850"/>
          </a:xfrm>
          <a:prstGeom prst="roundRect">
            <a:avLst/>
          </a:prstGeom>
          <a:solidFill>
            <a:schemeClr val="accent1">
              <a:lumMod val="20000"/>
              <a:lumOff val="80000"/>
            </a:schemeClr>
          </a:solidFill>
          <a:ln w="28575">
            <a:solidFill>
              <a:srgbClr val="0070C0"/>
            </a:solidFill>
          </a:ln>
        </p:spPr>
        <p:style>
          <a:lnRef idx="2">
            <a:schemeClr val="dk1"/>
          </a:lnRef>
          <a:fillRef idx="1">
            <a:schemeClr val="lt1"/>
          </a:fillRef>
          <a:effectRef idx="0">
            <a:schemeClr val="dk1"/>
          </a:effectRef>
          <a:fontRef idx="minor">
            <a:schemeClr val="dk1"/>
          </a:fontRef>
        </p:style>
        <p:txBody>
          <a:bodyPr lIns="0" rIns="0" anchor="ctr" anchorCtr="1"/>
          <a:lstStyle/>
          <a:p>
            <a:pPr algn="ctr" defTabSz="1006349" fontAlgn="auto">
              <a:spcBef>
                <a:spcPts val="0"/>
              </a:spcBef>
              <a:spcAft>
                <a:spcPts val="0"/>
              </a:spcAft>
              <a:defRPr/>
            </a:pPr>
            <a:r>
              <a:rPr lang="ru-RU" sz="2200" dirty="0">
                <a:solidFill>
                  <a:srgbClr val="0070C0"/>
                </a:solidFill>
                <a:latin typeface="Arial Narrow" panose="020B0606020202030204" pitchFamily="34" charset="0"/>
                <a:cs typeface="Times New Roman" panose="02020603050405020304" pitchFamily="18" charset="0"/>
              </a:rPr>
              <a:t>Моделей ККТ</a:t>
            </a:r>
          </a:p>
        </p:txBody>
      </p:sp>
      <p:sp>
        <p:nvSpPr>
          <p:cNvPr id="16" name="Скругленный прямоугольник 15"/>
          <p:cNvSpPr/>
          <p:nvPr/>
        </p:nvSpPr>
        <p:spPr>
          <a:xfrm>
            <a:off x="3310048" y="1164677"/>
            <a:ext cx="2589106" cy="977900"/>
          </a:xfrm>
          <a:prstGeom prst="roundRect">
            <a:avLst/>
          </a:prstGeom>
          <a:solidFill>
            <a:schemeClr val="accent6">
              <a:lumMod val="20000"/>
              <a:lumOff val="80000"/>
            </a:schemeClr>
          </a:solidFill>
          <a:ln w="28575">
            <a:solidFill>
              <a:schemeClr val="accent6">
                <a:lumMod val="75000"/>
              </a:schemeClr>
            </a:solidFill>
          </a:ln>
        </p:spPr>
        <p:style>
          <a:lnRef idx="2">
            <a:schemeClr val="dk1"/>
          </a:lnRef>
          <a:fillRef idx="1">
            <a:schemeClr val="lt1"/>
          </a:fillRef>
          <a:effectRef idx="0">
            <a:schemeClr val="dk1"/>
          </a:effectRef>
          <a:fontRef idx="minor">
            <a:schemeClr val="dk1"/>
          </a:fontRef>
        </p:style>
        <p:txBody>
          <a:bodyPr lIns="0" rIns="0" anchor="ctr" anchorCtr="1"/>
          <a:lstStyle/>
          <a:p>
            <a:pPr algn="ctr" defTabSz="1006349" fontAlgn="auto">
              <a:spcBef>
                <a:spcPts val="0"/>
              </a:spcBef>
              <a:spcAft>
                <a:spcPts val="0"/>
              </a:spcAft>
              <a:defRPr/>
            </a:pPr>
            <a:r>
              <a:rPr lang="ru-RU" sz="2200" dirty="0">
                <a:solidFill>
                  <a:schemeClr val="accent6">
                    <a:lumMod val="75000"/>
                  </a:schemeClr>
                </a:solidFill>
                <a:latin typeface="Arial Narrow" panose="020B0606020202030204" pitchFamily="34" charset="0"/>
                <a:cs typeface="Times New Roman" panose="02020603050405020304" pitchFamily="18" charset="0"/>
              </a:rPr>
              <a:t>Реестр фискальных накопителей</a:t>
            </a:r>
          </a:p>
        </p:txBody>
      </p:sp>
      <p:sp>
        <p:nvSpPr>
          <p:cNvPr id="17" name="Скругленный прямоугольник 16"/>
          <p:cNvSpPr/>
          <p:nvPr/>
        </p:nvSpPr>
        <p:spPr>
          <a:xfrm>
            <a:off x="6034433" y="1171591"/>
            <a:ext cx="2589106" cy="977900"/>
          </a:xfrm>
          <a:prstGeom prst="roundRect">
            <a:avLst/>
          </a:prstGeom>
          <a:solidFill>
            <a:schemeClr val="accent4">
              <a:lumMod val="20000"/>
              <a:lumOff val="80000"/>
            </a:schemeClr>
          </a:solidFill>
          <a:ln w="28575">
            <a:solidFill>
              <a:srgbClr val="7030A0"/>
            </a:solidFill>
          </a:ln>
        </p:spPr>
        <p:style>
          <a:lnRef idx="2">
            <a:schemeClr val="dk1"/>
          </a:lnRef>
          <a:fillRef idx="1">
            <a:schemeClr val="lt1"/>
          </a:fillRef>
          <a:effectRef idx="0">
            <a:schemeClr val="dk1"/>
          </a:effectRef>
          <a:fontRef idx="minor">
            <a:schemeClr val="dk1"/>
          </a:fontRef>
        </p:style>
        <p:txBody>
          <a:bodyPr lIns="0" rIns="0" anchor="ctr" anchorCtr="1"/>
          <a:lstStyle/>
          <a:p>
            <a:pPr algn="ctr" defTabSz="1006349" fontAlgn="auto">
              <a:spcBef>
                <a:spcPts val="0"/>
              </a:spcBef>
              <a:spcAft>
                <a:spcPts val="0"/>
              </a:spcAft>
              <a:defRPr/>
            </a:pPr>
            <a:r>
              <a:rPr lang="ru-RU" sz="2200" dirty="0">
                <a:solidFill>
                  <a:schemeClr val="accent4">
                    <a:lumMod val="75000"/>
                  </a:schemeClr>
                </a:solidFill>
                <a:latin typeface="Arial Narrow" panose="020B0606020202030204" pitchFamily="34" charset="0"/>
                <a:cs typeface="Times New Roman" panose="02020603050405020304" pitchFamily="18" charset="0"/>
              </a:rPr>
              <a:t>Разрешения на обработку фискальных данных</a:t>
            </a:r>
          </a:p>
        </p:txBody>
      </p:sp>
      <p:sp>
        <p:nvSpPr>
          <p:cNvPr id="18" name="Овальная выноска 17"/>
          <p:cNvSpPr/>
          <p:nvPr/>
        </p:nvSpPr>
        <p:spPr>
          <a:xfrm>
            <a:off x="400700" y="3943631"/>
            <a:ext cx="958629" cy="902652"/>
          </a:xfrm>
          <a:prstGeom prst="wedgeEllipseCallout">
            <a:avLst>
              <a:gd name="adj1" fmla="val 36657"/>
              <a:gd name="adj2" fmla="val 54509"/>
            </a:avLst>
          </a:prstGeom>
          <a:solidFill>
            <a:schemeClr val="tx2">
              <a:lumMod val="40000"/>
              <a:lumOff val="60000"/>
            </a:schemeClr>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19" name="Овальная выноска 18"/>
          <p:cNvSpPr/>
          <p:nvPr/>
        </p:nvSpPr>
        <p:spPr>
          <a:xfrm>
            <a:off x="3173491" y="2269338"/>
            <a:ext cx="960039" cy="902652"/>
          </a:xfrm>
          <a:prstGeom prst="wedgeEllipseCallout">
            <a:avLst>
              <a:gd name="adj1" fmla="val 35692"/>
              <a:gd name="adj2" fmla="val 54402"/>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20" name="Номер слайда 4"/>
          <p:cNvSpPr txBox="1">
            <a:spLocks/>
          </p:cNvSpPr>
          <p:nvPr/>
        </p:nvSpPr>
        <p:spPr bwMode="auto">
          <a:xfrm>
            <a:off x="477211" y="4134924"/>
            <a:ext cx="819150" cy="696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4105" tIns="52052" rIns="104105" bIns="52052" anchor="ctr"/>
          <a:lstStyle>
            <a:lvl1pPr defTabSz="981075">
              <a:spcBef>
                <a:spcPct val="20000"/>
              </a:spcBef>
              <a:buFont typeface="+mj-lt"/>
              <a:defRPr sz="3600">
                <a:solidFill>
                  <a:srgbClr val="005AA9"/>
                </a:solidFill>
                <a:latin typeface="Calibri" panose="020F0502020204030204" pitchFamily="34" charset="0"/>
              </a:defRPr>
            </a:lvl1pPr>
            <a:lvl2pPr marL="519113" indent="1588" defTabSz="981075">
              <a:spcBef>
                <a:spcPct val="20000"/>
              </a:spcBef>
              <a:buFont typeface="Arial" panose="020B0604020202020204" pitchFamily="34" charset="0"/>
              <a:defRPr sz="2400">
                <a:solidFill>
                  <a:srgbClr val="504F53"/>
                </a:solidFill>
                <a:latin typeface="Calibri" panose="020F0502020204030204" pitchFamily="34" charset="0"/>
              </a:defRPr>
            </a:lvl2pPr>
            <a:lvl3pPr marL="1039813" indent="1588" defTabSz="981075">
              <a:spcBef>
                <a:spcPct val="20000"/>
              </a:spcBef>
              <a:buFont typeface="Arial" panose="020B0604020202020204" pitchFamily="34" charset="0"/>
              <a:buChar char="•"/>
              <a:defRPr sz="2400">
                <a:solidFill>
                  <a:srgbClr val="504F53"/>
                </a:solidFill>
                <a:latin typeface="Calibri" panose="020F0502020204030204" pitchFamily="34" charset="0"/>
              </a:defRPr>
            </a:lvl3pPr>
            <a:lvl4pPr marL="1562100" indent="1588" algn="just" defTabSz="981075">
              <a:lnSpc>
                <a:spcPts val="1800"/>
              </a:lnSpc>
              <a:spcBef>
                <a:spcPts val="400"/>
              </a:spcBef>
              <a:buFont typeface="Arial" panose="020B0604020202020204" pitchFamily="34" charset="0"/>
              <a:defRPr sz="1600">
                <a:solidFill>
                  <a:srgbClr val="504F53"/>
                </a:solidFill>
                <a:latin typeface="Calibri" panose="020F0502020204030204" pitchFamily="34" charset="0"/>
              </a:defRPr>
            </a:lvl4pPr>
            <a:lvl5pPr marL="2081213" indent="3175" defTabSz="981075">
              <a:lnSpc>
                <a:spcPts val="1800"/>
              </a:lnSpc>
              <a:spcBef>
                <a:spcPts val="400"/>
              </a:spcBef>
              <a:buFont typeface="Arial" panose="020B0604020202020204" pitchFamily="34" charset="0"/>
              <a:defRPr sz="1400">
                <a:solidFill>
                  <a:srgbClr val="8D8C90"/>
                </a:solidFill>
                <a:latin typeface="Calibri" panose="020F0502020204030204" pitchFamily="34" charset="0"/>
              </a:defRPr>
            </a:lvl5pPr>
            <a:lvl6pPr marL="2538413" indent="3175" defTabSz="981075" eaLnBrk="0" fontAlgn="base" hangingPunct="0">
              <a:lnSpc>
                <a:spcPts val="1800"/>
              </a:lnSpc>
              <a:spcBef>
                <a:spcPts val="400"/>
              </a:spcBef>
              <a:spcAft>
                <a:spcPct val="0"/>
              </a:spcAft>
              <a:buFont typeface="Arial" panose="020B0604020202020204" pitchFamily="34" charset="0"/>
              <a:defRPr sz="1400">
                <a:solidFill>
                  <a:srgbClr val="8D8C90"/>
                </a:solidFill>
                <a:latin typeface="Calibri" panose="020F0502020204030204" pitchFamily="34" charset="0"/>
              </a:defRPr>
            </a:lvl6pPr>
            <a:lvl7pPr marL="2995613" indent="3175" defTabSz="981075" eaLnBrk="0" fontAlgn="base" hangingPunct="0">
              <a:lnSpc>
                <a:spcPts val="1800"/>
              </a:lnSpc>
              <a:spcBef>
                <a:spcPts val="400"/>
              </a:spcBef>
              <a:spcAft>
                <a:spcPct val="0"/>
              </a:spcAft>
              <a:buFont typeface="Arial" panose="020B0604020202020204" pitchFamily="34" charset="0"/>
              <a:defRPr sz="1400">
                <a:solidFill>
                  <a:srgbClr val="8D8C90"/>
                </a:solidFill>
                <a:latin typeface="Calibri" panose="020F0502020204030204" pitchFamily="34" charset="0"/>
              </a:defRPr>
            </a:lvl7pPr>
            <a:lvl8pPr marL="3452813" indent="3175" defTabSz="981075" eaLnBrk="0" fontAlgn="base" hangingPunct="0">
              <a:lnSpc>
                <a:spcPts val="1800"/>
              </a:lnSpc>
              <a:spcBef>
                <a:spcPts val="400"/>
              </a:spcBef>
              <a:spcAft>
                <a:spcPct val="0"/>
              </a:spcAft>
              <a:buFont typeface="Arial" panose="020B0604020202020204" pitchFamily="34" charset="0"/>
              <a:defRPr sz="1400">
                <a:solidFill>
                  <a:srgbClr val="8D8C90"/>
                </a:solidFill>
                <a:latin typeface="Calibri" panose="020F0502020204030204" pitchFamily="34" charset="0"/>
              </a:defRPr>
            </a:lvl8pPr>
            <a:lvl9pPr marL="3910013" indent="3175" defTabSz="981075" eaLnBrk="0" fontAlgn="base" hangingPunct="0">
              <a:lnSpc>
                <a:spcPts val="1800"/>
              </a:lnSpc>
              <a:spcBef>
                <a:spcPts val="400"/>
              </a:spcBef>
              <a:spcAft>
                <a:spcPct val="0"/>
              </a:spcAft>
              <a:buFont typeface="Arial" panose="020B0604020202020204" pitchFamily="34" charset="0"/>
              <a:defRPr sz="1400">
                <a:solidFill>
                  <a:srgbClr val="8D8C90"/>
                </a:solidFill>
                <a:latin typeface="Calibri" panose="020F0502020204030204" pitchFamily="34" charset="0"/>
              </a:defRPr>
            </a:lvl9pPr>
          </a:lstStyle>
          <a:p>
            <a:pPr algn="ctr">
              <a:lnSpc>
                <a:spcPts val="2263"/>
              </a:lnSpc>
              <a:spcBef>
                <a:spcPct val="0"/>
              </a:spcBef>
              <a:buFontTx/>
              <a:buNone/>
            </a:pPr>
            <a:r>
              <a:rPr lang="ru-RU" altLang="ru-RU" sz="3200" b="1" dirty="0" smtClean="0">
                <a:solidFill>
                  <a:srgbClr val="C00000"/>
                </a:solidFill>
                <a:latin typeface="Arial Narrow" panose="020B0606020202030204" pitchFamily="34" charset="0"/>
              </a:rPr>
              <a:t>186</a:t>
            </a:r>
            <a:endParaRPr lang="ru-RU" altLang="ru-RU" sz="3200" b="1" dirty="0">
              <a:solidFill>
                <a:srgbClr val="C00000"/>
              </a:solidFill>
              <a:latin typeface="Arial Narrow" panose="020B0606020202030204" pitchFamily="34" charset="0"/>
            </a:endParaRPr>
          </a:p>
        </p:txBody>
      </p:sp>
      <p:sp>
        <p:nvSpPr>
          <p:cNvPr id="21" name="Номер слайда 4"/>
          <p:cNvSpPr txBox="1">
            <a:spLocks/>
          </p:cNvSpPr>
          <p:nvPr/>
        </p:nvSpPr>
        <p:spPr bwMode="auto">
          <a:xfrm>
            <a:off x="5837836" y="2409843"/>
            <a:ext cx="819150" cy="69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4105" tIns="52052" rIns="104105" bIns="52052" anchor="ctr"/>
          <a:lstStyle>
            <a:lvl1pPr defTabSz="981075">
              <a:spcBef>
                <a:spcPct val="20000"/>
              </a:spcBef>
              <a:buFont typeface="+mj-lt"/>
              <a:defRPr sz="3600">
                <a:solidFill>
                  <a:srgbClr val="005AA9"/>
                </a:solidFill>
                <a:latin typeface="Calibri" panose="020F0502020204030204" pitchFamily="34" charset="0"/>
              </a:defRPr>
            </a:lvl1pPr>
            <a:lvl2pPr marL="519113" indent="1588" defTabSz="981075">
              <a:spcBef>
                <a:spcPct val="20000"/>
              </a:spcBef>
              <a:buFont typeface="Arial" panose="020B0604020202020204" pitchFamily="34" charset="0"/>
              <a:defRPr sz="2400">
                <a:solidFill>
                  <a:srgbClr val="504F53"/>
                </a:solidFill>
                <a:latin typeface="Calibri" panose="020F0502020204030204" pitchFamily="34" charset="0"/>
              </a:defRPr>
            </a:lvl2pPr>
            <a:lvl3pPr marL="1039813" indent="1588" defTabSz="981075">
              <a:spcBef>
                <a:spcPct val="20000"/>
              </a:spcBef>
              <a:buFont typeface="Arial" panose="020B0604020202020204" pitchFamily="34" charset="0"/>
              <a:buChar char="•"/>
              <a:defRPr sz="2400">
                <a:solidFill>
                  <a:srgbClr val="504F53"/>
                </a:solidFill>
                <a:latin typeface="Calibri" panose="020F0502020204030204" pitchFamily="34" charset="0"/>
              </a:defRPr>
            </a:lvl3pPr>
            <a:lvl4pPr marL="1562100" indent="1588" algn="just" defTabSz="981075">
              <a:lnSpc>
                <a:spcPts val="1800"/>
              </a:lnSpc>
              <a:spcBef>
                <a:spcPts val="400"/>
              </a:spcBef>
              <a:buFont typeface="Arial" panose="020B0604020202020204" pitchFamily="34" charset="0"/>
              <a:defRPr sz="1600">
                <a:solidFill>
                  <a:srgbClr val="504F53"/>
                </a:solidFill>
                <a:latin typeface="Calibri" panose="020F0502020204030204" pitchFamily="34" charset="0"/>
              </a:defRPr>
            </a:lvl4pPr>
            <a:lvl5pPr marL="2081213" indent="3175" defTabSz="981075">
              <a:lnSpc>
                <a:spcPts val="1800"/>
              </a:lnSpc>
              <a:spcBef>
                <a:spcPts val="400"/>
              </a:spcBef>
              <a:buFont typeface="Arial" panose="020B0604020202020204" pitchFamily="34" charset="0"/>
              <a:defRPr sz="1400">
                <a:solidFill>
                  <a:srgbClr val="8D8C90"/>
                </a:solidFill>
                <a:latin typeface="Calibri" panose="020F0502020204030204" pitchFamily="34" charset="0"/>
              </a:defRPr>
            </a:lvl5pPr>
            <a:lvl6pPr marL="2538413" indent="3175" defTabSz="981075" eaLnBrk="0" fontAlgn="base" hangingPunct="0">
              <a:lnSpc>
                <a:spcPts val="1800"/>
              </a:lnSpc>
              <a:spcBef>
                <a:spcPts val="400"/>
              </a:spcBef>
              <a:spcAft>
                <a:spcPct val="0"/>
              </a:spcAft>
              <a:buFont typeface="Arial" panose="020B0604020202020204" pitchFamily="34" charset="0"/>
              <a:defRPr sz="1400">
                <a:solidFill>
                  <a:srgbClr val="8D8C90"/>
                </a:solidFill>
                <a:latin typeface="Calibri" panose="020F0502020204030204" pitchFamily="34" charset="0"/>
              </a:defRPr>
            </a:lvl6pPr>
            <a:lvl7pPr marL="2995613" indent="3175" defTabSz="981075" eaLnBrk="0" fontAlgn="base" hangingPunct="0">
              <a:lnSpc>
                <a:spcPts val="1800"/>
              </a:lnSpc>
              <a:spcBef>
                <a:spcPts val="400"/>
              </a:spcBef>
              <a:spcAft>
                <a:spcPct val="0"/>
              </a:spcAft>
              <a:buFont typeface="Arial" panose="020B0604020202020204" pitchFamily="34" charset="0"/>
              <a:defRPr sz="1400">
                <a:solidFill>
                  <a:srgbClr val="8D8C90"/>
                </a:solidFill>
                <a:latin typeface="Calibri" panose="020F0502020204030204" pitchFamily="34" charset="0"/>
              </a:defRPr>
            </a:lvl7pPr>
            <a:lvl8pPr marL="3452813" indent="3175" defTabSz="981075" eaLnBrk="0" fontAlgn="base" hangingPunct="0">
              <a:lnSpc>
                <a:spcPts val="1800"/>
              </a:lnSpc>
              <a:spcBef>
                <a:spcPts val="400"/>
              </a:spcBef>
              <a:spcAft>
                <a:spcPct val="0"/>
              </a:spcAft>
              <a:buFont typeface="Arial" panose="020B0604020202020204" pitchFamily="34" charset="0"/>
              <a:defRPr sz="1400">
                <a:solidFill>
                  <a:srgbClr val="8D8C90"/>
                </a:solidFill>
                <a:latin typeface="Calibri" panose="020F0502020204030204" pitchFamily="34" charset="0"/>
              </a:defRPr>
            </a:lvl8pPr>
            <a:lvl9pPr marL="3910013" indent="3175" defTabSz="981075" eaLnBrk="0" fontAlgn="base" hangingPunct="0">
              <a:lnSpc>
                <a:spcPts val="1800"/>
              </a:lnSpc>
              <a:spcBef>
                <a:spcPts val="400"/>
              </a:spcBef>
              <a:spcAft>
                <a:spcPct val="0"/>
              </a:spcAft>
              <a:buFont typeface="Arial" panose="020B0604020202020204" pitchFamily="34" charset="0"/>
              <a:defRPr sz="1400">
                <a:solidFill>
                  <a:srgbClr val="8D8C90"/>
                </a:solidFill>
                <a:latin typeface="Calibri" panose="020F0502020204030204" pitchFamily="34" charset="0"/>
              </a:defRPr>
            </a:lvl9pPr>
          </a:lstStyle>
          <a:p>
            <a:pPr algn="ctr">
              <a:lnSpc>
                <a:spcPts val="2263"/>
              </a:lnSpc>
              <a:spcBef>
                <a:spcPct val="0"/>
              </a:spcBef>
              <a:buFontTx/>
              <a:buNone/>
            </a:pPr>
            <a:r>
              <a:rPr lang="ru-RU" altLang="ru-RU" sz="3200" b="1" dirty="0" smtClean="0">
                <a:solidFill>
                  <a:srgbClr val="C00000"/>
                </a:solidFill>
                <a:latin typeface="Arial Narrow" panose="020B0606020202030204" pitchFamily="34" charset="0"/>
              </a:rPr>
              <a:t>21</a:t>
            </a:r>
            <a:endParaRPr lang="ru-RU" altLang="ru-RU" sz="3200" b="1" dirty="0">
              <a:solidFill>
                <a:srgbClr val="C00000"/>
              </a:solidFill>
              <a:latin typeface="Arial Narrow" panose="020B0606020202030204" pitchFamily="34" charset="0"/>
            </a:endParaRPr>
          </a:p>
        </p:txBody>
      </p:sp>
      <p:sp>
        <p:nvSpPr>
          <p:cNvPr id="22" name="Овальная выноска 21"/>
          <p:cNvSpPr/>
          <p:nvPr/>
        </p:nvSpPr>
        <p:spPr>
          <a:xfrm>
            <a:off x="3198458" y="3946401"/>
            <a:ext cx="960038" cy="902652"/>
          </a:xfrm>
          <a:prstGeom prst="wedgeEllipseCallout">
            <a:avLst>
              <a:gd name="adj1" fmla="val 34826"/>
              <a:gd name="adj2" fmla="val 55323"/>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latin typeface="Arial Narrow" panose="020B0606020202030204" pitchFamily="34" charset="0"/>
            </a:endParaRPr>
          </a:p>
        </p:txBody>
      </p:sp>
      <p:sp>
        <p:nvSpPr>
          <p:cNvPr id="23" name="Скругленный прямоугольник 22"/>
          <p:cNvSpPr/>
          <p:nvPr/>
        </p:nvSpPr>
        <p:spPr>
          <a:xfrm>
            <a:off x="4060197" y="4799820"/>
            <a:ext cx="1901426" cy="892175"/>
          </a:xfrm>
          <a:prstGeom prst="roundRect">
            <a:avLst/>
          </a:prstGeom>
          <a:solidFill>
            <a:schemeClr val="accent6">
              <a:lumMod val="20000"/>
              <a:lumOff val="80000"/>
            </a:schemeClr>
          </a:solidFill>
          <a:ln w="28575">
            <a:solidFill>
              <a:schemeClr val="accent6">
                <a:lumMod val="75000"/>
              </a:schemeClr>
            </a:solidFill>
          </a:ln>
        </p:spPr>
        <p:style>
          <a:lnRef idx="2">
            <a:schemeClr val="dk1"/>
          </a:lnRef>
          <a:fillRef idx="1">
            <a:schemeClr val="lt1"/>
          </a:fillRef>
          <a:effectRef idx="0">
            <a:schemeClr val="dk1"/>
          </a:effectRef>
          <a:fontRef idx="minor">
            <a:schemeClr val="dk1"/>
          </a:fontRef>
        </p:style>
        <p:txBody>
          <a:bodyPr lIns="0" rIns="0" anchor="ctr" anchorCtr="1"/>
          <a:lstStyle/>
          <a:p>
            <a:pPr algn="ctr" defTabSz="1006349" fontAlgn="auto">
              <a:spcBef>
                <a:spcPts val="0"/>
              </a:spcBef>
              <a:spcAft>
                <a:spcPts val="0"/>
              </a:spcAft>
              <a:defRPr/>
            </a:pPr>
            <a:r>
              <a:rPr lang="ru-RU" sz="2200" dirty="0">
                <a:solidFill>
                  <a:schemeClr val="accent6">
                    <a:lumMod val="75000"/>
                  </a:schemeClr>
                </a:solidFill>
                <a:latin typeface="Arial Narrow" panose="020B0606020202030204" pitchFamily="34" charset="0"/>
                <a:cs typeface="Times New Roman" panose="02020603050405020304" pitchFamily="18" charset="0"/>
              </a:rPr>
              <a:t>Моделей ФН</a:t>
            </a:r>
          </a:p>
        </p:txBody>
      </p:sp>
      <p:sp>
        <p:nvSpPr>
          <p:cNvPr id="24" name="Скругленный прямоугольник 23"/>
          <p:cNvSpPr/>
          <p:nvPr/>
        </p:nvSpPr>
        <p:spPr>
          <a:xfrm>
            <a:off x="4060347" y="3079547"/>
            <a:ext cx="1901426" cy="887413"/>
          </a:xfrm>
          <a:prstGeom prst="roundRect">
            <a:avLst/>
          </a:prstGeom>
          <a:solidFill>
            <a:schemeClr val="accent6">
              <a:lumMod val="20000"/>
              <a:lumOff val="80000"/>
            </a:schemeClr>
          </a:solidFill>
          <a:ln w="28575">
            <a:solidFill>
              <a:schemeClr val="accent6">
                <a:lumMod val="75000"/>
              </a:schemeClr>
            </a:solidFill>
          </a:ln>
        </p:spPr>
        <p:style>
          <a:lnRef idx="2">
            <a:schemeClr val="dk1"/>
          </a:lnRef>
          <a:fillRef idx="1">
            <a:schemeClr val="lt1"/>
          </a:fillRef>
          <a:effectRef idx="0">
            <a:schemeClr val="dk1"/>
          </a:effectRef>
          <a:fontRef idx="minor">
            <a:schemeClr val="dk1"/>
          </a:fontRef>
        </p:style>
        <p:txBody>
          <a:bodyPr lIns="0" rIns="0" anchor="ctr" anchorCtr="1"/>
          <a:lstStyle/>
          <a:p>
            <a:pPr algn="ctr" defTabSz="1006349" fontAlgn="auto">
              <a:spcBef>
                <a:spcPts val="0"/>
              </a:spcBef>
              <a:spcAft>
                <a:spcPts val="0"/>
              </a:spcAft>
              <a:defRPr/>
            </a:pPr>
            <a:r>
              <a:rPr lang="ru-RU" sz="2200" dirty="0">
                <a:solidFill>
                  <a:schemeClr val="accent6">
                    <a:lumMod val="75000"/>
                  </a:schemeClr>
                </a:solidFill>
                <a:latin typeface="Arial Narrow" panose="020B0606020202030204" pitchFamily="34" charset="0"/>
                <a:cs typeface="Times New Roman" panose="02020603050405020304" pitchFamily="18" charset="0"/>
              </a:rPr>
              <a:t>Производителей ФН</a:t>
            </a:r>
          </a:p>
        </p:txBody>
      </p:sp>
      <p:sp>
        <p:nvSpPr>
          <p:cNvPr id="25" name="Номер слайда 4"/>
          <p:cNvSpPr txBox="1">
            <a:spLocks/>
          </p:cNvSpPr>
          <p:nvPr/>
        </p:nvSpPr>
        <p:spPr>
          <a:xfrm>
            <a:off x="3268109" y="4098986"/>
            <a:ext cx="820737" cy="696913"/>
          </a:xfrm>
          <a:prstGeom prst="rect">
            <a:avLst/>
          </a:prstGeom>
        </p:spPr>
        <p:txBody>
          <a:bodyPr lIns="104105" tIns="52052" rIns="104105" bIns="52052" anchor="ctr">
            <a:normAutofit/>
          </a:bodyPr>
          <a:lstStyle>
            <a:defPPr>
              <a:defRPr lang="ru-RU"/>
            </a:defPPr>
            <a:lvl1pPr algn="ctr" defTabSz="981433" rtl="0" fontAlgn="base">
              <a:lnSpc>
                <a:spcPts val="2262"/>
              </a:lnSpc>
              <a:spcBef>
                <a:spcPct val="0"/>
              </a:spcBef>
              <a:spcAft>
                <a:spcPct val="0"/>
              </a:spcAft>
              <a:defRPr sz="2536" kern="1200">
                <a:solidFill>
                  <a:schemeClr val="bg1"/>
                </a:solidFill>
                <a:latin typeface="Arial" pitchFamily="34" charset="0"/>
                <a:ea typeface="+mn-ea"/>
                <a:cs typeface="+mn-cs"/>
              </a:defRPr>
            </a:lvl1pPr>
            <a:lvl2pPr marL="519113" indent="1588" algn="l" rtl="0" fontAlgn="base">
              <a:spcBef>
                <a:spcPct val="0"/>
              </a:spcBef>
              <a:spcAft>
                <a:spcPct val="0"/>
              </a:spcAft>
              <a:defRPr kern="1200">
                <a:solidFill>
                  <a:schemeClr val="tx1"/>
                </a:solidFill>
                <a:latin typeface="Arial" pitchFamily="34" charset="0"/>
                <a:ea typeface="+mn-ea"/>
                <a:cs typeface="+mn-cs"/>
              </a:defRPr>
            </a:lvl2pPr>
            <a:lvl3pPr marL="1039813" indent="1588" algn="l" rtl="0" fontAlgn="base">
              <a:spcBef>
                <a:spcPct val="0"/>
              </a:spcBef>
              <a:spcAft>
                <a:spcPct val="0"/>
              </a:spcAft>
              <a:defRPr kern="1200">
                <a:solidFill>
                  <a:schemeClr val="tx1"/>
                </a:solidFill>
                <a:latin typeface="Arial" pitchFamily="34" charset="0"/>
                <a:ea typeface="+mn-ea"/>
                <a:cs typeface="+mn-cs"/>
              </a:defRPr>
            </a:lvl3pPr>
            <a:lvl4pPr marL="1562100" indent="1588" algn="l" rtl="0" fontAlgn="base">
              <a:spcBef>
                <a:spcPct val="0"/>
              </a:spcBef>
              <a:spcAft>
                <a:spcPct val="0"/>
              </a:spcAft>
              <a:defRPr kern="1200">
                <a:solidFill>
                  <a:schemeClr val="tx1"/>
                </a:solidFill>
                <a:latin typeface="Arial" pitchFamily="34" charset="0"/>
                <a:ea typeface="+mn-ea"/>
                <a:cs typeface="+mn-cs"/>
              </a:defRPr>
            </a:lvl4pPr>
            <a:lvl5pPr marL="2081213" indent="3175"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pPr fontAlgn="auto">
              <a:spcBef>
                <a:spcPts val="0"/>
              </a:spcBef>
              <a:spcAft>
                <a:spcPts val="0"/>
              </a:spcAft>
              <a:defRPr/>
            </a:pPr>
            <a:r>
              <a:rPr lang="ru-RU" sz="3200" b="1" dirty="0" smtClean="0">
                <a:solidFill>
                  <a:srgbClr val="C00000"/>
                </a:solidFill>
                <a:latin typeface="+mj-lt"/>
              </a:rPr>
              <a:t>20</a:t>
            </a:r>
            <a:endParaRPr lang="ru-RU" sz="3200" b="1" dirty="0">
              <a:solidFill>
                <a:srgbClr val="C00000"/>
              </a:solidFill>
              <a:latin typeface="+mj-lt"/>
            </a:endParaRPr>
          </a:p>
        </p:txBody>
      </p:sp>
      <p:sp>
        <p:nvSpPr>
          <p:cNvPr id="26" name="Номер слайда 4"/>
          <p:cNvSpPr txBox="1">
            <a:spLocks/>
          </p:cNvSpPr>
          <p:nvPr/>
        </p:nvSpPr>
        <p:spPr bwMode="auto">
          <a:xfrm>
            <a:off x="3248195" y="2432699"/>
            <a:ext cx="820737" cy="69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4105" tIns="52052" rIns="104105" bIns="52052" anchor="ctr"/>
          <a:lstStyle>
            <a:lvl1pPr defTabSz="981075">
              <a:spcBef>
                <a:spcPct val="20000"/>
              </a:spcBef>
              <a:buFont typeface="+mj-lt"/>
              <a:defRPr sz="3600">
                <a:solidFill>
                  <a:srgbClr val="005AA9"/>
                </a:solidFill>
                <a:latin typeface="Calibri" panose="020F0502020204030204" pitchFamily="34" charset="0"/>
              </a:defRPr>
            </a:lvl1pPr>
            <a:lvl2pPr marL="519113" indent="1588" defTabSz="981075">
              <a:spcBef>
                <a:spcPct val="20000"/>
              </a:spcBef>
              <a:buFont typeface="Arial" panose="020B0604020202020204" pitchFamily="34" charset="0"/>
              <a:defRPr sz="2400">
                <a:solidFill>
                  <a:srgbClr val="504F53"/>
                </a:solidFill>
                <a:latin typeface="Calibri" panose="020F0502020204030204" pitchFamily="34" charset="0"/>
              </a:defRPr>
            </a:lvl2pPr>
            <a:lvl3pPr marL="1039813" indent="1588" defTabSz="981075">
              <a:spcBef>
                <a:spcPct val="20000"/>
              </a:spcBef>
              <a:buFont typeface="Arial" panose="020B0604020202020204" pitchFamily="34" charset="0"/>
              <a:buChar char="•"/>
              <a:defRPr sz="2400">
                <a:solidFill>
                  <a:srgbClr val="504F53"/>
                </a:solidFill>
                <a:latin typeface="Calibri" panose="020F0502020204030204" pitchFamily="34" charset="0"/>
              </a:defRPr>
            </a:lvl3pPr>
            <a:lvl4pPr marL="1562100" indent="1588" algn="just" defTabSz="981075">
              <a:lnSpc>
                <a:spcPts val="1800"/>
              </a:lnSpc>
              <a:spcBef>
                <a:spcPts val="400"/>
              </a:spcBef>
              <a:buFont typeface="Arial" panose="020B0604020202020204" pitchFamily="34" charset="0"/>
              <a:defRPr sz="1600">
                <a:solidFill>
                  <a:srgbClr val="504F53"/>
                </a:solidFill>
                <a:latin typeface="Calibri" panose="020F0502020204030204" pitchFamily="34" charset="0"/>
              </a:defRPr>
            </a:lvl4pPr>
            <a:lvl5pPr marL="2081213" indent="3175" defTabSz="981075">
              <a:lnSpc>
                <a:spcPts val="1800"/>
              </a:lnSpc>
              <a:spcBef>
                <a:spcPts val="400"/>
              </a:spcBef>
              <a:buFont typeface="Arial" panose="020B0604020202020204" pitchFamily="34" charset="0"/>
              <a:defRPr sz="1400">
                <a:solidFill>
                  <a:srgbClr val="8D8C90"/>
                </a:solidFill>
                <a:latin typeface="Calibri" panose="020F0502020204030204" pitchFamily="34" charset="0"/>
              </a:defRPr>
            </a:lvl5pPr>
            <a:lvl6pPr marL="2538413" indent="3175" defTabSz="981075" eaLnBrk="0" fontAlgn="base" hangingPunct="0">
              <a:lnSpc>
                <a:spcPts val="1800"/>
              </a:lnSpc>
              <a:spcBef>
                <a:spcPts val="400"/>
              </a:spcBef>
              <a:spcAft>
                <a:spcPct val="0"/>
              </a:spcAft>
              <a:buFont typeface="Arial" panose="020B0604020202020204" pitchFamily="34" charset="0"/>
              <a:defRPr sz="1400">
                <a:solidFill>
                  <a:srgbClr val="8D8C90"/>
                </a:solidFill>
                <a:latin typeface="Calibri" panose="020F0502020204030204" pitchFamily="34" charset="0"/>
              </a:defRPr>
            </a:lvl6pPr>
            <a:lvl7pPr marL="2995613" indent="3175" defTabSz="981075" eaLnBrk="0" fontAlgn="base" hangingPunct="0">
              <a:lnSpc>
                <a:spcPts val="1800"/>
              </a:lnSpc>
              <a:spcBef>
                <a:spcPts val="400"/>
              </a:spcBef>
              <a:spcAft>
                <a:spcPct val="0"/>
              </a:spcAft>
              <a:buFont typeface="Arial" panose="020B0604020202020204" pitchFamily="34" charset="0"/>
              <a:defRPr sz="1400">
                <a:solidFill>
                  <a:srgbClr val="8D8C90"/>
                </a:solidFill>
                <a:latin typeface="Calibri" panose="020F0502020204030204" pitchFamily="34" charset="0"/>
              </a:defRPr>
            </a:lvl7pPr>
            <a:lvl8pPr marL="3452813" indent="3175" defTabSz="981075" eaLnBrk="0" fontAlgn="base" hangingPunct="0">
              <a:lnSpc>
                <a:spcPts val="1800"/>
              </a:lnSpc>
              <a:spcBef>
                <a:spcPts val="400"/>
              </a:spcBef>
              <a:spcAft>
                <a:spcPct val="0"/>
              </a:spcAft>
              <a:buFont typeface="Arial" panose="020B0604020202020204" pitchFamily="34" charset="0"/>
              <a:defRPr sz="1400">
                <a:solidFill>
                  <a:srgbClr val="8D8C90"/>
                </a:solidFill>
                <a:latin typeface="Calibri" panose="020F0502020204030204" pitchFamily="34" charset="0"/>
              </a:defRPr>
            </a:lvl8pPr>
            <a:lvl9pPr marL="3910013" indent="3175" defTabSz="981075" eaLnBrk="0" fontAlgn="base" hangingPunct="0">
              <a:lnSpc>
                <a:spcPts val="1800"/>
              </a:lnSpc>
              <a:spcBef>
                <a:spcPts val="400"/>
              </a:spcBef>
              <a:spcAft>
                <a:spcPct val="0"/>
              </a:spcAft>
              <a:buFont typeface="Arial" panose="020B0604020202020204" pitchFamily="34" charset="0"/>
              <a:defRPr sz="1400">
                <a:solidFill>
                  <a:srgbClr val="8D8C90"/>
                </a:solidFill>
                <a:latin typeface="Calibri" panose="020F0502020204030204" pitchFamily="34" charset="0"/>
              </a:defRPr>
            </a:lvl9pPr>
          </a:lstStyle>
          <a:p>
            <a:pPr algn="ctr">
              <a:lnSpc>
                <a:spcPts val="2263"/>
              </a:lnSpc>
              <a:spcBef>
                <a:spcPct val="0"/>
              </a:spcBef>
              <a:buFontTx/>
              <a:buNone/>
            </a:pPr>
            <a:r>
              <a:rPr lang="ru-RU" altLang="ru-RU" sz="3200" b="1" dirty="0">
                <a:solidFill>
                  <a:srgbClr val="C00000"/>
                </a:solidFill>
                <a:latin typeface="Arial Narrow" panose="020B0606020202030204" pitchFamily="34" charset="0"/>
              </a:rPr>
              <a:t>7</a:t>
            </a:r>
          </a:p>
        </p:txBody>
      </p:sp>
      <p:sp>
        <p:nvSpPr>
          <p:cNvPr id="27" name="Скругленный прямоугольник 26"/>
          <p:cNvSpPr/>
          <p:nvPr/>
        </p:nvSpPr>
        <p:spPr>
          <a:xfrm>
            <a:off x="6594864" y="3055486"/>
            <a:ext cx="2028825" cy="889000"/>
          </a:xfrm>
          <a:prstGeom prst="roundRect">
            <a:avLst/>
          </a:prstGeom>
          <a:solidFill>
            <a:schemeClr val="accent4">
              <a:lumMod val="20000"/>
              <a:lumOff val="80000"/>
            </a:schemeClr>
          </a:solidFill>
          <a:ln w="28575">
            <a:solidFill>
              <a:srgbClr val="7030A0"/>
            </a:solidFill>
          </a:ln>
        </p:spPr>
        <p:style>
          <a:lnRef idx="2">
            <a:schemeClr val="dk1"/>
          </a:lnRef>
          <a:fillRef idx="1">
            <a:schemeClr val="lt1"/>
          </a:fillRef>
          <a:effectRef idx="0">
            <a:schemeClr val="dk1"/>
          </a:effectRef>
          <a:fontRef idx="minor">
            <a:schemeClr val="dk1"/>
          </a:fontRef>
        </p:style>
        <p:txBody>
          <a:bodyPr lIns="0" rIns="0" anchor="ctr" anchorCtr="1"/>
          <a:lstStyle/>
          <a:p>
            <a:pPr algn="ctr" defTabSz="1006349" fontAlgn="auto">
              <a:spcBef>
                <a:spcPts val="0"/>
              </a:spcBef>
              <a:spcAft>
                <a:spcPts val="0"/>
              </a:spcAft>
              <a:defRPr/>
            </a:pPr>
            <a:r>
              <a:rPr lang="ru-RU" sz="2100" dirty="0" smtClean="0">
                <a:solidFill>
                  <a:schemeClr val="accent4">
                    <a:lumMod val="75000"/>
                  </a:schemeClr>
                </a:solidFill>
                <a:latin typeface="Arial Narrow" panose="020B0606020202030204" pitchFamily="34" charset="0"/>
                <a:cs typeface="Times New Roman" panose="02020603050405020304" pitchFamily="18" charset="0"/>
              </a:rPr>
              <a:t>Оператор </a:t>
            </a:r>
            <a:r>
              <a:rPr lang="ru-RU" sz="2100" dirty="0">
                <a:solidFill>
                  <a:schemeClr val="accent4">
                    <a:lumMod val="75000"/>
                  </a:schemeClr>
                </a:solidFill>
                <a:latin typeface="Arial Narrow" panose="020B0606020202030204" pitchFamily="34" charset="0"/>
                <a:cs typeface="Times New Roman" panose="02020603050405020304" pitchFamily="18" charset="0"/>
              </a:rPr>
              <a:t>фискальных данных</a:t>
            </a:r>
          </a:p>
        </p:txBody>
      </p:sp>
      <p:pic>
        <p:nvPicPr>
          <p:cNvPr id="4" name="Рисунок 3"/>
          <p:cNvPicPr>
            <a:picLocks noChangeAspect="1"/>
          </p:cNvPicPr>
          <p:nvPr/>
        </p:nvPicPr>
        <p:blipFill>
          <a:blip r:embed="rId3"/>
          <a:stretch>
            <a:fillRect/>
          </a:stretch>
        </p:blipFill>
        <p:spPr>
          <a:xfrm rot="5400000">
            <a:off x="4048180" y="2361206"/>
            <a:ext cx="699798" cy="7964337"/>
          </a:xfrm>
          <a:prstGeom prst="rect">
            <a:avLst/>
          </a:prstGeom>
        </p:spPr>
      </p:pic>
      <p:pic>
        <p:nvPicPr>
          <p:cNvPr id="29" name="Picture 2" descr="https://my-kontur.com/assets/images/atol-sigma-10.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6759" r="22651"/>
          <a:stretch/>
        </p:blipFill>
        <p:spPr bwMode="auto">
          <a:xfrm>
            <a:off x="6656986" y="4232387"/>
            <a:ext cx="1966553" cy="19753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391406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2"/>
          <p:cNvSpPr>
            <a:spLocks noGrp="1" noChangeAspect="1"/>
          </p:cNvSpPr>
          <p:nvPr>
            <p:ph type="title"/>
          </p:nvPr>
        </p:nvSpPr>
        <p:spPr>
          <a:xfrm>
            <a:off x="1195366" y="131024"/>
            <a:ext cx="7807402" cy="841566"/>
          </a:xfrm>
        </p:spPr>
        <p:txBody>
          <a:bodyPr>
            <a:noAutofit/>
          </a:bodyPr>
          <a:lstStyle/>
          <a:p>
            <a:pPr>
              <a:buClr>
                <a:srgbClr val="000000"/>
              </a:buClr>
              <a:buSzPts val="1100"/>
              <a:defRPr/>
            </a:pPr>
            <a:r>
              <a:rPr lang="ru-RU" cap="all" dirty="0" smtClean="0">
                <a:solidFill>
                  <a:srgbClr val="0070C0"/>
                </a:solidFill>
                <a:latin typeface="Arial Narrow" panose="020B0606020202030204" pitchFamily="34" charset="0"/>
                <a:sym typeface="Trebuchet MS"/>
              </a:rPr>
              <a:t>Изменения в законодательстве о применении контрольно-кассовой техники</a:t>
            </a:r>
            <a:endParaRPr lang="ru-RU" sz="2600" cap="all" dirty="0">
              <a:solidFill>
                <a:srgbClr val="0070C0"/>
              </a:solidFill>
              <a:latin typeface="Arial Narrow" panose="020B0606020202030204" pitchFamily="34" charset="0"/>
              <a:sym typeface="Trebuchet MS"/>
            </a:endParaRPr>
          </a:p>
        </p:txBody>
      </p:sp>
      <p:sp>
        <p:nvSpPr>
          <p:cNvPr id="9" name="Скругленный прямоугольник 8"/>
          <p:cNvSpPr/>
          <p:nvPr/>
        </p:nvSpPr>
        <p:spPr>
          <a:xfrm>
            <a:off x="394983" y="2076524"/>
            <a:ext cx="697880" cy="569982"/>
          </a:xfrm>
          <a:prstGeom prst="roundRect">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04617" tIns="52308" rIns="104617" bIns="52308" anchor="ctr"/>
          <a:lstStyle/>
          <a:p>
            <a:pPr algn="ctr" defTabSz="1192271" eaLnBrk="1" fontAlgn="auto" hangingPunct="1">
              <a:spcBef>
                <a:spcPts val="0"/>
              </a:spcBef>
              <a:spcAft>
                <a:spcPts val="0"/>
              </a:spcAft>
              <a:defRPr/>
            </a:pPr>
            <a:r>
              <a:rPr lang="ru-RU" sz="4400" b="1" dirty="0">
                <a:solidFill>
                  <a:srgbClr val="F79646">
                    <a:lumMod val="75000"/>
                  </a:srgbClr>
                </a:solidFill>
                <a:latin typeface="Arial Narrow" panose="020B0606020202030204" pitchFamily="34" charset="0"/>
                <a:sym typeface="Wingdings" panose="05000000000000000000" pitchFamily="2" charset="2"/>
              </a:rPr>
              <a:t></a:t>
            </a:r>
            <a:endParaRPr lang="ru-RU" sz="4400" b="1" dirty="0">
              <a:solidFill>
                <a:srgbClr val="F79646">
                  <a:lumMod val="75000"/>
                </a:srgbClr>
              </a:solidFill>
              <a:latin typeface="Arial Narrow" panose="020B0606020202030204" pitchFamily="34" charset="0"/>
            </a:endParaRPr>
          </a:p>
        </p:txBody>
      </p:sp>
      <p:sp>
        <p:nvSpPr>
          <p:cNvPr id="10" name="Скругленный прямоугольник 9"/>
          <p:cNvSpPr/>
          <p:nvPr/>
        </p:nvSpPr>
        <p:spPr>
          <a:xfrm>
            <a:off x="376556" y="3239798"/>
            <a:ext cx="697880" cy="568726"/>
          </a:xfrm>
          <a:prstGeom prst="roundRect">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04617" tIns="52308" rIns="104617" bIns="52308" anchor="ctr"/>
          <a:lstStyle/>
          <a:p>
            <a:pPr algn="ctr" defTabSz="1192271" eaLnBrk="1" fontAlgn="auto" hangingPunct="1">
              <a:spcBef>
                <a:spcPts val="0"/>
              </a:spcBef>
              <a:spcAft>
                <a:spcPts val="0"/>
              </a:spcAft>
              <a:defRPr/>
            </a:pPr>
            <a:r>
              <a:rPr lang="ru-RU" sz="4400" b="1" dirty="0">
                <a:solidFill>
                  <a:srgbClr val="F79646">
                    <a:lumMod val="75000"/>
                  </a:srgbClr>
                </a:solidFill>
                <a:latin typeface="Arial Narrow" panose="020B0606020202030204" pitchFamily="34" charset="0"/>
                <a:sym typeface="Wingdings" panose="05000000000000000000" pitchFamily="2" charset="2"/>
              </a:rPr>
              <a:t></a:t>
            </a:r>
            <a:endParaRPr lang="ru-RU" sz="4400" b="1" dirty="0">
              <a:solidFill>
                <a:srgbClr val="F79646">
                  <a:lumMod val="75000"/>
                </a:srgbClr>
              </a:solidFill>
              <a:latin typeface="Arial Narrow" panose="020B0606020202030204" pitchFamily="34" charset="0"/>
            </a:endParaRPr>
          </a:p>
        </p:txBody>
      </p:sp>
      <p:sp>
        <p:nvSpPr>
          <p:cNvPr id="11" name="Прямоугольник 10"/>
          <p:cNvSpPr/>
          <p:nvPr/>
        </p:nvSpPr>
        <p:spPr>
          <a:xfrm>
            <a:off x="1339546" y="2009848"/>
            <a:ext cx="6541913" cy="584775"/>
          </a:xfrm>
          <a:prstGeom prst="rect">
            <a:avLst/>
          </a:prstGeom>
        </p:spPr>
        <p:txBody>
          <a:bodyPr wrap="square">
            <a:spAutoFit/>
          </a:bodyPr>
          <a:lstStyle/>
          <a:p>
            <a:pPr algn="just">
              <a:lnSpc>
                <a:spcPct val="80000"/>
              </a:lnSpc>
              <a:spcAft>
                <a:spcPts val="0"/>
              </a:spcAft>
              <a:defRPr/>
            </a:pPr>
            <a:r>
              <a:rPr lang="ru-RU" sz="2000" dirty="0">
                <a:solidFill>
                  <a:schemeClr val="tx2"/>
                </a:solidFill>
                <a:latin typeface="Arial Narrow" panose="020B0606020202030204" pitchFamily="34" charset="0"/>
              </a:rPr>
              <a:t>С</a:t>
            </a:r>
            <a:r>
              <a:rPr lang="ru-RU" sz="2000" dirty="0" smtClean="0">
                <a:solidFill>
                  <a:schemeClr val="tx2"/>
                </a:solidFill>
                <a:latin typeface="Arial Narrow" panose="020B0606020202030204" pitchFamily="34" charset="0"/>
              </a:rPr>
              <a:t>истема </a:t>
            </a:r>
            <a:r>
              <a:rPr lang="ru-RU" sz="2000" dirty="0">
                <a:solidFill>
                  <a:schemeClr val="tx2"/>
                </a:solidFill>
                <a:latin typeface="Arial Narrow" panose="020B0606020202030204" pitchFamily="34" charset="0"/>
              </a:rPr>
              <a:t>налогообложения в виде </a:t>
            </a:r>
            <a:r>
              <a:rPr lang="ru-RU" sz="2000" i="1" dirty="0">
                <a:solidFill>
                  <a:srgbClr val="0070C0"/>
                </a:solidFill>
                <a:latin typeface="Arial Narrow" panose="020B0606020202030204" pitchFamily="34" charset="0"/>
              </a:rPr>
              <a:t>единого налога на вмененный доход</a:t>
            </a:r>
            <a:r>
              <a:rPr lang="ru-RU" sz="2000" dirty="0">
                <a:solidFill>
                  <a:schemeClr val="tx2"/>
                </a:solidFill>
                <a:latin typeface="Arial Narrow" panose="020B0606020202030204" pitchFamily="34" charset="0"/>
              </a:rPr>
              <a:t> для отдельных видов деятельности </a:t>
            </a:r>
            <a:r>
              <a:rPr lang="ru-RU" sz="2000" dirty="0" smtClean="0">
                <a:solidFill>
                  <a:schemeClr val="accent6">
                    <a:lumMod val="75000"/>
                  </a:schemeClr>
                </a:solidFill>
                <a:latin typeface="Arial Narrow" panose="020B0606020202030204" pitchFamily="34" charset="0"/>
              </a:rPr>
              <a:t>не применяется</a:t>
            </a:r>
            <a:r>
              <a:rPr lang="ru-RU" sz="2000" dirty="0" smtClean="0">
                <a:latin typeface="Arial Narrow" panose="020B0606020202030204" pitchFamily="34" charset="0"/>
              </a:rPr>
              <a:t>.</a:t>
            </a:r>
            <a:endParaRPr lang="ru-RU" sz="2000" i="1" dirty="0">
              <a:solidFill>
                <a:srgbClr val="0070C0"/>
              </a:solidFill>
              <a:latin typeface="Arial Narrow" panose="020B0606020202030204" pitchFamily="34" charset="0"/>
            </a:endParaRPr>
          </a:p>
        </p:txBody>
      </p:sp>
      <p:sp>
        <p:nvSpPr>
          <p:cNvPr id="18" name="Прямоугольник 17"/>
          <p:cNvSpPr/>
          <p:nvPr/>
        </p:nvSpPr>
        <p:spPr>
          <a:xfrm>
            <a:off x="1324727" y="2933075"/>
            <a:ext cx="6541914" cy="1224951"/>
          </a:xfrm>
          <a:prstGeom prst="rect">
            <a:avLst/>
          </a:prstGeom>
        </p:spPr>
        <p:txBody>
          <a:bodyPr wrap="square">
            <a:spAutoFit/>
          </a:bodyPr>
          <a:lstStyle/>
          <a:p>
            <a:pPr algn="just">
              <a:lnSpc>
                <a:spcPct val="80000"/>
              </a:lnSpc>
              <a:spcAft>
                <a:spcPts val="0"/>
              </a:spcAft>
              <a:defRPr/>
            </a:pPr>
            <a:r>
              <a:rPr lang="ru-RU" dirty="0" smtClean="0">
                <a:solidFill>
                  <a:schemeClr val="tx2"/>
                </a:solidFill>
              </a:rPr>
              <a:t>Нужно внести </a:t>
            </a:r>
            <a:r>
              <a:rPr lang="ru-RU" dirty="0">
                <a:solidFill>
                  <a:schemeClr val="tx2"/>
                </a:solidFill>
              </a:rPr>
              <a:t>изменения в сведения, </a:t>
            </a:r>
            <a:r>
              <a:rPr lang="ru-RU" dirty="0" smtClean="0">
                <a:solidFill>
                  <a:schemeClr val="tx2"/>
                </a:solidFill>
              </a:rPr>
              <a:t>введённые </a:t>
            </a:r>
            <a:r>
              <a:rPr lang="ru-RU" dirty="0">
                <a:solidFill>
                  <a:schemeClr val="tx2"/>
                </a:solidFill>
              </a:rPr>
              <a:t>в ККТ, в части применяемой системы налогообложения </a:t>
            </a:r>
            <a:r>
              <a:rPr lang="ru-RU" i="1" dirty="0">
                <a:solidFill>
                  <a:schemeClr val="tx2"/>
                </a:solidFill>
              </a:rPr>
              <a:t>(то есть </a:t>
            </a:r>
            <a:r>
              <a:rPr lang="ru-RU" i="1" dirty="0">
                <a:solidFill>
                  <a:schemeClr val="accent6">
                    <a:lumMod val="75000"/>
                  </a:schemeClr>
                </a:solidFill>
              </a:rPr>
              <a:t>вместо ЕНВД указать иную выбранную систему налогообложения</a:t>
            </a:r>
            <a:r>
              <a:rPr lang="ru-RU" i="1" dirty="0">
                <a:solidFill>
                  <a:schemeClr val="tx2"/>
                </a:solidFill>
              </a:rPr>
              <a:t>)</a:t>
            </a:r>
            <a:r>
              <a:rPr lang="ru-RU" dirty="0">
                <a:solidFill>
                  <a:schemeClr val="tx2"/>
                </a:solidFill>
              </a:rPr>
              <a:t> и </a:t>
            </a:r>
            <a:r>
              <a:rPr lang="ru-RU" dirty="0">
                <a:solidFill>
                  <a:srgbClr val="0070C0"/>
                </a:solidFill>
              </a:rPr>
              <a:t>формировать отчёт об изменении параметров </a:t>
            </a:r>
            <a:r>
              <a:rPr lang="ru-RU" dirty="0" smtClean="0">
                <a:solidFill>
                  <a:srgbClr val="0070C0"/>
                </a:solidFill>
              </a:rPr>
              <a:t>регистрации</a:t>
            </a:r>
            <a:endParaRPr lang="ru-RU" sz="2000" i="1" dirty="0">
              <a:solidFill>
                <a:srgbClr val="0070C0"/>
              </a:solidFill>
              <a:latin typeface="Arial Narrow" panose="020B0606020202030204" pitchFamily="34" charset="0"/>
              <a:ea typeface="Calibri" panose="020F0502020204030204" pitchFamily="34" charset="0"/>
              <a:cs typeface="Times New Roman" panose="02020603050405020304" pitchFamily="18" charset="0"/>
            </a:endParaRPr>
          </a:p>
        </p:txBody>
      </p:sp>
      <p:sp>
        <p:nvSpPr>
          <p:cNvPr id="19" name="Скругленный прямоугольник 18"/>
          <p:cNvSpPr/>
          <p:nvPr/>
        </p:nvSpPr>
        <p:spPr>
          <a:xfrm>
            <a:off x="380164" y="1195062"/>
            <a:ext cx="3138921" cy="548639"/>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104617" tIns="52308" rIns="104617" bIns="52308" anchor="ctr"/>
          <a:lstStyle/>
          <a:p>
            <a:pPr algn="ctr" defTabSz="1192271" eaLnBrk="1" fontAlgn="auto" hangingPunct="1">
              <a:spcBef>
                <a:spcPts val="0"/>
              </a:spcBef>
              <a:spcAft>
                <a:spcPts val="0"/>
              </a:spcAft>
              <a:defRPr/>
            </a:pPr>
            <a:r>
              <a:rPr lang="ru-RU" sz="2500" dirty="0">
                <a:solidFill>
                  <a:srgbClr val="C00000"/>
                </a:solidFill>
                <a:latin typeface="Arial Narrow" panose="020B0606020202030204" pitchFamily="34" charset="0"/>
              </a:rPr>
              <a:t>С 01 января </a:t>
            </a:r>
            <a:r>
              <a:rPr lang="ru-RU" sz="2500" dirty="0" smtClean="0">
                <a:solidFill>
                  <a:srgbClr val="C00000"/>
                </a:solidFill>
                <a:latin typeface="Arial Narrow" panose="020B0606020202030204" pitchFamily="34" charset="0"/>
              </a:rPr>
              <a:t>2021 </a:t>
            </a:r>
            <a:r>
              <a:rPr lang="ru-RU" sz="2500" dirty="0">
                <a:solidFill>
                  <a:srgbClr val="C00000"/>
                </a:solidFill>
                <a:latin typeface="Arial Narrow" panose="020B0606020202030204" pitchFamily="34" charset="0"/>
              </a:rPr>
              <a:t>года</a:t>
            </a:r>
          </a:p>
        </p:txBody>
      </p:sp>
      <p:sp>
        <p:nvSpPr>
          <p:cNvPr id="20" name="Скругленный прямоугольник 19"/>
          <p:cNvSpPr/>
          <p:nvPr/>
        </p:nvSpPr>
        <p:spPr>
          <a:xfrm>
            <a:off x="380164" y="4396868"/>
            <a:ext cx="697880" cy="568726"/>
          </a:xfrm>
          <a:prstGeom prst="roundRect">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04617" tIns="52308" rIns="104617" bIns="52308" anchor="ctr"/>
          <a:lstStyle/>
          <a:p>
            <a:pPr algn="ctr" defTabSz="1192271" eaLnBrk="1" fontAlgn="auto" hangingPunct="1">
              <a:spcBef>
                <a:spcPts val="0"/>
              </a:spcBef>
              <a:spcAft>
                <a:spcPts val="0"/>
              </a:spcAft>
              <a:defRPr/>
            </a:pPr>
            <a:r>
              <a:rPr lang="ru-RU" sz="4400" b="1" dirty="0">
                <a:solidFill>
                  <a:srgbClr val="F79646">
                    <a:lumMod val="75000"/>
                  </a:srgbClr>
                </a:solidFill>
                <a:latin typeface="Arial Narrow" panose="020B0606020202030204" pitchFamily="34" charset="0"/>
                <a:sym typeface="Wingdings" panose="05000000000000000000" pitchFamily="2" charset="2"/>
              </a:rPr>
              <a:t></a:t>
            </a:r>
            <a:endParaRPr lang="ru-RU" sz="4400" b="1" dirty="0">
              <a:solidFill>
                <a:srgbClr val="F79646">
                  <a:lumMod val="75000"/>
                </a:srgbClr>
              </a:solidFill>
              <a:latin typeface="Arial Narrow" panose="020B0606020202030204" pitchFamily="34" charset="0"/>
            </a:endParaRPr>
          </a:p>
        </p:txBody>
      </p:sp>
      <p:sp>
        <p:nvSpPr>
          <p:cNvPr id="21" name="Прямоугольник 20"/>
          <p:cNvSpPr/>
          <p:nvPr/>
        </p:nvSpPr>
        <p:spPr>
          <a:xfrm>
            <a:off x="1354367" y="4323994"/>
            <a:ext cx="6512274" cy="954107"/>
          </a:xfrm>
          <a:prstGeom prst="rect">
            <a:avLst/>
          </a:prstGeom>
        </p:spPr>
        <p:txBody>
          <a:bodyPr wrap="square">
            <a:spAutoFit/>
          </a:bodyPr>
          <a:lstStyle/>
          <a:p>
            <a:r>
              <a:rPr lang="ru-RU" dirty="0" smtClean="0">
                <a:solidFill>
                  <a:srgbClr val="0070C0"/>
                </a:solidFill>
              </a:rPr>
              <a:t>Перерегистрация </a:t>
            </a:r>
            <a:r>
              <a:rPr lang="ru-RU" dirty="0">
                <a:solidFill>
                  <a:srgbClr val="0070C0"/>
                </a:solidFill>
              </a:rPr>
              <a:t>ККТ </a:t>
            </a:r>
            <a:r>
              <a:rPr lang="ru-RU" dirty="0">
                <a:solidFill>
                  <a:schemeClr val="tx2"/>
                </a:solidFill>
              </a:rPr>
              <a:t>при переходе </a:t>
            </a:r>
            <a:r>
              <a:rPr lang="ru-RU" dirty="0" smtClean="0">
                <a:solidFill>
                  <a:schemeClr val="tx2"/>
                </a:solidFill>
              </a:rPr>
              <a:t>налогоплательщика</a:t>
            </a:r>
          </a:p>
          <a:p>
            <a:r>
              <a:rPr lang="ru-RU" dirty="0" smtClean="0">
                <a:solidFill>
                  <a:schemeClr val="tx2"/>
                </a:solidFill>
              </a:rPr>
              <a:t>с </a:t>
            </a:r>
            <a:r>
              <a:rPr lang="ru-RU" dirty="0">
                <a:solidFill>
                  <a:schemeClr val="tx2"/>
                </a:solidFill>
              </a:rPr>
              <a:t>ЕНВД на иные специальные налоговые </a:t>
            </a:r>
            <a:r>
              <a:rPr lang="ru-RU" dirty="0" smtClean="0">
                <a:solidFill>
                  <a:schemeClr val="tx2"/>
                </a:solidFill>
              </a:rPr>
              <a:t>режимы</a:t>
            </a:r>
          </a:p>
          <a:p>
            <a:r>
              <a:rPr lang="ru-RU" dirty="0" smtClean="0">
                <a:solidFill>
                  <a:schemeClr val="accent6">
                    <a:lumMod val="75000"/>
                  </a:schemeClr>
                </a:solidFill>
              </a:rPr>
              <a:t>не требуется</a:t>
            </a:r>
            <a:endParaRPr lang="ru-RU" sz="2000" dirty="0">
              <a:solidFill>
                <a:schemeClr val="accent6">
                  <a:lumMod val="75000"/>
                </a:schemeClr>
              </a:solidFill>
              <a:effectLst/>
            </a:endParaRPr>
          </a:p>
        </p:txBody>
      </p:sp>
      <p:sp>
        <p:nvSpPr>
          <p:cNvPr id="13" name="Прямоугольник 12"/>
          <p:cNvSpPr/>
          <p:nvPr/>
        </p:nvSpPr>
        <p:spPr>
          <a:xfrm>
            <a:off x="559722" y="5953831"/>
            <a:ext cx="7789025" cy="584775"/>
          </a:xfrm>
          <a:prstGeom prst="rect">
            <a:avLst/>
          </a:prstGeom>
        </p:spPr>
        <p:txBody>
          <a:bodyPr wrap="square">
            <a:spAutoFit/>
          </a:bodyPr>
          <a:lstStyle/>
          <a:p>
            <a:r>
              <a:rPr lang="ru-RU" sz="1600" i="1" dirty="0">
                <a:solidFill>
                  <a:srgbClr val="0070C0"/>
                </a:solidFill>
                <a:latin typeface="Arial Narrow" panose="020B0606020202030204" pitchFamily="34" charset="0"/>
              </a:rPr>
              <a:t>Приказа ФНС России от 29.05.2017 № ММВ-7-20/484@ </a:t>
            </a:r>
            <a:r>
              <a:rPr lang="ru-RU" sz="1600" i="1" dirty="0" smtClean="0">
                <a:solidFill>
                  <a:srgbClr val="0070C0"/>
                </a:solidFill>
                <a:latin typeface="Arial Narrow" panose="020B0606020202030204" pitchFamily="34" charset="0"/>
              </a:rPr>
              <a:t>«</a:t>
            </a:r>
            <a:r>
              <a:rPr lang="ru-RU" sz="1600" i="1" dirty="0">
                <a:solidFill>
                  <a:srgbClr val="0070C0"/>
                </a:solidFill>
                <a:latin typeface="Arial Narrow" panose="020B0606020202030204" pitchFamily="34" charset="0"/>
              </a:rPr>
              <a:t>Об утверждении форм заявлений о регистрации (перерегистрации) контрольно-кассовой </a:t>
            </a:r>
            <a:r>
              <a:rPr lang="ru-RU" sz="1600" i="1" dirty="0" smtClean="0">
                <a:solidFill>
                  <a:srgbClr val="0070C0"/>
                </a:solidFill>
                <a:latin typeface="Arial Narrow" panose="020B0606020202030204" pitchFamily="34" charset="0"/>
              </a:rPr>
              <a:t>техники…»</a:t>
            </a:r>
            <a:endParaRPr lang="ru-RU" sz="1600" i="1" dirty="0">
              <a:solidFill>
                <a:srgbClr val="0070C0"/>
              </a:solidFill>
              <a:latin typeface="Arial Narrow" panose="020B0606020202030204" pitchFamily="34" charset="0"/>
            </a:endParaRPr>
          </a:p>
        </p:txBody>
      </p:sp>
      <p:pic>
        <p:nvPicPr>
          <p:cNvPr id="12" name="Рисунок 11"/>
          <p:cNvPicPr>
            <a:picLocks noChangeAspect="1"/>
          </p:cNvPicPr>
          <p:nvPr/>
        </p:nvPicPr>
        <p:blipFill>
          <a:blip r:embed="rId3"/>
          <a:stretch>
            <a:fillRect/>
          </a:stretch>
        </p:blipFill>
        <p:spPr>
          <a:xfrm>
            <a:off x="8111202" y="0"/>
            <a:ext cx="829808" cy="5428211"/>
          </a:xfrm>
          <a:prstGeom prst="rect">
            <a:avLst/>
          </a:prstGeom>
        </p:spPr>
      </p:pic>
      <p:sp>
        <p:nvSpPr>
          <p:cNvPr id="14" name="Прямоугольник 13"/>
          <p:cNvSpPr/>
          <p:nvPr/>
        </p:nvSpPr>
        <p:spPr>
          <a:xfrm>
            <a:off x="559722" y="5369056"/>
            <a:ext cx="7789025" cy="584775"/>
          </a:xfrm>
          <a:prstGeom prst="rect">
            <a:avLst/>
          </a:prstGeom>
        </p:spPr>
        <p:txBody>
          <a:bodyPr wrap="square">
            <a:spAutoFit/>
          </a:bodyPr>
          <a:lstStyle/>
          <a:p>
            <a:r>
              <a:rPr lang="ru-RU" sz="1600" i="1" dirty="0">
                <a:solidFill>
                  <a:srgbClr val="0070C0"/>
                </a:solidFill>
                <a:latin typeface="Arial Narrow" panose="020B0606020202030204" pitchFamily="34" charset="0"/>
              </a:rPr>
              <a:t>Федеральный закон от 29 июня 2012 года № 97-ФЗ в редакции Федерального закона от 02.06.2016 № 178-ФЗ</a:t>
            </a:r>
            <a:endParaRPr lang="ru-RU" sz="1400" i="1" dirty="0">
              <a:solidFill>
                <a:srgbClr val="0070C0"/>
              </a:solidFill>
              <a:latin typeface="Arial Narrow" panose="020B0606020202030204" pitchFamily="34" charset="0"/>
            </a:endParaRPr>
          </a:p>
        </p:txBody>
      </p:sp>
    </p:spTree>
    <p:extLst>
      <p:ext uri="{BB962C8B-B14F-4D97-AF65-F5344CB8AC3E}">
        <p14:creationId xmlns:p14="http://schemas.microsoft.com/office/powerpoint/2010/main" val="25203580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9">
                                            <p:txEl>
                                              <p:pRg st="0" end="0"/>
                                            </p:txEl>
                                          </p:spTgt>
                                        </p:tgtEl>
                                        <p:attrNameLst>
                                          <p:attrName>style.visibility</p:attrName>
                                        </p:attrNameLst>
                                      </p:cBhvr>
                                      <p:to>
                                        <p:strVal val="visible"/>
                                      </p:to>
                                    </p:set>
                                    <p:animEffect transition="in" filter="wipe(down)">
                                      <p:cBhvr>
                                        <p:cTn id="14" dur="500"/>
                                        <p:tgtEl>
                                          <p:spTgt spid="9">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0">
                                            <p:txEl>
                                              <p:pRg st="0" end="0"/>
                                            </p:txEl>
                                          </p:spTgt>
                                        </p:tgtEl>
                                        <p:attrNameLst>
                                          <p:attrName>style.visibility</p:attrName>
                                        </p:attrNameLst>
                                      </p:cBhvr>
                                      <p:to>
                                        <p:strVal val="visible"/>
                                      </p:to>
                                    </p:set>
                                    <p:animEffect transition="in" filter="wipe(down)">
                                      <p:cBhvr>
                                        <p:cTn id="19" dur="500"/>
                                        <p:tgtEl>
                                          <p:spTgt spid="10">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20">
                                            <p:txEl>
                                              <p:pRg st="0" end="0"/>
                                            </p:txEl>
                                          </p:spTgt>
                                        </p:tgtEl>
                                        <p:attrNameLst>
                                          <p:attrName>style.visibility</p:attrName>
                                        </p:attrNameLst>
                                      </p:cBhvr>
                                      <p:to>
                                        <p:strVal val="visible"/>
                                      </p:to>
                                    </p:set>
                                    <p:animEffect transition="in" filter="wipe(down)">
                                      <p:cBhvr>
                                        <p:cTn id="24" dur="500"/>
                                        <p:tgtEl>
                                          <p:spTgt spid="2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2"/>
          <p:cNvSpPr>
            <a:spLocks noGrp="1" noChangeAspect="1"/>
          </p:cNvSpPr>
          <p:nvPr>
            <p:ph type="title"/>
          </p:nvPr>
        </p:nvSpPr>
        <p:spPr>
          <a:xfrm>
            <a:off x="1195366" y="131024"/>
            <a:ext cx="7807402" cy="841566"/>
          </a:xfrm>
        </p:spPr>
        <p:txBody>
          <a:bodyPr>
            <a:noAutofit/>
          </a:bodyPr>
          <a:lstStyle/>
          <a:p>
            <a:pPr>
              <a:buClr>
                <a:srgbClr val="000000"/>
              </a:buClr>
              <a:buSzPts val="1100"/>
              <a:defRPr/>
            </a:pPr>
            <a:r>
              <a:rPr lang="ru-RU" cap="all" dirty="0" smtClean="0">
                <a:solidFill>
                  <a:srgbClr val="0070C0"/>
                </a:solidFill>
                <a:latin typeface="Arial Narrow" panose="020B0606020202030204" pitchFamily="34" charset="0"/>
                <a:sym typeface="Trebuchet MS"/>
              </a:rPr>
              <a:t>Изменения в законодательстве о применении контрольно-кассовой техники</a:t>
            </a:r>
            <a:endParaRPr lang="ru-RU" sz="2600" cap="all" dirty="0">
              <a:solidFill>
                <a:srgbClr val="0070C0"/>
              </a:solidFill>
              <a:latin typeface="Arial Narrow" panose="020B0606020202030204" pitchFamily="34" charset="0"/>
              <a:sym typeface="Trebuchet MS"/>
            </a:endParaRPr>
          </a:p>
        </p:txBody>
      </p:sp>
      <p:sp>
        <p:nvSpPr>
          <p:cNvPr id="9" name="Скругленный прямоугольник 8"/>
          <p:cNvSpPr/>
          <p:nvPr/>
        </p:nvSpPr>
        <p:spPr>
          <a:xfrm>
            <a:off x="380164" y="2214913"/>
            <a:ext cx="697880" cy="569982"/>
          </a:xfrm>
          <a:prstGeom prst="roundRect">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04617" tIns="52308" rIns="104617" bIns="52308" anchor="ctr"/>
          <a:lstStyle/>
          <a:p>
            <a:pPr algn="ctr" defTabSz="1192271" eaLnBrk="1" fontAlgn="auto" hangingPunct="1">
              <a:spcBef>
                <a:spcPts val="0"/>
              </a:spcBef>
              <a:spcAft>
                <a:spcPts val="0"/>
              </a:spcAft>
              <a:defRPr/>
            </a:pPr>
            <a:r>
              <a:rPr lang="ru-RU" sz="4400" b="1" dirty="0" smtClean="0">
                <a:solidFill>
                  <a:srgbClr val="F79646">
                    <a:lumMod val="75000"/>
                  </a:srgbClr>
                </a:solidFill>
                <a:latin typeface="Arial Narrow" panose="020B0606020202030204" pitchFamily="34" charset="0"/>
                <a:sym typeface="Wingdings" panose="05000000000000000000" pitchFamily="2" charset="2"/>
              </a:rPr>
              <a:t></a:t>
            </a:r>
            <a:endParaRPr lang="ru-RU" sz="4400" b="1" dirty="0">
              <a:solidFill>
                <a:srgbClr val="F79646">
                  <a:lumMod val="75000"/>
                </a:srgbClr>
              </a:solidFill>
              <a:latin typeface="Arial Narrow" panose="020B0606020202030204" pitchFamily="34" charset="0"/>
            </a:endParaRPr>
          </a:p>
        </p:txBody>
      </p:sp>
      <p:sp>
        <p:nvSpPr>
          <p:cNvPr id="10" name="Скругленный прямоугольник 9"/>
          <p:cNvSpPr/>
          <p:nvPr/>
        </p:nvSpPr>
        <p:spPr>
          <a:xfrm>
            <a:off x="380164" y="4269316"/>
            <a:ext cx="697880" cy="568726"/>
          </a:xfrm>
          <a:prstGeom prst="roundRect">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04617" tIns="52308" rIns="104617" bIns="52308" anchor="ctr"/>
          <a:lstStyle/>
          <a:p>
            <a:pPr algn="ctr" defTabSz="1192271" eaLnBrk="1" fontAlgn="auto" hangingPunct="1">
              <a:spcBef>
                <a:spcPts val="0"/>
              </a:spcBef>
              <a:spcAft>
                <a:spcPts val="0"/>
              </a:spcAft>
              <a:defRPr/>
            </a:pPr>
            <a:r>
              <a:rPr lang="ru-RU" sz="4400" b="1" dirty="0" smtClean="0">
                <a:solidFill>
                  <a:srgbClr val="F79646">
                    <a:lumMod val="75000"/>
                  </a:srgbClr>
                </a:solidFill>
                <a:latin typeface="Arial Narrow" panose="020B0606020202030204" pitchFamily="34" charset="0"/>
                <a:sym typeface="Wingdings" panose="05000000000000000000" pitchFamily="2" charset="2"/>
              </a:rPr>
              <a:t></a:t>
            </a:r>
            <a:endParaRPr lang="ru-RU" sz="4400" b="1" dirty="0">
              <a:solidFill>
                <a:srgbClr val="F79646">
                  <a:lumMod val="75000"/>
                </a:srgbClr>
              </a:solidFill>
              <a:latin typeface="Arial Narrow" panose="020B0606020202030204" pitchFamily="34" charset="0"/>
            </a:endParaRPr>
          </a:p>
        </p:txBody>
      </p:sp>
      <p:sp>
        <p:nvSpPr>
          <p:cNvPr id="11" name="Прямоугольник 10"/>
          <p:cNvSpPr/>
          <p:nvPr/>
        </p:nvSpPr>
        <p:spPr>
          <a:xfrm>
            <a:off x="1345895" y="2121867"/>
            <a:ext cx="6541913" cy="1815882"/>
          </a:xfrm>
          <a:prstGeom prst="rect">
            <a:avLst/>
          </a:prstGeom>
        </p:spPr>
        <p:txBody>
          <a:bodyPr wrap="square">
            <a:spAutoFit/>
          </a:bodyPr>
          <a:lstStyle/>
          <a:p>
            <a:pPr>
              <a:lnSpc>
                <a:spcPct val="80000"/>
              </a:lnSpc>
            </a:pPr>
            <a:r>
              <a:rPr lang="ru-RU" sz="2000" dirty="0">
                <a:solidFill>
                  <a:srgbClr val="0070C0"/>
                </a:solidFill>
                <a:latin typeface="Arial Narrow" panose="020B0606020202030204" pitchFamily="34" charset="0"/>
              </a:rPr>
              <a:t>И</a:t>
            </a:r>
            <a:r>
              <a:rPr lang="ru-RU" sz="2000" dirty="0" smtClean="0">
                <a:solidFill>
                  <a:srgbClr val="0070C0"/>
                </a:solidFill>
                <a:latin typeface="Arial Narrow" panose="020B0606020202030204" pitchFamily="34" charset="0"/>
              </a:rPr>
              <a:t>ндивидуальные </a:t>
            </a:r>
            <a:r>
              <a:rPr lang="ru-RU" sz="2000" dirty="0">
                <a:solidFill>
                  <a:srgbClr val="0070C0"/>
                </a:solidFill>
                <a:latin typeface="Arial Narrow" panose="020B0606020202030204" pitchFamily="34" charset="0"/>
              </a:rPr>
              <a:t>предприниматели</a:t>
            </a:r>
            <a:r>
              <a:rPr lang="ru-RU" sz="2000" dirty="0">
                <a:solidFill>
                  <a:schemeClr val="tx2"/>
                </a:solidFill>
                <a:latin typeface="Arial Narrow" panose="020B0606020202030204" pitchFamily="34" charset="0"/>
              </a:rPr>
              <a:t> уже использующие при расчётах ККТ, применяющие специальные налоговые режимы </a:t>
            </a:r>
            <a:r>
              <a:rPr lang="ru-RU" sz="2000" i="1" dirty="0">
                <a:solidFill>
                  <a:schemeClr val="tx2"/>
                </a:solidFill>
                <a:latin typeface="Arial Narrow" panose="020B0606020202030204" pitchFamily="34" charset="0"/>
              </a:rPr>
              <a:t>(патентную систему налогообложения, упрощенную систему налогообложения, систему налогообложения для сельскохозяйственных товаропроизводителей</a:t>
            </a:r>
            <a:r>
              <a:rPr lang="ru-RU" sz="2000" dirty="0" smtClean="0">
                <a:solidFill>
                  <a:schemeClr val="tx2"/>
                </a:solidFill>
                <a:latin typeface="Arial Narrow" panose="020B0606020202030204" pitchFamily="34" charset="0"/>
              </a:rPr>
              <a:t>) </a:t>
            </a:r>
            <a:r>
              <a:rPr lang="ru-RU" sz="2000" dirty="0" smtClean="0">
                <a:solidFill>
                  <a:schemeClr val="accent6">
                    <a:lumMod val="75000"/>
                  </a:schemeClr>
                </a:solidFill>
                <a:latin typeface="Arial Narrow" panose="020B0606020202030204" pitchFamily="34" charset="0"/>
              </a:rPr>
              <a:t>должны </a:t>
            </a:r>
            <a:r>
              <a:rPr lang="ru-RU" sz="2000" dirty="0">
                <a:solidFill>
                  <a:schemeClr val="accent6">
                    <a:lumMod val="75000"/>
                  </a:schemeClr>
                </a:solidFill>
                <a:latin typeface="Arial Narrow" panose="020B0606020202030204" pitchFamily="34" charset="0"/>
              </a:rPr>
              <a:t>указывать в кассовом чеке наименование реализуемых товаров (работ, услуг</a:t>
            </a:r>
            <a:r>
              <a:rPr lang="ru-RU" sz="2000" dirty="0" smtClean="0">
                <a:solidFill>
                  <a:schemeClr val="accent6">
                    <a:lumMod val="75000"/>
                  </a:schemeClr>
                </a:solidFill>
                <a:latin typeface="Arial Narrow" panose="020B0606020202030204" pitchFamily="34" charset="0"/>
              </a:rPr>
              <a:t>)</a:t>
            </a:r>
            <a:endParaRPr lang="ru-RU" altLang="ru-RU" sz="2000" i="1" dirty="0">
              <a:solidFill>
                <a:schemeClr val="accent6">
                  <a:lumMod val="75000"/>
                </a:schemeClr>
              </a:solidFill>
              <a:latin typeface="Arial Narrow" panose="020B0606020202030204" pitchFamily="34" charset="0"/>
              <a:ea typeface="Calibri" panose="020F0502020204030204" pitchFamily="34" charset="0"/>
              <a:cs typeface="Times New Roman" panose="02020603050405020304" pitchFamily="18" charset="0"/>
            </a:endParaRPr>
          </a:p>
        </p:txBody>
      </p:sp>
      <p:sp>
        <p:nvSpPr>
          <p:cNvPr id="19" name="Скругленный прямоугольник 18"/>
          <p:cNvSpPr/>
          <p:nvPr/>
        </p:nvSpPr>
        <p:spPr>
          <a:xfrm>
            <a:off x="380164" y="1195062"/>
            <a:ext cx="3227560" cy="548639"/>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104617" tIns="52308" rIns="104617" bIns="52308" anchor="ctr"/>
          <a:lstStyle/>
          <a:p>
            <a:pPr algn="ctr" defTabSz="1192271" eaLnBrk="1" fontAlgn="auto" hangingPunct="1">
              <a:spcBef>
                <a:spcPts val="0"/>
              </a:spcBef>
              <a:spcAft>
                <a:spcPts val="0"/>
              </a:spcAft>
              <a:defRPr/>
            </a:pPr>
            <a:r>
              <a:rPr lang="ru-RU" sz="2500" dirty="0">
                <a:solidFill>
                  <a:srgbClr val="C00000"/>
                </a:solidFill>
                <a:latin typeface="Arial Narrow" panose="020B0606020202030204" pitchFamily="34" charset="0"/>
              </a:rPr>
              <a:t>С 01 </a:t>
            </a:r>
            <a:r>
              <a:rPr lang="ru-RU" sz="2500" dirty="0" smtClean="0">
                <a:solidFill>
                  <a:srgbClr val="C00000"/>
                </a:solidFill>
                <a:latin typeface="Arial Narrow" panose="020B0606020202030204" pitchFamily="34" charset="0"/>
              </a:rPr>
              <a:t>февраля 2021 </a:t>
            </a:r>
            <a:r>
              <a:rPr lang="ru-RU" sz="2500" dirty="0">
                <a:solidFill>
                  <a:srgbClr val="C00000"/>
                </a:solidFill>
                <a:latin typeface="Arial Narrow" panose="020B0606020202030204" pitchFamily="34" charset="0"/>
              </a:rPr>
              <a:t>года</a:t>
            </a:r>
          </a:p>
        </p:txBody>
      </p:sp>
      <p:sp>
        <p:nvSpPr>
          <p:cNvPr id="21" name="Прямоугольник 20"/>
          <p:cNvSpPr/>
          <p:nvPr/>
        </p:nvSpPr>
        <p:spPr>
          <a:xfrm>
            <a:off x="1345895" y="4142951"/>
            <a:ext cx="6512274" cy="1323439"/>
          </a:xfrm>
          <a:prstGeom prst="rect">
            <a:avLst/>
          </a:prstGeom>
        </p:spPr>
        <p:txBody>
          <a:bodyPr wrap="square">
            <a:spAutoFit/>
          </a:bodyPr>
          <a:lstStyle/>
          <a:p>
            <a:r>
              <a:rPr lang="ru-RU" sz="2000" dirty="0" smtClean="0">
                <a:solidFill>
                  <a:srgbClr val="0070C0"/>
                </a:solidFill>
                <a:latin typeface="Arial Narrow" panose="020B0606020202030204" pitchFamily="34" charset="0"/>
              </a:rPr>
              <a:t>Индивидуальные предприниматели</a:t>
            </a:r>
            <a:r>
              <a:rPr lang="ru-RU" sz="2000" dirty="0" smtClean="0">
                <a:solidFill>
                  <a:schemeClr val="tx2"/>
                </a:solidFill>
                <a:latin typeface="Arial Narrow" panose="020B0606020202030204" pitchFamily="34" charset="0"/>
              </a:rPr>
              <a:t>, </a:t>
            </a:r>
            <a:r>
              <a:rPr lang="ru-RU" sz="2000" dirty="0">
                <a:solidFill>
                  <a:schemeClr val="tx2"/>
                </a:solidFill>
                <a:latin typeface="Arial Narrow" panose="020B0606020202030204" pitchFamily="34" charset="0"/>
              </a:rPr>
              <a:t>у которых обязанность по применению ККТ возникнет </a:t>
            </a:r>
            <a:r>
              <a:rPr lang="ru-RU" sz="2000" dirty="0" smtClean="0">
                <a:solidFill>
                  <a:schemeClr val="accent6">
                    <a:lumMod val="75000"/>
                  </a:schemeClr>
                </a:solidFill>
                <a:latin typeface="Arial Narrow" panose="020B0606020202030204" pitchFamily="34" charset="0"/>
              </a:rPr>
              <a:t>с </a:t>
            </a:r>
            <a:r>
              <a:rPr lang="ru-RU" sz="2000" dirty="0">
                <a:solidFill>
                  <a:schemeClr val="accent6">
                    <a:lumMod val="75000"/>
                  </a:schemeClr>
                </a:solidFill>
                <a:latin typeface="Arial Narrow" panose="020B0606020202030204" pitchFamily="34" charset="0"/>
              </a:rPr>
              <a:t>01 июля 2021 года</a:t>
            </a:r>
            <a:r>
              <a:rPr lang="ru-RU" sz="2000" dirty="0">
                <a:solidFill>
                  <a:schemeClr val="tx2"/>
                </a:solidFill>
                <a:latin typeface="Arial Narrow" panose="020B0606020202030204" pitchFamily="34" charset="0"/>
              </a:rPr>
              <a:t> должны будут соблюдать эту норму с момента регистрации контрольно-кассовой </a:t>
            </a:r>
            <a:r>
              <a:rPr lang="ru-RU" sz="2000" dirty="0" smtClean="0">
                <a:solidFill>
                  <a:schemeClr val="tx2"/>
                </a:solidFill>
                <a:latin typeface="Arial Narrow" panose="020B0606020202030204" pitchFamily="34" charset="0"/>
              </a:rPr>
              <a:t>техники</a:t>
            </a:r>
            <a:endParaRPr lang="ru-RU" sz="2000" dirty="0">
              <a:solidFill>
                <a:schemeClr val="tx2"/>
              </a:solidFill>
              <a:latin typeface="Arial Narrow" panose="020B0606020202030204" pitchFamily="34" charset="0"/>
            </a:endParaRPr>
          </a:p>
        </p:txBody>
      </p:sp>
      <p:sp>
        <p:nvSpPr>
          <p:cNvPr id="13" name="Прямоугольник 12"/>
          <p:cNvSpPr/>
          <p:nvPr/>
        </p:nvSpPr>
        <p:spPr>
          <a:xfrm>
            <a:off x="457200" y="5613800"/>
            <a:ext cx="7722524" cy="1077218"/>
          </a:xfrm>
          <a:prstGeom prst="rect">
            <a:avLst/>
          </a:prstGeom>
        </p:spPr>
        <p:txBody>
          <a:bodyPr wrap="square">
            <a:spAutoFit/>
          </a:bodyPr>
          <a:lstStyle/>
          <a:p>
            <a:r>
              <a:rPr lang="ru-RU" sz="1600" i="1" dirty="0">
                <a:solidFill>
                  <a:srgbClr val="0070C0"/>
                </a:solidFill>
                <a:latin typeface="Arial Narrow" panose="020B0606020202030204" pitchFamily="34" charset="0"/>
              </a:rPr>
              <a:t>Федеральный закон от 03.07.2016 N </a:t>
            </a:r>
            <a:r>
              <a:rPr lang="ru-RU" sz="1600" i="1" dirty="0" smtClean="0">
                <a:solidFill>
                  <a:srgbClr val="0070C0"/>
                </a:solidFill>
                <a:latin typeface="Arial Narrow" panose="020B0606020202030204" pitchFamily="34" charset="0"/>
              </a:rPr>
              <a:t>290-ФЗ «О </a:t>
            </a:r>
            <a:r>
              <a:rPr lang="ru-RU" sz="1600" i="1" dirty="0">
                <a:solidFill>
                  <a:srgbClr val="0070C0"/>
                </a:solidFill>
                <a:latin typeface="Arial Narrow" panose="020B0606020202030204" pitchFamily="34" charset="0"/>
              </a:rPr>
              <a:t>внесении изменений в Федеральный закон </a:t>
            </a:r>
            <a:r>
              <a:rPr lang="ru-RU" sz="1600" i="1" dirty="0" smtClean="0">
                <a:solidFill>
                  <a:srgbClr val="0070C0"/>
                </a:solidFill>
                <a:latin typeface="Arial Narrow" panose="020B0606020202030204" pitchFamily="34" charset="0"/>
              </a:rPr>
              <a:t>«О </a:t>
            </a:r>
            <a:r>
              <a:rPr lang="ru-RU" sz="1600" i="1" dirty="0">
                <a:solidFill>
                  <a:srgbClr val="0070C0"/>
                </a:solidFill>
                <a:latin typeface="Arial Narrow" panose="020B0606020202030204" pitchFamily="34" charset="0"/>
              </a:rPr>
              <a:t>применении контрольно-кассовой техники при осуществлении наличных денежных расчетов и (или) расчетов с использованием платежных </a:t>
            </a:r>
            <a:r>
              <a:rPr lang="ru-RU" sz="1600" i="1" dirty="0" smtClean="0">
                <a:solidFill>
                  <a:srgbClr val="0070C0"/>
                </a:solidFill>
                <a:latin typeface="Arial Narrow" panose="020B0606020202030204" pitchFamily="34" charset="0"/>
              </a:rPr>
              <a:t>карт» </a:t>
            </a:r>
            <a:r>
              <a:rPr lang="ru-RU" sz="1600" i="1" dirty="0">
                <a:solidFill>
                  <a:srgbClr val="0070C0"/>
                </a:solidFill>
                <a:latin typeface="Arial Narrow" panose="020B0606020202030204" pitchFamily="34" charset="0"/>
              </a:rPr>
              <a:t>и отдельные законодательные акты Российской </a:t>
            </a:r>
            <a:r>
              <a:rPr lang="ru-RU" sz="1600" i="1" dirty="0" smtClean="0">
                <a:solidFill>
                  <a:srgbClr val="0070C0"/>
                </a:solidFill>
                <a:latin typeface="Arial Narrow" panose="020B0606020202030204" pitchFamily="34" charset="0"/>
              </a:rPr>
              <a:t>Федерации»</a:t>
            </a:r>
            <a:endParaRPr lang="ru-RU" sz="1600" i="1" dirty="0">
              <a:solidFill>
                <a:srgbClr val="0070C0"/>
              </a:solidFill>
              <a:latin typeface="Arial Narrow" panose="020B0606020202030204" pitchFamily="34" charset="0"/>
            </a:endParaRPr>
          </a:p>
        </p:txBody>
      </p:sp>
      <p:pic>
        <p:nvPicPr>
          <p:cNvPr id="12" name="Рисунок 11"/>
          <p:cNvPicPr>
            <a:picLocks noChangeAspect="1"/>
          </p:cNvPicPr>
          <p:nvPr/>
        </p:nvPicPr>
        <p:blipFill>
          <a:blip r:embed="rId3"/>
          <a:stretch>
            <a:fillRect/>
          </a:stretch>
        </p:blipFill>
        <p:spPr>
          <a:xfrm>
            <a:off x="8111202" y="0"/>
            <a:ext cx="829808" cy="5428211"/>
          </a:xfrm>
          <a:prstGeom prst="rect">
            <a:avLst/>
          </a:prstGeom>
        </p:spPr>
      </p:pic>
    </p:spTree>
    <p:extLst>
      <p:ext uri="{BB962C8B-B14F-4D97-AF65-F5344CB8AC3E}">
        <p14:creationId xmlns:p14="http://schemas.microsoft.com/office/powerpoint/2010/main" val="26932564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9">
                                            <p:txEl>
                                              <p:pRg st="0" end="0"/>
                                            </p:txEl>
                                          </p:spTgt>
                                        </p:tgtEl>
                                        <p:attrNameLst>
                                          <p:attrName>style.visibility</p:attrName>
                                        </p:attrNameLst>
                                      </p:cBhvr>
                                      <p:to>
                                        <p:strVal val="visible"/>
                                      </p:to>
                                    </p:set>
                                    <p:animEffect transition="in" filter="wipe(down)">
                                      <p:cBhvr>
                                        <p:cTn id="14" dur="500"/>
                                        <p:tgtEl>
                                          <p:spTgt spid="9">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0">
                                            <p:txEl>
                                              <p:pRg st="0" end="0"/>
                                            </p:txEl>
                                          </p:spTgt>
                                        </p:tgtEl>
                                        <p:attrNameLst>
                                          <p:attrName>style.visibility</p:attrName>
                                        </p:attrNameLst>
                                      </p:cBhvr>
                                      <p:to>
                                        <p:strVal val="visible"/>
                                      </p:to>
                                    </p:set>
                                    <p:animEffect transition="in" filter="wipe(down)">
                                      <p:cBhvr>
                                        <p:cTn id="19"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2"/>
          <p:cNvSpPr>
            <a:spLocks noGrp="1" noChangeAspect="1"/>
          </p:cNvSpPr>
          <p:nvPr>
            <p:ph type="title"/>
          </p:nvPr>
        </p:nvSpPr>
        <p:spPr>
          <a:xfrm>
            <a:off x="1195366" y="131024"/>
            <a:ext cx="7807402" cy="841566"/>
          </a:xfrm>
        </p:spPr>
        <p:txBody>
          <a:bodyPr>
            <a:noAutofit/>
          </a:bodyPr>
          <a:lstStyle/>
          <a:p>
            <a:pPr>
              <a:buClr>
                <a:srgbClr val="000000"/>
              </a:buClr>
              <a:buSzPts val="1100"/>
              <a:defRPr/>
            </a:pPr>
            <a:r>
              <a:rPr lang="ru-RU" cap="all" dirty="0" smtClean="0">
                <a:solidFill>
                  <a:srgbClr val="0070C0"/>
                </a:solidFill>
                <a:latin typeface="Arial Narrow" panose="020B0606020202030204" pitchFamily="34" charset="0"/>
                <a:sym typeface="Trebuchet MS"/>
              </a:rPr>
              <a:t>Изменения в законодательстве о применении контрольно-кассовой техники</a:t>
            </a:r>
            <a:endParaRPr lang="ru-RU" sz="2600" cap="all" dirty="0">
              <a:solidFill>
                <a:srgbClr val="0070C0"/>
              </a:solidFill>
              <a:latin typeface="Arial Narrow" panose="020B0606020202030204" pitchFamily="34" charset="0"/>
              <a:sym typeface="Trebuchet MS"/>
            </a:endParaRPr>
          </a:p>
        </p:txBody>
      </p:sp>
      <p:sp>
        <p:nvSpPr>
          <p:cNvPr id="9" name="Скругленный прямоугольник 8"/>
          <p:cNvSpPr/>
          <p:nvPr/>
        </p:nvSpPr>
        <p:spPr>
          <a:xfrm>
            <a:off x="648848" y="2653300"/>
            <a:ext cx="697880" cy="569982"/>
          </a:xfrm>
          <a:prstGeom prst="roundRect">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04617" tIns="52308" rIns="104617" bIns="52308" anchor="ctr"/>
          <a:lstStyle/>
          <a:p>
            <a:pPr algn="ctr" defTabSz="1192271" eaLnBrk="1" fontAlgn="auto" hangingPunct="1">
              <a:spcBef>
                <a:spcPts val="0"/>
              </a:spcBef>
              <a:spcAft>
                <a:spcPts val="0"/>
              </a:spcAft>
              <a:defRPr/>
            </a:pPr>
            <a:r>
              <a:rPr lang="ru-RU" sz="4400" b="1" dirty="0">
                <a:solidFill>
                  <a:srgbClr val="F79646">
                    <a:lumMod val="75000"/>
                  </a:srgbClr>
                </a:solidFill>
                <a:latin typeface="Arial Narrow" panose="020B0606020202030204" pitchFamily="34" charset="0"/>
                <a:sym typeface="Wingdings" panose="05000000000000000000" pitchFamily="2" charset="2"/>
              </a:rPr>
              <a:t></a:t>
            </a:r>
            <a:endParaRPr lang="ru-RU" sz="4400" b="1" dirty="0">
              <a:solidFill>
                <a:srgbClr val="F79646">
                  <a:lumMod val="75000"/>
                </a:srgbClr>
              </a:solidFill>
              <a:latin typeface="Arial Narrow" panose="020B0606020202030204" pitchFamily="34" charset="0"/>
            </a:endParaRPr>
          </a:p>
        </p:txBody>
      </p:sp>
      <p:sp>
        <p:nvSpPr>
          <p:cNvPr id="10" name="Скругленный прямоугольник 9"/>
          <p:cNvSpPr/>
          <p:nvPr/>
        </p:nvSpPr>
        <p:spPr>
          <a:xfrm>
            <a:off x="648848" y="4859485"/>
            <a:ext cx="697880" cy="568726"/>
          </a:xfrm>
          <a:prstGeom prst="roundRect">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04617" tIns="52308" rIns="104617" bIns="52308" anchor="ctr"/>
          <a:lstStyle/>
          <a:p>
            <a:pPr algn="ctr" defTabSz="1192271" eaLnBrk="1" fontAlgn="auto" hangingPunct="1">
              <a:spcBef>
                <a:spcPts val="0"/>
              </a:spcBef>
              <a:spcAft>
                <a:spcPts val="0"/>
              </a:spcAft>
              <a:defRPr/>
            </a:pPr>
            <a:r>
              <a:rPr lang="ru-RU" sz="4400" b="1" dirty="0" smtClean="0">
                <a:solidFill>
                  <a:srgbClr val="F79646">
                    <a:lumMod val="75000"/>
                  </a:srgbClr>
                </a:solidFill>
                <a:latin typeface="Arial Narrow" panose="020B0606020202030204" pitchFamily="34" charset="0"/>
                <a:sym typeface="Wingdings" panose="05000000000000000000" pitchFamily="2" charset="2"/>
              </a:rPr>
              <a:t></a:t>
            </a:r>
            <a:endParaRPr lang="ru-RU" sz="4400" b="1" dirty="0">
              <a:solidFill>
                <a:srgbClr val="F79646">
                  <a:lumMod val="75000"/>
                </a:srgbClr>
              </a:solidFill>
              <a:latin typeface="Arial Narrow" panose="020B0606020202030204" pitchFamily="34" charset="0"/>
            </a:endParaRPr>
          </a:p>
        </p:txBody>
      </p:sp>
      <p:sp>
        <p:nvSpPr>
          <p:cNvPr id="11" name="Прямоугольник 10"/>
          <p:cNvSpPr/>
          <p:nvPr/>
        </p:nvSpPr>
        <p:spPr>
          <a:xfrm>
            <a:off x="1577242" y="2538662"/>
            <a:ext cx="6012733" cy="2215991"/>
          </a:xfrm>
          <a:prstGeom prst="rect">
            <a:avLst/>
          </a:prstGeom>
        </p:spPr>
        <p:txBody>
          <a:bodyPr wrap="square">
            <a:spAutoFit/>
          </a:bodyPr>
          <a:lstStyle/>
          <a:p>
            <a:r>
              <a:rPr lang="ru-RU" dirty="0" smtClean="0">
                <a:solidFill>
                  <a:schemeClr val="accent6">
                    <a:lumMod val="75000"/>
                  </a:schemeClr>
                </a:solidFill>
                <a:latin typeface="Arial Narrow" panose="020B0606020202030204" pitchFamily="34" charset="0"/>
              </a:rPr>
              <a:t>могут не применять при расчётах ККТ  </a:t>
            </a:r>
            <a:r>
              <a:rPr lang="ru-RU" dirty="0" smtClean="0">
                <a:solidFill>
                  <a:schemeClr val="tx2"/>
                </a:solidFill>
                <a:latin typeface="Arial Narrow" panose="020B0606020202030204" pitchFamily="34" charset="0"/>
              </a:rPr>
              <a:t>ИП осуществляющие виды предпринимательской деятельности, установленные подпунктами 1, 2, 4, 5, 7, 8, 12-17, 19-27, 29-31, 34-36, 39, 41-44, 49-52, 54, 55, 57-62, </a:t>
            </a:r>
            <a:r>
              <a:rPr lang="ru-RU" b="1" dirty="0" smtClean="0">
                <a:solidFill>
                  <a:schemeClr val="accent6">
                    <a:lumMod val="75000"/>
                  </a:schemeClr>
                </a:solidFill>
                <a:latin typeface="Arial Narrow" panose="020B0606020202030204" pitchFamily="34" charset="0"/>
              </a:rPr>
              <a:t>64, 66-80</a:t>
            </a:r>
            <a:r>
              <a:rPr lang="ru-RU" dirty="0" smtClean="0">
                <a:solidFill>
                  <a:schemeClr val="tx2"/>
                </a:solidFill>
                <a:latin typeface="Arial Narrow" panose="020B0606020202030204" pitchFamily="34" charset="0"/>
              </a:rPr>
              <a:t> </a:t>
            </a:r>
            <a:r>
              <a:rPr lang="ru-RU" dirty="0" smtClean="0">
                <a:solidFill>
                  <a:srgbClr val="0070C0"/>
                </a:solidFill>
                <a:latin typeface="Arial Narrow" panose="020B0606020202030204" pitchFamily="34" charset="0"/>
              </a:rPr>
              <a:t>пункта 2 статьи 346.43 Налогового кодекса Российской Федерации </a:t>
            </a:r>
            <a:r>
              <a:rPr lang="ru-RU" sz="1600" i="1" dirty="0" smtClean="0">
                <a:solidFill>
                  <a:schemeClr val="accent6">
                    <a:lumMod val="75000"/>
                  </a:schemeClr>
                </a:solidFill>
                <a:latin typeface="Arial Narrow" panose="020B0606020202030204" pitchFamily="34" charset="0"/>
              </a:rPr>
              <a:t>при условии выдачи покупателю документа, подтверждающего факт расчёта, содержащего </a:t>
            </a:r>
            <a:r>
              <a:rPr lang="ru-RU" sz="1600" i="1" dirty="0">
                <a:solidFill>
                  <a:schemeClr val="accent6">
                    <a:lumMod val="75000"/>
                  </a:schemeClr>
                </a:solidFill>
                <a:latin typeface="Arial Narrow" panose="020B0606020202030204" pitchFamily="34" charset="0"/>
              </a:rPr>
              <a:t>наименование документа, его порядковый номер, </a:t>
            </a:r>
            <a:r>
              <a:rPr lang="ru-RU" sz="1600" dirty="0">
                <a:solidFill>
                  <a:schemeClr val="accent6">
                    <a:lumMod val="75000"/>
                  </a:schemeClr>
                </a:solidFill>
                <a:latin typeface="Arial Narrow" panose="020B0606020202030204" pitchFamily="34" charset="0"/>
              </a:rPr>
              <a:t>реквизиты, </a:t>
            </a:r>
            <a:r>
              <a:rPr lang="ru-RU" sz="1600" dirty="0" smtClean="0">
                <a:solidFill>
                  <a:schemeClr val="accent6">
                    <a:lumMod val="75000"/>
                  </a:schemeClr>
                </a:solidFill>
                <a:latin typeface="Arial Narrow" panose="020B0606020202030204" pitchFamily="34" charset="0"/>
              </a:rPr>
              <a:t>установленные абз.4-12 п.1 статьи 4.7 </a:t>
            </a:r>
            <a:r>
              <a:rPr lang="ru-RU" sz="1600" dirty="0">
                <a:solidFill>
                  <a:schemeClr val="accent6">
                    <a:lumMod val="75000"/>
                  </a:schemeClr>
                </a:solidFill>
                <a:latin typeface="Arial Narrow" panose="020B0606020202030204" pitchFamily="34" charset="0"/>
              </a:rPr>
              <a:t>Федерального закона № 54-ФЗ</a:t>
            </a:r>
            <a:r>
              <a:rPr lang="ru-RU" sz="1600" dirty="0" smtClean="0">
                <a:solidFill>
                  <a:schemeClr val="accent6">
                    <a:lumMod val="75000"/>
                  </a:schemeClr>
                </a:solidFill>
                <a:latin typeface="Arial Narrow" panose="020B0606020202030204" pitchFamily="34" charset="0"/>
              </a:rPr>
              <a:t>.</a:t>
            </a:r>
            <a:endParaRPr lang="ru-RU" i="1" dirty="0" smtClean="0">
              <a:solidFill>
                <a:schemeClr val="accent6">
                  <a:lumMod val="75000"/>
                </a:schemeClr>
              </a:solidFill>
              <a:latin typeface="Arial Narrow" panose="020B0606020202030204" pitchFamily="34" charset="0"/>
            </a:endParaRPr>
          </a:p>
        </p:txBody>
      </p:sp>
      <p:sp>
        <p:nvSpPr>
          <p:cNvPr id="18" name="Прямоугольник 17"/>
          <p:cNvSpPr/>
          <p:nvPr/>
        </p:nvSpPr>
        <p:spPr>
          <a:xfrm>
            <a:off x="763159" y="5517140"/>
            <a:ext cx="7348043" cy="1077218"/>
          </a:xfrm>
          <a:prstGeom prst="rect">
            <a:avLst/>
          </a:prstGeom>
        </p:spPr>
        <p:txBody>
          <a:bodyPr wrap="square">
            <a:spAutoFit/>
          </a:bodyPr>
          <a:lstStyle/>
          <a:p>
            <a:r>
              <a:rPr lang="ru-RU" sz="1600" i="1" dirty="0">
                <a:solidFill>
                  <a:srgbClr val="0070C0"/>
                </a:solidFill>
                <a:latin typeface="Arial Narrow" panose="020B0606020202030204" pitchFamily="34" charset="0"/>
              </a:rPr>
              <a:t>Федеральный закон от 23.11.2020 N </a:t>
            </a:r>
            <a:r>
              <a:rPr lang="ru-RU" sz="1600" i="1" dirty="0" smtClean="0">
                <a:solidFill>
                  <a:srgbClr val="0070C0"/>
                </a:solidFill>
                <a:latin typeface="Arial Narrow" panose="020B0606020202030204" pitchFamily="34" charset="0"/>
              </a:rPr>
              <a:t>373-ФЗ «О </a:t>
            </a:r>
            <a:r>
              <a:rPr lang="ru-RU" sz="1600" i="1" dirty="0">
                <a:solidFill>
                  <a:srgbClr val="0070C0"/>
                </a:solidFill>
                <a:latin typeface="Arial Narrow" panose="020B0606020202030204" pitchFamily="34" charset="0"/>
              </a:rPr>
              <a:t>внесении изменений в главы 26.2 и 26.5 части второй Налогового кодекса Российской Федерации и статью 2 Федерального закона </a:t>
            </a:r>
            <a:r>
              <a:rPr lang="ru-RU" sz="1600" i="1" dirty="0" smtClean="0">
                <a:solidFill>
                  <a:srgbClr val="0070C0"/>
                </a:solidFill>
                <a:latin typeface="Arial Narrow" panose="020B0606020202030204" pitchFamily="34" charset="0"/>
              </a:rPr>
              <a:t>«О </a:t>
            </a:r>
            <a:r>
              <a:rPr lang="ru-RU" sz="1600" i="1" dirty="0">
                <a:solidFill>
                  <a:srgbClr val="0070C0"/>
                </a:solidFill>
                <a:latin typeface="Arial Narrow" panose="020B0606020202030204" pitchFamily="34" charset="0"/>
              </a:rPr>
              <a:t>применении контрольно-кассовой техники при осуществлении расчетов в Российской </a:t>
            </a:r>
            <a:r>
              <a:rPr lang="ru-RU" sz="1600" i="1" dirty="0" smtClean="0">
                <a:solidFill>
                  <a:srgbClr val="0070C0"/>
                </a:solidFill>
                <a:latin typeface="Arial Narrow" panose="020B0606020202030204" pitchFamily="34" charset="0"/>
              </a:rPr>
              <a:t>Федерации»</a:t>
            </a:r>
            <a:endParaRPr lang="ru-RU" sz="1600" i="1" dirty="0">
              <a:solidFill>
                <a:srgbClr val="0070C0"/>
              </a:solidFill>
              <a:latin typeface="Arial Narrow" panose="020B0606020202030204" pitchFamily="34" charset="0"/>
            </a:endParaRPr>
          </a:p>
        </p:txBody>
      </p:sp>
      <p:sp>
        <p:nvSpPr>
          <p:cNvPr id="12" name="Скругленный прямоугольник 11"/>
          <p:cNvSpPr/>
          <p:nvPr/>
        </p:nvSpPr>
        <p:spPr>
          <a:xfrm>
            <a:off x="648848" y="1242205"/>
            <a:ext cx="6941127" cy="1191874"/>
          </a:xfrm>
          <a:prstGeom prst="roundRect">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04617" tIns="52308" rIns="104617" bIns="52308" anchor="ctr"/>
          <a:lstStyle/>
          <a:p>
            <a:pPr algn="just" defTabSz="1192271" eaLnBrk="1" fontAlgn="auto" hangingPunct="1">
              <a:spcBef>
                <a:spcPts val="0"/>
              </a:spcBef>
              <a:spcAft>
                <a:spcPts val="0"/>
              </a:spcAft>
              <a:defRPr/>
            </a:pPr>
            <a:r>
              <a:rPr lang="ru-RU" sz="2000" dirty="0" smtClean="0">
                <a:solidFill>
                  <a:srgbClr val="0070C0"/>
                </a:solidFill>
                <a:latin typeface="Arial Narrow" panose="020B0606020202030204" pitchFamily="34" charset="0"/>
              </a:rPr>
              <a:t>Для индивидуальных предпринимателей, применяющих </a:t>
            </a:r>
            <a:r>
              <a:rPr lang="ru-RU" sz="2000" dirty="0">
                <a:solidFill>
                  <a:srgbClr val="0070C0"/>
                </a:solidFill>
                <a:latin typeface="Arial Narrow" panose="020B0606020202030204" pitchFamily="34" charset="0"/>
              </a:rPr>
              <a:t>патентную систему </a:t>
            </a:r>
            <a:r>
              <a:rPr lang="ru-RU" sz="2000" dirty="0" smtClean="0">
                <a:solidFill>
                  <a:srgbClr val="0070C0"/>
                </a:solidFill>
                <a:latin typeface="Arial Narrow" panose="020B0606020202030204" pitchFamily="34" charset="0"/>
              </a:rPr>
              <a:t>налогообложения</a:t>
            </a:r>
            <a:r>
              <a:rPr lang="ru-RU" sz="2000" dirty="0" smtClean="0">
                <a:solidFill>
                  <a:schemeClr val="tx2"/>
                </a:solidFill>
                <a:latin typeface="Arial Narrow" panose="020B0606020202030204" pitchFamily="34" charset="0"/>
              </a:rPr>
              <a:t> </a:t>
            </a:r>
            <a:r>
              <a:rPr lang="ru-RU" sz="2000" dirty="0">
                <a:solidFill>
                  <a:schemeClr val="tx2"/>
                </a:solidFill>
                <a:latin typeface="Arial Narrow" panose="020B0606020202030204" pitchFamily="34" charset="0"/>
              </a:rPr>
              <a:t>у</a:t>
            </a:r>
            <a:r>
              <a:rPr lang="ru-RU" sz="2000" dirty="0" smtClean="0">
                <a:solidFill>
                  <a:schemeClr val="tx2"/>
                </a:solidFill>
                <a:latin typeface="Arial Narrow" panose="020B0606020202030204" pitchFamily="34" charset="0"/>
              </a:rPr>
              <a:t>точнено </a:t>
            </a:r>
            <a:r>
              <a:rPr lang="ru-RU" sz="2000" dirty="0" smtClean="0">
                <a:solidFill>
                  <a:srgbClr val="C00000"/>
                </a:solidFill>
                <a:latin typeface="Arial Narrow" panose="020B0606020202030204" pitchFamily="34" charset="0"/>
              </a:rPr>
              <a:t>наличие</a:t>
            </a:r>
            <a:r>
              <a:rPr lang="ru-RU" sz="2000" dirty="0" smtClean="0">
                <a:solidFill>
                  <a:schemeClr val="tx2"/>
                </a:solidFill>
                <a:latin typeface="Arial Narrow" panose="020B0606020202030204" pitchFamily="34" charset="0"/>
              </a:rPr>
              <a:t> </a:t>
            </a:r>
            <a:r>
              <a:rPr lang="ru-RU" sz="2000" dirty="0" smtClean="0">
                <a:solidFill>
                  <a:schemeClr val="accent6">
                    <a:lumMod val="75000"/>
                  </a:schemeClr>
                </a:solidFill>
                <a:latin typeface="Arial Narrow" panose="020B0606020202030204" pitchFamily="34" charset="0"/>
              </a:rPr>
              <a:t>(отсутствие)</a:t>
            </a:r>
            <a:r>
              <a:rPr lang="ru-RU" sz="2000" dirty="0" smtClean="0">
                <a:solidFill>
                  <a:schemeClr val="tx2"/>
                </a:solidFill>
                <a:latin typeface="Arial Narrow" panose="020B0606020202030204" pitchFamily="34" charset="0"/>
              </a:rPr>
              <a:t> </a:t>
            </a:r>
            <a:r>
              <a:rPr lang="ru-RU" sz="2000" dirty="0" smtClean="0">
                <a:solidFill>
                  <a:srgbClr val="C00000"/>
                </a:solidFill>
                <a:latin typeface="Arial Narrow" panose="020B0606020202030204" pitchFamily="34" charset="0"/>
              </a:rPr>
              <a:t>обязанности применять ККТ</a:t>
            </a:r>
            <a:r>
              <a:rPr lang="ru-RU" sz="2000" dirty="0" smtClean="0">
                <a:solidFill>
                  <a:schemeClr val="tx2"/>
                </a:solidFill>
                <a:latin typeface="Arial Narrow" panose="020B0606020202030204" pitchFamily="34" charset="0"/>
              </a:rPr>
              <a:t> при осуществлении определённых видов деятельности</a:t>
            </a:r>
            <a:endParaRPr lang="ru-RU" sz="2400" dirty="0">
              <a:solidFill>
                <a:schemeClr val="accent6">
                  <a:lumMod val="75000"/>
                </a:schemeClr>
              </a:solidFill>
              <a:latin typeface="Arial Narrow" panose="020B0606020202030204" pitchFamily="34" charset="0"/>
            </a:endParaRPr>
          </a:p>
        </p:txBody>
      </p:sp>
      <p:sp>
        <p:nvSpPr>
          <p:cNvPr id="13" name="Прямоугольник 12"/>
          <p:cNvSpPr/>
          <p:nvPr/>
        </p:nvSpPr>
        <p:spPr>
          <a:xfrm>
            <a:off x="1577242" y="4781880"/>
            <a:ext cx="6012734" cy="646331"/>
          </a:xfrm>
          <a:prstGeom prst="rect">
            <a:avLst/>
          </a:prstGeom>
        </p:spPr>
        <p:txBody>
          <a:bodyPr wrap="square">
            <a:spAutoFit/>
          </a:bodyPr>
          <a:lstStyle/>
          <a:p>
            <a:r>
              <a:rPr lang="ru-RU" dirty="0">
                <a:solidFill>
                  <a:srgbClr val="C00000"/>
                </a:solidFill>
                <a:latin typeface="Arial Narrow" panose="020B0606020202030204" pitchFamily="34" charset="0"/>
              </a:rPr>
              <a:t>должны применять при расчётах </a:t>
            </a:r>
            <a:r>
              <a:rPr lang="ru-RU" dirty="0" smtClean="0">
                <a:solidFill>
                  <a:srgbClr val="C00000"/>
                </a:solidFill>
                <a:latin typeface="Arial Narrow" panose="020B0606020202030204" pitchFamily="34" charset="0"/>
              </a:rPr>
              <a:t>ККТ</a:t>
            </a:r>
            <a:r>
              <a:rPr lang="ru-RU" dirty="0" smtClean="0">
                <a:solidFill>
                  <a:schemeClr val="accent6">
                    <a:lumMod val="75000"/>
                  </a:schemeClr>
                </a:solidFill>
                <a:latin typeface="Arial Narrow" panose="020B0606020202030204" pitchFamily="34" charset="0"/>
              </a:rPr>
              <a:t> </a:t>
            </a:r>
            <a:r>
              <a:rPr lang="ru-RU" dirty="0" smtClean="0">
                <a:solidFill>
                  <a:schemeClr val="tx2"/>
                </a:solidFill>
                <a:latin typeface="Arial Narrow" panose="020B0606020202030204" pitchFamily="34" charset="0"/>
              </a:rPr>
              <a:t>в отношении</a:t>
            </a:r>
            <a:endParaRPr lang="ru-RU" dirty="0">
              <a:solidFill>
                <a:schemeClr val="tx2"/>
              </a:solidFill>
              <a:latin typeface="Arial Narrow" panose="020B0606020202030204" pitchFamily="34" charset="0"/>
            </a:endParaRPr>
          </a:p>
          <a:p>
            <a:r>
              <a:rPr lang="ru-RU" dirty="0" smtClean="0">
                <a:solidFill>
                  <a:schemeClr val="tx2"/>
                </a:solidFill>
                <a:latin typeface="Arial Narrow" panose="020B0606020202030204" pitchFamily="34" charset="0"/>
              </a:rPr>
              <a:t>деятельность </a:t>
            </a:r>
            <a:r>
              <a:rPr lang="ru-RU" dirty="0">
                <a:solidFill>
                  <a:schemeClr val="tx2"/>
                </a:solidFill>
                <a:latin typeface="Arial Narrow" panose="020B0606020202030204" pitchFamily="34" charset="0"/>
              </a:rPr>
              <a:t>стоянок для транспортных средств</a:t>
            </a:r>
          </a:p>
        </p:txBody>
      </p:sp>
      <p:pic>
        <p:nvPicPr>
          <p:cNvPr id="14" name="Рисунок 13"/>
          <p:cNvPicPr>
            <a:picLocks noChangeAspect="1"/>
          </p:cNvPicPr>
          <p:nvPr/>
        </p:nvPicPr>
        <p:blipFill>
          <a:blip r:embed="rId3"/>
          <a:stretch>
            <a:fillRect/>
          </a:stretch>
        </p:blipFill>
        <p:spPr>
          <a:xfrm>
            <a:off x="8111202" y="0"/>
            <a:ext cx="829808" cy="5428211"/>
          </a:xfrm>
          <a:prstGeom prst="rect">
            <a:avLst/>
          </a:prstGeom>
        </p:spPr>
      </p:pic>
    </p:spTree>
    <p:extLst>
      <p:ext uri="{BB962C8B-B14F-4D97-AF65-F5344CB8AC3E}">
        <p14:creationId xmlns:p14="http://schemas.microsoft.com/office/powerpoint/2010/main" val="27542657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wipe(down)">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0">
                                            <p:txEl>
                                              <p:pRg st="0" end="0"/>
                                            </p:txEl>
                                          </p:spTgt>
                                        </p:tgtEl>
                                        <p:attrNameLst>
                                          <p:attrName>style.visibility</p:attrName>
                                        </p:attrNameLst>
                                      </p:cBhvr>
                                      <p:to>
                                        <p:strVal val="visible"/>
                                      </p:to>
                                    </p:set>
                                    <p:animEffect transition="in" filter="wipe(down)">
                                      <p:cBhvr>
                                        <p:cTn id="12"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2"/>
          <p:cNvSpPr>
            <a:spLocks noGrp="1" noChangeAspect="1"/>
          </p:cNvSpPr>
          <p:nvPr>
            <p:ph type="title"/>
          </p:nvPr>
        </p:nvSpPr>
        <p:spPr>
          <a:xfrm>
            <a:off x="1195366" y="131024"/>
            <a:ext cx="7807402" cy="841566"/>
          </a:xfrm>
        </p:spPr>
        <p:txBody>
          <a:bodyPr>
            <a:noAutofit/>
          </a:bodyPr>
          <a:lstStyle/>
          <a:p>
            <a:pPr>
              <a:buClr>
                <a:srgbClr val="000000"/>
              </a:buClr>
              <a:buSzPts val="1100"/>
              <a:defRPr/>
            </a:pPr>
            <a:r>
              <a:rPr lang="ru-RU" cap="all" dirty="0" smtClean="0">
                <a:solidFill>
                  <a:srgbClr val="0070C0"/>
                </a:solidFill>
                <a:latin typeface="Arial Narrow" panose="020B0606020202030204" pitchFamily="34" charset="0"/>
                <a:sym typeface="Trebuchet MS"/>
              </a:rPr>
              <a:t>Изменения в законодательстве о применении контрольно-кассовой техники</a:t>
            </a:r>
            <a:endParaRPr lang="ru-RU" sz="2600" cap="all" dirty="0">
              <a:solidFill>
                <a:srgbClr val="0070C0"/>
              </a:solidFill>
              <a:latin typeface="Arial Narrow" panose="020B0606020202030204" pitchFamily="34" charset="0"/>
              <a:sym typeface="Trebuchet MS"/>
            </a:endParaRPr>
          </a:p>
        </p:txBody>
      </p:sp>
      <p:sp>
        <p:nvSpPr>
          <p:cNvPr id="9" name="Скругленный прямоугольник 8"/>
          <p:cNvSpPr/>
          <p:nvPr/>
        </p:nvSpPr>
        <p:spPr>
          <a:xfrm>
            <a:off x="622968" y="1373795"/>
            <a:ext cx="697880" cy="569982"/>
          </a:xfrm>
          <a:prstGeom prst="roundRect">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04617" tIns="52308" rIns="104617" bIns="52308" anchor="ctr"/>
          <a:lstStyle/>
          <a:p>
            <a:pPr algn="ctr" defTabSz="1192271" eaLnBrk="1" fontAlgn="auto" hangingPunct="1">
              <a:spcBef>
                <a:spcPts val="0"/>
              </a:spcBef>
              <a:spcAft>
                <a:spcPts val="0"/>
              </a:spcAft>
              <a:defRPr/>
            </a:pPr>
            <a:r>
              <a:rPr lang="ru-RU" sz="4400" b="1" dirty="0">
                <a:solidFill>
                  <a:srgbClr val="F79646">
                    <a:lumMod val="75000"/>
                  </a:srgbClr>
                </a:solidFill>
                <a:latin typeface="Arial Narrow" panose="020B0606020202030204" pitchFamily="34" charset="0"/>
                <a:sym typeface="Wingdings" panose="05000000000000000000" pitchFamily="2" charset="2"/>
              </a:rPr>
              <a:t></a:t>
            </a:r>
            <a:endParaRPr lang="ru-RU" sz="4400" b="1" dirty="0">
              <a:solidFill>
                <a:srgbClr val="F79646">
                  <a:lumMod val="75000"/>
                </a:srgbClr>
              </a:solidFill>
              <a:latin typeface="Arial Narrow" panose="020B0606020202030204" pitchFamily="34" charset="0"/>
            </a:endParaRPr>
          </a:p>
        </p:txBody>
      </p:sp>
      <p:sp>
        <p:nvSpPr>
          <p:cNvPr id="10" name="Скругленный прямоугольник 9"/>
          <p:cNvSpPr/>
          <p:nvPr/>
        </p:nvSpPr>
        <p:spPr>
          <a:xfrm>
            <a:off x="622968" y="2908398"/>
            <a:ext cx="697880" cy="568726"/>
          </a:xfrm>
          <a:prstGeom prst="roundRect">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04617" tIns="52308" rIns="104617" bIns="52308" anchor="ctr"/>
          <a:lstStyle/>
          <a:p>
            <a:pPr algn="ctr" defTabSz="1192271" eaLnBrk="1" fontAlgn="auto" hangingPunct="1">
              <a:spcBef>
                <a:spcPts val="0"/>
              </a:spcBef>
              <a:spcAft>
                <a:spcPts val="0"/>
              </a:spcAft>
              <a:defRPr/>
            </a:pPr>
            <a:r>
              <a:rPr lang="ru-RU" sz="4400" b="1" dirty="0" smtClean="0">
                <a:solidFill>
                  <a:srgbClr val="F79646">
                    <a:lumMod val="75000"/>
                  </a:srgbClr>
                </a:solidFill>
                <a:latin typeface="Arial Narrow" panose="020B0606020202030204" pitchFamily="34" charset="0"/>
                <a:sym typeface="Wingdings" panose="05000000000000000000" pitchFamily="2" charset="2"/>
              </a:rPr>
              <a:t></a:t>
            </a:r>
            <a:endParaRPr lang="ru-RU" sz="4400" b="1" dirty="0">
              <a:solidFill>
                <a:srgbClr val="F79646">
                  <a:lumMod val="75000"/>
                </a:srgbClr>
              </a:solidFill>
              <a:latin typeface="Arial Narrow" panose="020B0606020202030204" pitchFamily="34" charset="0"/>
            </a:endParaRPr>
          </a:p>
        </p:txBody>
      </p:sp>
      <p:sp>
        <p:nvSpPr>
          <p:cNvPr id="11" name="Прямоугольник 10"/>
          <p:cNvSpPr/>
          <p:nvPr/>
        </p:nvSpPr>
        <p:spPr>
          <a:xfrm>
            <a:off x="1551362" y="1259157"/>
            <a:ext cx="6367687" cy="1323439"/>
          </a:xfrm>
          <a:prstGeom prst="rect">
            <a:avLst/>
          </a:prstGeom>
        </p:spPr>
        <p:txBody>
          <a:bodyPr wrap="square">
            <a:spAutoFit/>
          </a:bodyPr>
          <a:lstStyle/>
          <a:p>
            <a:r>
              <a:rPr lang="ru-RU" sz="2000" dirty="0">
                <a:solidFill>
                  <a:schemeClr val="accent6">
                    <a:lumMod val="75000"/>
                  </a:schemeClr>
                </a:solidFill>
                <a:latin typeface="Arial Narrow" panose="020B0606020202030204" pitchFamily="34" charset="0"/>
              </a:rPr>
              <a:t>О</a:t>
            </a:r>
            <a:r>
              <a:rPr lang="ru-RU" sz="2000" dirty="0" smtClean="0">
                <a:solidFill>
                  <a:schemeClr val="accent6">
                    <a:lumMod val="75000"/>
                  </a:schemeClr>
                </a:solidFill>
                <a:latin typeface="Arial Narrow" panose="020B0606020202030204" pitchFamily="34" charset="0"/>
              </a:rPr>
              <a:t>тменён</a:t>
            </a:r>
            <a:r>
              <a:rPr lang="ru-RU" sz="2000" dirty="0" smtClean="0">
                <a:solidFill>
                  <a:schemeClr val="tx2"/>
                </a:solidFill>
                <a:latin typeface="Arial Narrow" panose="020B0606020202030204" pitchFamily="34" charset="0"/>
              </a:rPr>
              <a:t> Приказ </a:t>
            </a:r>
            <a:r>
              <a:rPr lang="ru-RU" sz="2000" dirty="0">
                <a:solidFill>
                  <a:schemeClr val="tx2"/>
                </a:solidFill>
                <a:latin typeface="Arial Narrow" panose="020B0606020202030204" pitchFamily="34" charset="0"/>
              </a:rPr>
              <a:t>ФНС России </a:t>
            </a:r>
            <a:r>
              <a:rPr lang="ru-RU" sz="2000" dirty="0">
                <a:solidFill>
                  <a:srgbClr val="0070C0"/>
                </a:solidFill>
                <a:latin typeface="Arial Narrow" panose="020B0606020202030204" pitchFamily="34" charset="0"/>
              </a:rPr>
              <a:t>от 21.03.2017 № ММВ-7-20/229@ </a:t>
            </a:r>
            <a:r>
              <a:rPr lang="ru-RU" sz="2000" dirty="0">
                <a:solidFill>
                  <a:schemeClr val="tx2"/>
                </a:solidFill>
                <a:latin typeface="Arial Narrow" panose="020B0606020202030204" pitchFamily="34" charset="0"/>
              </a:rPr>
              <a:t>«Об утверждении дополнительных реквизитов фискальных документов и форматов фискальных документов, обязательных к использованию».</a:t>
            </a:r>
          </a:p>
        </p:txBody>
      </p:sp>
      <p:sp>
        <p:nvSpPr>
          <p:cNvPr id="18" name="Прямоугольник 17"/>
          <p:cNvSpPr/>
          <p:nvPr/>
        </p:nvSpPr>
        <p:spPr>
          <a:xfrm>
            <a:off x="763159" y="5341231"/>
            <a:ext cx="7348043" cy="646331"/>
          </a:xfrm>
          <a:prstGeom prst="rect">
            <a:avLst/>
          </a:prstGeom>
        </p:spPr>
        <p:txBody>
          <a:bodyPr wrap="square">
            <a:spAutoFit/>
          </a:bodyPr>
          <a:lstStyle/>
          <a:p>
            <a:r>
              <a:rPr lang="ru-RU" i="1" dirty="0">
                <a:solidFill>
                  <a:srgbClr val="0070C0"/>
                </a:solidFill>
                <a:latin typeface="Arial Narrow" panose="020B0606020202030204" pitchFamily="34" charset="0"/>
              </a:rPr>
              <a:t>Документ содержит исчерпывающую информацию о порядке формирования фискальных документов, в частности кассовых чеков</a:t>
            </a:r>
            <a:endParaRPr lang="ru-RU" sz="1600" i="1" dirty="0">
              <a:solidFill>
                <a:srgbClr val="0070C0"/>
              </a:solidFill>
              <a:latin typeface="Arial Narrow" panose="020B0606020202030204" pitchFamily="34" charset="0"/>
            </a:endParaRPr>
          </a:p>
        </p:txBody>
      </p:sp>
      <p:sp>
        <p:nvSpPr>
          <p:cNvPr id="13" name="Прямоугольник 12"/>
          <p:cNvSpPr/>
          <p:nvPr/>
        </p:nvSpPr>
        <p:spPr>
          <a:xfrm>
            <a:off x="1551361" y="2800016"/>
            <a:ext cx="6367687" cy="1600438"/>
          </a:xfrm>
          <a:prstGeom prst="rect">
            <a:avLst/>
          </a:prstGeom>
        </p:spPr>
        <p:txBody>
          <a:bodyPr wrap="square">
            <a:spAutoFit/>
          </a:bodyPr>
          <a:lstStyle/>
          <a:p>
            <a:r>
              <a:rPr lang="ru-RU" sz="2000" dirty="0">
                <a:solidFill>
                  <a:schemeClr val="accent6">
                    <a:lumMod val="75000"/>
                  </a:schemeClr>
                </a:solidFill>
                <a:latin typeface="Arial Narrow" panose="020B0606020202030204" pitchFamily="34" charset="0"/>
              </a:rPr>
              <a:t>И</a:t>
            </a:r>
            <a:r>
              <a:rPr lang="ru-RU" sz="2000" dirty="0" smtClean="0">
                <a:solidFill>
                  <a:schemeClr val="accent6">
                    <a:lumMod val="75000"/>
                  </a:schemeClr>
                </a:solidFill>
                <a:latin typeface="Arial Narrow" panose="020B0606020202030204" pitchFamily="34" charset="0"/>
              </a:rPr>
              <a:t>здан</a:t>
            </a:r>
            <a:r>
              <a:rPr lang="ru-RU" sz="2000" dirty="0" smtClean="0">
                <a:solidFill>
                  <a:schemeClr val="tx2"/>
                </a:solidFill>
                <a:latin typeface="Arial Narrow" panose="020B0606020202030204" pitchFamily="34" charset="0"/>
              </a:rPr>
              <a:t> Приказ </a:t>
            </a:r>
            <a:r>
              <a:rPr lang="ru-RU" sz="2000" dirty="0">
                <a:solidFill>
                  <a:schemeClr val="tx2"/>
                </a:solidFill>
                <a:latin typeface="Arial Narrow" panose="020B0606020202030204" pitchFamily="34" charset="0"/>
              </a:rPr>
              <a:t>ФНС России от </a:t>
            </a:r>
            <a:r>
              <a:rPr lang="ru-RU" sz="2000" dirty="0" smtClean="0">
                <a:solidFill>
                  <a:srgbClr val="0070C0"/>
                </a:solidFill>
                <a:latin typeface="Arial Narrow" panose="020B0606020202030204" pitchFamily="34" charset="0"/>
              </a:rPr>
              <a:t>14.09.2020 №</a:t>
            </a:r>
            <a:r>
              <a:rPr lang="ru-RU" sz="2000" dirty="0">
                <a:solidFill>
                  <a:srgbClr val="0070C0"/>
                </a:solidFill>
                <a:latin typeface="Arial Narrow" panose="020B0606020202030204" pitchFamily="34" charset="0"/>
              </a:rPr>
              <a:t> ЕД-7-20/662</a:t>
            </a:r>
            <a:r>
              <a:rPr lang="ru-RU" sz="2000" dirty="0" smtClean="0">
                <a:solidFill>
                  <a:srgbClr val="0070C0"/>
                </a:solidFill>
                <a:latin typeface="Arial Narrow" panose="020B0606020202030204" pitchFamily="34" charset="0"/>
              </a:rPr>
              <a:t>@</a:t>
            </a:r>
            <a:endParaRPr lang="ru-RU" sz="2000" dirty="0">
              <a:solidFill>
                <a:srgbClr val="0070C0"/>
              </a:solidFill>
              <a:latin typeface="Arial Narrow" panose="020B0606020202030204" pitchFamily="34" charset="0"/>
            </a:endParaRPr>
          </a:p>
          <a:p>
            <a:r>
              <a:rPr lang="ru-RU" sz="2000" dirty="0" smtClean="0">
                <a:solidFill>
                  <a:schemeClr val="tx2"/>
                </a:solidFill>
                <a:latin typeface="Arial Narrow" panose="020B0606020202030204" pitchFamily="34" charset="0"/>
              </a:rPr>
              <a:t>«</a:t>
            </a:r>
            <a:r>
              <a:rPr lang="ru-RU" sz="2000" dirty="0">
                <a:solidFill>
                  <a:schemeClr val="tx2"/>
                </a:solidFill>
                <a:latin typeface="Arial Narrow" panose="020B0606020202030204" pitchFamily="34" charset="0"/>
              </a:rPr>
              <a:t>Об утверждении дополнительных реквизитов фискальных документов и форматов фискальных документов, обязательных к использованию</a:t>
            </a:r>
            <a:r>
              <a:rPr lang="ru-RU" sz="2000" dirty="0" smtClean="0">
                <a:solidFill>
                  <a:schemeClr val="tx2"/>
                </a:solidFill>
                <a:latin typeface="Arial Narrow" panose="020B0606020202030204" pitchFamily="34" charset="0"/>
              </a:rPr>
              <a:t>»</a:t>
            </a:r>
          </a:p>
          <a:p>
            <a:r>
              <a:rPr lang="ru-RU" i="1" dirty="0" smtClean="0">
                <a:solidFill>
                  <a:srgbClr val="0070C0"/>
                </a:solidFill>
                <a:latin typeface="Arial Narrow" panose="020B0606020202030204" pitchFamily="34" charset="0"/>
              </a:rPr>
              <a:t>(</a:t>
            </a:r>
            <a:r>
              <a:rPr lang="ru-RU" i="1" dirty="0">
                <a:solidFill>
                  <a:srgbClr val="0070C0"/>
                </a:solidFill>
                <a:latin typeface="Arial Narrow" panose="020B0606020202030204" pitchFamily="34" charset="0"/>
              </a:rPr>
              <a:t>Зарегистрирован в Минюсте России 09.12.2020 № 61361</a:t>
            </a:r>
            <a:r>
              <a:rPr lang="ru-RU" i="1" dirty="0" smtClean="0">
                <a:solidFill>
                  <a:srgbClr val="0070C0"/>
                </a:solidFill>
                <a:latin typeface="Arial Narrow" panose="020B0606020202030204" pitchFamily="34" charset="0"/>
              </a:rPr>
              <a:t>).</a:t>
            </a:r>
            <a:endParaRPr lang="ru-RU" i="1" dirty="0">
              <a:solidFill>
                <a:srgbClr val="0070C0"/>
              </a:solidFill>
              <a:latin typeface="Arial Narrow" panose="020B0606020202030204" pitchFamily="34" charset="0"/>
            </a:endParaRPr>
          </a:p>
        </p:txBody>
      </p:sp>
      <p:pic>
        <p:nvPicPr>
          <p:cNvPr id="14" name="Рисунок 13"/>
          <p:cNvPicPr>
            <a:picLocks noChangeAspect="1"/>
          </p:cNvPicPr>
          <p:nvPr/>
        </p:nvPicPr>
        <p:blipFill>
          <a:blip r:embed="rId3"/>
          <a:stretch>
            <a:fillRect/>
          </a:stretch>
        </p:blipFill>
        <p:spPr>
          <a:xfrm>
            <a:off x="8111202" y="0"/>
            <a:ext cx="829808" cy="5428211"/>
          </a:xfrm>
          <a:prstGeom prst="rect">
            <a:avLst/>
          </a:prstGeom>
        </p:spPr>
      </p:pic>
      <p:sp>
        <p:nvSpPr>
          <p:cNvPr id="15" name="Скругленный прямоугольник 14"/>
          <p:cNvSpPr/>
          <p:nvPr/>
        </p:nvSpPr>
        <p:spPr>
          <a:xfrm>
            <a:off x="622968" y="4687022"/>
            <a:ext cx="7175311" cy="494692"/>
          </a:xfrm>
          <a:prstGeom prst="roundRect">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04617" tIns="52308" rIns="104617" bIns="52308" anchor="ctr"/>
          <a:lstStyle/>
          <a:p>
            <a:pPr algn="ctr"/>
            <a:r>
              <a:rPr lang="ru-RU" sz="2000" dirty="0">
                <a:solidFill>
                  <a:schemeClr val="tx2"/>
                </a:solidFill>
                <a:latin typeface="Arial Narrow" panose="020B0606020202030204" pitchFamily="34" charset="0"/>
              </a:rPr>
              <a:t>Приказ вступил в силу </a:t>
            </a:r>
            <a:r>
              <a:rPr lang="ru-RU" sz="2000" dirty="0" smtClean="0">
                <a:solidFill>
                  <a:schemeClr val="tx2"/>
                </a:solidFill>
                <a:latin typeface="Arial Narrow" panose="020B0606020202030204" pitchFamily="34" charset="0"/>
              </a:rPr>
              <a:t>21 декабря 2020 года</a:t>
            </a:r>
            <a:endParaRPr lang="ru-RU" sz="2000" dirty="0">
              <a:solidFill>
                <a:schemeClr val="tx2"/>
              </a:solidFill>
              <a:latin typeface="Arial Narrow" panose="020B0606020202030204" pitchFamily="34" charset="0"/>
            </a:endParaRPr>
          </a:p>
        </p:txBody>
      </p:sp>
    </p:spTree>
    <p:extLst>
      <p:ext uri="{BB962C8B-B14F-4D97-AF65-F5344CB8AC3E}">
        <p14:creationId xmlns:p14="http://schemas.microsoft.com/office/powerpoint/2010/main" val="3026111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wipe(down)">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0">
                                            <p:txEl>
                                              <p:pRg st="0" end="0"/>
                                            </p:txEl>
                                          </p:spTgt>
                                        </p:tgtEl>
                                        <p:attrNameLst>
                                          <p:attrName>style.visibility</p:attrName>
                                        </p:attrNameLst>
                                      </p:cBhvr>
                                      <p:to>
                                        <p:strVal val="visible"/>
                                      </p:to>
                                    </p:set>
                                    <p:animEffect transition="in" filter="wipe(down)">
                                      <p:cBhvr>
                                        <p:cTn id="12" dur="500"/>
                                        <p:tgtEl>
                                          <p:spTgt spid="10">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p:cTn id="17" dur="500" fill="hold"/>
                                        <p:tgtEl>
                                          <p:spTgt spid="15"/>
                                        </p:tgtEl>
                                        <p:attrNameLst>
                                          <p:attrName>ppt_w</p:attrName>
                                        </p:attrNameLst>
                                      </p:cBhvr>
                                      <p:tavLst>
                                        <p:tav tm="0">
                                          <p:val>
                                            <p:fltVal val="0"/>
                                          </p:val>
                                        </p:tav>
                                        <p:tav tm="100000">
                                          <p:val>
                                            <p:strVal val="#ppt_w"/>
                                          </p:val>
                                        </p:tav>
                                      </p:tavLst>
                                    </p:anim>
                                    <p:anim calcmode="lin" valueType="num">
                                      <p:cBhvr>
                                        <p:cTn id="18" dur="500" fill="hold"/>
                                        <p:tgtEl>
                                          <p:spTgt spid="15"/>
                                        </p:tgtEl>
                                        <p:attrNameLst>
                                          <p:attrName>ppt_h</p:attrName>
                                        </p:attrNameLst>
                                      </p:cBhvr>
                                      <p:tavLst>
                                        <p:tav tm="0">
                                          <p:val>
                                            <p:fltVal val="0"/>
                                          </p:val>
                                        </p:tav>
                                        <p:tav tm="100000">
                                          <p:val>
                                            <p:strVal val="#ppt_h"/>
                                          </p:val>
                                        </p:tav>
                                      </p:tavLst>
                                    </p:anim>
                                    <p:animEffect transition="in" filter="fade">
                                      <p:cBhvr>
                                        <p:cTn id="1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theme/theme1.xml><?xml version="1.0" encoding="utf-8"?>
<a:theme xmlns:a="http://schemas.openxmlformats.org/drawingml/2006/main" name="6_Специальное оформление">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Шаблон_ГНИВЦ_2</Template>
  <TotalTime>55397</TotalTime>
  <Words>5702</Words>
  <Application>Microsoft Office PowerPoint</Application>
  <PresentationFormat>Экран (4:3)</PresentationFormat>
  <Paragraphs>209</Paragraphs>
  <Slides>17</Slides>
  <Notes>16</Notes>
  <HiddenSlides>0</HiddenSlides>
  <MMClips>0</MMClips>
  <ScaleCrop>false</ScaleCrop>
  <HeadingPairs>
    <vt:vector size="6" baseType="variant">
      <vt:variant>
        <vt:lpstr>Использованные шрифты</vt:lpstr>
      </vt:variant>
      <vt:variant>
        <vt:i4>7</vt:i4>
      </vt:variant>
      <vt:variant>
        <vt:lpstr>Тема</vt:lpstr>
      </vt:variant>
      <vt:variant>
        <vt:i4>1</vt:i4>
      </vt:variant>
      <vt:variant>
        <vt:lpstr>Заголовки слайдов</vt:lpstr>
      </vt:variant>
      <vt:variant>
        <vt:i4>17</vt:i4>
      </vt:variant>
    </vt:vector>
  </HeadingPairs>
  <TitlesOfParts>
    <vt:vector size="25" baseType="lpstr">
      <vt:lpstr>Arial</vt:lpstr>
      <vt:lpstr>Arial Narrow</vt:lpstr>
      <vt:lpstr>Calibri</vt:lpstr>
      <vt:lpstr>Tahoma</vt:lpstr>
      <vt:lpstr>Times New Roman</vt:lpstr>
      <vt:lpstr>Trebuchet MS</vt:lpstr>
      <vt:lpstr>Wingdings</vt:lpstr>
      <vt:lpstr>6_Специальное оформление</vt:lpstr>
      <vt:lpstr>Презентация PowerPoint</vt:lpstr>
      <vt:lpstr>реформа контрольно-кассовой техники</vt:lpstr>
      <vt:lpstr>Этапы реформы контрольно-кассовой техники</vt:lpstr>
      <vt:lpstr>Итоги реформы контрольно-кассовой техники ВО ВЛАДИМИРСКОЙ ОБЛАСТИ</vt:lpstr>
      <vt:lpstr>Реестры федеральной налоговой службы</vt:lpstr>
      <vt:lpstr>Изменения в законодательстве о применении контрольно-кассовой техники</vt:lpstr>
      <vt:lpstr>Изменения в законодательстве о применении контрольно-кассовой техники</vt:lpstr>
      <vt:lpstr>Изменения в законодательстве о применении контрольно-кассовой техники</vt:lpstr>
      <vt:lpstr>Изменения в законодательстве о применении контрольно-кассовой техники</vt:lpstr>
      <vt:lpstr>ОГРАНИЧЕНИЯ НА ПРОВЕДЕНИЕ КОНТРОЛЬНЫХ МЕРОПРИЯТИЙ ПО СОБЛЮДЕНИЮ законодательства о применении КОНТРОЛЬНО-КАССОВОЙ ТЕХНИКИ</vt:lpstr>
      <vt:lpstr>Контрольная работа</vt:lpstr>
      <vt:lpstr>Проекты федеральной налоговой службы в 2021 году</vt:lpstr>
      <vt:lpstr>Обязанность по применению ККТ и выдаче кассового чека</vt:lpstr>
      <vt:lpstr>Особенности применения контрольно-кассовой техники на розничных рынках, ярмарках</vt:lpstr>
      <vt:lpstr>Особенности применения контрольно-кассовой техники на розничных рынках, ярмарках</vt:lpstr>
      <vt:lpstr>Особенности применения контрольно-кассовой техники на розничных рынках, ярмарках</vt:lpstr>
      <vt:lpstr>Спасибо за внимание</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Подлесных Мария Михайловна</dc:creator>
  <cp:lastModifiedBy>Жирнов Сергей Анатольевич</cp:lastModifiedBy>
  <cp:revision>2073</cp:revision>
  <cp:lastPrinted>2021-01-26T14:43:23Z</cp:lastPrinted>
  <dcterms:modified xsi:type="dcterms:W3CDTF">2021-01-28T07:38:21Z</dcterms:modified>
</cp:coreProperties>
</file>