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01" r:id="rId2"/>
    <p:sldMasterId id="2147483714" r:id="rId3"/>
    <p:sldMasterId id="2147483727" r:id="rId4"/>
    <p:sldMasterId id="2147483766" r:id="rId5"/>
    <p:sldMasterId id="2147483779" r:id="rId6"/>
  </p:sldMasterIdLst>
  <p:notesMasterIdLst>
    <p:notesMasterId r:id="rId27"/>
  </p:notesMasterIdLst>
  <p:handoutMasterIdLst>
    <p:handoutMasterId r:id="rId28"/>
  </p:handoutMasterIdLst>
  <p:sldIdLst>
    <p:sldId id="443" r:id="rId7"/>
    <p:sldId id="445" r:id="rId8"/>
    <p:sldId id="462" r:id="rId9"/>
    <p:sldId id="463" r:id="rId10"/>
    <p:sldId id="461" r:id="rId11"/>
    <p:sldId id="447" r:id="rId12"/>
    <p:sldId id="434" r:id="rId13"/>
    <p:sldId id="448" r:id="rId14"/>
    <p:sldId id="457" r:id="rId15"/>
    <p:sldId id="464" r:id="rId16"/>
    <p:sldId id="450" r:id="rId17"/>
    <p:sldId id="465" r:id="rId18"/>
    <p:sldId id="456" r:id="rId19"/>
    <p:sldId id="458" r:id="rId20"/>
    <p:sldId id="459" r:id="rId21"/>
    <p:sldId id="466" r:id="rId22"/>
    <p:sldId id="468" r:id="rId23"/>
    <p:sldId id="469" r:id="rId24"/>
    <p:sldId id="470" r:id="rId25"/>
    <p:sldId id="471" r:id="rId26"/>
  </p:sldIdLst>
  <p:sldSz cx="10325100" cy="7150100"/>
  <p:notesSz cx="6794500" cy="9931400"/>
  <p:defaultTextStyle>
    <a:defPPr>
      <a:defRPr lang="ru-RU"/>
    </a:defPPr>
    <a:lvl1pPr marL="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 userDrawn="1">
          <p15:clr>
            <a:srgbClr val="A4A3A4"/>
          </p15:clr>
        </p15:guide>
        <p15:guide id="2" pos="32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415"/>
    <a:srgbClr val="FF9429"/>
    <a:srgbClr val="E9F1F3"/>
    <a:srgbClr val="F8F9E3"/>
    <a:srgbClr val="F2F4E8"/>
    <a:srgbClr val="009242"/>
    <a:srgbClr val="EFE995"/>
    <a:srgbClr val="E8DF6A"/>
    <a:srgbClr val="F9F7DB"/>
    <a:srgbClr val="F5F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40" y="78"/>
      </p:cViewPr>
      <p:guideLst>
        <p:guide orient="horz" pos="2252"/>
        <p:guide pos="32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4391" cy="496890"/>
          </a:xfrm>
          <a:prstGeom prst="rect">
            <a:avLst/>
          </a:prstGeom>
        </p:spPr>
        <p:txBody>
          <a:bodyPr vert="horz" lIns="92308" tIns="46153" rIns="92308" bIns="461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502" y="1"/>
            <a:ext cx="2944391" cy="496890"/>
          </a:xfrm>
          <a:prstGeom prst="rect">
            <a:avLst/>
          </a:prstGeom>
        </p:spPr>
        <p:txBody>
          <a:bodyPr vert="horz" lIns="92308" tIns="46153" rIns="92308" bIns="46153" rtlCol="0"/>
          <a:lstStyle>
            <a:lvl1pPr algn="r">
              <a:defRPr sz="1200"/>
            </a:lvl1pPr>
          </a:lstStyle>
          <a:p>
            <a:fld id="{66104E67-F172-47E8-814E-D53982F8ECD0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32916"/>
            <a:ext cx="2944391" cy="496890"/>
          </a:xfrm>
          <a:prstGeom prst="rect">
            <a:avLst/>
          </a:prstGeom>
        </p:spPr>
        <p:txBody>
          <a:bodyPr vert="horz" lIns="92308" tIns="46153" rIns="92308" bIns="461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502" y="9432916"/>
            <a:ext cx="2944391" cy="496890"/>
          </a:xfrm>
          <a:prstGeom prst="rect">
            <a:avLst/>
          </a:prstGeom>
        </p:spPr>
        <p:txBody>
          <a:bodyPr vert="horz" lIns="92308" tIns="46153" rIns="92308" bIns="46153" rtlCol="0" anchor="b"/>
          <a:lstStyle>
            <a:lvl1pPr algn="r">
              <a:defRPr sz="1200"/>
            </a:lvl1pPr>
          </a:lstStyle>
          <a:p>
            <a:fld id="{CC23D048-DCFA-4184-A09E-50139D657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8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0"/>
            <a:ext cx="2944813" cy="498162"/>
          </a:xfrm>
          <a:prstGeom prst="rect">
            <a:avLst/>
          </a:prstGeom>
        </p:spPr>
        <p:txBody>
          <a:bodyPr vert="horz" lIns="91471" tIns="45738" rIns="91471" bIns="457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5" y="10"/>
            <a:ext cx="2944813" cy="498162"/>
          </a:xfrm>
          <a:prstGeom prst="rect">
            <a:avLst/>
          </a:prstGeom>
        </p:spPr>
        <p:txBody>
          <a:bodyPr vert="horz" lIns="91471" tIns="45738" rIns="91471" bIns="45738" rtlCol="0"/>
          <a:lstStyle>
            <a:lvl1pPr algn="r">
              <a:defRPr sz="1200"/>
            </a:lvl1pPr>
          </a:lstStyle>
          <a:p>
            <a:fld id="{015D4280-BC41-4E42-AA16-2AA78C7B1FF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1" tIns="45738" rIns="91471" bIns="457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95"/>
            <a:ext cx="5435600" cy="3910489"/>
          </a:xfrm>
          <a:prstGeom prst="rect">
            <a:avLst/>
          </a:prstGeom>
        </p:spPr>
        <p:txBody>
          <a:bodyPr vert="horz" lIns="91471" tIns="45738" rIns="91471" bIns="457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33250"/>
            <a:ext cx="2944813" cy="498161"/>
          </a:xfrm>
          <a:prstGeom prst="rect">
            <a:avLst/>
          </a:prstGeom>
        </p:spPr>
        <p:txBody>
          <a:bodyPr vert="horz" lIns="91471" tIns="45738" rIns="91471" bIns="457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5" y="9433250"/>
            <a:ext cx="2944813" cy="498161"/>
          </a:xfrm>
          <a:prstGeom prst="rect">
            <a:avLst/>
          </a:prstGeom>
        </p:spPr>
        <p:txBody>
          <a:bodyPr vert="horz" lIns="91471" tIns="45738" rIns="91471" bIns="45738" rtlCol="0" anchor="b"/>
          <a:lstStyle>
            <a:lvl1pPr algn="r">
              <a:defRPr sz="1200"/>
            </a:lvl1pPr>
          </a:lstStyle>
          <a:p>
            <a:fld id="{2E1820A0-B833-4BFF-80CC-437100E6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4"/>
            <a:ext cx="8776335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3"/>
            <a:ext cx="2323148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3"/>
            <a:ext cx="6797358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19331" y="4125431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625"/>
            <a:ext cx="10325100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577972" y="2574050"/>
            <a:ext cx="4715924" cy="1201200"/>
          </a:xfrm>
          <a:prstGeom prst="rect">
            <a:avLst/>
          </a:prstGeom>
        </p:spPr>
        <p:txBody>
          <a:bodyPr vert="horz" wrap="square" lIns="144999" tIns="72499" rIns="144999" bIns="72499" rtlCol="0" anchor="ctr">
            <a:noAutofit/>
          </a:bodyPr>
          <a:lstStyle/>
          <a:p>
            <a:pPr algn="ctr" defTabSz="1449951">
              <a:spcBef>
                <a:spcPct val="0"/>
              </a:spcBef>
            </a:pPr>
            <a:r>
              <a:rPr lang="ru-RU" sz="2502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502" b="1" dirty="0">
                <a:solidFill>
                  <a:prstClr val="white"/>
                </a:solidFill>
              </a:rPr>
            </a:br>
            <a:r>
              <a:rPr lang="ru-RU" sz="2502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65766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4"/>
            <a:ext cx="8776335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C65E-8F6E-42EE-B3C0-4A95FCE67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10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32214" y="5157341"/>
            <a:ext cx="489367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732214" y="6493020"/>
            <a:ext cx="489367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26693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7"/>
            <a:ext cx="9577605" cy="5024005"/>
          </a:xfrm>
        </p:spPr>
        <p:txBody>
          <a:bodyPr lIns="0" tIns="0" rIns="0" bIns="0"/>
          <a:lstStyle>
            <a:lvl1pPr marL="149097" indent="-149097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06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03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15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09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047" y="6507915"/>
            <a:ext cx="53373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7CD7BE-4192-4CA4-8359-4EFF4B96C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08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7"/>
            <a:ext cx="8776335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4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6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2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36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1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05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89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73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8660-84F5-4C75-8EDB-FDB4F0A98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94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EA1E-51AC-4F56-BEE6-45F4EDBB0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78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6" y="1600498"/>
            <a:ext cx="4562045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6" y="2267508"/>
            <a:ext cx="4562045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7" y="1600498"/>
            <a:ext cx="4563837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7" y="2267508"/>
            <a:ext cx="4563837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E4E8-EA03-4B81-B471-5BAA76F4E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68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A3B0-9322-4C6A-93A9-E9BB0442A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805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1B4E-A66B-4E86-8A70-8E9886B2E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32297" y="5158097"/>
            <a:ext cx="489366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732297" y="6493222"/>
            <a:ext cx="489366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7"/>
            <a:ext cx="9577605" cy="5024005"/>
          </a:xfrm>
        </p:spPr>
        <p:txBody>
          <a:bodyPr lIns="0" tIns="0" rIns="0" bIns="0"/>
          <a:lstStyle>
            <a:lvl1pPr marL="183554" indent="-183554">
              <a:buClr>
                <a:srgbClr val="C00000"/>
              </a:buClr>
              <a:buFont typeface="Arial" pitchFamily="34" charset="0"/>
              <a:buChar char="•"/>
              <a:defRPr sz="2919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75371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58926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50748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34299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421" y="6508165"/>
            <a:ext cx="533798" cy="380677"/>
          </a:xfrm>
        </p:spPr>
        <p:txBody>
          <a:bodyPr lIns="0" rIns="0"/>
          <a:lstStyle>
            <a:lvl1pPr algn="ctr">
              <a:defRPr sz="3336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"/>
            <a:ext cx="326244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" y="284679"/>
            <a:ext cx="3396887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4"/>
            <a:ext cx="5772018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3" y="1496228"/>
            <a:ext cx="3396887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43A7-6EF3-41E0-AC48-2E00E8203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26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2"/>
            <a:ext cx="6195060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43" indent="0">
              <a:buNone/>
              <a:defRPr sz="2371"/>
            </a:lvl2pPr>
            <a:lvl3pPr marL="773684" indent="0">
              <a:buNone/>
              <a:defRPr sz="2033"/>
            </a:lvl3pPr>
            <a:lvl4pPr marL="1160526" indent="0">
              <a:buNone/>
              <a:defRPr sz="1694"/>
            </a:lvl4pPr>
            <a:lvl5pPr marL="1547368" indent="0">
              <a:buNone/>
              <a:defRPr sz="1694"/>
            </a:lvl5pPr>
            <a:lvl6pPr marL="1934210" indent="0">
              <a:buNone/>
              <a:defRPr sz="1694"/>
            </a:lvl6pPr>
            <a:lvl7pPr marL="2321050" indent="0">
              <a:buNone/>
              <a:defRPr sz="1694"/>
            </a:lvl7pPr>
            <a:lvl8pPr marL="2707894" indent="0">
              <a:buNone/>
              <a:defRPr sz="1694"/>
            </a:lvl8pPr>
            <a:lvl9pPr marL="3094734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9"/>
            <a:ext cx="6195060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D15E-3132-4DC4-8489-EB787B96F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23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45D7-153B-400D-9BFC-F653B25E3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44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2"/>
            <a:ext cx="2323148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2"/>
            <a:ext cx="6797358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B33-DF5C-43F9-98E6-2DA38D106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20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0325100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578586" y="2573706"/>
            <a:ext cx="4714861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 smtClean="0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 smtClean="0">
                <a:solidFill>
                  <a:srgbClr val="FFFFFF"/>
                </a:solidFill>
              </a:rPr>
            </a:br>
            <a:r>
              <a:rPr lang="ru-RU" altLang="ru-RU" sz="2033" b="1" smtClean="0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519331" y="4125431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3"/>
            <a:ext cx="8776335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7AB2-916E-4871-86E4-EB94C8F63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64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32214" y="5157341"/>
            <a:ext cx="489367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732214" y="6493020"/>
            <a:ext cx="489367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26693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6"/>
            <a:ext cx="9577605" cy="5024005"/>
          </a:xfrm>
        </p:spPr>
        <p:txBody>
          <a:bodyPr lIns="0" tIns="0" rIns="0" bIns="0"/>
          <a:lstStyle>
            <a:lvl1pPr marL="149100" indent="-149100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13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14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30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27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047" y="6507915"/>
            <a:ext cx="53373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BF7B0-9092-44D9-ABE0-0C51D321D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83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7"/>
            <a:ext cx="8776335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5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0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5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0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5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0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962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11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C5D8-AD74-47A1-98D7-85562BDAA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59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F320-416C-467B-B61F-BF9202FFD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554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6" y="1600498"/>
            <a:ext cx="4562045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6" y="2267508"/>
            <a:ext cx="4562045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6" y="1600498"/>
            <a:ext cx="4563837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6" y="2267508"/>
            <a:ext cx="4563837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A0EC-99EA-43FD-82B3-E6F128D63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3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8"/>
            <a:ext cx="8776335" cy="1420089"/>
          </a:xfrm>
        </p:spPr>
        <p:txBody>
          <a:bodyPr anchor="t"/>
          <a:lstStyle>
            <a:lvl1pPr algn="l">
              <a:defRPr sz="417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1pPr>
            <a:lvl2pPr marL="476245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95248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428733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 marL="1904978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  <a:lvl6pPr marL="2381221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6pPr>
            <a:lvl7pPr marL="28574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7pPr>
            <a:lvl8pPr marL="3333712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8pPr>
            <a:lvl9pPr marL="380995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99FA-66EF-4E6B-9B59-875313EBC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856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ADF9-50A2-47B7-BC6E-DF0495014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315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" y="284679"/>
            <a:ext cx="3396887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3"/>
            <a:ext cx="5772018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3" y="1496227"/>
            <a:ext cx="3396887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5CE6-844F-4B33-A9EF-6154A51A1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964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0"/>
            <a:ext cx="6195060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52" indent="0">
              <a:buNone/>
              <a:defRPr sz="2371"/>
            </a:lvl2pPr>
            <a:lvl3pPr marL="773702" indent="0">
              <a:buNone/>
              <a:defRPr sz="2033"/>
            </a:lvl3pPr>
            <a:lvl4pPr marL="1160554" indent="0">
              <a:buNone/>
              <a:defRPr sz="1694"/>
            </a:lvl4pPr>
            <a:lvl5pPr marL="1547407" indent="0">
              <a:buNone/>
              <a:defRPr sz="1694"/>
            </a:lvl5pPr>
            <a:lvl6pPr marL="1934257" indent="0">
              <a:buNone/>
              <a:defRPr sz="1694"/>
            </a:lvl6pPr>
            <a:lvl7pPr marL="2321108" indent="0">
              <a:buNone/>
              <a:defRPr sz="1694"/>
            </a:lvl7pPr>
            <a:lvl8pPr marL="2707962" indent="0">
              <a:buNone/>
              <a:defRPr sz="1694"/>
            </a:lvl8pPr>
            <a:lvl9pPr marL="3094811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7"/>
            <a:ext cx="6195060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F089-5041-4AE8-A9B4-CD36512A1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940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AF68-E4FF-4787-BD32-A9A403FB5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446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2"/>
            <a:ext cx="2323148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2"/>
            <a:ext cx="6797358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1744-9EE3-4F3E-9248-A1AAD2CE6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0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0325100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578586" y="2573706"/>
            <a:ext cx="4714861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 smtClean="0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 smtClean="0">
                <a:solidFill>
                  <a:srgbClr val="FFFFFF"/>
                </a:solidFill>
              </a:rPr>
            </a:br>
            <a:r>
              <a:rPr lang="ru-RU" altLang="ru-RU" sz="2033" b="1" smtClean="0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519331" y="4125431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602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2"/>
            <a:ext cx="8776335" cy="15326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32296" y="5158095"/>
            <a:ext cx="489366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732296" y="6493222"/>
            <a:ext cx="489366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5"/>
            <a:ext cx="9577605" cy="5024005"/>
          </a:xfrm>
        </p:spPr>
        <p:txBody>
          <a:bodyPr lIns="0" tIns="0" rIns="0" bIns="0"/>
          <a:lstStyle>
            <a:lvl1pPr marL="149104" indent="-149104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20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25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45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47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421" y="6508163"/>
            <a:ext cx="533798" cy="380677"/>
          </a:xfrm>
        </p:spPr>
        <p:txBody>
          <a:bodyPr lIns="0" rIns="0"/>
          <a:lstStyle>
            <a:lvl1pPr algn="ctr">
              <a:defRPr sz="1807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1"/>
            <a:ext cx="326244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9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7"/>
            <a:ext cx="8776335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2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8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4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305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6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802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8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60"/>
            <a:ext cx="4560253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60"/>
            <a:ext cx="4560253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77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5" y="1600498"/>
            <a:ext cx="4562046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5" y="2267508"/>
            <a:ext cx="4562046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5" y="1600498"/>
            <a:ext cx="456383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5" y="2267508"/>
            <a:ext cx="456383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9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1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2" y="284679"/>
            <a:ext cx="3396887" cy="1211545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1"/>
            <a:ext cx="5772018" cy="6102413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2" y="1496227"/>
            <a:ext cx="3396887" cy="4890867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6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0"/>
            <a:ext cx="6195060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4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62" indent="0">
              <a:buNone/>
              <a:defRPr sz="2371"/>
            </a:lvl2pPr>
            <a:lvl3pPr marL="773722" indent="0">
              <a:buNone/>
              <a:defRPr sz="2033"/>
            </a:lvl3pPr>
            <a:lvl4pPr marL="1160584" indent="0">
              <a:buNone/>
              <a:defRPr sz="1694"/>
            </a:lvl4pPr>
            <a:lvl5pPr marL="1547446" indent="0">
              <a:buNone/>
              <a:defRPr sz="1694"/>
            </a:lvl5pPr>
            <a:lvl6pPr marL="1934305" indent="0">
              <a:buNone/>
              <a:defRPr sz="1694"/>
            </a:lvl6pPr>
            <a:lvl7pPr marL="2321167" indent="0">
              <a:buNone/>
              <a:defRPr sz="1694"/>
            </a:lvl7pPr>
            <a:lvl8pPr marL="2708029" indent="0">
              <a:buNone/>
              <a:defRPr sz="1694"/>
            </a:lvl8pPr>
            <a:lvl9pPr marL="3094889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7"/>
            <a:ext cx="6195060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3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1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2"/>
            <a:ext cx="2323148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2"/>
            <a:ext cx="6797358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19331" y="4125432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624"/>
            <a:ext cx="10325100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577971" y="2574050"/>
            <a:ext cx="4715924" cy="1201200"/>
          </a:xfrm>
          <a:prstGeom prst="rect">
            <a:avLst/>
          </a:prstGeom>
        </p:spPr>
        <p:txBody>
          <a:bodyPr vert="horz" wrap="square" lIns="117779" tIns="58889" rIns="117779" bIns="58889" rtlCol="0" anchor="ctr">
            <a:noAutofit/>
          </a:bodyPr>
          <a:lstStyle/>
          <a:p>
            <a:pPr algn="ctr" defTabSz="1177819">
              <a:spcBef>
                <a:spcPct val="0"/>
              </a:spcBef>
            </a:pPr>
            <a:r>
              <a:rPr lang="ru-RU" sz="2033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33" b="1" dirty="0">
                <a:solidFill>
                  <a:prstClr val="white"/>
                </a:solidFill>
              </a:rPr>
            </a:br>
            <a:r>
              <a:rPr lang="ru-RU" sz="2033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084941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8128" y="238337"/>
            <a:ext cx="9819170" cy="6292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39005" y="5582002"/>
            <a:ext cx="9850145" cy="138829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383" y="1668357"/>
            <a:ext cx="8776335" cy="185592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765" y="3707461"/>
            <a:ext cx="7227570" cy="153594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9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7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4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5" y="1600499"/>
            <a:ext cx="4562046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5" y="2267508"/>
            <a:ext cx="4562046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6" y="1600499"/>
            <a:ext cx="4563838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6" y="2267508"/>
            <a:ext cx="4563838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8128" y="238337"/>
            <a:ext cx="9819170" cy="493833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828566" y="4382634"/>
            <a:ext cx="3247968" cy="744438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9852" tIns="49926" rIns="99852" bIns="4992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957649" y="4248867"/>
            <a:ext cx="6260682" cy="88634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9852" tIns="49926" rIns="99852" bIns="4992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194105" y="4261662"/>
            <a:ext cx="6174261" cy="80725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9852" tIns="49926" rIns="99852" bIns="4992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334048" y="4247704"/>
            <a:ext cx="3735283" cy="6793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9852" tIns="49926" rIns="99852" bIns="4992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39005" y="4231419"/>
            <a:ext cx="9850145" cy="138651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9852" tIns="49926" rIns="99852" bIns="4992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61" y="2568489"/>
            <a:ext cx="8776335" cy="1588911"/>
          </a:xfrm>
        </p:spPr>
        <p:txBody>
          <a:bodyPr anchor="t">
            <a:normAutofit/>
          </a:bodyPr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983" y="1498673"/>
            <a:ext cx="7246691" cy="979830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992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85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77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70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6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55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4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40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4056" y="2793306"/>
            <a:ext cx="4315892" cy="359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45151" y="2793306"/>
            <a:ext cx="4315892" cy="3594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057" y="2792182"/>
            <a:ext cx="4315892" cy="667011"/>
          </a:xfrm>
        </p:spPr>
        <p:txBody>
          <a:bodyPr anchor="ctr"/>
          <a:lstStyle>
            <a:lvl1pPr marL="0" indent="0" algn="ctr">
              <a:buNone/>
              <a:defRPr sz="2600" b="0">
                <a:solidFill>
                  <a:schemeClr val="tx2"/>
                </a:solidFill>
                <a:latin typeface="+mj-lt"/>
              </a:defRPr>
            </a:lvl1pPr>
            <a:lvl2pPr marL="499262" indent="0">
              <a:buNone/>
              <a:defRPr sz="2200" b="1"/>
            </a:lvl2pPr>
            <a:lvl3pPr marL="998525" indent="0">
              <a:buNone/>
              <a:defRPr sz="2000" b="1"/>
            </a:lvl3pPr>
            <a:lvl4pPr marL="1497787" indent="0">
              <a:buNone/>
              <a:defRPr sz="1700" b="1"/>
            </a:lvl4pPr>
            <a:lvl5pPr marL="1997050" indent="0">
              <a:buNone/>
              <a:defRPr sz="1700" b="1"/>
            </a:lvl5pPr>
            <a:lvl6pPr marL="2496312" indent="0">
              <a:buNone/>
              <a:defRPr sz="1700" b="1"/>
            </a:lvl6pPr>
            <a:lvl7pPr marL="2995574" indent="0">
              <a:buNone/>
              <a:defRPr sz="1700" b="1"/>
            </a:lvl7pPr>
            <a:lvl8pPr marL="3494837" indent="0">
              <a:buNone/>
              <a:defRPr sz="1700" b="1"/>
            </a:lvl8pPr>
            <a:lvl9pPr marL="399409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4821" y="3575051"/>
            <a:ext cx="4313479" cy="281204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8592" y="2792181"/>
            <a:ext cx="4315892" cy="667011"/>
          </a:xfrm>
        </p:spPr>
        <p:txBody>
          <a:bodyPr anchor="ctr"/>
          <a:lstStyle>
            <a:lvl1pPr marL="0" indent="0" algn="ctr">
              <a:buNone/>
              <a:defRPr sz="2600" b="0" i="0">
                <a:solidFill>
                  <a:schemeClr val="tx2"/>
                </a:solidFill>
                <a:latin typeface="+mj-lt"/>
              </a:defRPr>
            </a:lvl1pPr>
            <a:lvl2pPr marL="499262" indent="0">
              <a:buNone/>
              <a:defRPr sz="2200" b="1"/>
            </a:lvl2pPr>
            <a:lvl3pPr marL="998525" indent="0">
              <a:buNone/>
              <a:defRPr sz="2000" b="1"/>
            </a:lvl3pPr>
            <a:lvl4pPr marL="1497787" indent="0">
              <a:buNone/>
              <a:defRPr sz="1700" b="1"/>
            </a:lvl4pPr>
            <a:lvl5pPr marL="1997050" indent="0">
              <a:buNone/>
              <a:defRPr sz="1700" b="1"/>
            </a:lvl5pPr>
            <a:lvl6pPr marL="2496312" indent="0">
              <a:buNone/>
              <a:defRPr sz="1700" b="1"/>
            </a:lvl6pPr>
            <a:lvl7pPr marL="2995574" indent="0">
              <a:buNone/>
              <a:defRPr sz="1700" b="1"/>
            </a:lvl7pPr>
            <a:lvl8pPr marL="3494837" indent="0">
              <a:buNone/>
              <a:defRPr sz="1700" b="1"/>
            </a:lvl8pPr>
            <a:lvl9pPr marL="399409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007" y="3575051"/>
            <a:ext cx="4315892" cy="281204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8128" y="238337"/>
            <a:ext cx="9819170" cy="1487221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9005" y="744610"/>
            <a:ext cx="9850145" cy="1386517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8128" y="238337"/>
            <a:ext cx="9819170" cy="1487221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2510" y="3733942"/>
            <a:ext cx="3785870" cy="198614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55"/>
              </a:spcAft>
              <a:buNone/>
              <a:defRPr sz="2000">
                <a:solidFill>
                  <a:schemeClr val="tx2"/>
                </a:solidFill>
              </a:defRPr>
            </a:lvl1pPr>
            <a:lvl2pPr marL="499262" indent="0">
              <a:buNone/>
              <a:defRPr sz="1300"/>
            </a:lvl2pPr>
            <a:lvl3pPr marL="998525" indent="0">
              <a:buNone/>
              <a:defRPr sz="1100"/>
            </a:lvl3pPr>
            <a:lvl4pPr marL="1497787" indent="0">
              <a:buNone/>
              <a:defRPr sz="1000"/>
            </a:lvl4pPr>
            <a:lvl5pPr marL="1997050" indent="0">
              <a:buNone/>
              <a:defRPr sz="1000"/>
            </a:lvl5pPr>
            <a:lvl6pPr marL="2496312" indent="0">
              <a:buNone/>
              <a:defRPr sz="1000"/>
            </a:lvl6pPr>
            <a:lvl7pPr marL="2995574" indent="0">
              <a:buNone/>
              <a:defRPr sz="1000"/>
            </a:lvl7pPr>
            <a:lvl8pPr marL="3494837" indent="0">
              <a:buNone/>
              <a:defRPr sz="1000"/>
            </a:lvl8pPr>
            <a:lvl9pPr marL="399409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39005" y="744610"/>
            <a:ext cx="9850145" cy="138829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32510" y="2383367"/>
            <a:ext cx="3785870" cy="1306085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841" y="1906693"/>
            <a:ext cx="4408352" cy="3972278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7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700">
                <a:solidFill>
                  <a:schemeClr val="tx2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8128" y="238337"/>
            <a:ext cx="9819170" cy="6292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39005" y="5582002"/>
            <a:ext cx="9850145" cy="138829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734" y="353092"/>
            <a:ext cx="4305112" cy="2533431"/>
          </a:xfrm>
        </p:spPr>
        <p:txBody>
          <a:bodyPr anchor="b">
            <a:normAutofit/>
          </a:bodyPr>
          <a:lstStyle>
            <a:lvl1pPr algn="l"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160" y="2904176"/>
            <a:ext cx="4311686" cy="252460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99262" indent="0">
              <a:buNone/>
              <a:defRPr sz="1300"/>
            </a:lvl2pPr>
            <a:lvl3pPr marL="998525" indent="0">
              <a:buNone/>
              <a:defRPr sz="1100"/>
            </a:lvl3pPr>
            <a:lvl4pPr marL="1497787" indent="0">
              <a:buNone/>
              <a:defRPr sz="1000"/>
            </a:lvl4pPr>
            <a:lvl5pPr marL="1997050" indent="0">
              <a:buNone/>
              <a:defRPr sz="1000"/>
            </a:lvl5pPr>
            <a:lvl6pPr marL="2496312" indent="0">
              <a:buNone/>
              <a:defRPr sz="1000"/>
            </a:lvl6pPr>
            <a:lvl7pPr marL="2995574" indent="0">
              <a:buNone/>
              <a:defRPr sz="1000"/>
            </a:lvl7pPr>
            <a:lvl8pPr marL="3494837" indent="0">
              <a:buNone/>
              <a:defRPr sz="1000"/>
            </a:lvl8pPr>
            <a:lvl9pPr marL="399409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6468" y="1430020"/>
            <a:ext cx="4026789" cy="305070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  <a:lvl2pPr marL="499262" indent="0">
              <a:buNone/>
              <a:defRPr sz="3100"/>
            </a:lvl2pPr>
            <a:lvl3pPr marL="998525" indent="0">
              <a:buNone/>
              <a:defRPr sz="2600"/>
            </a:lvl3pPr>
            <a:lvl4pPr marL="1497787" indent="0">
              <a:buNone/>
              <a:defRPr sz="2200"/>
            </a:lvl4pPr>
            <a:lvl5pPr marL="1997050" indent="0">
              <a:buNone/>
              <a:defRPr sz="2200"/>
            </a:lvl5pPr>
            <a:lvl6pPr marL="2496312" indent="0">
              <a:buNone/>
              <a:defRPr sz="2200"/>
            </a:lvl6pPr>
            <a:lvl7pPr marL="2995574" indent="0">
              <a:buNone/>
              <a:defRPr sz="2200"/>
            </a:lvl7pPr>
            <a:lvl8pPr marL="3494837" indent="0">
              <a:buNone/>
              <a:defRPr sz="2200"/>
            </a:lvl8pPr>
            <a:lvl9pPr marL="3994099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58128" y="238337"/>
            <a:ext cx="9819170" cy="1487221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39005" y="744610"/>
            <a:ext cx="9850145" cy="138829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5697" y="1509466"/>
            <a:ext cx="2323148" cy="467846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255" y="1509466"/>
            <a:ext cx="6797358" cy="467846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5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" y="1502"/>
            <a:ext cx="10323567" cy="71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692308" y="5345687"/>
            <a:ext cx="1042320" cy="3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05" tIns="43053" rIns="86105" bIns="43053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986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921" y="1675338"/>
            <a:ext cx="8266278" cy="5034943"/>
          </a:xfrm>
        </p:spPr>
        <p:txBody>
          <a:bodyPr/>
          <a:lstStyle>
            <a:lvl1pPr marL="342306" indent="0">
              <a:buFontTx/>
              <a:buNone/>
              <a:defRPr b="1">
                <a:latin typeface="+mj-lt"/>
              </a:defRPr>
            </a:lvl1pPr>
            <a:lvl2pPr marL="339316" indent="3002">
              <a:defRPr>
                <a:latin typeface="+mj-lt"/>
              </a:defRPr>
            </a:lvl2pPr>
            <a:lvl3pPr marL="591939" indent="-245146">
              <a:tabLst/>
              <a:defRPr>
                <a:latin typeface="+mj-lt"/>
              </a:defRPr>
            </a:lvl3pPr>
            <a:lvl4pPr marL="0" indent="339316">
              <a:lnSpc>
                <a:spcPts val="1702"/>
              </a:lnSpc>
              <a:spcBef>
                <a:spcPts val="378"/>
              </a:spcBef>
              <a:defRPr>
                <a:latin typeface="+mj-lt"/>
              </a:defRPr>
            </a:lvl4pPr>
            <a:lvl5pPr>
              <a:lnSpc>
                <a:spcPts val="1702"/>
              </a:lnSpc>
              <a:spcBef>
                <a:spcPts val="378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28892" y="522437"/>
            <a:ext cx="8284912" cy="1152902"/>
          </a:xfrm>
        </p:spPr>
        <p:txBody>
          <a:bodyPr/>
          <a:lstStyle>
            <a:lvl1pPr marL="0" marR="0" indent="0" defTabSz="9821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106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827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031622"/>
            <a:ext cx="10325100" cy="311847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325100" cy="40316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765280"/>
            <a:ext cx="10325100" cy="2383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68357"/>
            <a:ext cx="10325100" cy="53228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4160" y="5267746"/>
            <a:ext cx="6365124" cy="91969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9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7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4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3B24-17C6-4A27-98CA-E0E92DC05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186" y="3265703"/>
            <a:ext cx="8102167" cy="1869543"/>
          </a:xfrm>
          <a:effectLst/>
        </p:spPr>
        <p:txBody>
          <a:bodyPr>
            <a:noAutofit/>
          </a:bodyPr>
          <a:lstStyle>
            <a:lvl1pPr marL="698967" indent="-499262" algn="l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90638" y="762678"/>
            <a:ext cx="7227570" cy="36227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732297" y="5158097"/>
            <a:ext cx="489366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732297" y="6493222"/>
            <a:ext cx="489366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" y="1"/>
            <a:ext cx="326244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31622"/>
            <a:ext cx="10325100" cy="3118478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325100" cy="40316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65280"/>
            <a:ext cx="10325100" cy="2383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68357"/>
            <a:ext cx="10325100" cy="53228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16" y="2265187"/>
            <a:ext cx="6737360" cy="2526563"/>
          </a:xfrm>
          <a:effectLst/>
        </p:spPr>
        <p:txBody>
          <a:bodyPr anchor="b"/>
          <a:lstStyle>
            <a:lvl1pPr algn="r">
              <a:defRPr sz="5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3669" y="4803757"/>
            <a:ext cx="6741683" cy="871044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992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85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77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70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6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55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4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40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F8021-ED8C-4BDF-B535-680A6D8767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65D7-EF62-48DF-8BE3-AABB744AD3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0636" y="762676"/>
            <a:ext cx="3778987" cy="36227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45151" y="762678"/>
            <a:ext cx="3778987" cy="36227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0637" y="762677"/>
            <a:ext cx="3778987" cy="66701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9262" indent="0">
              <a:buNone/>
              <a:defRPr sz="2200" b="1"/>
            </a:lvl2pPr>
            <a:lvl3pPr marL="998525" indent="0">
              <a:buNone/>
              <a:defRPr sz="2000" b="1"/>
            </a:lvl3pPr>
            <a:lvl4pPr marL="1497787" indent="0">
              <a:buNone/>
              <a:defRPr sz="1700" b="1"/>
            </a:lvl4pPr>
            <a:lvl5pPr marL="1997050" indent="0">
              <a:buNone/>
              <a:defRPr sz="1700" b="1"/>
            </a:lvl5pPr>
            <a:lvl6pPr marL="2496312" indent="0">
              <a:buNone/>
              <a:defRPr sz="1700" b="1"/>
            </a:lvl6pPr>
            <a:lvl7pPr marL="2995574" indent="0">
              <a:buNone/>
              <a:defRPr sz="1700" b="1"/>
            </a:lvl7pPr>
            <a:lvl8pPr marL="3494837" indent="0">
              <a:buNone/>
              <a:defRPr sz="1700" b="1"/>
            </a:lvl8pPr>
            <a:lvl9pPr marL="399409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5821" y="1459971"/>
            <a:ext cx="3778987" cy="2860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7578" y="762677"/>
            <a:ext cx="3778987" cy="66701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9262" indent="0">
              <a:buNone/>
              <a:defRPr sz="2200" b="1"/>
            </a:lvl2pPr>
            <a:lvl3pPr marL="998525" indent="0">
              <a:buNone/>
              <a:defRPr sz="2000" b="1"/>
            </a:lvl3pPr>
            <a:lvl4pPr marL="1497787" indent="0">
              <a:buNone/>
              <a:defRPr sz="1700" b="1"/>
            </a:lvl4pPr>
            <a:lvl5pPr marL="1997050" indent="0">
              <a:buNone/>
              <a:defRPr sz="1700" b="1"/>
            </a:lvl5pPr>
            <a:lvl6pPr marL="2496312" indent="0">
              <a:buNone/>
              <a:defRPr sz="1700" b="1"/>
            </a:lvl6pPr>
            <a:lvl7pPr marL="2995574" indent="0">
              <a:buNone/>
              <a:defRPr sz="1700" b="1"/>
            </a:lvl7pPr>
            <a:lvl8pPr marL="3494837" indent="0">
              <a:buNone/>
              <a:defRPr sz="1700" b="1"/>
            </a:lvl8pPr>
            <a:lvl9pPr marL="3994099" indent="0">
              <a:buNone/>
              <a:defRPr sz="1700" b="1"/>
            </a:lvl9pPr>
          </a:lstStyle>
          <a:p>
            <a:pPr marL="0" lvl="0" indent="0" algn="ctr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007" y="1458620"/>
            <a:ext cx="3778987" cy="2860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3F9DB-885A-4D81-8D62-6BEB8B6A1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F9FE5-6402-411A-AFD6-F5FDF53EA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D679-B1CE-4B80-B6F9-CAA5757C6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479" y="2303922"/>
            <a:ext cx="4105746" cy="1312095"/>
          </a:xfrm>
          <a:effectLst/>
        </p:spPr>
        <p:txBody>
          <a:bodyPr anchor="b">
            <a:noAutofit/>
          </a:bodyPr>
          <a:lstStyle>
            <a:lvl1pPr marL="249631" indent="-249631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845" y="762677"/>
            <a:ext cx="4535958" cy="5103209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718" y="3646782"/>
            <a:ext cx="3826362" cy="2230646"/>
          </a:xfrm>
        </p:spPr>
        <p:txBody>
          <a:bodyPr/>
          <a:lstStyle>
            <a:lvl1pPr marL="0" indent="0">
              <a:buNone/>
              <a:defRPr sz="1500"/>
            </a:lvl1pPr>
            <a:lvl2pPr marL="499262" indent="0">
              <a:buNone/>
              <a:defRPr sz="1300"/>
            </a:lvl2pPr>
            <a:lvl3pPr marL="998525" indent="0">
              <a:buNone/>
              <a:defRPr sz="1100"/>
            </a:lvl3pPr>
            <a:lvl4pPr marL="1497787" indent="0">
              <a:buNone/>
              <a:defRPr sz="1000"/>
            </a:lvl4pPr>
            <a:lvl5pPr marL="1997050" indent="0">
              <a:buNone/>
              <a:defRPr sz="1000"/>
            </a:lvl5pPr>
            <a:lvl6pPr marL="2496312" indent="0">
              <a:buNone/>
              <a:defRPr sz="1000"/>
            </a:lvl6pPr>
            <a:lvl7pPr marL="2995574" indent="0">
              <a:buNone/>
              <a:defRPr sz="1000"/>
            </a:lvl7pPr>
            <a:lvl8pPr marL="3494837" indent="0">
              <a:buNone/>
              <a:defRPr sz="1000"/>
            </a:lvl8pPr>
            <a:lvl9pPr marL="399409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78974-F02E-439E-80F3-43EB670DBF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031622"/>
            <a:ext cx="10325100" cy="3118478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325100" cy="40316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765280"/>
            <a:ext cx="10325100" cy="2383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68357"/>
            <a:ext cx="10325100" cy="53228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218" y="1191684"/>
            <a:ext cx="4646295" cy="32610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499262" indent="0">
              <a:buNone/>
              <a:defRPr sz="3100"/>
            </a:lvl2pPr>
            <a:lvl3pPr marL="998525" indent="0">
              <a:buNone/>
              <a:defRPr sz="2600"/>
            </a:lvl3pPr>
            <a:lvl4pPr marL="1497787" indent="0">
              <a:buNone/>
              <a:defRPr sz="2200"/>
            </a:lvl4pPr>
            <a:lvl5pPr marL="1997050" indent="0">
              <a:buNone/>
              <a:defRPr sz="2200"/>
            </a:lvl5pPr>
            <a:lvl6pPr marL="2496312" indent="0">
              <a:buNone/>
              <a:defRPr sz="2200"/>
            </a:lvl6pPr>
            <a:lvl7pPr marL="2995574" indent="0">
              <a:buNone/>
              <a:defRPr sz="2200"/>
            </a:lvl7pPr>
            <a:lvl8pPr marL="3494837" indent="0">
              <a:buNone/>
              <a:defRPr sz="2200"/>
            </a:lvl8pPr>
            <a:lvl9pPr marL="3994099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281" y="1053525"/>
            <a:ext cx="4171270" cy="2255149"/>
          </a:xfrm>
        </p:spPr>
        <p:txBody>
          <a:bodyPr anchor="b"/>
          <a:lstStyle>
            <a:lvl1pPr marL="199705" indent="-199705">
              <a:buFont typeface="Georgia" pitchFamily="18" charset="0"/>
              <a:buChar char="*"/>
              <a:defRPr sz="1700"/>
            </a:lvl1pPr>
            <a:lvl2pPr marL="499262" indent="0">
              <a:buNone/>
              <a:defRPr sz="1300"/>
            </a:lvl2pPr>
            <a:lvl3pPr marL="998525" indent="0">
              <a:buNone/>
              <a:defRPr sz="1100"/>
            </a:lvl3pPr>
            <a:lvl4pPr marL="1497787" indent="0">
              <a:buNone/>
              <a:defRPr sz="1000"/>
            </a:lvl4pPr>
            <a:lvl5pPr marL="1997050" indent="0">
              <a:buNone/>
              <a:defRPr sz="1000"/>
            </a:lvl5pPr>
            <a:lvl6pPr marL="2496312" indent="0">
              <a:buNone/>
              <a:defRPr sz="1000"/>
            </a:lvl6pPr>
            <a:lvl7pPr marL="2995574" indent="0">
              <a:buNone/>
              <a:defRPr sz="1000"/>
            </a:lvl7pPr>
            <a:lvl8pPr marL="3494837" indent="0">
              <a:buNone/>
              <a:defRPr sz="1000"/>
            </a:lvl8pPr>
            <a:lvl9pPr marL="399409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0A1B-D7B0-4C6E-90BC-42E0241C5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07" y="4654572"/>
            <a:ext cx="7208078" cy="1191683"/>
          </a:xfrm>
        </p:spPr>
        <p:txBody>
          <a:bodyPr anchor="b">
            <a:noAutofit/>
          </a:bodyPr>
          <a:lstStyle>
            <a:lvl1pPr algn="l"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3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1063" y="762676"/>
            <a:ext cx="7227570" cy="3622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C856-7421-485F-B27B-F1912165AC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5" y="392555"/>
            <a:ext cx="2323148" cy="546145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3478" y="762677"/>
            <a:ext cx="5453070" cy="51032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668C-78C1-4B50-A238-56637A7CF5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" y="284680"/>
            <a:ext cx="3396887" cy="1211546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4"/>
            <a:ext cx="5772018" cy="6102412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3" y="1496228"/>
            <a:ext cx="3396887" cy="4890868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2"/>
            <a:ext cx="6195060" cy="590878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3336"/>
            </a:lvl1pPr>
            <a:lvl2pPr marL="476245" indent="0">
              <a:buNone/>
              <a:defRPr sz="2919"/>
            </a:lvl2pPr>
            <a:lvl3pPr marL="952488" indent="0">
              <a:buNone/>
              <a:defRPr sz="2502"/>
            </a:lvl3pPr>
            <a:lvl4pPr marL="1428733" indent="0">
              <a:buNone/>
              <a:defRPr sz="2085"/>
            </a:lvl4pPr>
            <a:lvl5pPr marL="1904978" indent="0">
              <a:buNone/>
              <a:defRPr sz="2085"/>
            </a:lvl5pPr>
            <a:lvl6pPr marL="2381221" indent="0">
              <a:buNone/>
              <a:defRPr sz="2085"/>
            </a:lvl6pPr>
            <a:lvl7pPr marL="2857465" indent="0">
              <a:buNone/>
              <a:defRPr sz="2085"/>
            </a:lvl7pPr>
            <a:lvl8pPr marL="3333712" indent="0">
              <a:buNone/>
              <a:defRPr sz="2085"/>
            </a:lvl8pPr>
            <a:lvl9pPr marL="3809954" indent="0">
              <a:buNone/>
              <a:defRPr sz="208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9"/>
            <a:ext cx="6195060" cy="839144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7114" y="115866"/>
            <a:ext cx="9161733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9"/>
            <a:ext cx="9292590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91"/>
            <a:ext cx="2409190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5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3715" y="115861"/>
            <a:ext cx="1188463" cy="10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7120" y="1155278"/>
            <a:ext cx="8376595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51" tIns="47626" rIns="95251" bIns="47626" anchor="ctr"/>
          <a:lstStyle/>
          <a:p>
            <a:pPr algn="ctr">
              <a:defRPr/>
            </a:pPr>
            <a:endParaRPr lang="ru-RU" sz="1877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4666"/>
            <a:ext cx="10325100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6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36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5pPr>
      <a:lvl6pPr marL="476245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6pPr>
      <a:lvl7pPr marL="95248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7pPr>
      <a:lvl8pPr marL="1428733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8pPr>
      <a:lvl9pPr marL="190497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57183" indent="-357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36" kern="1200">
          <a:solidFill>
            <a:schemeClr val="tx1"/>
          </a:solidFill>
          <a:latin typeface="+mn-lt"/>
          <a:ea typeface="+mn-ea"/>
          <a:cs typeface="+mn-cs"/>
        </a:defRPr>
      </a:lvl1pPr>
      <a:lvl2pPr marL="773897" indent="-2976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19" kern="1200">
          <a:solidFill>
            <a:schemeClr val="tx1"/>
          </a:solidFill>
          <a:latin typeface="+mn-lt"/>
          <a:ea typeface="+mn-ea"/>
          <a:cs typeface="+mn-cs"/>
        </a:defRPr>
      </a:lvl2pPr>
      <a:lvl3pPr marL="1190611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1666856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5" kern="1200">
          <a:solidFill>
            <a:schemeClr val="tx1"/>
          </a:solidFill>
          <a:latin typeface="+mn-lt"/>
          <a:ea typeface="+mn-ea"/>
          <a:cs typeface="+mn-cs"/>
        </a:defRPr>
      </a:lvl4pPr>
      <a:lvl5pPr marL="2143100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85" kern="1200">
          <a:solidFill>
            <a:schemeClr val="tx1"/>
          </a:solidFill>
          <a:latin typeface="+mn-lt"/>
          <a:ea typeface="+mn-ea"/>
          <a:cs typeface="+mn-cs"/>
        </a:defRPr>
      </a:lvl5pPr>
      <a:lvl6pPr marL="2619345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6pPr>
      <a:lvl7pPr marL="309558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7pPr>
      <a:lvl8pPr marL="3571833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8pPr>
      <a:lvl9pPr marL="404807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24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248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3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497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1221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5746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3712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09954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46664" y="115859"/>
            <a:ext cx="9162181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5"/>
            <a:ext cx="9292590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84"/>
            <a:ext cx="2409190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00905F5D-8C4F-4F67-8F20-5E724ADABA88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07" y="115859"/>
            <a:ext cx="118846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6663" y="1155271"/>
            <a:ext cx="8377044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4103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0325100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43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6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2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368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30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472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14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156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43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68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26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368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1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05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89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73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6664" y="115859"/>
            <a:ext cx="9162181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5"/>
            <a:ext cx="9292590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84"/>
            <a:ext cx="2409190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A7D2D94E-558B-452D-B921-48D8C1C25BC7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07" y="115859"/>
            <a:ext cx="118846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6663" y="1155271"/>
            <a:ext cx="8377044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2055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0325100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5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0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5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07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8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3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86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238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5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0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54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0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5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08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96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11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7113" y="115864"/>
            <a:ext cx="9161733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7"/>
            <a:ext cx="9292590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90"/>
            <a:ext cx="2409190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32540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254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23714" y="115859"/>
            <a:ext cx="1188463" cy="1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7119" y="1155278"/>
            <a:ext cx="8376595" cy="57929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1032540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974664"/>
            <a:ext cx="10325100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4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6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2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4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146" indent="-290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8649" indent="-2417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7153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401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4087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73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9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459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321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6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2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84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46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305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67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02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8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8128" y="238337"/>
            <a:ext cx="9819170" cy="257403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39005" y="1750960"/>
            <a:ext cx="9850145" cy="1386517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255" y="352738"/>
            <a:ext cx="9292590" cy="1306085"/>
          </a:xfrm>
          <a:prstGeom prst="rect">
            <a:avLst/>
          </a:prstGeom>
        </p:spPr>
        <p:txBody>
          <a:bodyPr vert="horz" lIns="99852" tIns="49926" rIns="99852" bIns="499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30646" y="6516375"/>
            <a:ext cx="4275804" cy="380677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50" y="6516375"/>
            <a:ext cx="4275805" cy="380677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6604" y="6516374"/>
            <a:ext cx="1311895" cy="380677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709" y="2789422"/>
            <a:ext cx="8365243" cy="3597670"/>
          </a:xfrm>
          <a:prstGeom prst="rect">
            <a:avLst/>
          </a:prstGeom>
        </p:spPr>
        <p:txBody>
          <a:bodyPr vert="horz" lIns="99852" tIns="49926" rIns="99852" bIns="499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00" r:id="rId12"/>
  </p:sldLayoutIdLst>
  <p:hf hdr="0" ftr="0" dt="0"/>
  <p:txStyles>
    <p:titleStyle>
      <a:lvl1pPr algn="ctr" defTabSz="998525" rtl="0" eaLnBrk="1" latinLnBrk="0" hangingPunct="1">
        <a:spcBef>
          <a:spcPct val="0"/>
        </a:spcBef>
        <a:buNone/>
        <a:defRPr sz="48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9557" indent="-299557" algn="l" defTabSz="99852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29279" indent="-299557" algn="l" defTabSz="99852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34384" indent="-249631" algn="l" defTabSz="99852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48156" indent="-249631" algn="l" defTabSz="99852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597640" indent="-249631" algn="l" defTabSz="99852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1947123" indent="-249631" algn="l" defTabSz="998525" rtl="0" eaLnBrk="1" latinLnBrk="0" hangingPunct="1">
        <a:spcBef>
          <a:spcPts val="419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296607" indent="-249631" algn="l" defTabSz="998525" rtl="0" eaLnBrk="1" latinLnBrk="0" hangingPunct="1">
        <a:spcBef>
          <a:spcPts val="419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646091" indent="-249631" algn="l" defTabSz="998525" rtl="0" eaLnBrk="1" latinLnBrk="0" hangingPunct="1">
        <a:spcBef>
          <a:spcPts val="419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995574" indent="-249631" algn="l" defTabSz="998525" rtl="0" eaLnBrk="1" latinLnBrk="0" hangingPunct="1">
        <a:spcBef>
          <a:spcPts val="419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9262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8525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7050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312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5574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4837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4099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22852"/>
            <a:ext cx="10325100" cy="182724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325100" cy="53228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28806"/>
            <a:ext cx="10325100" cy="2383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68357"/>
            <a:ext cx="10325100" cy="53228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4923" y="4558390"/>
            <a:ext cx="7353710" cy="1191683"/>
          </a:xfrm>
          <a:prstGeom prst="rect">
            <a:avLst/>
          </a:prstGeom>
          <a:effectLst/>
        </p:spPr>
        <p:txBody>
          <a:bodyPr vert="horz" lIns="99852" tIns="49926" rIns="99852" bIns="49926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0638" y="763449"/>
            <a:ext cx="7227570" cy="3622717"/>
          </a:xfrm>
          <a:prstGeom prst="rect">
            <a:avLst/>
          </a:prstGeom>
        </p:spPr>
        <p:txBody>
          <a:bodyPr vert="horz" lIns="99852" tIns="49926" rIns="99852" bIns="499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69442" y="6435090"/>
            <a:ext cx="2839403" cy="380677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255" y="6435090"/>
            <a:ext cx="3785871" cy="380677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25" y="6435090"/>
            <a:ext cx="2065020" cy="380677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49484" indent="-349484" algn="r" defTabSz="998525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9631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9115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8672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8230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17758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7315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46828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96312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25825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9262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8525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7050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312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5574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4837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4099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2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6.png"/><Relationship Id="rId1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0D3D9ADB9CD0D38BC0A778DE1871BAC04C9CCCD2A20F9E30A89799734CB70E8F39D4FF7A6B5AD9215F8B52174B2157B35B2907881ADDFVBJ0K" TargetMode="Externa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1.jpeg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BCA04B-250D-49DB-87AD-4A8CAA41BF23}"/>
              </a:ext>
            </a:extLst>
          </p:cNvPr>
          <p:cNvSpPr/>
          <p:nvPr/>
        </p:nvSpPr>
        <p:spPr>
          <a:xfrm>
            <a:off x="0" y="0"/>
            <a:ext cx="10325100" cy="7150100"/>
          </a:xfrm>
          <a:prstGeom prst="rect">
            <a:avLst/>
          </a:prstGeom>
          <a:gradFill>
            <a:gsLst>
              <a:gs pos="54000">
                <a:srgbClr val="3C83AE"/>
              </a:gs>
              <a:gs pos="0">
                <a:srgbClr val="00206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665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09614F-D4C7-4242-A0C5-81E42B09F973}"/>
              </a:ext>
            </a:extLst>
          </p:cNvPr>
          <p:cNvCxnSpPr>
            <a:cxnSpLocks/>
          </p:cNvCxnSpPr>
          <p:nvPr/>
        </p:nvCxnSpPr>
        <p:spPr>
          <a:xfrm>
            <a:off x="1046280" y="671116"/>
            <a:ext cx="0" cy="5807869"/>
          </a:xfrm>
          <a:prstGeom prst="line">
            <a:avLst/>
          </a:prstGeom>
          <a:ln w="6350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702F635-2F42-4F08-BACF-6BB15212CAD9}"/>
              </a:ext>
            </a:extLst>
          </p:cNvPr>
          <p:cNvSpPr txBox="1"/>
          <p:nvPr/>
        </p:nvSpPr>
        <p:spPr>
          <a:xfrm>
            <a:off x="335401" y="5877127"/>
            <a:ext cx="649898" cy="4873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948"/>
              </a:lnSpc>
            </a:pPr>
            <a:r>
              <a:rPr lang="ru-RU" sz="2371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endParaRPr lang="en-US" sz="2371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ts val="1948"/>
              </a:lnSpc>
            </a:pPr>
            <a:r>
              <a:rPr lang="ru-RU" sz="2371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EE6740-9B35-4802-970C-EE5893354E38}"/>
              </a:ext>
            </a:extLst>
          </p:cNvPr>
          <p:cNvSpPr txBox="1"/>
          <p:nvPr/>
        </p:nvSpPr>
        <p:spPr>
          <a:xfrm>
            <a:off x="1394554" y="2807276"/>
            <a:ext cx="6291697" cy="1308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3388"/>
              </a:lnSpc>
              <a:defRPr/>
            </a:pPr>
            <a:r>
              <a:rPr lang="ru-RU" sz="3726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Введение института Единого </a:t>
            </a:r>
            <a:r>
              <a:rPr lang="ru-RU" sz="3726" b="1" dirty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налогового </a:t>
            </a:r>
            <a:r>
              <a:rPr lang="ru-RU" sz="3726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счета.</a:t>
            </a:r>
            <a:endParaRPr lang="ru-RU" sz="3726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0DAC90B-A940-4AC7-8EA9-AD2C35F23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9873" y="922343"/>
            <a:ext cx="1484878" cy="477069"/>
          </a:xfrm>
          <a:prstGeom prst="rect">
            <a:avLst/>
          </a:prstGeom>
        </p:spPr>
      </p:pic>
      <p:pic>
        <p:nvPicPr>
          <p:cNvPr id="18" name="Рисунок 1">
            <a:extLst>
              <a:ext uri="{FF2B5EF4-FFF2-40B4-BE49-F238E27FC236}">
                <a16:creationId xmlns:a16="http://schemas.microsoft.com/office/drawing/2014/main" id="{AF10A70E-B866-4D15-997B-F02E494AF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525" y="2785672"/>
            <a:ext cx="1579695" cy="1826068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EE6740-9B35-4802-970C-EE5893354E38}"/>
              </a:ext>
            </a:extLst>
          </p:cNvPr>
          <p:cNvSpPr txBox="1"/>
          <p:nvPr/>
        </p:nvSpPr>
        <p:spPr>
          <a:xfrm>
            <a:off x="1543086" y="4357267"/>
            <a:ext cx="6291697" cy="1308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3388"/>
              </a:lnSpc>
              <a:defRPr/>
            </a:pPr>
            <a:r>
              <a:rPr lang="ru-RU" sz="2371" b="1" dirty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Начальник отдела расчетов с бюджетом УФНС России по Владимирской области И.В. Паклина</a:t>
            </a:r>
          </a:p>
        </p:txBody>
      </p:sp>
    </p:spTree>
    <p:extLst>
      <p:ext uri="{BB962C8B-B14F-4D97-AF65-F5344CB8AC3E}">
        <p14:creationId xmlns:p14="http://schemas.microsoft.com/office/powerpoint/2010/main" val="3744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7401" y="443591"/>
            <a:ext cx="8746066" cy="92801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для уплаты единого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платежа с 01.01.2023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227910" y="1456262"/>
          <a:ext cx="8457957" cy="5252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9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(поля) реквизита ПД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(поля) реквизита платежного документа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банка получателя средств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 ТУЛА БАНКА РОССИИ//УФК по Тульской области, г Тула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 банка получателя средств (БИК ТОФК)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017003983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marR="74930" indent="-749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счета банка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749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(номер банковского счета, входящего в </a:t>
                      </a:r>
                    </a:p>
                    <a:p>
                      <a:pPr marR="749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единого казначейского счета)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40102810445370000059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Федерального казначейства по Тульской области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(ИФНС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 по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 НО  по месту постановки на учет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казначейского счета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03100643000000018500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1656" marR="21656" marT="35628" marB="35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605087" y="6411492"/>
            <a:ext cx="720013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defPPr>
              <a:defRPr lang="ru-RU"/>
            </a:defPPr>
            <a:lvl1pPr marL="0" algn="l" defTabSz="998525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9262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8525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7787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7050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6312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5574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4837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4099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833335" y="541867"/>
            <a:ext cx="1" cy="6131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149" y="1876998"/>
            <a:ext cx="2692400" cy="640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1964" y="2081665"/>
            <a:ext cx="1996126" cy="5571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8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Обособленные подразделения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471821"/>
            <a:ext cx="1055585" cy="9137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793" y="3123033"/>
            <a:ext cx="729730" cy="70212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955964" y="2525677"/>
            <a:ext cx="1067387" cy="511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5713" y="4571684"/>
            <a:ext cx="648810" cy="62426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25146" y="3924415"/>
            <a:ext cx="1529022" cy="511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793" y="5965717"/>
            <a:ext cx="729730" cy="702128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18539" y="5302617"/>
            <a:ext cx="1601079" cy="511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790" y="3759021"/>
            <a:ext cx="645597" cy="621178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906959" y="2986362"/>
            <a:ext cx="1772156" cy="5954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6756" y="5247900"/>
            <a:ext cx="645598" cy="621179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2980938" y="4537310"/>
            <a:ext cx="1698177" cy="5534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6954" y="4331270"/>
            <a:ext cx="1731097" cy="73539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defTabSz="1043056">
              <a:spcBef>
                <a:spcPct val="0"/>
              </a:spcBef>
            </a:pPr>
            <a:r>
              <a:rPr lang="ru-RU" sz="48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+/-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A9629F-5259-418E-8DA4-899DC249101C}"/>
              </a:ext>
            </a:extLst>
          </p:cNvPr>
          <p:cNvSpPr txBox="1"/>
          <p:nvPr/>
        </p:nvSpPr>
        <p:spPr>
          <a:xfrm>
            <a:off x="6739636" y="5117095"/>
            <a:ext cx="884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nalog.ru</a:t>
            </a:r>
            <a:endParaRPr lang="ru-RU" sz="1100" dirty="0">
              <a:solidFill>
                <a:prstClr val="white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7" y="296027"/>
            <a:ext cx="1917812" cy="19726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38" y="1109557"/>
            <a:ext cx="1055585" cy="91371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58" y="1126569"/>
            <a:ext cx="1055585" cy="91371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072315" y="3553911"/>
            <a:ext cx="5346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kern="800" spc="-1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Единая </a:t>
            </a:r>
            <a:r>
              <a:rPr lang="ru-RU" sz="2200" b="1" kern="800" spc="-11" dirty="0">
                <a:solidFill>
                  <a:schemeClr val="accent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сумма состояния расчетов с </a:t>
            </a:r>
            <a:r>
              <a:rPr lang="ru-RU" sz="2200" b="1" kern="800" spc="-1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бюджетом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2315" y="5124833"/>
            <a:ext cx="50464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обязательств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налогоплательщику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Свернутое сальдо по всем налогам в целом по налогоплательщику с учетом обособленных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99789" y="204395"/>
            <a:ext cx="21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01.01.2023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0117" y="168742"/>
            <a:ext cx="256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 01.01.2023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090117" y="755228"/>
            <a:ext cx="3069032" cy="1144024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00" y="869135"/>
            <a:ext cx="623038" cy="63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850520" y="932909"/>
            <a:ext cx="2300245" cy="7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НАЛОГОВЫЙ СЧЕТ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12" descr="Картинки по запросу экономика пн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4027" y="999374"/>
            <a:ext cx="1296143" cy="864096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4892296" y="1976626"/>
            <a:ext cx="5361184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счет ведется в отношении </a:t>
            </a:r>
            <a:r>
              <a:rPr lang="ru-RU" sz="1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физического лица и каждой </a:t>
            </a:r>
            <a:r>
              <a:rPr lang="ru-RU" sz="17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являющихся налогоплательщиками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сборов, плательщиками страховых взносов и (или) налоговыми 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агентами.</a:t>
            </a:r>
            <a:endParaRPr lang="ru-RU" sz="17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488" y="400208"/>
            <a:ext cx="9324311" cy="1141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14.07.2022 № 263–ФЗ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части первую и вторую Налогового кодекса Российской Федерации» </a:t>
            </a:r>
            <a:endPara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единые сроки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представление налоговой отчетности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налогам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224" y="817333"/>
            <a:ext cx="9256576" cy="1621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02550" y="637359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537567" y="1859889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5251227" y="1859889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19" name="Таблица 6">
            <a:extLst>
              <a:ext uri="{FF2B5EF4-FFF2-40B4-BE49-F238E27FC236}">
                <a16:creationId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086" y="2376077"/>
          <a:ext cx="4763570" cy="264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510">
                  <a:extLst>
                    <a:ext uri="{9D8B030D-6E8A-4147-A177-3AD203B41FA5}">
                      <a16:colId xmlns:a16="http://schemas.microsoft.com/office/drawing/2014/main" val="3659514831"/>
                    </a:ext>
                  </a:extLst>
                </a:gridCol>
                <a:gridCol w="680510">
                  <a:extLst>
                    <a:ext uri="{9D8B030D-6E8A-4147-A177-3AD203B41FA5}">
                      <a16:colId xmlns:a16="http://schemas.microsoft.com/office/drawing/2014/main" val="1911899699"/>
                    </a:ext>
                  </a:extLst>
                </a:gridCol>
                <a:gridCol w="680510">
                  <a:extLst>
                    <a:ext uri="{9D8B030D-6E8A-4147-A177-3AD203B41FA5}">
                      <a16:colId xmlns:a16="http://schemas.microsoft.com/office/drawing/2014/main" val="786730247"/>
                    </a:ext>
                  </a:extLst>
                </a:gridCol>
                <a:gridCol w="680510">
                  <a:extLst>
                    <a:ext uri="{9D8B030D-6E8A-4147-A177-3AD203B41FA5}">
                      <a16:colId xmlns:a16="http://schemas.microsoft.com/office/drawing/2014/main" val="89414163"/>
                    </a:ext>
                  </a:extLst>
                </a:gridCol>
                <a:gridCol w="680510">
                  <a:extLst>
                    <a:ext uri="{9D8B030D-6E8A-4147-A177-3AD203B41FA5}">
                      <a16:colId xmlns:a16="http://schemas.microsoft.com/office/drawing/2014/main" val="1015760903"/>
                    </a:ext>
                  </a:extLst>
                </a:gridCol>
                <a:gridCol w="680510">
                  <a:extLst>
                    <a:ext uri="{9D8B030D-6E8A-4147-A177-3AD203B41FA5}">
                      <a16:colId xmlns:a16="http://schemas.microsoft.com/office/drawing/2014/main" val="3525285334"/>
                    </a:ext>
                  </a:extLst>
                </a:gridCol>
                <a:gridCol w="680510">
                  <a:extLst>
                    <a:ext uri="{9D8B030D-6E8A-4147-A177-3AD203B41FA5}">
                      <a16:colId xmlns:a16="http://schemas.microsoft.com/office/drawing/2014/main" val="2188868648"/>
                    </a:ext>
                  </a:extLst>
                </a:gridCol>
              </a:tblGrid>
              <a:tr h="501568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30123"/>
                  </a:ext>
                </a:extLst>
              </a:tr>
            </a:tbl>
          </a:graphicData>
        </a:graphic>
      </p:graphicFrame>
      <p:graphicFrame>
        <p:nvGraphicFramePr>
          <p:cNvPr id="21" name="Таблица 6">
            <a:extLst>
              <a:ext uri="{FF2B5EF4-FFF2-40B4-BE49-F238E27FC236}">
                <a16:creationId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28702" y="2376077"/>
          <a:ext cx="4922834" cy="2662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188868648"/>
                    </a:ext>
                  </a:extLst>
                </a:gridCol>
              </a:tblGrid>
              <a:tr h="514739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2" name="Прямоугольник 12">
            <a:extLst>
              <a:ext uri="{FF2B5EF4-FFF2-40B4-BE49-F238E27FC236}">
                <a16:creationId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69454" y="503880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Прямоугольник 12">
            <a:extLst>
              <a:ext uri="{FF2B5EF4-FFF2-40B4-BE49-F238E27FC236}">
                <a16:creationId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5228703" y="5361537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40601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1737710"/>
              </p:ext>
            </p:extLst>
          </p:nvPr>
        </p:nvGraphicFramePr>
        <p:xfrm>
          <a:off x="349624" y="481825"/>
          <a:ext cx="9392520" cy="661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504">
                  <a:extLst>
                    <a:ext uri="{9D8B030D-6E8A-4147-A177-3AD203B41FA5}">
                      <a16:colId xmlns:a16="http://schemas.microsoft.com/office/drawing/2014/main" val="2977486467"/>
                    </a:ext>
                  </a:extLst>
                </a:gridCol>
                <a:gridCol w="4029285">
                  <a:extLst>
                    <a:ext uri="{9D8B030D-6E8A-4147-A177-3AD203B41FA5}">
                      <a16:colId xmlns:a16="http://schemas.microsoft.com/office/drawing/2014/main" val="4138771885"/>
                    </a:ext>
                  </a:extLst>
                </a:gridCol>
                <a:gridCol w="3725731">
                  <a:extLst>
                    <a:ext uri="{9D8B030D-6E8A-4147-A177-3AD203B41FA5}">
                      <a16:colId xmlns:a16="http://schemas.microsoft.com/office/drawing/2014/main" val="2684357406"/>
                    </a:ext>
                  </a:extLst>
                </a:gridCol>
              </a:tblGrid>
              <a:tr h="7882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 отчетности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сдачи до 01.01.2023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сдачи с 01.01.2023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35247"/>
                  </a:ext>
                </a:extLst>
              </a:tr>
              <a:tr h="1792006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6-НДФЛ 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  не позднее последнего числа месяца, следующего за отчетным периодом, – при подаче расчета за I квартал, I полугодие, 9 месяцев;</a:t>
                      </a:r>
                    </a:p>
                    <a:p>
                      <a:pPr algn="jus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марта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отчетным, – при подаче декларации по итогам года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 не позднее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числа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месяца, следующего за отчетным периодом, – при подаче расчета за I квартал, I полугодие, 9 месяцев;</a:t>
                      </a:r>
                    </a:p>
                    <a:p>
                      <a:pPr algn="jus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 не позднее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февраля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 годом, – при подаче годового расчета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06623"/>
                  </a:ext>
                </a:extLst>
              </a:tr>
              <a:tr h="495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РСВ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числа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месяца, следующего за расчетным (отчетным) периодом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числа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месяца, следующего за расчетным (отчетным) периодом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0186317"/>
                  </a:ext>
                </a:extLst>
              </a:tr>
              <a:tr h="1710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Декларация по налогу на прибыль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 числа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месяца, следующего за отчетным периодом, – при подаче деклараций по итогам отчетных периодов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 не позднее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 марта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отчетным, – при подаче декларации по итогам года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числа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месяца, следующего за отчетным периодом, – при подаче деклараций по итогам отчетных периодов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 font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марта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отчетным, – при подаче декларации по итогам года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1820328"/>
                  </a:ext>
                </a:extLst>
              </a:tr>
              <a:tr h="58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Декларация по  налогу при </a:t>
                      </a:r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УСН ЮЛ  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 марта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марта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382201"/>
                  </a:ext>
                </a:extLst>
              </a:tr>
              <a:tr h="576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Декларация по налогу при УСН </a:t>
                      </a:r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ИП 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апреля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апреля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327315"/>
                  </a:ext>
                </a:extLst>
              </a:tr>
              <a:tr h="647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Налог  на имущество организаций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марта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марта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года, следующего за отчетным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517532"/>
                  </a:ext>
                </a:extLst>
              </a:tr>
            </a:tbl>
          </a:graphicData>
        </a:graphic>
      </p:graphicFrame>
      <p:sp>
        <p:nvSpPr>
          <p:cNvPr id="11" name="Объект 3"/>
          <p:cNvSpPr txBox="1">
            <a:spLocks/>
          </p:cNvSpPr>
          <p:nvPr/>
        </p:nvSpPr>
        <p:spPr>
          <a:xfrm>
            <a:off x="1" y="8596"/>
            <a:ext cx="10325099" cy="715274"/>
          </a:xfrm>
          <a:prstGeom prst="rect">
            <a:avLst/>
          </a:prstGeom>
        </p:spPr>
        <p:txBody>
          <a:bodyPr vert="horz" lIns="99852" tIns="49926" rIns="99852" bIns="49926" rtlCol="0">
            <a:noAutofit/>
          </a:bodyPr>
          <a:lstStyle>
            <a:lvl1pPr marL="249631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91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867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8230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775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73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4682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9631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2582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926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срок сдачи отчетности в ИФНС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0" y="250642"/>
            <a:ext cx="10325099" cy="715274"/>
          </a:xfrm>
          <a:prstGeom prst="rect">
            <a:avLst/>
          </a:prstGeom>
        </p:spPr>
        <p:txBody>
          <a:bodyPr vert="horz" lIns="99852" tIns="49926" rIns="99852" bIns="49926" rtlCol="0">
            <a:noAutofit/>
          </a:bodyPr>
          <a:lstStyle>
            <a:lvl1pPr marL="249631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91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867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8230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775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73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4682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9631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2582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926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сроки уплаты налогов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460966"/>
              </p:ext>
            </p:extLst>
          </p:nvPr>
        </p:nvGraphicFramePr>
        <p:xfrm>
          <a:off x="367552" y="786603"/>
          <a:ext cx="9354415" cy="6250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07">
                  <a:extLst>
                    <a:ext uri="{9D8B030D-6E8A-4147-A177-3AD203B41FA5}">
                      <a16:colId xmlns:a16="http://schemas.microsoft.com/office/drawing/2014/main" val="2977486467"/>
                    </a:ext>
                  </a:extLst>
                </a:gridCol>
                <a:gridCol w="4347882">
                  <a:extLst>
                    <a:ext uri="{9D8B030D-6E8A-4147-A177-3AD203B41FA5}">
                      <a16:colId xmlns:a16="http://schemas.microsoft.com/office/drawing/2014/main" val="4138771885"/>
                    </a:ext>
                  </a:extLst>
                </a:gridCol>
                <a:gridCol w="3814226">
                  <a:extLst>
                    <a:ext uri="{9D8B030D-6E8A-4147-A177-3AD203B41FA5}">
                      <a16:colId xmlns:a16="http://schemas.microsoft.com/office/drawing/2014/main" val="2684357406"/>
                    </a:ext>
                  </a:extLst>
                </a:gridCol>
              </a:tblGrid>
              <a:tr h="398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уплаты до 01.01.2023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уплаты с 01.01.2023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35247"/>
                  </a:ext>
                </a:extLst>
              </a:tr>
              <a:tr h="688409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НДС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83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25 числа каждого из трех месяцев, следующих за истекшим кварталом 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20320" marT="36195" marB="0" anchor="ctr"/>
                </a:tc>
                <a:tc>
                  <a:txBody>
                    <a:bodyPr/>
                    <a:lstStyle/>
                    <a:p>
                      <a:pPr marL="635" marR="3302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28 числа каждого из трех месяцев, следующих за истекшим кварталом </a:t>
                      </a:r>
                    </a:p>
                  </a:txBody>
                  <a:tcPr marL="0" marR="20320" marT="36195" marB="0" anchor="ctr"/>
                </a:tc>
                <a:extLst>
                  <a:ext uri="{0D108BD9-81ED-4DB2-BD59-A6C34878D82A}">
                    <a16:rowId xmlns:a16="http://schemas.microsoft.com/office/drawing/2014/main" val="3100006623"/>
                  </a:ext>
                </a:extLst>
              </a:tr>
              <a:tr h="1172132">
                <a:tc>
                  <a:txBody>
                    <a:bodyPr/>
                    <a:lstStyle/>
                    <a:p>
                      <a:pPr marL="0" algn="l" defTabSz="99852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Налог при </a:t>
                      </a:r>
                    </a:p>
                    <a:p>
                      <a:pPr marL="0" algn="l" defTabSz="99852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УСН для ЮЛ 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7780" lvl="0" indent="0" algn="l" defTabSz="998525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25 числа месяца, следующего за отчетным периодом, – при уплате аванса за I квартал, I полугодие и 9 месяцев; </a:t>
                      </a:r>
                    </a:p>
                    <a:p>
                      <a:pPr marL="0" marR="17780" lvl="0" indent="0" algn="just" defTabSz="998525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позднее 31 марта года, следующего за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отчетным годом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20320" marT="36195" marB="0" anchor="ctr"/>
                </a:tc>
                <a:tc>
                  <a:txBody>
                    <a:bodyPr/>
                    <a:lstStyle/>
                    <a:p>
                      <a:pPr marL="0" marR="17780" lvl="0" indent="0" algn="l" defTabSz="998525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позднее 28 числа месяца, следующего за отчетным периодом, – при уплате аванса за I квартал, I полугодие и 9 месяцев; </a:t>
                      </a:r>
                    </a:p>
                    <a:p>
                      <a:pPr marL="0" marR="17780" lvl="0" indent="0" algn="l" defTabSz="998525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позднее 28 марта года, следующего за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отчетным годом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20320" marT="36195" marB="0" anchor="ctr"/>
                </a:tc>
                <a:extLst>
                  <a:ext uri="{0D108BD9-81ED-4DB2-BD59-A6C34878D82A}">
                    <a16:rowId xmlns:a16="http://schemas.microsoft.com/office/drawing/2014/main" val="3700186317"/>
                  </a:ext>
                </a:extLst>
              </a:tr>
              <a:tr h="1281719">
                <a:tc>
                  <a:txBody>
                    <a:bodyPr/>
                    <a:lstStyle/>
                    <a:p>
                      <a:pPr marL="0" algn="l" defTabSz="99852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Налог при </a:t>
                      </a:r>
                    </a:p>
                    <a:p>
                      <a:pPr marL="0" algn="l" defTabSz="99852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УСН для ИП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35560" lvl="0" indent="0" algn="just" fontAlgn="base">
                        <a:lnSpc>
                          <a:spcPct val="100000"/>
                        </a:lnSpc>
                        <a:spcAft>
                          <a:spcPts val="605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позднее 25 числа месяца, следующего за отчетным периодом, – при уплате аванса за I квартал, I полугодие и 9 месяцев; </a:t>
                      </a:r>
                    </a:p>
                    <a:p>
                      <a:pPr marL="0" marR="35560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позднее 30 апреля года, следующего за отчетным, – при уплате налога по итогам года </a:t>
                      </a:r>
                    </a:p>
                  </a:txBody>
                  <a:tcPr marL="0" marR="20320" marT="36195" marB="0" anchor="ctr"/>
                </a:tc>
                <a:tc>
                  <a:txBody>
                    <a:bodyPr/>
                    <a:lstStyle/>
                    <a:p>
                      <a:pPr marL="0" marR="33655" lvl="0" indent="0" algn="just" fontAlgn="base">
                        <a:lnSpc>
                          <a:spcPct val="100000"/>
                        </a:lnSpc>
                        <a:spcAft>
                          <a:spcPts val="605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позднее 28 числа месяца, следующего за отчетным периодом, – при уплате аванса за I квартал, I полугодие и 9 месяцев; </a:t>
                      </a:r>
                    </a:p>
                    <a:p>
                      <a:pPr marL="0" marR="33655" lvl="0" indent="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позднее 28 апреля года, следующего за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отчетным годом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20320" marT="36195" marB="0" anchor="ctr"/>
                </a:tc>
                <a:extLst>
                  <a:ext uri="{0D108BD9-81ED-4DB2-BD59-A6C34878D82A}">
                    <a16:rowId xmlns:a16="http://schemas.microsoft.com/office/drawing/2014/main" val="481820328"/>
                  </a:ext>
                </a:extLst>
              </a:tr>
              <a:tr h="1305078">
                <a:tc>
                  <a:txBody>
                    <a:bodyPr/>
                    <a:lstStyle/>
                    <a:p>
                      <a:pPr marL="0" algn="l" defTabSz="99852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Налог на </a:t>
                      </a:r>
                    </a:p>
                    <a:p>
                      <a:pPr marL="0" algn="l" defTabSz="99852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имущество организаций 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17780" lvl="0" indent="0" algn="l" defTabSz="998525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последнего числа месяца, следующего за отчетным периодом, – при уплате авансов за I квартал, I полугодие (II квартал), 9 месяцев (III квартал); </a:t>
                      </a:r>
                    </a:p>
                    <a:p>
                      <a:pPr marL="0" marR="17780" lvl="0" indent="0" algn="l" defTabSz="998525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1 марта года, следующего за отчетным годом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28 числа месяца, следующего за отчетным периодом, – при уплате авансов за I квартал, I полугодие (II квартал), 9 месяцев (III квартал); </a:t>
                      </a:r>
                    </a:p>
                    <a:p>
                      <a:pPr algn="just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28 февраля года, следующего за отчетным годом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1382201"/>
                  </a:ext>
                </a:extLst>
              </a:tr>
              <a:tr h="1404738">
                <a:tc>
                  <a:txBody>
                    <a:bodyPr/>
                    <a:lstStyle/>
                    <a:p>
                      <a:pPr marL="0" marR="0" indent="0" algn="l" defTabSz="9985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Транспортный налог / Земельный налог </a:t>
                      </a:r>
                    </a:p>
                    <a:p>
                      <a:pPr marL="0" algn="l" defTabSz="998525" rtl="0" eaLnBrk="1" fontAlgn="ctr" latinLnBrk="0" hangingPunct="1"/>
                      <a:endParaRPr lang="ru-RU" sz="1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последнего числа месяца, следующего за отчетным периодом, – при уплате авансов </a:t>
                      </a:r>
                    </a:p>
                    <a:p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 I, II и III кварталы; </a:t>
                      </a:r>
                    </a:p>
                    <a:p>
                      <a:pPr marL="0" marR="0" indent="0" algn="just" defTabSz="9985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1 марта года, следующего за отчетным годом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985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28 числа месяца, следующего за отчетным периодом, – при уплате авансов за I, II и III кварталы; </a:t>
                      </a:r>
                    </a:p>
                    <a:p>
                      <a:pPr marL="0" marR="0" indent="0" algn="just" defTabSz="9985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• не позднее 28 февраля года, следующего за отчетным годом</a:t>
                      </a:r>
                    </a:p>
                    <a:p>
                      <a:pPr algn="just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32731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7589454"/>
              </p:ext>
            </p:extLst>
          </p:nvPr>
        </p:nvGraphicFramePr>
        <p:xfrm>
          <a:off x="385482" y="3836895"/>
          <a:ext cx="9258850" cy="322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498">
                  <a:extLst>
                    <a:ext uri="{9D8B030D-6E8A-4147-A177-3AD203B41FA5}">
                      <a16:colId xmlns:a16="http://schemas.microsoft.com/office/drawing/2014/main" val="3639924571"/>
                    </a:ext>
                  </a:extLst>
                </a:gridCol>
                <a:gridCol w="5445352">
                  <a:extLst>
                    <a:ext uri="{9D8B030D-6E8A-4147-A177-3AD203B41FA5}">
                      <a16:colId xmlns:a16="http://schemas.microsoft.com/office/drawing/2014/main" val="1078351203"/>
                    </a:ext>
                  </a:extLst>
                </a:gridCol>
              </a:tblGrid>
              <a:tr h="324569">
                <a:tc>
                  <a:txBody>
                    <a:bodyPr/>
                    <a:lstStyle/>
                    <a:p>
                      <a:pPr marR="40005" indent="3530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Когда исчислен и удержан НДФЛ </a:t>
                      </a:r>
                    </a:p>
                  </a:txBody>
                  <a:tcPr marL="56515" marR="17145" marT="109855" marB="0" anchor="ctr"/>
                </a:tc>
                <a:tc>
                  <a:txBody>
                    <a:bodyPr/>
                    <a:lstStyle/>
                    <a:p>
                      <a:pPr marR="41910" indent="3530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 уплаты </a:t>
                      </a:r>
                    </a:p>
                  </a:txBody>
                  <a:tcPr marL="56515" marR="17145" marT="109855" marB="0" anchor="ctr"/>
                </a:tc>
                <a:extLst>
                  <a:ext uri="{0D108BD9-81ED-4DB2-BD59-A6C34878D82A}">
                    <a16:rowId xmlns:a16="http://schemas.microsoft.com/office/drawing/2014/main" val="2468742638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635" marR="25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1 по 22 января </a:t>
                      </a:r>
                    </a:p>
                  </a:txBody>
                  <a:tcPr marL="56515" marR="17145" marT="109855" marB="0" anchor="ctr"/>
                </a:tc>
                <a:tc>
                  <a:txBody>
                    <a:bodyPr/>
                    <a:lstStyle/>
                    <a:p>
                      <a:pPr marR="25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28 января </a:t>
                      </a:r>
                    </a:p>
                  </a:txBody>
                  <a:tcPr marL="56515" marR="17145" marT="109855" marB="0" anchor="ctr"/>
                </a:tc>
                <a:extLst>
                  <a:ext uri="{0D108BD9-81ED-4DB2-BD59-A6C34878D82A}">
                    <a16:rowId xmlns:a16="http://schemas.microsoft.com/office/drawing/2014/main" val="3770954685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635" marR="254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23 числа прошлого месяца по 22 число текущего месяца </a:t>
                      </a:r>
                    </a:p>
                  </a:txBody>
                  <a:tcPr marL="56515" marR="17145" marT="109855" marB="0" anchor="ctr"/>
                </a:tc>
                <a:tc>
                  <a:txBody>
                    <a:bodyPr/>
                    <a:lstStyle/>
                    <a:p>
                      <a:pPr marR="25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28 числа текущего месяца* </a:t>
                      </a:r>
                    </a:p>
                  </a:txBody>
                  <a:tcPr marL="56515" marR="17145" marT="109855" marB="0"/>
                </a:tc>
                <a:extLst>
                  <a:ext uri="{0D108BD9-81ED-4DB2-BD59-A6C34878D82A}">
                    <a16:rowId xmlns:a16="http://schemas.microsoft.com/office/drawing/2014/main" val="3243733855"/>
                  </a:ext>
                </a:extLst>
              </a:tr>
              <a:tr h="300391">
                <a:tc gridSpan="2">
                  <a:txBody>
                    <a:bodyPr/>
                    <a:lstStyle/>
                    <a:p>
                      <a:r>
                        <a:rPr lang="ru-RU" sz="16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 Например, НДФЛ, исчисленный и удержанный в период с 23.01.2023 по 22.02.2023, нужно будет уплатить не позднее 28.02.2023 </a:t>
                      </a:r>
                      <a:endParaRPr lang="ru-RU" sz="16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681255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2540" indent="0" algn="l" defTabSz="99852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23 по 31 декабря </a:t>
                      </a:r>
                    </a:p>
                  </a:txBody>
                  <a:tcPr marL="56515" marR="17145" marT="109855" marB="0"/>
                </a:tc>
                <a:tc>
                  <a:txBody>
                    <a:bodyPr/>
                    <a:lstStyle/>
                    <a:p>
                      <a:pPr marL="0" marR="2540" indent="0" algn="l" defTabSz="998525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последнего рабочего дня года* </a:t>
                      </a:r>
                    </a:p>
                  </a:txBody>
                  <a:tcPr marL="56515" marR="17145" marT="109855" marB="0" anchor="ctr"/>
                </a:tc>
                <a:extLst>
                  <a:ext uri="{0D108BD9-81ED-4DB2-BD59-A6C34878D82A}">
                    <a16:rowId xmlns:a16="http://schemas.microsoft.com/office/drawing/2014/main" val="1329718046"/>
                  </a:ext>
                </a:extLst>
              </a:tr>
              <a:tr h="300391">
                <a:tc gridSpan="2">
                  <a:txBody>
                    <a:bodyPr/>
                    <a:lstStyle/>
                    <a:p>
                      <a:r>
                        <a:rPr lang="ru-RU" sz="16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 НДФЛ, исчисленный и удержанный с 23.12.2023 по 31.12.2023, необходимо будет перечислить в бюджет не позднее 29.12.2023 </a:t>
                      </a:r>
                      <a:endParaRPr lang="ru-RU" sz="16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44170"/>
                  </a:ext>
                </a:extLst>
              </a:tr>
            </a:tbl>
          </a:graphicData>
        </a:graphic>
      </p:graphicFrame>
      <p:graphicFrame>
        <p:nvGraphicFramePr>
          <p:cNvPr id="1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841865"/>
              </p:ext>
            </p:extLst>
          </p:nvPr>
        </p:nvGraphicFramePr>
        <p:xfrm>
          <a:off x="385482" y="1296122"/>
          <a:ext cx="9258850" cy="169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787">
                  <a:extLst>
                    <a:ext uri="{9D8B030D-6E8A-4147-A177-3AD203B41FA5}">
                      <a16:colId xmlns:a16="http://schemas.microsoft.com/office/drawing/2014/main" val="3639924571"/>
                    </a:ext>
                  </a:extLst>
                </a:gridCol>
                <a:gridCol w="5413063">
                  <a:extLst>
                    <a:ext uri="{9D8B030D-6E8A-4147-A177-3AD203B41FA5}">
                      <a16:colId xmlns:a16="http://schemas.microsoft.com/office/drawing/2014/main" val="4055079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5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каких доходов  уплачивается НДФЛ </a:t>
                      </a:r>
                    </a:p>
                  </a:txBody>
                  <a:tcPr marL="56515" marR="22225" marT="111125" marB="0" anchor="ctr"/>
                </a:tc>
                <a:tc>
                  <a:txBody>
                    <a:bodyPr/>
                    <a:lstStyle/>
                    <a:p>
                      <a:pPr marR="3429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 уплаты </a:t>
                      </a:r>
                    </a:p>
                  </a:txBody>
                  <a:tcPr marL="56515" marR="22225" marT="111125" marB="0"/>
                </a:tc>
                <a:extLst>
                  <a:ext uri="{0D108BD9-81ED-4DB2-BD59-A6C34878D82A}">
                    <a16:rowId xmlns:a16="http://schemas.microsoft.com/office/drawing/2014/main" val="246874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marR="2540" indent="3530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заработной платы </a:t>
                      </a:r>
                    </a:p>
                  </a:txBody>
                  <a:tcPr marL="56515" marR="22225" marT="111125" marB="0" anchor="ctr"/>
                </a:tc>
                <a:tc>
                  <a:txBody>
                    <a:bodyPr/>
                    <a:lstStyle/>
                    <a:p>
                      <a:pPr marR="254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рабочего дня, следующего за днем выплаты </a:t>
                      </a:r>
                    </a:p>
                  </a:txBody>
                  <a:tcPr marL="56515" marR="22225" marT="111125" marB="0" anchor="ctr"/>
                </a:tc>
                <a:extLst>
                  <a:ext uri="{0D108BD9-81ED-4DB2-BD59-A6C34878D82A}">
                    <a16:rowId xmlns:a16="http://schemas.microsoft.com/office/drawing/2014/main" val="377095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marR="2540" indent="3530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 отпускных и больничных пособий </a:t>
                      </a:r>
                    </a:p>
                  </a:txBody>
                  <a:tcPr marL="56515" marR="22225" marT="111125" marB="0" anchor="ctr"/>
                </a:tc>
                <a:tc>
                  <a:txBody>
                    <a:bodyPr/>
                    <a:lstStyle/>
                    <a:p>
                      <a:pPr marR="254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позднее последнего числа месяца, в котором выплачены эти отпускные и больничные пособия </a:t>
                      </a:r>
                    </a:p>
                  </a:txBody>
                  <a:tcPr marL="56515" marR="22225" marT="111125" marB="0" anchor="ctr"/>
                </a:tc>
                <a:extLst>
                  <a:ext uri="{0D108BD9-81ED-4DB2-BD59-A6C34878D82A}">
                    <a16:rowId xmlns:a16="http://schemas.microsoft.com/office/drawing/2014/main" val="3243733855"/>
                  </a:ext>
                </a:extLst>
              </a:tr>
            </a:tbl>
          </a:graphicData>
        </a:graphic>
      </p:graphicFrame>
      <p:sp>
        <p:nvSpPr>
          <p:cNvPr id="14" name="Объект 3"/>
          <p:cNvSpPr txBox="1">
            <a:spLocks/>
          </p:cNvSpPr>
          <p:nvPr/>
        </p:nvSpPr>
        <p:spPr>
          <a:xfrm>
            <a:off x="0" y="250641"/>
            <a:ext cx="10325099" cy="879419"/>
          </a:xfrm>
          <a:prstGeom prst="rect">
            <a:avLst/>
          </a:prstGeom>
        </p:spPr>
        <p:txBody>
          <a:bodyPr vert="horz" lIns="99852" tIns="49926" rIns="99852" bIns="49926" rtlCol="0">
            <a:noAutofit/>
          </a:bodyPr>
          <a:lstStyle>
            <a:lvl1pPr marL="249631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91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867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8230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775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73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4682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9631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2582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926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уплаты НДФЛ с выплат работникам с 2023 года</a:t>
            </a:r>
          </a:p>
          <a:p>
            <a:pPr marL="49926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Агентский НДФЛ до 01.01.2023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уплачивается следующим образом (п. 6 ст. 226 НК РФ)</a:t>
            </a:r>
            <a:r>
              <a:rPr lang="ru-RU" sz="2000" b="1" dirty="0" smtClean="0">
                <a:solidFill>
                  <a:schemeClr val="lt1"/>
                </a:solidFill>
              </a:rPr>
              <a:t> </a:t>
            </a:r>
            <a:endParaRPr lang="ru-RU" sz="2000" b="1" dirty="0">
              <a:solidFill>
                <a:schemeClr val="lt1"/>
              </a:solidFill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1" y="3112350"/>
            <a:ext cx="10325099" cy="599894"/>
          </a:xfrm>
          <a:prstGeom prst="rect">
            <a:avLst/>
          </a:prstGeom>
        </p:spPr>
        <p:txBody>
          <a:bodyPr vert="horz" lIns="99852" tIns="49926" rIns="99852" bIns="49926" rtlCol="0">
            <a:noAutofit/>
          </a:bodyPr>
          <a:lstStyle>
            <a:lvl1pPr marL="249631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91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867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8230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775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731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46828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96312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25825" indent="-199705" algn="l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926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01.01.2023 года не будет иметь значения, с какого вида дохода уплачивается НДФЛ,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будет, в какой период исчислен и удержан налог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319881" y="6372946"/>
            <a:ext cx="2065020" cy="380677"/>
          </a:xfrm>
        </p:spPr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https://allo.tochka.com/storage/app/media/documents/zakony-07-22/uvedomlenie-uplata-en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4" y="1663980"/>
            <a:ext cx="3657601" cy="53687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26533" y="157373"/>
            <a:ext cx="9270616" cy="396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исчисленных суммах налогов, авансовых платежей по налогам, страховых взносов (пункт 9 статья 58 НК РФ)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26374" y="688589"/>
            <a:ext cx="3616989" cy="1025911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02.11.2022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ЕД-7-8/1047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регистрации в Минюсте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374" y="3925392"/>
            <a:ext cx="2272438" cy="244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98254" y="2130486"/>
            <a:ext cx="333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0718" y="2578442"/>
            <a:ext cx="247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представлено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6578" y="2572153"/>
            <a:ext cx="247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br>
              <a:rPr lang="ru-RU" sz="1800" b="1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951210" y="3520530"/>
            <a:ext cx="14978" cy="323309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06324" y="3254378"/>
            <a:ext cx="2752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 платежи лежат на ЕНС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переплата, при наступлении срока уплаты они распределятся, но будут начислены пени;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НЕ распределяются по бюджетам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налогам как ранее);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после представления квартальной отчетности –платежи распределятся пропорционально всем отраженным на ЕНС обязательствам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1048" y="3331708"/>
            <a:ext cx="28516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 распределяется в соответствующий бюджет, по дате проведения зачета;</a:t>
            </a: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▪ если Уведомление представлено по 2-ум и более налогам, то платеж распределится по открытым обязательствам по установленным правилам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0133" y="889007"/>
            <a:ext cx="5567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представлению Уведомления возникает в случае, если законодательством установлена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налогов (взносов) до представления отчетности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80201" y="525524"/>
            <a:ext cx="843317" cy="1747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1227" y="3151944"/>
            <a:ext cx="2096664" cy="204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1227" y="3356813"/>
            <a:ext cx="2272438" cy="163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1226" y="3559183"/>
            <a:ext cx="3055453" cy="125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3130" y="3684247"/>
            <a:ext cx="2618544" cy="202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652501" y="6372946"/>
            <a:ext cx="648007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54" y="267131"/>
            <a:ext cx="881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положительного сальдо в рамках Единого налогового счета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170" y="988937"/>
            <a:ext cx="68226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11.3. Единый налоговый платеж. Единый налоговый счет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сальдо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счета формируется, если общая сумма денежных средств, перечисленных и (или) признаваемых в качестве единого налогового платежа, больше денежного выражения совокупной обязанности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2099" y="1938165"/>
            <a:ext cx="207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46443" y="1643693"/>
            <a:ext cx="995612" cy="914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ru-RU" sz="9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749" y="3560390"/>
            <a:ext cx="1819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исполнения обязанности другого лица по уплате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(ст. 78 НК)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330" y="3612954"/>
            <a:ext cx="2226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исполнения предстоящей обязанности по уплате конкретного налога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78 НК)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9561" y="3590822"/>
            <a:ext cx="272688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исполнения решений налоговых органов, либо погашения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просроченной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взысканию задолженности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78 НК)</a:t>
            </a:r>
            <a:endParaRPr lang="ru-RU" sz="17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9796" y="3552749"/>
            <a:ext cx="2103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на открытый ему счет в банке в порядке, предусмотренном статьей 79 НК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714062" y="1598202"/>
            <a:ext cx="272172" cy="8060357"/>
          </a:xfrm>
          <a:prstGeom prst="rightBrace">
            <a:avLst>
              <a:gd name="adj1" fmla="val 25000"/>
              <a:gd name="adj2" fmla="val 50211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697" y="5870606"/>
            <a:ext cx="1002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для зачета –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день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5 ст. 78 НК).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для возврата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день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3 ст. 79 НК)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302126" y="2973626"/>
            <a:ext cx="3292474" cy="62798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213503" y="2973626"/>
            <a:ext cx="3088622" cy="579123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324888" y="3018447"/>
            <a:ext cx="977237" cy="541943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02125" y="3037037"/>
            <a:ext cx="861593" cy="504367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679391" y="6372946"/>
            <a:ext cx="621117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54" y="267131"/>
            <a:ext cx="881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отрицательного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сальдо в рамках Единого налогового счета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650" y="1102101"/>
            <a:ext cx="77513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11.3. Единый налоговый платеж. Единый налоговый счет</a:t>
            </a:r>
          </a:p>
          <a:p>
            <a:endParaRPr lang="ru-RU" sz="1800" dirty="0" smtClean="0"/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сальдо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 формируется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общая сумма денежных средств, перечисленных и (или) признаваемых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платежа, меньше денежного выражения совокупной обязанности.</a:t>
            </a: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068" y="2104971"/>
            <a:ext cx="2633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АДОЛЖЕННОСТЬ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20343" y="1737591"/>
            <a:ext cx="995612" cy="914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7668" y="3184004"/>
            <a:ext cx="8897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69, 70, 45, 46, 47, 48, 76, 78, 79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 новой редакции.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Прекращают действие требования (ст. 69) и решения (ст. 46 и ст. </a:t>
            </a:r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76),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исполненные на 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.01.2023.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удут сформированы новые документы по взысканию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9 ст. 4 закона 263-ФЗ)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Дела заграничные!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t="2970" r="12750" b="7199"/>
          <a:stretch/>
        </p:blipFill>
        <p:spPr bwMode="auto">
          <a:xfrm>
            <a:off x="81345" y="3722176"/>
            <a:ext cx="1060012" cy="129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141357" y="5624545"/>
            <a:ext cx="838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документа выявления недоимки;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динамичный документ взыскания;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любом этапе взыскания процедура осуществляется в отношении отрицательного сальдо на дату принятия решения.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54" y="267131"/>
            <a:ext cx="881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налогоплательщика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16679" t="13726" r="1373" b="12335"/>
          <a:stretch/>
        </p:blipFill>
        <p:spPr bwMode="auto">
          <a:xfrm>
            <a:off x="0" y="1196340"/>
            <a:ext cx="9679391" cy="5751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3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559" y="206683"/>
            <a:ext cx="881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Единого налогового счета </a:t>
            </a:r>
          </a:p>
          <a:p>
            <a:pPr algn="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1669" y="6282933"/>
            <a:ext cx="2300245" cy="7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0000 0000 0000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33718" y="6353372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400394" y="946617"/>
            <a:ext cx="7521575" cy="3911600"/>
            <a:chOff x="665" y="873"/>
            <a:chExt cx="4738" cy="246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65" y="873"/>
              <a:ext cx="4738" cy="2464"/>
            </a:xfrm>
            <a:prstGeom prst="rect">
              <a:avLst/>
            </a:prstGeom>
            <a:gradFill rotWithShape="0">
              <a:gsLst>
                <a:gs pos="0">
                  <a:srgbClr val="9AD5FF"/>
                </a:gs>
                <a:gs pos="39000">
                  <a:srgbClr val="FFFFFF"/>
                </a:gs>
                <a:gs pos="100000">
                  <a:srgbClr val="55BFFF"/>
                </a:gs>
              </a:gsLst>
              <a:path path="shape">
                <a:fillToRect l="20000" t="10001" r="20000" b="60001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873"/>
              <a:ext cx="4744" cy="2471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4031" y="4703247"/>
            <a:ext cx="3116263" cy="233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91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54" y="267131"/>
            <a:ext cx="881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налогоплательщика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 cstate="print"/>
          <a:srcRect l="18223" t="13727" r="5078" b="11969"/>
          <a:stretch/>
        </p:blipFill>
        <p:spPr bwMode="auto">
          <a:xfrm>
            <a:off x="80681" y="1178810"/>
            <a:ext cx="9598710" cy="5876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0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15863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</a:t>
            </a:r>
            <a:r>
              <a:rPr lang="ru-RU" sz="28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  <a:endParaRPr lang="ru-RU" sz="28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559C6-AAE8-4666-BA0C-B14D4397576E}"/>
              </a:ext>
            </a:extLst>
          </p:cNvPr>
          <p:cNvSpPr txBox="1"/>
          <p:nvPr/>
        </p:nvSpPr>
        <p:spPr>
          <a:xfrm>
            <a:off x="515380" y="3185330"/>
            <a:ext cx="314222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20 303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МУНИЦИПАЛЬНЫХ ОБРАЗОВАНИЙ</a:t>
            </a:r>
            <a:endParaRPr lang="ru-RU" sz="36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69184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graphicFrame>
        <p:nvGraphicFramePr>
          <p:cNvPr id="24" name="Таблица 9">
            <a:extLst>
              <a:ext uri="{FF2B5EF4-FFF2-40B4-BE49-F238E27FC236}">
                <a16:creationId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29956"/>
              </p:ext>
            </p:extLst>
          </p:nvPr>
        </p:nvGraphicFramePr>
        <p:xfrm>
          <a:off x="3674904" y="717591"/>
          <a:ext cx="6048670" cy="536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499784" y="2106465"/>
            <a:ext cx="350131" cy="3501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849915" y="1945424"/>
            <a:ext cx="336106" cy="336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300291" y="2090891"/>
            <a:ext cx="336106" cy="3361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143585" y="2115828"/>
            <a:ext cx="336106" cy="3361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003280" y="2115828"/>
            <a:ext cx="336106" cy="3361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992135" y="2129907"/>
            <a:ext cx="336106" cy="2998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661486" y="2836664"/>
            <a:ext cx="336106" cy="3361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301009" y="2809698"/>
            <a:ext cx="336106" cy="3361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067428" y="2758577"/>
            <a:ext cx="336390" cy="3361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499784" y="4254838"/>
            <a:ext cx="336106" cy="33610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346547" y="4228399"/>
            <a:ext cx="336106" cy="3361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266921" y="4111964"/>
            <a:ext cx="336106" cy="33610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468344" y="4833258"/>
            <a:ext cx="336106" cy="33610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363133" y="5479047"/>
            <a:ext cx="336106" cy="33610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311638" y="5479047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068666" y="5509126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338743" y="3482077"/>
            <a:ext cx="350131" cy="35013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317706" y="2583825"/>
            <a:ext cx="350131" cy="35013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81677" y="3486308"/>
            <a:ext cx="350131" cy="3501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266921" y="3417807"/>
            <a:ext cx="350131" cy="35013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660824" y="4858841"/>
            <a:ext cx="350131" cy="35013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503482" y="5495101"/>
            <a:ext cx="350131" cy="35013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631808" y="5601990"/>
            <a:ext cx="350131" cy="350131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626665" y="2148153"/>
            <a:ext cx="336106" cy="336106"/>
          </a:xfrm>
          <a:prstGeom prst="rect">
            <a:avLst/>
          </a:prstGeom>
        </p:spPr>
      </p:pic>
      <p:pic>
        <p:nvPicPr>
          <p:cNvPr id="49" name="Рисунок 48" descr="Мегафон со сплошной заливкой">
            <a:extLst>
              <a:ext uri="{FF2B5EF4-FFF2-40B4-BE49-F238E27FC236}">
                <a16:creationId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509457" y="2106465"/>
            <a:ext cx="336106" cy="336106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280946" y="2849224"/>
            <a:ext cx="336106" cy="336106"/>
          </a:xfrm>
          <a:prstGeom prst="rect">
            <a:avLst/>
          </a:prstGeom>
        </p:spPr>
      </p:pic>
      <p:pic>
        <p:nvPicPr>
          <p:cNvPr id="51" name="Рисунок 50" descr="Мегафон со сплошной заливкой">
            <a:extLst>
              <a:ext uri="{FF2B5EF4-FFF2-40B4-BE49-F238E27FC236}">
                <a16:creationId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339386" y="2807394"/>
            <a:ext cx="336106" cy="336106"/>
          </a:xfrm>
          <a:prstGeom prst="rect">
            <a:avLst/>
          </a:prstGeom>
        </p:spPr>
      </p:pic>
      <p:pic>
        <p:nvPicPr>
          <p:cNvPr id="52" name="Рисунок 51" descr="Мегафон со сплошной заливкой">
            <a:extLst>
              <a:ext uri="{FF2B5EF4-FFF2-40B4-BE49-F238E27FC236}">
                <a16:creationId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720383" y="3477862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636397" y="3544039"/>
            <a:ext cx="336106" cy="336106"/>
          </a:xfrm>
          <a:prstGeom prst="rect">
            <a:avLst/>
          </a:prstGeom>
        </p:spPr>
      </p:pic>
      <p:pic>
        <p:nvPicPr>
          <p:cNvPr id="54" name="Рисунок 53" descr="Мегафон со сплошной заливкой">
            <a:extLst>
              <a:ext uri="{FF2B5EF4-FFF2-40B4-BE49-F238E27FC236}">
                <a16:creationId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186021" y="4632718"/>
            <a:ext cx="336106" cy="336106"/>
          </a:xfrm>
          <a:prstGeom prst="rect">
            <a:avLst/>
          </a:prstGeom>
        </p:spPr>
      </p:pic>
      <p:pic>
        <p:nvPicPr>
          <p:cNvPr id="55" name="Рисунок 54" descr="Мегафон со сплошной заливкой">
            <a:extLst>
              <a:ext uri="{FF2B5EF4-FFF2-40B4-BE49-F238E27FC236}">
                <a16:creationId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777556" y="5534117"/>
            <a:ext cx="336106" cy="336106"/>
          </a:xfrm>
          <a:prstGeom prst="rect">
            <a:avLst/>
          </a:prstGeom>
        </p:spPr>
      </p:pic>
      <p:pic>
        <p:nvPicPr>
          <p:cNvPr id="56" name="Рисунок 55" descr="Костер со сплошной заливкой">
            <a:extLst>
              <a:ext uri="{FF2B5EF4-FFF2-40B4-BE49-F238E27FC236}">
                <a16:creationId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3342302" y="6394147"/>
            <a:ext cx="315298" cy="31529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3754268" y="6391101"/>
            <a:ext cx="2098854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58" name="Рисунок 57" descr="Шестеренки со сплошной заливкой">
            <a:extLst>
              <a:ext uri="{FF2B5EF4-FFF2-40B4-BE49-F238E27FC236}">
                <a16:creationId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870723" y="6456378"/>
            <a:ext cx="315298" cy="31529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6186021" y="6421552"/>
            <a:ext cx="178355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7737011" y="6505376"/>
            <a:ext cx="315298" cy="31529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8159324" y="6449266"/>
            <a:ext cx="173428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8992" y="221323"/>
            <a:ext cx="8754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  <a:endParaRPr lang="ru-RU" sz="2000" b="1" dirty="0">
              <a:solidFill>
                <a:srgbClr val="C00000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270" y="1258187"/>
            <a:ext cx="81009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01.01.2019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Единый налоговый платеж физического лица»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(ст. 45.1 НК РФ)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8509" y="2304461"/>
            <a:ext cx="81009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2021 год   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-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Централизация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учета налоговых обязательств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налогоплательщиков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8757" y="3371759"/>
            <a:ext cx="8100900" cy="99988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01.07.2022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-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« Единый    налоговый    платеж    организации,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индивидуального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предпринимателя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»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(ст.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45.2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НК РФ)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Человечки клипарт (68 фото) » Рисунки для срисовки и не тольк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830"/>
            <a:ext cx="2258665" cy="23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07946" y="4574413"/>
            <a:ext cx="2052228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ru-RU" sz="2400" b="1" dirty="0" smtClean="0">
                <a:solidFill>
                  <a:srgbClr val="FC1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400" b="1" dirty="0">
              <a:solidFill>
                <a:srgbClr val="FC1D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9047" y="5179149"/>
            <a:ext cx="1728192" cy="3948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pPr algn="ctr"/>
            <a:r>
              <a:rPr lang="ru-RU" b="1" dirty="0" smtClean="0">
                <a:solidFill>
                  <a:srgbClr val="FF6600"/>
                </a:solidFill>
              </a:rPr>
              <a:t>СНИЖЕНИЕ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9788" y="5136786"/>
            <a:ext cx="3960441" cy="13024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</a:rPr>
              <a:t>Конфликтности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</a:rPr>
              <a:t>Ошибок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</a:rPr>
              <a:t>Жалоб</a:t>
            </a:r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</a:rPr>
              <a:t>Судебных разбирательств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5657" y="174172"/>
            <a:ext cx="8301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этапы к введению института единого налогового счета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559" y="206683"/>
            <a:ext cx="881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реализации концепции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счета</a:t>
            </a:r>
          </a:p>
          <a:p>
            <a:pPr algn="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33718" y="6353372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460" y="2020256"/>
            <a:ext cx="4883521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4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максимальное упрощение порядка исполнения налогоплательщиками своих обязанностей по уплате налогов. Платить станет проще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1 платеж в месяц и только 2 реквизита в платежке.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4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исключается такая ситуация как наличие задолженности и переплаты по разным налогам у одного плательщика, единое сальдо расчетов с бюджетом  не позволит начислить техническую  пени. </a:t>
            </a:r>
          </a:p>
          <a:p>
            <a:pPr algn="just">
              <a:spcAft>
                <a:spcPts val="104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единая сумма при расчетах с бюджетом позволит полностью отказаться от избыточных процедур по уточнению и зачетам между КБК и ОКТМО.</a:t>
            </a:r>
          </a:p>
          <a:p>
            <a:pPr algn="just">
              <a:spcAft>
                <a:spcPts val="1040"/>
              </a:spcAft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имеющееся положительное сальдо на ЕНС у налогоплательщика будет признаваться его деньгами.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возврата сократится до 1 дня!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40"/>
              </a:spcAft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срок уплаты налогов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упрощает платежный календарь налогоплательщиков. </a:t>
            </a: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4434" y="913354"/>
            <a:ext cx="4526541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50761">
              <a:spcAft>
                <a:spcPts val="1040"/>
              </a:spcAft>
              <a:buClr>
                <a:srgbClr val="1C5686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доступные механизмы урегулирования ситуаций с долгом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снятие приостановки со счетов при его уплате займет у налогоплательщика 1 день,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процедура взыскания будет состоять из одного документа.</a:t>
            </a:r>
          </a:p>
          <a:p>
            <a:pPr algn="just" defTabSz="950761">
              <a:spcAft>
                <a:spcPts val="1040"/>
              </a:spcAft>
              <a:buClr>
                <a:srgbClr val="1C5686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ru-RU" sz="1800" dirty="0" smtClean="0"/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исключено ограничение по сроку давности для платежей старше 3-х лет. </a:t>
            </a:r>
          </a:p>
          <a:p>
            <a:pPr algn="just" defTabSz="950761">
              <a:spcAft>
                <a:spcPts val="1040"/>
              </a:spcAft>
              <a:buClr>
                <a:srgbClr val="1C5686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учет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автоматическое распределение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платежей внутри ЕНС</a:t>
            </a:r>
          </a:p>
          <a:p>
            <a:pPr algn="just" defTabSz="950761">
              <a:spcAft>
                <a:spcPts val="1040"/>
              </a:spcAft>
              <a:buClr>
                <a:srgbClr val="1C5686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уменьшение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количества транзакций</a:t>
            </a:r>
          </a:p>
          <a:p>
            <a:pPr algn="just">
              <a:spcAft>
                <a:spcPts val="104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использование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ФНС России только одного потока информации – из ГИС ГМП</a:t>
            </a:r>
          </a:p>
          <a:p>
            <a:pPr algn="just" defTabSz="950761">
              <a:buClr>
                <a:srgbClr val="1C5686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верификация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ФНС России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платежей</a:t>
            </a:r>
          </a:p>
          <a:p>
            <a:pPr algn="just" defTabSz="950761">
              <a:buClr>
                <a:srgbClr val="1C5686">
                  <a:lumMod val="75000"/>
                </a:srgbClr>
              </a:buClr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по одному потоку</a:t>
            </a:r>
          </a:p>
        </p:txBody>
      </p:sp>
      <p:pic>
        <p:nvPicPr>
          <p:cNvPr id="10" name="Рисунок 9" descr="Здание клипарт (69 фото) » Рисунки для срисовки и не тольк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6" y="609600"/>
            <a:ext cx="1696077" cy="141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5" y="1060030"/>
            <a:ext cx="432643" cy="44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https://spvkusa.ru/image/catalog/deng8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9" y="5379220"/>
            <a:ext cx="1403187" cy="1178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 rot="20686573">
            <a:off x="7339368" y="5666419"/>
            <a:ext cx="1451209" cy="38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855" y="1199645"/>
            <a:ext cx="86017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налоговый платеж. Единый налоговый счет</a:t>
            </a:r>
          </a:p>
          <a:p>
            <a:endParaRPr lang="ru-RU" sz="1800" dirty="0" smtClean="0"/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Единым налоговым платежом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денежные средства,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налогоплательщиком, в бюджетную систему РФ, предназначенные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исполнения совокупной обязанности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налогоплательщика, а также денежные средства,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взысканные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налогоплательщика, в соответствии с Кодексом.</a:t>
            </a: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Единым налоговым счетом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признается форма учета налоговыми органами: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денежного выражения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совокупной обязанности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денежных средств,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 в качестве единого налогового платежа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признаваемых в качестве единого налогового платежа.</a:t>
            </a: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54" y="267131"/>
            <a:ext cx="881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Институты, понятия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( в редакции Федерального закона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14.07.2022 №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Здание клипарт (69 фото) » Рисунки для срисовки и не тольк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09" y="5081828"/>
            <a:ext cx="1714445" cy="202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Человечки клипарт (68 фото) » Рисунки для срисовки и не тольк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2" y="5140420"/>
            <a:ext cx="1560116" cy="17523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563136" y="5214081"/>
            <a:ext cx="3024656" cy="1771298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31" y="5696365"/>
            <a:ext cx="373328" cy="38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97790" y="5498736"/>
            <a:ext cx="2335433" cy="269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НАЛОГОВЫЙ СЧЕТ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1669" y="6282933"/>
            <a:ext cx="2300245" cy="7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0000 0000 0000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8455" y="5596420"/>
            <a:ext cx="993498" cy="840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ru-RU" sz="9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5298" y="5431104"/>
            <a:ext cx="986421" cy="958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ru-RU" sz="9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Picture 12" descr="Картинки по запросу экономика пн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7504" y="5952942"/>
            <a:ext cx="1296143" cy="864096"/>
          </a:xfrm>
          <a:prstGeom prst="rect">
            <a:avLst/>
          </a:prstGeom>
          <a:noFill/>
        </p:spPr>
      </p:pic>
      <p:pic>
        <p:nvPicPr>
          <p:cNvPr id="16" name="Рисунок 15" descr="https://spvkusa.ru/image/catalog/deng8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33" y="5207831"/>
            <a:ext cx="1768588" cy="17775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378231" y="5501720"/>
            <a:ext cx="995612" cy="914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ru-RU" sz="9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686573">
            <a:off x="4411916" y="5628103"/>
            <a:ext cx="1141337" cy="38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89" y="5378825"/>
            <a:ext cx="505745" cy="51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733718" y="6353372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1077" y="61077"/>
            <a:ext cx="8813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11. Институты, понятия и термины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 редакции Федерального закона от 14.07.2022 № 263-ФЗ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29" y="1060345"/>
            <a:ext cx="79561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общая сумма налогов, авансовых платежей, сборов, страховых взносов, пеней, штрафов, процентов, которую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уплатить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(перечислить) налогоплательщик, плательщик сбора, плательщик страховых взносов и (или) налоговый агент, и сумма налога, подлежащая возврату в бюджетную систему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предусмотренных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в совокупную обязанность не включаются суммы налога на доходы физических лиц, уплачиваемого в порядке, установленном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статьей 227.1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Кодекса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 и суммы государственной пошлины, в отношении уплаты которой судом не выдан исполнительный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документ.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адолженность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уплате налогов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сборов и страховых взносов в бюджеты бюджетной системы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-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недоимок, а также не уплаченных налогоплательщиком, плательщиком сборов, плательщиком страховых взносов и (или) налоговым агентом пеней, штрафов и процентов, предусмотренных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сумм налогов, подлежащих возврату в бюджетную систему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предусмотренных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равная размеру отрицательного сальдо единого налогового счета этого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1388" y="2485773"/>
            <a:ext cx="179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 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11.3 НК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0339" y="4220009"/>
            <a:ext cx="174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 3 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3 статьи 11.3 НК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77160" y="4318958"/>
            <a:ext cx="970685" cy="72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ru-RU" sz="9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77160" y="2304707"/>
            <a:ext cx="995612" cy="914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endParaRPr lang="ru-RU" sz="9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1201" y="1289028"/>
            <a:ext cx="3069032" cy="1883023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31" y="1488017"/>
            <a:ext cx="623038" cy="63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9987" y="1728189"/>
            <a:ext cx="2300245" cy="7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НАЛОГОВЫЙ СЧЕТ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7341" y="2455690"/>
            <a:ext cx="2300245" cy="7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0000 0000 0000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3237" y="135920"/>
            <a:ext cx="8149700" cy="630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единого налогового платежа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8 статьи 45 Налогового кодекса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Картинки по запросу экономика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070" y="2068025"/>
            <a:ext cx="1296143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3553" y="391734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1-я очередь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недоимка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налога с более ранним сроком уплаты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1920" y="3914299"/>
            <a:ext cx="2808312" cy="122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налоги и страховые взносы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 текущим сроком уплаты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8535" y="391429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3-я, 4-я, 5-я очередь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пени, проценты и штрафы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Дела заграничные!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t="2970" r="12750" b="7199"/>
          <a:stretch/>
        </p:blipFill>
        <p:spPr bwMode="auto">
          <a:xfrm>
            <a:off x="207395" y="5529127"/>
            <a:ext cx="930973" cy="10046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257685" y="5413956"/>
            <a:ext cx="825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дату платежа на ЕНС денег не достаточно, то ЕНП распределится пропорционально суммам таких обязательств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45 НК РФ)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https://spvkusa.ru/image/catalog/deng8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8" y="1341377"/>
            <a:ext cx="1937872" cy="206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 rot="20686573">
            <a:off x="573719" y="1944052"/>
            <a:ext cx="1204818" cy="37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821">
            <a:off x="804786" y="1494332"/>
            <a:ext cx="272539" cy="24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798">
            <a:off x="1061305" y="1442178"/>
            <a:ext cx="272539" cy="24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https://thumbs.dreamstime.com/z/%D1%81%D1%82%D0%BE%D0%B3-%D0%B7%D0%BE%D0%BB%D0%BE%D1%82%D0%B0-%D0%BC%D0%BE%D0%BD%D0%B5%D1%82%D0%BE%D0%BA-11249416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21823" r="3935" b="23530"/>
          <a:stretch/>
        </p:blipFill>
        <p:spPr bwMode="auto">
          <a:xfrm>
            <a:off x="7929693" y="1341377"/>
            <a:ext cx="2356477" cy="1935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Штриховая стрелка вправо 2"/>
          <p:cNvSpPr/>
          <p:nvPr/>
        </p:nvSpPr>
        <p:spPr>
          <a:xfrm>
            <a:off x="2102980" y="2130508"/>
            <a:ext cx="1095258" cy="701336"/>
          </a:xfrm>
          <a:prstGeom prst="stripedRightArrow">
            <a:avLst/>
          </a:prstGeom>
          <a:solidFill>
            <a:srgbClr val="E8DF6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6474601" y="2116776"/>
            <a:ext cx="1289332" cy="701336"/>
          </a:xfrm>
          <a:prstGeom prst="stripedRightArrow">
            <a:avLst/>
          </a:prstGeom>
          <a:solidFill>
            <a:srgbClr val="E8DF6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439283" y="1322855"/>
            <a:ext cx="186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денежных средств на ЕНС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8415" y="1312690"/>
            <a:ext cx="187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соответствующим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29693" y="2192163"/>
            <a:ext cx="921727" cy="37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487378" y="1289029"/>
            <a:ext cx="921727" cy="37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122937" y="1821318"/>
            <a:ext cx="921727" cy="37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702550" y="637359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3512" t="25655" r="16462" b="19898"/>
          <a:stretch/>
        </p:blipFill>
        <p:spPr bwMode="auto">
          <a:xfrm>
            <a:off x="460346" y="914249"/>
            <a:ext cx="9192612" cy="5840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3237" y="135920"/>
            <a:ext cx="8149700" cy="630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зачета единого налогового платежа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погашения задолженности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79391" y="6371306"/>
            <a:ext cx="574089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88542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43375</TotalTime>
  <Words>2366</Words>
  <Application>Microsoft Office PowerPoint</Application>
  <PresentationFormat>Произвольный</PresentationFormat>
  <Paragraphs>367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Arial</vt:lpstr>
      <vt:lpstr>Calibri</vt:lpstr>
      <vt:lpstr>Candara</vt:lpstr>
      <vt:lpstr>Georgia</vt:lpstr>
      <vt:lpstr>Roboto</vt:lpstr>
      <vt:lpstr>Roboto Condensed</vt:lpstr>
      <vt:lpstr>Segoe UI</vt:lpstr>
      <vt:lpstr>Symbol</vt:lpstr>
      <vt:lpstr>Times New Roman</vt:lpstr>
      <vt:lpstr>Trebuchet MS</vt:lpstr>
      <vt:lpstr>Wingdings</vt:lpstr>
      <vt:lpstr>Специальное оформление</vt:lpstr>
      <vt:lpstr>7_Специальное оформление</vt:lpstr>
      <vt:lpstr>1_Специальное оформление</vt:lpstr>
      <vt:lpstr>2_Специальное оформление</vt:lpstr>
      <vt:lpstr>Волна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Реквизиты для уплаты единого налогового платежа с 01.01.2023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Ivanova</dc:creator>
  <cp:lastModifiedBy>Паклина Ирина Викторовна</cp:lastModifiedBy>
  <cp:revision>978</cp:revision>
  <cp:lastPrinted>2022-10-21T07:58:50Z</cp:lastPrinted>
  <dcterms:created xsi:type="dcterms:W3CDTF">2019-04-30T10:46:03Z</dcterms:created>
  <dcterms:modified xsi:type="dcterms:W3CDTF">2022-11-23T16:13:55Z</dcterms:modified>
</cp:coreProperties>
</file>