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75" r:id="rId3"/>
    <p:sldId id="256" r:id="rId4"/>
    <p:sldId id="277" r:id="rId5"/>
    <p:sldId id="259" r:id="rId6"/>
    <p:sldId id="260" r:id="rId7"/>
    <p:sldId id="261" r:id="rId8"/>
    <p:sldId id="278" r:id="rId9"/>
    <p:sldId id="264" r:id="rId10"/>
    <p:sldId id="267" r:id="rId11"/>
    <p:sldId id="268" r:id="rId12"/>
    <p:sldId id="269" r:id="rId13"/>
    <p:sldId id="270" r:id="rId14"/>
    <p:sldId id="271" r:id="rId15"/>
    <p:sldId id="273" r:id="rId16"/>
    <p:sldId id="279" r:id="rId17"/>
    <p:sldId id="274" r:id="rId18"/>
    <p:sldId id="280" r:id="rId19"/>
    <p:sldId id="281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394" autoAdjust="0"/>
  </p:normalViewPr>
  <p:slideViewPr>
    <p:cSldViewPr>
      <p:cViewPr varScale="1">
        <p:scale>
          <a:sx n="110" d="100"/>
          <a:sy n="110" d="100"/>
        </p:scale>
        <p:origin x="-160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51720" y="3244334"/>
            <a:ext cx="62963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ДЕМОНСТРАЦИЯ МАКЕТА ЛИЧНОГО КАБИНЕТА</a:t>
            </a:r>
          </a:p>
          <a:p>
            <a:pPr algn="ctr"/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ЮРИДИЧЕСКОГО ЛИЦА 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692696"/>
            <a:ext cx="1751449" cy="1759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131840" y="1218265"/>
            <a:ext cx="32337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Управление ФНС России 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по Вологодской области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34144" y="5427935"/>
            <a:ext cx="486216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dirty="0" smtClean="0">
                <a:latin typeface="Arial" pitchFamily="34" charset="0"/>
                <a:cs typeface="Arial" pitchFamily="34" charset="0"/>
              </a:rPr>
              <a:t>Главный государственный налоговый инспектор </a:t>
            </a:r>
          </a:p>
          <a:p>
            <a:pPr algn="ctr"/>
            <a:r>
              <a:rPr lang="ru-RU" sz="1600" dirty="0" smtClean="0">
                <a:latin typeface="Arial" pitchFamily="34" charset="0"/>
                <a:cs typeface="Arial" pitchFamily="34" charset="0"/>
              </a:rPr>
              <a:t>отдела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урегулирования задолженности</a:t>
            </a:r>
          </a:p>
          <a:p>
            <a:pPr algn="ctr"/>
            <a:r>
              <a:rPr lang="ru-RU" sz="1600" dirty="0" smtClean="0">
                <a:latin typeface="Arial" pitchFamily="34" charset="0"/>
                <a:cs typeface="Arial" pitchFamily="34" charset="0"/>
              </a:rPr>
              <a:t>Шведова Людмила Валентиновна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6823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4" t="7617" r="10136" b="5449"/>
          <a:stretch/>
        </p:blipFill>
        <p:spPr bwMode="auto">
          <a:xfrm>
            <a:off x="363196" y="620688"/>
            <a:ext cx="7968312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3528" y="188640"/>
            <a:ext cx="86409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ЕНС. ОПЕРАЦИИ ЕНП</a:t>
            </a: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618012" y="548680"/>
            <a:ext cx="1089620" cy="52193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505952" y="1340768"/>
            <a:ext cx="72000" cy="7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5798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23528" y="188640"/>
            <a:ext cx="86409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ЕНС. ОПЕРАЦИИ ЕНП (ОПЕРАЦИИ ПО ТИПУ)</a:t>
            </a:r>
          </a:p>
        </p:txBody>
      </p:sp>
      <p:sp>
        <p:nvSpPr>
          <p:cNvPr id="6" name="Овал 5"/>
          <p:cNvSpPr/>
          <p:nvPr/>
        </p:nvSpPr>
        <p:spPr>
          <a:xfrm>
            <a:off x="1331640" y="836712"/>
            <a:ext cx="72000" cy="7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/>
          <p:nvPr/>
        </p:nvPicPr>
        <p:blipFill rotWithShape="1">
          <a:blip r:embed="rId2"/>
          <a:srcRect l="11606" t="7726" r="14150" b="16752"/>
          <a:stretch/>
        </p:blipFill>
        <p:spPr>
          <a:xfrm>
            <a:off x="395536" y="692696"/>
            <a:ext cx="8006592" cy="5184576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467544" y="2852936"/>
            <a:ext cx="2336440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95536" y="4509120"/>
            <a:ext cx="2336440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Рисунок 9"/>
          <p:cNvPicPr/>
          <p:nvPr/>
        </p:nvPicPr>
        <p:blipFill rotWithShape="1">
          <a:blip r:embed="rId3"/>
          <a:srcRect l="37981" t="33395" r="12168" b="30459"/>
          <a:stretch/>
        </p:blipFill>
        <p:spPr bwMode="auto">
          <a:xfrm>
            <a:off x="3278476" y="2492896"/>
            <a:ext cx="4989908" cy="19216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11" name="Прямая соединительная линия 10"/>
          <p:cNvCxnSpPr/>
          <p:nvPr/>
        </p:nvCxnSpPr>
        <p:spPr>
          <a:xfrm flipV="1">
            <a:off x="3041150" y="2706824"/>
            <a:ext cx="237326" cy="43414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Рисунок 13"/>
          <p:cNvPicPr/>
          <p:nvPr/>
        </p:nvPicPr>
        <p:blipFill rotWithShape="1">
          <a:blip r:embed="rId4"/>
          <a:srcRect l="38084" t="32661" r="11239" b="38899"/>
          <a:stretch/>
        </p:blipFill>
        <p:spPr bwMode="auto">
          <a:xfrm>
            <a:off x="3329113" y="4869160"/>
            <a:ext cx="4987232" cy="165618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15" name="Прямая соединительная линия 14"/>
          <p:cNvCxnSpPr/>
          <p:nvPr/>
        </p:nvCxnSpPr>
        <p:spPr>
          <a:xfrm flipV="1">
            <a:off x="3041150" y="5193196"/>
            <a:ext cx="259845" cy="39604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3713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43" t="8349" r="11106" b="15015"/>
          <a:stretch/>
        </p:blipFill>
        <p:spPr bwMode="auto">
          <a:xfrm>
            <a:off x="390600" y="588750"/>
            <a:ext cx="8450544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3528" y="188640"/>
            <a:ext cx="86409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ЕНС. ИСТОРИЯ ЕНС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743068" y="476672"/>
            <a:ext cx="1089620" cy="60419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/>
          <p:nvPr/>
        </p:nvPicPr>
        <p:blipFill rotWithShape="1">
          <a:blip r:embed="rId3"/>
          <a:srcRect l="10235" t="17161" r="11390" b="28791"/>
          <a:stretch/>
        </p:blipFill>
        <p:spPr>
          <a:xfrm>
            <a:off x="1547664" y="4825732"/>
            <a:ext cx="5544616" cy="1915636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395536" y="3212976"/>
            <a:ext cx="4104456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Скругленный прямоугольник 7"/>
          <p:cNvSpPr/>
          <p:nvPr/>
        </p:nvSpPr>
        <p:spPr>
          <a:xfrm>
            <a:off x="8388424" y="2924944"/>
            <a:ext cx="288032" cy="28803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0034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70" t="40052" r="9915" b="17333"/>
          <a:stretch/>
        </p:blipFill>
        <p:spPr bwMode="auto">
          <a:xfrm>
            <a:off x="251520" y="588750"/>
            <a:ext cx="8352928" cy="2546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64" t="8927" r="10728" b="4785"/>
          <a:stretch/>
        </p:blipFill>
        <p:spPr bwMode="auto">
          <a:xfrm>
            <a:off x="1259632" y="3210292"/>
            <a:ext cx="6508415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3528" y="188640"/>
            <a:ext cx="86409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ЕНС. РЕШЕНИЯ ОБ ИЗМЕНЕНИИ СРОКОВ УПЛАТЫ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436096" y="588750"/>
            <a:ext cx="1656184" cy="53599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028384" y="2276872"/>
            <a:ext cx="287524" cy="28803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786246" y="5445224"/>
            <a:ext cx="612068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6232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83" t="11018" r="9639" b="31549"/>
          <a:stretch/>
        </p:blipFill>
        <p:spPr bwMode="auto">
          <a:xfrm>
            <a:off x="107504" y="692695"/>
            <a:ext cx="8280920" cy="3259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22" t="33692" r="11443" b="28196"/>
          <a:stretch/>
        </p:blipFill>
        <p:spPr bwMode="auto">
          <a:xfrm>
            <a:off x="515576" y="3828023"/>
            <a:ext cx="7656824" cy="2034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3528" y="188640"/>
            <a:ext cx="86409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ЕНС. ПРОЦЕДУРЫ ВЗЫСКАНИЯ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748224" y="1916832"/>
            <a:ext cx="1136144" cy="53599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539552" y="2708920"/>
            <a:ext cx="72000" cy="7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1851548" y="4545120"/>
            <a:ext cx="72000" cy="7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763688" y="1340768"/>
            <a:ext cx="1152128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5796136" y="5229200"/>
            <a:ext cx="2016224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9745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 rotWithShape="1">
          <a:blip r:embed="rId2"/>
          <a:srcRect l="6776" t="7725" r="10368" b="5523"/>
          <a:stretch/>
        </p:blipFill>
        <p:spPr>
          <a:xfrm>
            <a:off x="467544" y="692696"/>
            <a:ext cx="8064896" cy="576064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899592" y="5080208"/>
            <a:ext cx="1296144" cy="50405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23528" y="188640"/>
            <a:ext cx="86409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ЕНС. ЗАЯВЛЕНИЯ. ЗАПРОСЫ</a:t>
            </a:r>
          </a:p>
        </p:txBody>
      </p:sp>
    </p:spTree>
    <p:extLst>
      <p:ext uri="{BB962C8B-B14F-4D97-AF65-F5344CB8AC3E}">
        <p14:creationId xmlns:p14="http://schemas.microsoft.com/office/powerpoint/2010/main" val="3574614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9" t="8585" r="9481" b="7148"/>
          <a:stretch/>
        </p:blipFill>
        <p:spPr bwMode="auto">
          <a:xfrm>
            <a:off x="480100" y="836712"/>
            <a:ext cx="8101678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7544" y="388695"/>
            <a:ext cx="6961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ЛИЧНЫЙ КАБИНЕТ НАЛОГОПЛАТЕЛЬЩИКА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796136" y="2348880"/>
            <a:ext cx="1152128" cy="50405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37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5" t="8933" r="8570" b="5495"/>
          <a:stretch/>
        </p:blipFill>
        <p:spPr bwMode="auto">
          <a:xfrm>
            <a:off x="251520" y="620688"/>
            <a:ext cx="8683870" cy="5032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вал 2"/>
          <p:cNvSpPr/>
          <p:nvPr/>
        </p:nvSpPr>
        <p:spPr>
          <a:xfrm>
            <a:off x="2051720" y="3064982"/>
            <a:ext cx="72000" cy="7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2051720" y="3501008"/>
            <a:ext cx="72000" cy="7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2035012" y="3933056"/>
            <a:ext cx="72000" cy="7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39688" y="220653"/>
            <a:ext cx="6961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САЛЬДО ЕНС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704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/>
          <a:srcRect l="10243" t="8166" r="20152" b="17193"/>
          <a:stretch/>
        </p:blipFill>
        <p:spPr>
          <a:xfrm>
            <a:off x="107504" y="692696"/>
            <a:ext cx="4248472" cy="302433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3528" y="260361"/>
            <a:ext cx="6961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РАСПОРЯЖЕНИЕ ПЕРЕПЛАТОЙ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3"/>
          <a:srcRect l="11234" t="19835" r="24734" b="18734"/>
          <a:stretch/>
        </p:blipFill>
        <p:spPr>
          <a:xfrm>
            <a:off x="4572000" y="660471"/>
            <a:ext cx="4227572" cy="3056561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 rotWithShape="1">
          <a:blip r:embed="rId4"/>
          <a:srcRect l="10739" t="18073" r="11111" b="6183"/>
          <a:stretch/>
        </p:blipFill>
        <p:spPr>
          <a:xfrm>
            <a:off x="1907704" y="3800080"/>
            <a:ext cx="5040560" cy="2952328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107504" y="806534"/>
            <a:ext cx="72000" cy="7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463080" y="794112"/>
            <a:ext cx="72000" cy="7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1781648" y="4077072"/>
            <a:ext cx="72000" cy="7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255008" y="1556792"/>
            <a:ext cx="360040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4634860" y="2636912"/>
            <a:ext cx="432048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5796136" y="5013176"/>
            <a:ext cx="360040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3546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017353" y="3244334"/>
            <a:ext cx="35573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СПАСИБО ЗА ВНИМАНИЕ!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0995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323528" y="836712"/>
            <a:ext cx="8640960" cy="5711170"/>
            <a:chOff x="838200" y="1124744"/>
            <a:chExt cx="7147561" cy="3934936"/>
          </a:xfrm>
        </p:grpSpPr>
        <p:pic>
          <p:nvPicPr>
            <p:cNvPr id="3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73" t="8161" r="5192" b="6515"/>
            <a:stretch/>
          </p:blipFill>
          <p:spPr bwMode="auto">
            <a:xfrm>
              <a:off x="838200" y="1124744"/>
              <a:ext cx="7147561" cy="38529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69" t="21088" r="7974" b="15185"/>
            <a:stretch/>
          </p:blipFill>
          <p:spPr bwMode="auto">
            <a:xfrm>
              <a:off x="838200" y="2060848"/>
              <a:ext cx="7147561" cy="2998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5" name="TextBox 4"/>
          <p:cNvSpPr txBox="1"/>
          <p:nvPr/>
        </p:nvSpPr>
        <p:spPr>
          <a:xfrm>
            <a:off x="323528" y="188640"/>
            <a:ext cx="6961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ЛИЧНЫЙ КАБИНЕТ НАЛОГОПЛАТЕЛЬЩИКА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H="1">
            <a:off x="971600" y="3789040"/>
            <a:ext cx="936104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059832" y="3789040"/>
            <a:ext cx="1152128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>
            <a:off x="6948264" y="4077072"/>
            <a:ext cx="1368152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7312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475656" y="604030"/>
            <a:ext cx="6480720" cy="3401034"/>
            <a:chOff x="838200" y="1124744"/>
            <a:chExt cx="7147561" cy="3852982"/>
          </a:xfrm>
        </p:grpSpPr>
        <p:pic>
          <p:nvPicPr>
            <p:cNvPr id="3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73" t="8161" r="5192" b="6515"/>
            <a:stretch/>
          </p:blipFill>
          <p:spPr bwMode="auto">
            <a:xfrm>
              <a:off x="838200" y="1124744"/>
              <a:ext cx="7147561" cy="38529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69" t="21088" r="7974" b="43923"/>
            <a:stretch/>
          </p:blipFill>
          <p:spPr bwMode="auto">
            <a:xfrm>
              <a:off x="838200" y="2060848"/>
              <a:ext cx="7147561" cy="16465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4" name="Скругленный прямоугольник 3"/>
          <p:cNvSpPr/>
          <p:nvPr/>
        </p:nvSpPr>
        <p:spPr>
          <a:xfrm>
            <a:off x="5580112" y="1628800"/>
            <a:ext cx="1008112" cy="32500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34" t="31003" r="11081" b="10534"/>
          <a:stretch/>
        </p:blipFill>
        <p:spPr bwMode="auto">
          <a:xfrm>
            <a:off x="323528" y="2875735"/>
            <a:ext cx="6408712" cy="2922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153475" y="4437112"/>
            <a:ext cx="2808312" cy="115212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3131840" y="3738012"/>
            <a:ext cx="1800200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467544" y="3718188"/>
            <a:ext cx="432048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23528" y="188640"/>
            <a:ext cx="6961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ПОПОЛНЕНИЕ ЕНС (СВОЙ СЧЕТ)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37" t="38666" r="8811" b="22685"/>
          <a:stretch/>
        </p:blipFill>
        <p:spPr bwMode="auto">
          <a:xfrm>
            <a:off x="5280660" y="4437112"/>
            <a:ext cx="3737379" cy="2060848"/>
          </a:xfrm>
          <a:prstGeom prst="rect">
            <a:avLst/>
          </a:prstGeom>
          <a:noFill/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6" name="Прямая соединительная линия 15"/>
          <p:cNvCxnSpPr/>
          <p:nvPr/>
        </p:nvCxnSpPr>
        <p:spPr>
          <a:xfrm>
            <a:off x="7020272" y="4941168"/>
            <a:ext cx="1269369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467544" y="2780928"/>
            <a:ext cx="818213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9851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/>
          <a:srcRect l="11216" t="7725" r="12239" b="4642"/>
          <a:stretch/>
        </p:blipFill>
        <p:spPr>
          <a:xfrm>
            <a:off x="395536" y="567066"/>
            <a:ext cx="6480720" cy="42300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3528" y="188640"/>
            <a:ext cx="6961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ПОПОЛНЕНИЕ ЕНС ИНОГО ЛИЦА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837551" y="2494052"/>
            <a:ext cx="720080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208452" y="2494052"/>
            <a:ext cx="1939612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37" t="38666" r="8811" b="22685"/>
          <a:stretch/>
        </p:blipFill>
        <p:spPr bwMode="auto">
          <a:xfrm>
            <a:off x="5148064" y="4509120"/>
            <a:ext cx="3737379" cy="2060848"/>
          </a:xfrm>
          <a:prstGeom prst="rect">
            <a:avLst/>
          </a:prstGeom>
          <a:noFill/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4" name="Прямая соединительная линия 13"/>
          <p:cNvCxnSpPr/>
          <p:nvPr/>
        </p:nvCxnSpPr>
        <p:spPr>
          <a:xfrm>
            <a:off x="6876256" y="5013176"/>
            <a:ext cx="1368152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Скругленный прямоугольник 16"/>
          <p:cNvSpPr/>
          <p:nvPr/>
        </p:nvSpPr>
        <p:spPr>
          <a:xfrm>
            <a:off x="153475" y="2564904"/>
            <a:ext cx="2808312" cy="129446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8530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42" t="7828" r="9075" b="4998"/>
          <a:stretch/>
        </p:blipFill>
        <p:spPr bwMode="auto">
          <a:xfrm>
            <a:off x="251520" y="764704"/>
            <a:ext cx="8724060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3528" y="188640"/>
            <a:ext cx="6961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ЕНС. ВСЕ ОБЯЗАТЕЛЬСТВА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23528" y="2708920"/>
            <a:ext cx="1368152" cy="64807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244408" y="3861048"/>
            <a:ext cx="216024" cy="21602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759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14" t="8161" r="9595" b="31823"/>
          <a:stretch/>
        </p:blipFill>
        <p:spPr bwMode="auto">
          <a:xfrm>
            <a:off x="647700" y="588769"/>
            <a:ext cx="6516588" cy="274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3528" y="188640"/>
            <a:ext cx="86409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ЕНС. ВСЕ ОБЯЗАТЕЛЬСТВА (ПО ВИДУ ОБЯЗАТЕЛЬСТВА)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3"/>
          <a:srcRect l="6002" t="8906" r="5875" b="25473"/>
          <a:stretch/>
        </p:blipFill>
        <p:spPr>
          <a:xfrm>
            <a:off x="647700" y="3348556"/>
            <a:ext cx="6732612" cy="3096344"/>
          </a:xfrm>
          <a:prstGeom prst="rect">
            <a:avLst/>
          </a:prstGeom>
        </p:spPr>
      </p:pic>
      <p:sp>
        <p:nvSpPr>
          <p:cNvPr id="5" name="Овал 4"/>
          <p:cNvSpPr/>
          <p:nvPr/>
        </p:nvSpPr>
        <p:spPr>
          <a:xfrm>
            <a:off x="755584" y="2088476"/>
            <a:ext cx="72000" cy="7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2195736" y="4890392"/>
            <a:ext cx="72000" cy="7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863584" y="2908568"/>
            <a:ext cx="180020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1979712" y="2908568"/>
            <a:ext cx="432048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6583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5" t="24801" r="9653" b="12779"/>
          <a:stretch/>
        </p:blipFill>
        <p:spPr bwMode="auto">
          <a:xfrm>
            <a:off x="467544" y="657120"/>
            <a:ext cx="7632848" cy="303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3528" y="188640"/>
            <a:ext cx="86409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ЕНС. ЗАДОЛЖЕННОСТЬ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014143" y="2996952"/>
            <a:ext cx="461513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244899" y="3501008"/>
            <a:ext cx="864096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02" t="18501" r="10493" b="40156"/>
          <a:stretch/>
        </p:blipFill>
        <p:spPr bwMode="auto">
          <a:xfrm>
            <a:off x="251520" y="4149080"/>
            <a:ext cx="4032448" cy="1608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31" t="9111" r="11202" b="5186"/>
          <a:stretch/>
        </p:blipFill>
        <p:spPr bwMode="auto">
          <a:xfrm>
            <a:off x="4355976" y="3789040"/>
            <a:ext cx="4534300" cy="2807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Скругленный прямоугольник 10"/>
          <p:cNvSpPr/>
          <p:nvPr/>
        </p:nvSpPr>
        <p:spPr>
          <a:xfrm>
            <a:off x="1907704" y="1916831"/>
            <a:ext cx="1165900" cy="511329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1031907" y="2564904"/>
            <a:ext cx="72000" cy="7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1500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/>
          <a:srcRect l="10616" t="7725" r="10367" b="15871"/>
          <a:stretch/>
        </p:blipFill>
        <p:spPr>
          <a:xfrm>
            <a:off x="323528" y="551414"/>
            <a:ext cx="8087304" cy="370434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3528" y="188640"/>
            <a:ext cx="86409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ЕНС. ЗАДОЛЖЕННОСТЬ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2051720" y="2204856"/>
            <a:ext cx="72000" cy="7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/>
          <p:nvPr/>
        </p:nvPicPr>
        <p:blipFill rotWithShape="1">
          <a:blip r:embed="rId3"/>
          <a:srcRect l="10120" t="9046" r="11110" b="14356"/>
          <a:stretch/>
        </p:blipFill>
        <p:spPr>
          <a:xfrm>
            <a:off x="1331640" y="4293096"/>
            <a:ext cx="5619368" cy="2456696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566272" y="3393760"/>
            <a:ext cx="864096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Скругленный прямоугольник 6"/>
          <p:cNvSpPr/>
          <p:nvPr/>
        </p:nvSpPr>
        <p:spPr>
          <a:xfrm>
            <a:off x="7884368" y="3176972"/>
            <a:ext cx="288032" cy="21602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9500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7" t="12857" r="10713" b="13192"/>
          <a:stretch/>
        </p:blipFill>
        <p:spPr bwMode="auto">
          <a:xfrm>
            <a:off x="572716" y="761999"/>
            <a:ext cx="7848872" cy="3643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3528" y="188640"/>
            <a:ext cx="86409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ЕНС. ПРЕДСТОЯЩИЕ ПЛАТЕЖИ</a:t>
            </a:r>
          </a:p>
          <a:p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843808" y="2060848"/>
            <a:ext cx="1080120" cy="50405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3315680" y="1916832"/>
            <a:ext cx="2336440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96" t="41208" r="9723" b="9456"/>
          <a:stretch/>
        </p:blipFill>
        <p:spPr bwMode="auto">
          <a:xfrm>
            <a:off x="683568" y="4392244"/>
            <a:ext cx="7560840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Овал 8"/>
          <p:cNvSpPr/>
          <p:nvPr/>
        </p:nvSpPr>
        <p:spPr>
          <a:xfrm>
            <a:off x="683568" y="2780928"/>
            <a:ext cx="72000" cy="7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2555776" y="4437112"/>
            <a:ext cx="72000" cy="7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152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102</Words>
  <Application>Microsoft Office PowerPoint</Application>
  <PresentationFormat>Экран (4:3)</PresentationFormat>
  <Paragraphs>25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Зобнина Ирина Сергеевна</cp:lastModifiedBy>
  <cp:revision>41</cp:revision>
  <dcterms:created xsi:type="dcterms:W3CDTF">2022-05-31T07:27:18Z</dcterms:created>
  <dcterms:modified xsi:type="dcterms:W3CDTF">2023-02-16T05:39:33Z</dcterms:modified>
</cp:coreProperties>
</file>