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2" r:id="rId2"/>
    <p:sldId id="257" r:id="rId3"/>
    <p:sldId id="258" r:id="rId4"/>
    <p:sldId id="259" r:id="rId5"/>
    <p:sldId id="260" r:id="rId6"/>
    <p:sldId id="261" r:id="rId7"/>
  </p:sldIdLst>
  <p:sldSz cx="10693400" cy="7561263"/>
  <p:notesSz cx="6858000" cy="9926638"/>
  <p:defaultTextStyle>
    <a:defPPr>
      <a:defRPr lang="ru-RU"/>
    </a:defPPr>
    <a:lvl1pPr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20609" indent="-63489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42804" indent="-128565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63413" indent="-192054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85607" indent="-257130" algn="l" defTabSz="104280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597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2716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199836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6954" algn="l" defTabSz="914239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FFCC66"/>
    <a:srgbClr val="FF9999"/>
    <a:srgbClr val="FF5050"/>
    <a:srgbClr val="FF7C80"/>
    <a:srgbClr val="FFFF99"/>
    <a:srgbClr val="FFCC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719" autoAdjust="0"/>
  </p:normalViewPr>
  <p:slideViewPr>
    <p:cSldViewPr>
      <p:cViewPr varScale="1">
        <p:scale>
          <a:sx n="49" d="100"/>
          <a:sy n="49" d="100"/>
        </p:scale>
        <p:origin x="-1284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D1E4E-5220-409C-B372-C28BAA4BEB07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823C4-F9B0-4C1C-B2BE-C56ADF4AF2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832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/>
          <a:lstStyle>
            <a:lvl1pPr algn="l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/>
          <a:lstStyle>
            <a:lvl1pPr algn="r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BAA3E3-A854-4CC4-B4F9-95751CBFE52F}" type="datetimeFigureOut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5338" y="742950"/>
            <a:ext cx="52673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11" tIns="46006" rIns="92011" bIns="4600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2011" tIns="46006" rIns="92011" bIns="46006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 anchor="b"/>
          <a:lstStyle>
            <a:lvl1pPr algn="l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5"/>
            <a:ext cx="2971801" cy="496332"/>
          </a:xfrm>
          <a:prstGeom prst="rect">
            <a:avLst/>
          </a:prstGeom>
        </p:spPr>
        <p:txBody>
          <a:bodyPr vert="horz" lIns="92011" tIns="46006" rIns="92011" bIns="46006" rtlCol="0" anchor="b"/>
          <a:lstStyle>
            <a:lvl1pPr algn="r" defTabSz="104957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E59AE1-5837-4EDD-9870-A2D3613B8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728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609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04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413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607" algn="l" defTabSz="1042804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51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1FA98-8B95-4B77-A573-E4A4396AF40B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50077-58BF-4F10-B8CC-D2B95C1C5E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99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0079451" y="5454711"/>
            <a:ext cx="506822" cy="13908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10079451" y="6866612"/>
            <a:ext cx="506822" cy="4760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>
              <a:defRPr/>
            </a:pPr>
            <a:endParaRPr lang="ru-RU" sz="26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5" y="122212"/>
            <a:ext cx="8424100" cy="1006202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5" y="1503800"/>
            <a:ext cx="9919242" cy="5312908"/>
          </a:xfrm>
        </p:spPr>
        <p:txBody>
          <a:bodyPr lIns="0" tIns="0" rIns="0" bIns="0"/>
          <a:lstStyle>
            <a:lvl1pPr marL="191741" indent="-191741">
              <a:buClr>
                <a:srgbClr val="C00000"/>
              </a:buClr>
              <a:buFont typeface="Arial" pitchFamily="34" charset="0"/>
              <a:buChar char="•"/>
              <a:defRPr sz="30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92113" indent="-20037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83854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84231" indent="-20037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75969" indent="-191741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10058866" y="6882414"/>
            <a:ext cx="552839" cy="402568"/>
          </a:xfrm>
        </p:spPr>
        <p:txBody>
          <a:bodyPr lIns="0" rIns="0"/>
          <a:lstStyle>
            <a:lvl1pPr algn="ctr">
              <a:defRPr sz="35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"/>
            <a:ext cx="337881" cy="119019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761" tIns="66381" rIns="132761" bIns="66381" anchor="ctr"/>
          <a:lstStyle/>
          <a:p>
            <a:pPr algn="ctr" defTabSz="1327570">
              <a:defRPr/>
            </a:pPr>
            <a:endParaRPr lang="ru-RU" sz="26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722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0E15-2C58-4713-A5B5-1FAF59A52D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69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BE24A-73E6-4084-A0E5-A62A533DA3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32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C2035-7073-4744-8904-A6E0B9260901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91150-CC72-49BC-B222-7A2FFB08BB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30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CC094-1FC0-4389-872B-EFC319315F45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D3ECE-4B1D-4F40-BBB2-4E77FB5CBB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46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9D08B-7611-4D7D-ADFE-E958F831EF13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4"/>
            <a:ext cx="663576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345A86D-AB8B-4361-8595-2C58047FF9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31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8B785-2795-4169-A505-8E00FC81A506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EC766-4BF8-46EE-B64F-79A5F46226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6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E228-887D-4DA8-A350-B649696BC384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6E06E-CC24-4B74-B084-F2430699FC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32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86057-B8E1-447C-B975-1C893B8D16CB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9DCA4-1B22-47DB-821B-DB11259754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86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9" y="539751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9" y="1763714"/>
            <a:ext cx="8588375" cy="5332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4"/>
            <a:ext cx="2495550" cy="401637"/>
          </a:xfrm>
          <a:prstGeom prst="rect">
            <a:avLst/>
          </a:prstGeom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EF9222E-A6AB-4EAE-B89C-04FB356A9EFB}" type="datetime1">
              <a:rPr lang="ru-RU"/>
              <a:pPr>
                <a:defRPr/>
              </a:pPr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9" y="7008814"/>
            <a:ext cx="3387725" cy="401637"/>
          </a:xfrm>
          <a:prstGeom prst="rect">
            <a:avLst/>
          </a:prstGeom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1"/>
            <a:ext cx="725488" cy="69691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 defTabSz="10428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0A12B565-DA26-4E0B-93E1-7E929A3988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58" r:id="rId4"/>
    <p:sldLayoutId id="2147483766" r:id="rId5"/>
    <p:sldLayoutId id="2147483767" r:id="rId6"/>
    <p:sldLayoutId id="2147483759" r:id="rId7"/>
    <p:sldLayoutId id="2147483760" r:id="rId8"/>
    <p:sldLayoutId id="2147483761" r:id="rId9"/>
    <p:sldLayoutId id="2147483762" r:id="rId10"/>
    <p:sldLayoutId id="2147483768" r:id="rId11"/>
  </p:sldLayoutIdLst>
  <p:transition spd="slow"/>
  <p:hf hdr="0" ftr="0" dt="0"/>
  <p:txStyles>
    <p:titleStyle>
      <a:lvl1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804" rtl="0" eaLnBrk="0" fontAlgn="base" hangingPunct="0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474" indent="-363474" algn="l" defTabSz="1042804" rtl="0" eaLnBrk="0" fontAlgn="base" hangingPunct="0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74" indent="93647" algn="l" defTabSz="104280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663" indent="-260304" algn="l" defTabSz="104280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9917" indent="-1239619" algn="just" defTabSz="104280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847" indent="393630" algn="l" defTabSz="1042804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156" y="1980431"/>
            <a:ext cx="97210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00FF"/>
                </a:solidFill>
              </a:rPr>
              <a:t>Основные вопросы по </a:t>
            </a:r>
            <a:r>
              <a:rPr lang="ru-RU" sz="3600" dirty="0">
                <a:solidFill>
                  <a:srgbClr val="0000FF"/>
                </a:solidFill>
              </a:rPr>
              <a:t>порядку предоставления и заполнения уведомления об исчисленных суммах налогов, авансовых платежей по налогам, сборов, страховых взносов с 01.01.2023</a:t>
            </a:r>
          </a:p>
        </p:txBody>
      </p:sp>
    </p:spTree>
    <p:extLst>
      <p:ext uri="{BB962C8B-B14F-4D97-AF65-F5344CB8AC3E}">
        <p14:creationId xmlns:p14="http://schemas.microsoft.com/office/powerpoint/2010/main" val="2475562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133739"/>
              </p:ext>
            </p:extLst>
          </p:nvPr>
        </p:nvGraphicFramePr>
        <p:xfrm>
          <a:off x="594172" y="324247"/>
          <a:ext cx="9649072" cy="7009867"/>
        </p:xfrm>
        <a:graphic>
          <a:graphicData uri="http://schemas.openxmlformats.org/drawingml/2006/table">
            <a:tbl>
              <a:tblPr/>
              <a:tblGrid>
                <a:gridCol w="902215"/>
                <a:gridCol w="858401"/>
                <a:gridCol w="708182"/>
                <a:gridCol w="605930"/>
                <a:gridCol w="595833"/>
                <a:gridCol w="540287"/>
                <a:gridCol w="540287"/>
                <a:gridCol w="439300"/>
                <a:gridCol w="484744"/>
                <a:gridCol w="772561"/>
                <a:gridCol w="1600666"/>
                <a:gridCol w="1600666"/>
              </a:tblGrid>
              <a:tr h="575229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Сроки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представления уведомления об исчисленных суммах налогов, авансовых платежей по налогам, сборов, страховых взносов </a:t>
                      </a:r>
                    </a:p>
                  </a:txBody>
                  <a:tcPr marL="4153" marR="4153" marT="41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02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налога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КБК налогов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Категория плательщика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декларации/расчета по налогам и страховым взносам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уведомления по налогам и страховым взносам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уведомлении (код отчетного периода)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уплаты налогов, страховых взносов в соответствии с законодательством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Исключение (случаи, когда уведомления не предоставляются)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9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налоговый/отчетный период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(налогового) периода/номер месяца (квартала) 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уплаты налога, страховых взносов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7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55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с доходов  организацией, исчисляемый по ставкам, отличным от ставки, указанной в п.1 ст.284 НК РФ</a:t>
                      </a:r>
                    </a:p>
                  </a:txBody>
                  <a:tcPr marL="4153" marR="4153" marT="41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18210101040010000110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18210101060010000110</a:t>
                      </a:r>
                      <a:b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18210101090010000110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плательщики (налоговые агенты), представляющие декларации не позднее 25 календарных дней со дня окончания соответствующего отчетного периода (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плавтельщики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которые представляют декларацию по налогу ежеквартально)</a:t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февраль                  март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25.02       не позднее 25.03           25.04. (не предоставляется)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февраль             март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21/02                 21/03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февраль           март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28.02                    28.03                   28.04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март в апреле 25.04 уведомление по налогу не предоставляется, так как срок предоставления декларации и уведомления совпадает.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апрель                  май              июнь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25.05       не позднее 25.06                 25.07 (не предоставляется)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май            июнь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31/02                 31/03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май          июнь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28.05                    28.06                   28.07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июнь в июле 25.07 уведомление по налогу не предоставляется, так как срок предоставления декларации и уведомления совпадает.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август             сентябрь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25.08       не позднее 25.09              25.10  (не предоставляется)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август             сентябрь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 33/02                      33/03 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август         сентябрь           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28.08.                    28.09                   28.10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 сентябрь в октябре 25.10 уведомление по налогу не предоставляется, так как срок предоставления декларации и уведомления совпадает.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1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25.03.года следующего за истекшим налоговым  периодом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ноябрь         декабрь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25.11      не позднее 25.12       не позднее 25.01  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ноябрь         декабрь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                  34/02                   34/03   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ноябрь         декабрь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28.11                    28.12                   28.01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28.03. года следующего за истекшим налоговым периодом</a:t>
                      </a:r>
                    </a:p>
                  </a:txBody>
                  <a:tcPr marL="4153" marR="4153" marT="41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5592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30E15-2C58-4713-A5B5-1FAF59A52D14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58318"/>
              </p:ext>
            </p:extLst>
          </p:nvPr>
        </p:nvGraphicFramePr>
        <p:xfrm>
          <a:off x="594171" y="324249"/>
          <a:ext cx="9649072" cy="7023235"/>
        </p:xfrm>
        <a:graphic>
          <a:graphicData uri="http://schemas.openxmlformats.org/drawingml/2006/table">
            <a:tbl>
              <a:tblPr/>
              <a:tblGrid>
                <a:gridCol w="731841"/>
                <a:gridCol w="813158"/>
                <a:gridCol w="670856"/>
                <a:gridCol w="573993"/>
                <a:gridCol w="564426"/>
                <a:gridCol w="669659"/>
                <a:gridCol w="669659"/>
                <a:gridCol w="416144"/>
                <a:gridCol w="459197"/>
                <a:gridCol w="731841"/>
                <a:gridCol w="1674149"/>
                <a:gridCol w="1674149"/>
              </a:tblGrid>
              <a:tr h="287268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с доходов, полученных иностранной  организацией</a:t>
                      </a:r>
                    </a:p>
                  </a:txBody>
                  <a:tcPr marL="2143" marR="2143" marT="21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182101010300100001101821010105001000011018210101090010000110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агенты, представляющие Налоговые расчеты не позднее 25 календарных дней со дня окончания соответствующего отчетного периода (ежеквартальники)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февраль             март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25.02     не позднее 25.03          25.04. (не предоставляется)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февраль             март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21/02                 21/03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февраль           март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28.02                    28.03                   28.04        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март в апреле 25.04 уведомление по налогу не предоставляется, так как срок предоставления декларации и уведомления совпадает.                             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44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агентов по ст. 310.1 НК РФ не поздннее 28 числа месяца, следующего за месяцем исичления налога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случае, если в Налоговом расчете отражается доход в отношении которого налог в рублях будет исчислен и уплачен после представления Налогового расчета представляется Уведомление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2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май                июнь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25.05     не позднее 25.06                25.07 (не предоставляется)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май            июнь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31/02                 31/03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май          июнь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28.05                    28.06                   28.07         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июнь в июле 25.07 уведомление по налогу не предоставляется, так как срок предоставления декларации и уведомления совпадает.                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0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агентов по ст. 310.1 НК РФ не поздннее 28 числа месяца, следующего за месяцем исичления налога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случае, если в Налоговом расчете отражается доход в отношении которого налог в рублях будет исчислен и уплачен после представления Налогового расчета представляется Уведомление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август             сентябрь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25.08     не позднее 25.09             25.10  (не предоставляется)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август             сентябрь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 33/02                      33/03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август         сентябрь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28.08                    28.09                   28.10                            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 сентябрь в октябре 25.10 уведомление по налогу не предоставляется, так как срок предоставления декларации и уведомления совпадает.                                                         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0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агентов по ст. 310.1 НК РФ не поздннее 28 числа месяца, следующего за месяцем исичления налога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случае, если в Налоговом расчете отражается доход в отношении которого налог в рублях будет исчислен и уплачен после представления Налогового расчета представляется Уведомление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1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25.03.года следующего за истекшим налоговым  периодом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ноябрь         декабрь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25.11      не позднее 25.12      не позднее 25.01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ноябрь         декабрь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                  34/02                   34/03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ноябрь         декабрь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28.11.                    28.12                   28.01                       для агентов по ст. 310.1 НК РФ не поздннее 28 числа месяца, следующего за месяцем исичления налога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28.03. года следующего за истекшим налоговым периодом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39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с доходов  организацией</a:t>
                      </a:r>
                    </a:p>
                  </a:txBody>
                  <a:tcPr marL="2143" marR="2143" marT="21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18210101070010000110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плательщики (налоговые агенты), представляющие декларации не позднее 25 календарных дней со дня окончания соответствующего отчетного периода (плавтельщики, которые представляют декларацию по налогу ежеквартально)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февраль             март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25.02       не позднее 25.03           не позднее 25.04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февраль             март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21/02                 21/03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февраль           март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10.02.                    10.03                   10.04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22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май              июнь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25.05     не позднее 25.06                 не позднее 25.07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май            июнь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31/02                 31/03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май          июнь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10.05.                    10.06                   10.07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август             сентябрь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25.08    не позднее 25.09           не позднее 25.10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25.07            25.08             25.09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 33/02                      33/03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август         сентябрь       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10.08.                    10.09                   10.10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8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25.03.года следующего за истекшим налоговым  периодом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ноябрь         декабрь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25.11    не позднее 25.12    не позднее 25.01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ноябрь         декабрь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                  34/02                   34/03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ноябрь         декабрь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10.11.                    10.12                   10.01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51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НДФЛ</a:t>
                      </a:r>
                    </a:p>
                  </a:txBody>
                  <a:tcPr marL="2143" marR="2143" marT="21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18210102010010000110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18210102020010000110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18210102050010000110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18210102070010000110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18210102080010000110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18210102090010000110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18210102100010000110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18210102110010000110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18210102120010000110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18210102130010000110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18210102140010000110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агенты, ИП, адвокаты, натариусы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01.01.-22.01  23.01-22.02 23.02.-22.03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25.01      не позднее 25.02     не позднее 25.03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01.01.-22.01  23.01-22.02 23.02.-22.03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    21/02                    21/03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01.01.-22.01 23.01-22.02 23.02-22.03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уплачивается налог не позднее 28 числа текущего месяца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43" marR="2143" marT="2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9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23.03-22.04 23.04-22.05 23.05-22.06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25.04      не позднее 25.05      не позднее 25.06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23.03-22.04 23.04-22.05 23.05-22.06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       31/02                        31/03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23.03-22.04 23.04-22.05 23.05-22.06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43" marR="2143" marT="2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9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23.06-22.07 23.07-22.08 23.08-22.09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25.07       не позднее 25.08          не позднее 25.09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23.06-22.07 23.07-22.08 23.08-22.09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33/02                        33/03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23.06-22.07 23.07-22.08 23.08-22.09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43" marR="2143" marT="2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9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25.02. года следующего за истекшим налоговым  периодом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23.09-22.10 23.10-22.11 23.11-22.12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25.10      не позднее 25.11            не позднее 25.12  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23.09-22.10 23.10-22.11 23.11-22.12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                   34/02                     34/03 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23.09-22.10 23.10-22.11 23.11-22.12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43" marR="2143" marT="2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3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23.12-31.12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последнего рабочего дня года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23.12-31.12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34/04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23.12-31.12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уплачивается налог не позднее последнего рабочего дня календарного год  </a:t>
                      </a:r>
                    </a:p>
                  </a:txBody>
                  <a:tcPr marL="2143" marR="2143" marT="21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143" marR="2143" marT="21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1001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30E15-2C58-4713-A5B5-1FAF59A52D14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208097"/>
              </p:ext>
            </p:extLst>
          </p:nvPr>
        </p:nvGraphicFramePr>
        <p:xfrm>
          <a:off x="522163" y="396257"/>
          <a:ext cx="9865095" cy="7074151"/>
        </p:xfrm>
        <a:graphic>
          <a:graphicData uri="http://schemas.openxmlformats.org/drawingml/2006/table">
            <a:tbl>
              <a:tblPr/>
              <a:tblGrid>
                <a:gridCol w="596603"/>
                <a:gridCol w="845189"/>
                <a:gridCol w="697282"/>
                <a:gridCol w="596603"/>
                <a:gridCol w="586660"/>
                <a:gridCol w="696037"/>
                <a:gridCol w="696037"/>
                <a:gridCol w="432539"/>
                <a:gridCol w="477283"/>
                <a:gridCol w="760670"/>
                <a:gridCol w="1740096"/>
                <a:gridCol w="1740096"/>
              </a:tblGrid>
              <a:tr h="45419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Страховые взносы</a:t>
                      </a:r>
                    </a:p>
                  </a:txBody>
                  <a:tcPr marL="2298" marR="2298" marT="2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18210201000010000160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18210204010010010160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18210204010010020160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18210204020010010160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18210204020010020160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18210208000060000160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18210209000060000160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18210210000010000160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18210211000010000160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плательщики, производящие выплаты и иные вознаграждения физическим лицам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       февраль                           март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25.02        не позднее 25.03        25.04 (не предоставляется)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февраль                 март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            21/02                      21/03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февраль               март 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28.02                                         28.03                                           28.04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март в апреле 25.04 уведомление по налогу не предоставляется, так как срок предоставления расчёта и уведомления совпадает.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              май                                   июнь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25.05    не позднее 25.06        25.07 (не предоставляется)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май                  июнь 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       31/02                   31/03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май            июнь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28.05                                          28.06                                           28.07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июнь в июле 25.07 уведомление по налогу не предоставляется, так как срок предоставления декларации и уведомления совпадает.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              август                              сентябрь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25.08      не позднее 25.09            25.10 (не предоставляется)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     август                 сентябрь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  33/02                      33/03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          август                сентябрь            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28.08                                              28.09                                           28.10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сентябрь в октябре 25.10 уведомление по налогу не предоставляется, так как срок предоставления декларации и уведомления совпадает.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25.01.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                    ноябрь                              декабрь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25.11    не позднее 25.12   25.01 (не предоставляется)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ноябрь         декабрь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                      34/02                     34/03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ноябрь               декабрь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28.11                                                    28.12                                                  28.01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декабрь в январе 25.01 уведомление по налогу не предоставляется, так как срок предоставления расчета и уведомления совпадает.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28.01.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24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2298" marR="2298" marT="2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18210602010020000110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18210602020020000110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юридические лица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 когда законодательный (представительный) орган субъекта Российской Федерации в соответствии с пунктом 6 статьи 382 Налогового кодекса Российской Федерации предусмотрел для отдельных категорий налогоплательщиков право не исчислять и не уплачивать авансовые платежи по налогу в течение налогового периода.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 (2 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        (2 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      (2 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        (2 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62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 (3квартал)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 (3квартал)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 (3квартал)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 (3квартал)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8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25.03.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34/04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 налог </a:t>
                      </a:r>
                    </a:p>
                  </a:txBody>
                  <a:tcPr marL="2298" marR="2298" marT="2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18210604011020000110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юридические лица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предоставляются когда законодательный (представительный) орган субъекта Российской Федерации в соответствии с пунктом 6 статьи 362 Налогового кодекса Российской Федерации предусмотрел для отдельных категорий налогоплательщиков право не исчислять и не уплачивать авансовые платежи по налогу в течение налогового периода.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61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34/04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2298" marR="2298" marT="2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18210606031030000110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18210606032040000110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18210606032110000110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18210606032120000110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18210606032140000110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18210606033050000110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18210606033100000110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18210606033130000110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юридические лица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предоставляются когда нормативным правовым актом представительного органа муниципального образования (законами городов федерального значения Москвы, Санкт-Петербурга и Севастополя, нормативным правовым актом представительного органа федеральной территории "Сириус") в соответствии с пунктом 2 статьи 397 Налогового кодекса Российской Федерации предусмотрено, что налогоплательщики-организации в течение налогового периода не уплачивают авансовые платежи по налогу.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7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34/04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19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УСН</a:t>
                      </a:r>
                    </a:p>
                  </a:txBody>
                  <a:tcPr marL="2298" marR="2298" marT="2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18210501011010000110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18210501021010000110</a:t>
                      </a:r>
                      <a:b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юридические лица/ физические лица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ЮЛ 25.03.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28.04.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уведомления за 4 квартал (год) совпадает со сроком представления годовой декларации. В этой связи уведомление по сроку 25.03 (25.04) не представляется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ФЛ 25.04.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34/03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28.10.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ЮЛ: 28.03.года следующего за истекшим налоговым  периодом                           ФЛ: 28.04.года следующего за истекшим налоговым  периодом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ЕСХН</a:t>
                      </a:r>
                    </a:p>
                  </a:txBody>
                  <a:tcPr marL="2298" marR="2298" marT="2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18210503010010000110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юридические лица/ физические лица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25.03. года следующего за истекшим налоговым  периодом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34/02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28.07.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месяцев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28.03.года следующего за истекшим налоговым  периодом                           </a:t>
                      </a:r>
                    </a:p>
                  </a:txBody>
                  <a:tcPr marL="2298" marR="2298" marT="22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4594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828303"/>
            <a:ext cx="8561139" cy="6267822"/>
          </a:xfrm>
        </p:spPr>
        <p:txBody>
          <a:bodyPr/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Подробную информацию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о сроках представления уведомлений вы можете увидеть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на</a:t>
            </a: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400" dirty="0">
                <a:solidFill>
                  <a:schemeClr val="tx2">
                    <a:lumMod val="75000"/>
                  </a:schemeClr>
                </a:solidFill>
              </a:rPr>
              <a:t>интернет сайте ФНС России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 smtClean="0">
                <a:solidFill>
                  <a:srgbClr val="0000FF"/>
                </a:solidFill>
              </a:rPr>
              <a:t>https</a:t>
            </a:r>
            <a:r>
              <a:rPr lang="ru-RU" sz="3200" dirty="0">
                <a:solidFill>
                  <a:srgbClr val="0000FF"/>
                </a:solidFill>
              </a:rPr>
              <a:t>://www.nalog.gov.ru/rn77/taxation/debt/ </a:t>
            </a:r>
            <a:endParaRPr lang="ru-RU" sz="3200" dirty="0" smtClean="0">
              <a:solidFill>
                <a:srgbClr val="0000FF"/>
              </a:solidFill>
            </a:endParaRPr>
          </a:p>
          <a:p>
            <a:endParaRPr lang="ru-RU" sz="3200" dirty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«Памятка о порядке заполнения и представления уведомления об исчисленных суммах налогов, авансовых платежей по налогам, сборов, страховых взносов»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30E15-2C58-4713-A5B5-1FAF59A52D14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572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254" y="3231014"/>
            <a:ext cx="8424100" cy="1006202"/>
          </a:xfrm>
        </p:spPr>
        <p:txBody>
          <a:bodyPr/>
          <a:lstStyle/>
          <a:p>
            <a:pPr algn="ctr"/>
            <a:r>
              <a:rPr lang="ru-RU" sz="25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Спасибо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 fontScale="25000" lnSpcReduction="20000"/>
          </a:bodyPr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12586</TotalTime>
  <Words>1808</Words>
  <Application>Microsoft Office PowerPoint</Application>
  <PresentationFormat>Произвольный</PresentationFormat>
  <Paragraphs>417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Шлипунова Анна Юрьевна</cp:lastModifiedBy>
  <cp:revision>1368</cp:revision>
  <cp:lastPrinted>2022-02-15T10:26:50Z</cp:lastPrinted>
  <dcterms:created xsi:type="dcterms:W3CDTF">2013-02-13T06:35:45Z</dcterms:created>
  <dcterms:modified xsi:type="dcterms:W3CDTF">2023-02-16T09:30:08Z</dcterms:modified>
</cp:coreProperties>
</file>