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4"/>
  </p:notesMasterIdLst>
  <p:sldIdLst>
    <p:sldId id="392" r:id="rId5"/>
    <p:sldId id="414" r:id="rId6"/>
    <p:sldId id="415" r:id="rId7"/>
    <p:sldId id="416" r:id="rId8"/>
    <p:sldId id="417" r:id="rId9"/>
    <p:sldId id="427" r:id="rId10"/>
    <p:sldId id="418" r:id="rId11"/>
    <p:sldId id="419" r:id="rId12"/>
    <p:sldId id="428" r:id="rId13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01F"/>
    <a:srgbClr val="007434"/>
    <a:srgbClr val="CCFFFF"/>
    <a:srgbClr val="FFFFCC"/>
    <a:srgbClr val="C7605D"/>
    <a:srgbClr val="C96765"/>
    <a:srgbClr val="6898C0"/>
    <a:srgbClr val="91BADB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5" autoAdjust="0"/>
    <p:restoredTop sz="94660"/>
  </p:normalViewPr>
  <p:slideViewPr>
    <p:cSldViewPr snapToGrid="0">
      <p:cViewPr>
        <p:scale>
          <a:sx n="100" d="100"/>
          <a:sy n="100" d="100"/>
        </p:scale>
        <p:origin x="-1440" y="-372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Единый налоговый счет (ЕНС).</a:t>
            </a:r>
            <a:b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</a:br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Единый налоговый платеж (ЕНП).</a:t>
            </a:r>
            <a:b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</a:br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Основные принципы ведения.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7680" y="5196840"/>
            <a:ext cx="5166360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Начальник отдела урегулирования задолженности </a:t>
            </a: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Людмила Ивановна Пищалева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845820" y="71905"/>
            <a:ext cx="8993505" cy="747246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Основные понятия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76533" y="3428998"/>
            <a:ext cx="1606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  <a:cs typeface="Arial" panose="020B0604020202020204" pitchFamily="34" charset="0"/>
              </a:rPr>
              <a:t>Долг по налогам</a:t>
            </a:r>
            <a:endParaRPr lang="ru-RU" sz="2400" dirty="0">
              <a:solidFill>
                <a:schemeClr val="bg1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0540" y="2061014"/>
            <a:ext cx="10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5801F"/>
                </a:solidFill>
                <a:latin typeface="Arial Narrow" pitchFamily="34" charset="0"/>
              </a:rPr>
              <a:t>ЕНС</a:t>
            </a:r>
            <a:endParaRPr lang="ru-RU" sz="3600" b="1" dirty="0">
              <a:solidFill>
                <a:srgbClr val="F5801F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2940" y="1021437"/>
            <a:ext cx="88468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Федеральный закон </a:t>
            </a:r>
            <a:r>
              <a:rPr lang="ru-RU" sz="2400" b="1" dirty="0">
                <a:solidFill>
                  <a:schemeClr val="tx2"/>
                </a:solidFill>
                <a:latin typeface="Arial Narrow" pitchFamily="34" charset="0"/>
              </a:rPr>
              <a:t>от 14.07.2022 N 263-ФЗ </a:t>
            </a:r>
            <a:endParaRPr lang="ru-RU" sz="24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"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О внесении изменений в части первую и вторую Налогового кодекса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РФ"</a:t>
            </a:r>
            <a:endParaRPr lang="ru-RU" sz="240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84020" y="1845571"/>
            <a:ext cx="7970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Arial Narrow" pitchFamily="34" charset="0"/>
              </a:rPr>
              <a:t>форма учета налоговыми органами</a:t>
            </a:r>
            <a:r>
              <a:rPr lang="ru-RU" sz="1600" u="sng" dirty="0" smtClean="0">
                <a:latin typeface="Arial Narrow" pitchFamily="34" charset="0"/>
              </a:rPr>
              <a:t>:</a:t>
            </a:r>
          </a:p>
          <a:p>
            <a:r>
              <a:rPr lang="ru-RU" sz="1600" dirty="0">
                <a:latin typeface="Arial Narrow" pitchFamily="34" charset="0"/>
              </a:rPr>
              <a:t>1) денежного выражения совокупной </a:t>
            </a:r>
            <a:r>
              <a:rPr lang="ru-RU" sz="1600" dirty="0" smtClean="0">
                <a:latin typeface="Arial Narrow" pitchFamily="34" charset="0"/>
              </a:rPr>
              <a:t>обязанности</a:t>
            </a:r>
            <a:endParaRPr lang="ru-RU" sz="1600" dirty="0">
              <a:latin typeface="Arial Narrow" pitchFamily="34" charset="0"/>
            </a:endParaRPr>
          </a:p>
          <a:p>
            <a:r>
              <a:rPr lang="ru-RU" sz="1600" dirty="0">
                <a:latin typeface="Arial Narrow" pitchFamily="34" charset="0"/>
              </a:rPr>
              <a:t>2) денежных средств, перечисленных в качестве единого налогового платежа и (или) признаваемых в качестве единого налогового </a:t>
            </a:r>
            <a:r>
              <a:rPr lang="ru-RU" sz="1600" dirty="0" smtClean="0">
                <a:latin typeface="Arial Narrow" pitchFamily="34" charset="0"/>
              </a:rPr>
              <a:t>платежа</a:t>
            </a:r>
            <a:endParaRPr lang="ru-RU" sz="1600" dirty="0"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501140" y="1923170"/>
            <a:ext cx="0" cy="92202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7675" y="3198165"/>
            <a:ext cx="10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5801F"/>
                </a:solidFill>
                <a:latin typeface="Arial Narrow" pitchFamily="34" charset="0"/>
              </a:rPr>
              <a:t>ЕНП</a:t>
            </a:r>
            <a:endParaRPr lang="ru-RU" sz="3600" b="1" dirty="0">
              <a:solidFill>
                <a:srgbClr val="F5801F"/>
              </a:solidFill>
              <a:latin typeface="Arial Narrow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506855" y="3066108"/>
            <a:ext cx="0" cy="92202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07820" y="3074880"/>
            <a:ext cx="81302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денежные средства, перечисленные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налогоплательщиком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и (или) иным лицом в бюджетную систему Российской Федерации на счет Федерального казначейства, предназначенные для исполнения совокупной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обязанности,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а также денежные средства, взысканные с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налогоплательщика в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соответствии с 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Налоговым Кодексом РФ </a:t>
            </a:r>
          </a:p>
          <a:p>
            <a:pPr algn="just"/>
            <a:r>
              <a:rPr lang="ru-RU" sz="1600" u="sng" dirty="0" smtClean="0">
                <a:latin typeface="Arial Narrow" pitchFamily="34" charset="0"/>
              </a:rPr>
              <a:t>суммы </a:t>
            </a:r>
            <a:r>
              <a:rPr lang="ru-RU" sz="1600" u="sng" dirty="0">
                <a:latin typeface="Arial Narrow" pitchFamily="34" charset="0"/>
              </a:rPr>
              <a:t>денежных средств, подлежащие учету на едином налоговом счете</a:t>
            </a:r>
            <a:r>
              <a:rPr lang="ru-RU" sz="1600" dirty="0">
                <a:latin typeface="Arial Narrow" pitchFamily="34" charset="0"/>
              </a:rPr>
              <a:t>:</a:t>
            </a:r>
          </a:p>
          <a:p>
            <a:pPr algn="just"/>
            <a:r>
              <a:rPr lang="ru-RU" sz="1600" dirty="0">
                <a:latin typeface="Arial Narrow" pitchFamily="34" charset="0"/>
              </a:rPr>
              <a:t>1) в связи с принятием налоговым органом решения о возмещении (о предоставлении налогового вычета) суммы </a:t>
            </a:r>
            <a:r>
              <a:rPr lang="ru-RU" sz="1600" dirty="0" smtClean="0">
                <a:latin typeface="Arial Narrow" pitchFamily="34" charset="0"/>
              </a:rPr>
              <a:t>налога;</a:t>
            </a:r>
            <a:endParaRPr lang="ru-RU" sz="1600" dirty="0">
              <a:latin typeface="Arial Narrow" pitchFamily="34" charset="0"/>
            </a:endParaRPr>
          </a:p>
          <a:p>
            <a:pPr algn="just"/>
            <a:r>
              <a:rPr lang="ru-RU" sz="1600" dirty="0">
                <a:latin typeface="Arial Narrow" pitchFamily="34" charset="0"/>
              </a:rPr>
              <a:t>2) в связи с поступлением от иного лица в результате зачета суммы денежных средств в соответствии со статьей 78 Налогового </a:t>
            </a:r>
            <a:r>
              <a:rPr lang="ru-RU" sz="1600" dirty="0" smtClean="0">
                <a:latin typeface="Arial Narrow" pitchFamily="34" charset="0"/>
              </a:rPr>
              <a:t>Кодекса</a:t>
            </a:r>
            <a:endParaRPr lang="ru-RU" sz="1600" dirty="0">
              <a:latin typeface="Arial Narrow" pitchFamily="34" charset="0"/>
            </a:endParaRPr>
          </a:p>
          <a:p>
            <a:pPr algn="just"/>
            <a:r>
              <a:rPr lang="ru-RU" sz="1600" dirty="0">
                <a:latin typeface="Arial Narrow" pitchFamily="34" charset="0"/>
              </a:rPr>
              <a:t>3) в связи с отменой (полностью или частично) зачета денежных средств в счет исполнения предстоящей обязанности по уплате </a:t>
            </a:r>
            <a:r>
              <a:rPr lang="ru-RU" sz="1600" dirty="0" smtClean="0">
                <a:latin typeface="Arial Narrow" pitchFamily="34" charset="0"/>
              </a:rPr>
              <a:t>налога, </a:t>
            </a:r>
            <a:r>
              <a:rPr lang="ru-RU" sz="1600" dirty="0">
                <a:latin typeface="Arial Narrow" pitchFamily="34" charset="0"/>
              </a:rPr>
              <a:t>осуществленного на основании заявления, представленного в соответствии с пунктом 6 статьи 78 </a:t>
            </a:r>
            <a:r>
              <a:rPr lang="ru-RU" sz="1600" dirty="0" smtClean="0">
                <a:latin typeface="Arial Narrow" pitchFamily="34" charset="0"/>
              </a:rPr>
              <a:t>Налогового Кодекса</a:t>
            </a:r>
          </a:p>
          <a:p>
            <a:pPr algn="just"/>
            <a:r>
              <a:rPr lang="ru-RU" sz="1600" dirty="0" smtClean="0">
                <a:latin typeface="Arial Narrow" pitchFamily="34" charset="0"/>
              </a:rPr>
              <a:t>4</a:t>
            </a:r>
            <a:r>
              <a:rPr lang="ru-RU" sz="1600" dirty="0">
                <a:latin typeface="Arial Narrow" pitchFamily="34" charset="0"/>
              </a:rPr>
              <a:t>) в связи с начислением налоговым органом процентов в соответствии с пунктами 4 и (или) 9 статьи 79 Налогового </a:t>
            </a:r>
            <a:r>
              <a:rPr lang="ru-RU" sz="1600" dirty="0" smtClean="0">
                <a:latin typeface="Arial Narrow" pitchFamily="34" charset="0"/>
              </a:rPr>
              <a:t>Кодекса</a:t>
            </a:r>
            <a:endParaRPr lang="ru-RU" sz="1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75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9667" y="178858"/>
            <a:ext cx="8813800" cy="828675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Единый налоговый счет (ЕНС)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23850" y="1715334"/>
            <a:ext cx="1685926" cy="1152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2800" dirty="0" smtClean="0">
                <a:solidFill>
                  <a:schemeClr val="tx2"/>
                </a:solidFill>
                <a:latin typeface="Arial Narrow" pitchFamily="34" charset="0"/>
              </a:rPr>
              <a:t>Сальдо </a:t>
            </a:r>
          </a:p>
          <a:p>
            <a:pPr algn="ctr" eaLnBrk="1" hangingPunct="1">
              <a:spcBef>
                <a:spcPts val="0"/>
              </a:spcBef>
            </a:pPr>
            <a:r>
              <a:rPr lang="ru-RU" sz="2800" dirty="0" smtClean="0">
                <a:solidFill>
                  <a:schemeClr val="tx2"/>
                </a:solidFill>
                <a:latin typeface="Arial Narrow" pitchFamily="34" charset="0"/>
              </a:rPr>
              <a:t>ЕНС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43176" y="1715334"/>
            <a:ext cx="3771900" cy="1123712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>
              <a:spcBef>
                <a:spcPts val="0"/>
              </a:spcBef>
              <a:defRPr sz="28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r>
              <a:rPr lang="ru-RU" sz="2000" dirty="0"/>
              <a:t>Общая сумма денежных средств, перечисленных  и (или) признаваемых в качестве ЕНП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1150" y="2128984"/>
            <a:ext cx="309700" cy="3948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474550" y="1929536"/>
            <a:ext cx="309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-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6784250" y="1717924"/>
            <a:ext cx="2693125" cy="1116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ctr">
              <a:spcBef>
                <a:spcPts val="0"/>
              </a:spcBef>
              <a:defRPr sz="28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r>
              <a:rPr lang="ru-RU" sz="2000" dirty="0" smtClean="0"/>
              <a:t>Денежное выражение </a:t>
            </a:r>
            <a:r>
              <a:rPr lang="ru-RU" sz="2000" dirty="0"/>
              <a:t>совокупной обязанности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16953" y="3346782"/>
            <a:ext cx="1669047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solidFill>
                  <a:schemeClr val="tx2"/>
                </a:solidFill>
                <a:latin typeface="Arial Narrow" pitchFamily="34" charset="0"/>
              </a:rPr>
              <a:t>В </a:t>
            </a:r>
            <a:r>
              <a:rPr lang="ru-RU" u="sng" dirty="0">
                <a:solidFill>
                  <a:schemeClr val="tx2"/>
                </a:solidFill>
                <a:latin typeface="Arial Narrow" pitchFamily="34" charset="0"/>
              </a:rPr>
              <a:t>составе </a:t>
            </a:r>
            <a:r>
              <a:rPr lang="ru-RU" u="sng" dirty="0" smtClean="0">
                <a:solidFill>
                  <a:schemeClr val="tx2"/>
                </a:solidFill>
                <a:latin typeface="Arial Narrow" pitchFamily="34" charset="0"/>
              </a:rPr>
              <a:t>ЕНП</a:t>
            </a:r>
            <a:endParaRPr lang="ru-RU" u="sng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3850" y="3744713"/>
            <a:ext cx="2585897" cy="2346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Налог на прибыль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НДС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НДФЛ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(за исключением налога, уплачиваемого в порядке ст. 227.1 НК РФ)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страховые взносы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налог на имущество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транспортный налог</a:t>
            </a:r>
          </a:p>
          <a:p>
            <a:pPr marL="285750" indent="-285750"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земельный налог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652980" y="3126319"/>
            <a:ext cx="2212465" cy="69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solidFill>
                  <a:schemeClr val="tx2"/>
                </a:solidFill>
                <a:latin typeface="Arial Narrow" pitchFamily="34" charset="0"/>
              </a:rPr>
              <a:t>Отдельные платежи </a:t>
            </a:r>
          </a:p>
          <a:p>
            <a:r>
              <a:rPr lang="ru-RU" u="sng" dirty="0" smtClean="0">
                <a:solidFill>
                  <a:schemeClr val="accent1"/>
                </a:solidFill>
                <a:latin typeface="Arial Narrow" pitchFamily="34" charset="0"/>
              </a:rPr>
              <a:t>(или в составе ЕНП)</a:t>
            </a:r>
            <a:endParaRPr lang="ru-RU" u="sng" dirty="0">
              <a:solidFill>
                <a:schemeClr val="accent1"/>
              </a:solidFill>
              <a:latin typeface="Arial Narrow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414855" y="3820913"/>
            <a:ext cx="290022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latin typeface="Arial Narrow" pitchFamily="34" charset="0"/>
              </a:rPr>
              <a:t>НПД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(его уплачивают только физлица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)</a:t>
            </a:r>
            <a:endParaRPr lang="ru-RU" sz="1600" dirty="0">
              <a:latin typeface="Arial Narrow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latin typeface="Arial Narrow" pitchFamily="34" charset="0"/>
              </a:rPr>
              <a:t>сбор </a:t>
            </a:r>
            <a:r>
              <a:rPr lang="ru-RU" sz="1600" dirty="0">
                <a:latin typeface="Arial Narrow" pitchFamily="34" charset="0"/>
              </a:rPr>
              <a:t>за пользование объектами животного </a:t>
            </a:r>
            <a:r>
              <a:rPr lang="ru-RU" sz="1600" dirty="0" smtClean="0">
                <a:latin typeface="Arial Narrow" pitchFamily="34" charset="0"/>
              </a:rPr>
              <a:t>мира</a:t>
            </a:r>
            <a:endParaRPr lang="ru-RU" sz="1600" dirty="0">
              <a:latin typeface="Arial Narrow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latin typeface="Arial Narrow" pitchFamily="34" charset="0"/>
              </a:rPr>
              <a:t>сбор </a:t>
            </a:r>
            <a:r>
              <a:rPr lang="ru-RU" sz="1600" dirty="0">
                <a:latin typeface="Arial Narrow" pitchFamily="34" charset="0"/>
              </a:rPr>
              <a:t>за пользование объектами водных биоресурсов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024579" y="3342865"/>
            <a:ext cx="2212465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solidFill>
                  <a:schemeClr val="tx2"/>
                </a:solidFill>
                <a:latin typeface="Arial Narrow" pitchFamily="34" charset="0"/>
              </a:rPr>
              <a:t>Отдельные платежи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779594" y="3799359"/>
            <a:ext cx="269778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latin typeface="Arial Narrow" pitchFamily="34" charset="0"/>
              </a:rPr>
              <a:t>НДФЛ </a:t>
            </a:r>
            <a:r>
              <a:rPr lang="ru-RU" sz="1600" dirty="0">
                <a:latin typeface="Arial Narrow" pitchFamily="34" charset="0"/>
              </a:rPr>
              <a:t>с выплат иностранцам, работающим по патенту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(в порядке, предусмотренном ст. 227.1 НК РФ</a:t>
            </a:r>
            <a:r>
              <a:rPr lang="ru-RU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)</a:t>
            </a:r>
            <a:endParaRPr lang="ru-RU" sz="16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</a:endParaRPr>
          </a:p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latin typeface="Arial Narrow" pitchFamily="34" charset="0"/>
              </a:rPr>
              <a:t>госпошлина</a:t>
            </a:r>
            <a:r>
              <a:rPr lang="ru-RU" sz="1600" dirty="0">
                <a:latin typeface="Arial Narrow" pitchFamily="34" charset="0"/>
              </a:rPr>
              <a:t>, в отношении которой судом не выдан исполнительный </a:t>
            </a:r>
            <a:r>
              <a:rPr lang="ru-RU" sz="1600" dirty="0" smtClean="0">
                <a:latin typeface="Arial Narrow" pitchFamily="34" charset="0"/>
              </a:rPr>
              <a:t>документ</a:t>
            </a:r>
          </a:p>
          <a:p>
            <a:pPr marL="285750" indent="-285750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с</a:t>
            </a:r>
            <a:r>
              <a:rPr lang="ru-RU" sz="1600" dirty="0" smtClean="0">
                <a:latin typeface="Arial Narrow" pitchFamily="34" charset="0"/>
              </a:rPr>
              <a:t>траховые </a:t>
            </a:r>
            <a:r>
              <a:rPr lang="ru-RU" sz="1600" dirty="0">
                <a:latin typeface="Arial Narrow" pitchFamily="34" charset="0"/>
              </a:rPr>
              <a:t>взносы на случай травматизма</a:t>
            </a:r>
          </a:p>
        </p:txBody>
      </p:sp>
    </p:spTree>
    <p:extLst>
      <p:ext uri="{BB962C8B-B14F-4D97-AF65-F5344CB8AC3E}">
        <p14:creationId xmlns:p14="http://schemas.microsoft.com/office/powerpoint/2010/main" val="3550382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2" y="152539"/>
            <a:ext cx="9411635" cy="804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dirty="0" smtClean="0"/>
              <a:t>Уведомление об исчисленных суммах</a:t>
            </a:r>
            <a:endParaRPr lang="ru-RU" dirty="0"/>
          </a:p>
        </p:txBody>
      </p:sp>
      <p:grpSp>
        <p:nvGrpSpPr>
          <p:cNvPr id="1031" name="Группа 1030"/>
          <p:cNvGrpSpPr/>
          <p:nvPr/>
        </p:nvGrpSpPr>
        <p:grpSpPr>
          <a:xfrm>
            <a:off x="0" y="2696030"/>
            <a:ext cx="3495675" cy="3495675"/>
            <a:chOff x="-28575" y="1622425"/>
            <a:chExt cx="3495675" cy="3495675"/>
          </a:xfrm>
        </p:grpSpPr>
        <p:grpSp>
          <p:nvGrpSpPr>
            <p:cNvPr id="1029" name="Группа 1028"/>
            <p:cNvGrpSpPr/>
            <p:nvPr/>
          </p:nvGrpSpPr>
          <p:grpSpPr>
            <a:xfrm>
              <a:off x="-28575" y="1622425"/>
              <a:ext cx="3495675" cy="3495675"/>
              <a:chOff x="-28575" y="1622425"/>
              <a:chExt cx="3495675" cy="3495675"/>
            </a:xfrm>
          </p:grpSpPr>
          <p:pic>
            <p:nvPicPr>
              <p:cNvPr id="1026" name="Picture 2" descr="C:\Users\3500-01-516\Desktop\Слайды\Человечки\IMG_2539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8575" y="1622425"/>
                <a:ext cx="3495675" cy="34956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8" name="Прямоугольник 1027"/>
              <p:cNvSpPr/>
              <p:nvPr/>
            </p:nvSpPr>
            <p:spPr>
              <a:xfrm>
                <a:off x="702199" y="2023925"/>
                <a:ext cx="1314450" cy="28800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spcBef>
                    <a:spcPts val="0"/>
                  </a:spcBef>
                </a:pPr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1657350" y="2564303"/>
                <a:ext cx="1188000" cy="21960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 eaLnBrk="1" hangingPunct="1">
                  <a:spcBef>
                    <a:spcPts val="0"/>
                  </a:spcBef>
                </a:pPr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</p:grpSp>
        <p:sp>
          <p:nvSpPr>
            <p:cNvPr id="10" name="Прямоугольник 9"/>
            <p:cNvSpPr/>
            <p:nvPr/>
          </p:nvSpPr>
          <p:spPr>
            <a:xfrm>
              <a:off x="765437" y="1888549"/>
              <a:ext cx="862737" cy="394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1.</a:t>
              </a:r>
              <a:r>
                <a:rPr lang="ru-RU" b="1" dirty="0" smtClean="0">
                  <a:solidFill>
                    <a:prstClr val="black"/>
                  </a:solidFill>
                  <a:latin typeface="Arial Narrow" pitchFamily="34" charset="0"/>
                </a:rPr>
                <a:t> ИНН</a:t>
              </a:r>
              <a:endParaRPr lang="ru-RU" b="1" dirty="0">
                <a:latin typeface="Arial Narrow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87400" y="4437639"/>
              <a:ext cx="1091256" cy="3948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6.</a:t>
              </a:r>
              <a:r>
                <a:rPr lang="ru-RU" b="1" dirty="0" smtClean="0">
                  <a:latin typeface="Arial Narrow" pitchFamily="34" charset="0"/>
                </a:rPr>
                <a:t> сумма</a:t>
              </a:r>
              <a:endParaRPr lang="ru-RU" b="1" dirty="0">
                <a:latin typeface="Arial Narrow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68829" y="2285105"/>
              <a:ext cx="840295" cy="394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2.</a:t>
              </a:r>
              <a:r>
                <a:rPr lang="ru-RU" b="1" dirty="0" smtClean="0">
                  <a:solidFill>
                    <a:prstClr val="black"/>
                  </a:solidFill>
                  <a:latin typeface="Arial Narrow" pitchFamily="34" charset="0"/>
                </a:rPr>
                <a:t> КПП</a:t>
              </a:r>
              <a:endParaRPr lang="ru-RU" b="1" dirty="0"/>
            </a:p>
          </p:txBody>
        </p:sp>
        <p:sp>
          <p:nvSpPr>
            <p:cNvPr id="1024" name="Прямоугольник 1023"/>
            <p:cNvSpPr/>
            <p:nvPr/>
          </p:nvSpPr>
          <p:spPr>
            <a:xfrm>
              <a:off x="772221" y="2681634"/>
              <a:ext cx="817853" cy="394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3.</a:t>
              </a:r>
              <a:r>
                <a:rPr lang="ru-RU" b="1" dirty="0" smtClean="0">
                  <a:solidFill>
                    <a:prstClr val="black"/>
                  </a:solidFill>
                  <a:latin typeface="Arial Narrow" pitchFamily="34" charset="0"/>
                </a:rPr>
                <a:t> КБК</a:t>
              </a:r>
              <a:endParaRPr lang="ru-RU" b="1" dirty="0"/>
            </a:p>
          </p:txBody>
        </p:sp>
        <p:sp>
          <p:nvSpPr>
            <p:cNvPr id="1025" name="Прямоугольник 1024"/>
            <p:cNvSpPr/>
            <p:nvPr/>
          </p:nvSpPr>
          <p:spPr>
            <a:xfrm>
              <a:off x="758825" y="3076486"/>
              <a:ext cx="1154483" cy="394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4.</a:t>
              </a:r>
              <a:r>
                <a:rPr lang="ru-RU" b="1" dirty="0" smtClean="0">
                  <a:solidFill>
                    <a:prstClr val="black"/>
                  </a:solidFill>
                  <a:latin typeface="Arial Narrow" pitchFamily="34" charset="0"/>
                </a:rPr>
                <a:t> ОКТМО</a:t>
              </a:r>
              <a:endParaRPr lang="ru-RU" b="1" dirty="0"/>
            </a:p>
          </p:txBody>
        </p:sp>
        <p:sp>
          <p:nvSpPr>
            <p:cNvPr id="1027" name="Прямоугольник 1026"/>
            <p:cNvSpPr/>
            <p:nvPr/>
          </p:nvSpPr>
          <p:spPr>
            <a:xfrm>
              <a:off x="758825" y="3443979"/>
              <a:ext cx="2182513" cy="9998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  <a:latin typeface="Arial Narrow" pitchFamily="34" charset="0"/>
                </a:rPr>
                <a:t>5. </a:t>
              </a:r>
              <a:r>
                <a:rPr lang="ru-RU" b="1" dirty="0" smtClean="0">
                  <a:solidFill>
                    <a:prstClr val="black"/>
                  </a:solidFill>
                  <a:latin typeface="Arial Narrow" pitchFamily="34" charset="0"/>
                </a:rPr>
                <a:t>отчетный </a:t>
              </a:r>
              <a:r>
                <a:rPr lang="ru-RU" b="1" dirty="0">
                  <a:solidFill>
                    <a:prstClr val="black"/>
                  </a:solidFill>
                  <a:latin typeface="Arial Narrow" pitchFamily="34" charset="0"/>
                </a:rPr>
                <a:t>(налоговый) период</a:t>
              </a:r>
              <a:endParaRPr lang="ru-RU" b="1" dirty="0"/>
            </a:p>
          </p:txBody>
        </p:sp>
      </p:grpSp>
      <p:sp>
        <p:nvSpPr>
          <p:cNvPr id="39" name="Стрелка вправо 38"/>
          <p:cNvSpPr/>
          <p:nvPr/>
        </p:nvSpPr>
        <p:spPr>
          <a:xfrm>
            <a:off x="3654422" y="3863735"/>
            <a:ext cx="3565525" cy="1347590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ЛК, ТКС,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ERP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30" y="3159580"/>
            <a:ext cx="2168012" cy="2080456"/>
          </a:xfrm>
          <a:prstGeom prst="rect">
            <a:avLst/>
          </a:prstGeom>
        </p:spPr>
      </p:pic>
      <p:sp>
        <p:nvSpPr>
          <p:cNvPr id="1032" name="Прямоугольник 1031"/>
          <p:cNvSpPr/>
          <p:nvPr/>
        </p:nvSpPr>
        <p:spPr>
          <a:xfrm>
            <a:off x="419100" y="1387547"/>
            <a:ext cx="9477375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Форма уведомления об исчисленных суммах налогов, авансовых платежей по налогам, сборов, страховых взносов утверждена </a:t>
            </a:r>
            <a:r>
              <a:rPr lang="ru-RU" b="1" dirty="0">
                <a:latin typeface="Arial Narrow" pitchFamily="34" charset="0"/>
              </a:rPr>
              <a:t>Приказом ФНС России от 02.11.2022 N ЕД-7-8/1047</a:t>
            </a:r>
            <a:r>
              <a:rPr lang="ru-RU" b="1" dirty="0" smtClean="0">
                <a:latin typeface="Arial Narrow" pitchFamily="34" charset="0"/>
              </a:rPr>
              <a:t>@</a:t>
            </a:r>
            <a:endParaRPr lang="ru-RU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3245" y="115566"/>
            <a:ext cx="9385888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Сроки предоставления отчетности и уплаты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775" y="1099130"/>
            <a:ext cx="4742334" cy="3024000"/>
          </a:xfrm>
          <a:prstGeom prst="rect">
            <a:avLst/>
          </a:prstGeom>
          <a:solidFill>
            <a:schemeClr val="accent1">
              <a:lumMod val="20000"/>
              <a:lumOff val="80000"/>
              <a:alpha val="22000"/>
            </a:schemeClr>
          </a:soli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graphicFrame>
        <p:nvGraphicFramePr>
          <p:cNvPr id="8" name="Таблица 6">
            <a:extLst>
              <a:ext uri="{FF2B5EF4-FFF2-40B4-BE49-F238E27FC236}">
                <a16:creationId xmlns="" xmlns:a16="http://schemas.microsoft.com/office/drawing/2014/main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795274"/>
              </p:ext>
            </p:extLst>
          </p:nvPr>
        </p:nvGraphicFramePr>
        <p:xfrm>
          <a:off x="544215" y="1549964"/>
          <a:ext cx="3863454" cy="2122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922">
                  <a:extLst>
                    <a:ext uri="{9D8B030D-6E8A-4147-A177-3AD203B41FA5}">
                      <a16:colId xmlns="" xmlns:a16="http://schemas.microsoft.com/office/drawing/2014/main" val="3659514831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1911899699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786730247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89414163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1015760903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3525285334"/>
                    </a:ext>
                  </a:extLst>
                </a:gridCol>
                <a:gridCol w="551922">
                  <a:extLst>
                    <a:ext uri="{9D8B030D-6E8A-4147-A177-3AD203B41FA5}">
                      <a16:colId xmlns="" xmlns:a16="http://schemas.microsoft.com/office/drawing/2014/main" val="2188868648"/>
                    </a:ext>
                  </a:extLst>
                </a:gridCol>
              </a:tblGrid>
              <a:tr h="31714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  <a:ea typeface="Roboto Condensed" panose="02000000000000000000" pitchFamily="2" charset="0"/>
                        </a:rPr>
                        <a:t>пн</a:t>
                      </a:r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  <a:ea typeface="Roboto Condensed" panose="02000000000000000000" pitchFamily="2" charset="0"/>
                        </a:rPr>
                        <a:t>вт</a:t>
                      </a:r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  <a:ea typeface="Roboto Condensed" panose="02000000000000000000" pitchFamily="2" charset="0"/>
                        </a:rPr>
                        <a:t>ср</a:t>
                      </a:r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  <a:ea typeface="Roboto Condensed" panose="02000000000000000000" pitchFamily="2" charset="0"/>
                        </a:rPr>
                        <a:t>чт</a:t>
                      </a:r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  <a:ea typeface="Roboto Condensed" panose="02000000000000000000" pitchFamily="2" charset="0"/>
                        </a:rPr>
                        <a:t>пт</a:t>
                      </a:r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сб</a:t>
                      </a:r>
                      <a:endParaRPr lang="ru-RU" sz="1800" b="1" dirty="0">
                        <a:solidFill>
                          <a:srgbClr val="EF435A"/>
                        </a:solidFill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вс</a:t>
                      </a:r>
                      <a:endParaRPr lang="ru-RU" sz="1800" b="1" dirty="0">
                        <a:solidFill>
                          <a:srgbClr val="EF435A"/>
                        </a:solidFill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7142"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5151999"/>
                  </a:ext>
                </a:extLst>
              </a:tr>
              <a:tr h="30083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97825203"/>
                  </a:ext>
                </a:extLst>
              </a:tr>
              <a:tr h="30083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5978643"/>
                  </a:ext>
                </a:extLst>
              </a:tr>
              <a:tr h="30083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123048"/>
                  </a:ext>
                </a:extLst>
              </a:tr>
              <a:tr h="30083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EF435A"/>
                          </a:solidFill>
                          <a:latin typeface="Arial Narrow" pitchFamily="34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53530123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86375" y="1501775"/>
            <a:ext cx="3238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u="sng" dirty="0" smtClean="0">
                <a:latin typeface="Arial Narrow" pitchFamily="34" charset="0"/>
              </a:rPr>
              <a:t>Расчет </a:t>
            </a:r>
            <a:r>
              <a:rPr lang="ru-RU" sz="2400" u="sng" dirty="0">
                <a:latin typeface="Arial Narrow" pitchFamily="34" charset="0"/>
              </a:rPr>
              <a:t>по форме 6-НДФЛ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86375" y="1959926"/>
            <a:ext cx="43434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за 1 квартал – </a:t>
            </a:r>
            <a:r>
              <a:rPr lang="ru-RU" dirty="0">
                <a:solidFill>
                  <a:schemeClr val="tx2"/>
                </a:solidFill>
                <a:latin typeface="Arial Narrow" pitchFamily="34" charset="0"/>
              </a:rPr>
              <a:t>25 </a:t>
            </a:r>
            <a:r>
              <a:rPr lang="ru-RU" dirty="0" smtClean="0">
                <a:solidFill>
                  <a:schemeClr val="tx2"/>
                </a:solidFill>
                <a:latin typeface="Arial Narrow" pitchFamily="34" charset="0"/>
              </a:rPr>
              <a:t>апреля</a:t>
            </a:r>
          </a:p>
          <a:p>
            <a:r>
              <a:rPr lang="ru-RU" dirty="0" smtClean="0">
                <a:latin typeface="Arial Narrow" pitchFamily="34" charset="0"/>
              </a:rPr>
              <a:t>за </a:t>
            </a:r>
            <a:r>
              <a:rPr lang="ru-RU" dirty="0">
                <a:latin typeface="Arial Narrow" pitchFamily="34" charset="0"/>
              </a:rPr>
              <a:t>полугодие – </a:t>
            </a:r>
            <a:r>
              <a:rPr lang="ru-RU" dirty="0">
                <a:solidFill>
                  <a:schemeClr val="tx2"/>
                </a:solidFill>
                <a:latin typeface="Arial Narrow" pitchFamily="34" charset="0"/>
              </a:rPr>
              <a:t>25 </a:t>
            </a:r>
            <a:r>
              <a:rPr lang="ru-RU" dirty="0" smtClean="0">
                <a:solidFill>
                  <a:schemeClr val="tx2"/>
                </a:solidFill>
                <a:latin typeface="Arial Narrow" pitchFamily="34" charset="0"/>
              </a:rPr>
              <a:t>июля</a:t>
            </a:r>
          </a:p>
          <a:p>
            <a:r>
              <a:rPr lang="ru-RU" dirty="0" smtClean="0">
                <a:latin typeface="Arial Narrow" pitchFamily="34" charset="0"/>
              </a:rPr>
              <a:t>за </a:t>
            </a:r>
            <a:r>
              <a:rPr lang="ru-RU" dirty="0">
                <a:latin typeface="Arial Narrow" pitchFamily="34" charset="0"/>
              </a:rPr>
              <a:t>9 месяцев – </a:t>
            </a:r>
            <a:r>
              <a:rPr lang="ru-RU" dirty="0">
                <a:solidFill>
                  <a:schemeClr val="tx2"/>
                </a:solidFill>
                <a:latin typeface="Arial Narrow" pitchFamily="34" charset="0"/>
              </a:rPr>
              <a:t>25 </a:t>
            </a:r>
            <a:r>
              <a:rPr lang="ru-RU" dirty="0" smtClean="0">
                <a:solidFill>
                  <a:schemeClr val="tx2"/>
                </a:solidFill>
                <a:latin typeface="Arial Narrow" pitchFamily="34" charset="0"/>
              </a:rPr>
              <a:t>октября</a:t>
            </a:r>
          </a:p>
          <a:p>
            <a:r>
              <a:rPr lang="ru-RU" dirty="0" smtClean="0">
                <a:latin typeface="Arial Narrow" pitchFamily="34" charset="0"/>
              </a:rPr>
              <a:t>по </a:t>
            </a:r>
            <a:r>
              <a:rPr lang="ru-RU" dirty="0">
                <a:latin typeface="Arial Narrow" pitchFamily="34" charset="0"/>
              </a:rPr>
              <a:t>итогам года - </a:t>
            </a:r>
            <a:r>
              <a:rPr lang="ru-RU" dirty="0" smtClean="0">
                <a:solidFill>
                  <a:schemeClr val="tx2"/>
                </a:solidFill>
                <a:latin typeface="Arial Narrow" pitchFamily="34" charset="0"/>
              </a:rPr>
              <a:t>25 </a:t>
            </a:r>
            <a:r>
              <a:rPr lang="ru-RU" dirty="0">
                <a:solidFill>
                  <a:schemeClr val="tx2"/>
                </a:solidFill>
                <a:latin typeface="Arial Narrow" pitchFamily="34" charset="0"/>
              </a:rPr>
              <a:t>февраля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7116" y="4087441"/>
            <a:ext cx="9039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tx2"/>
                </a:solidFill>
                <a:latin typeface="Arial Narrow" pitchFamily="34" charset="0"/>
              </a:rPr>
              <a:t>Последовательность распределения средств</a:t>
            </a:r>
            <a:r>
              <a:rPr lang="ru-RU" sz="2000" b="1" dirty="0">
                <a:solidFill>
                  <a:schemeClr val="tx2"/>
                </a:solidFill>
                <a:latin typeface="Arial Narrow" pitchFamily="34" charset="0"/>
              </a:rPr>
              <a:t>, уплаченных (перечисленных) в качестве единого налогового </a:t>
            </a:r>
            <a:r>
              <a:rPr lang="ru-RU" sz="2000" b="1" dirty="0" smtClean="0">
                <a:solidFill>
                  <a:schemeClr val="tx2"/>
                </a:solidFill>
                <a:latin typeface="Arial Narrow" pitchFamily="34" charset="0"/>
              </a:rPr>
              <a:t>платежа:</a:t>
            </a:r>
            <a:endParaRPr lang="ru-RU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3" y="4795327"/>
            <a:ext cx="9010652" cy="190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Arial Narrow" pitchFamily="34" charset="0"/>
              </a:rPr>
              <a:t>1)</a:t>
            </a:r>
            <a:r>
              <a:rPr lang="ru-RU" dirty="0">
                <a:latin typeface="Arial Narrow" pitchFamily="34" charset="0"/>
              </a:rPr>
              <a:t> недоимка - начиная с наиболее раннего момента ее </a:t>
            </a:r>
            <a:r>
              <a:rPr lang="ru-RU" dirty="0" smtClean="0">
                <a:latin typeface="Arial Narrow" pitchFamily="34" charset="0"/>
              </a:rPr>
              <a:t>выявления</a:t>
            </a:r>
            <a:endParaRPr lang="ru-RU" dirty="0">
              <a:latin typeface="Arial Narrow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Arial Narrow" pitchFamily="34" charset="0"/>
              </a:rPr>
              <a:t>2)</a:t>
            </a:r>
            <a:r>
              <a:rPr lang="ru-RU" dirty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ru-RU" dirty="0">
                <a:latin typeface="Arial Narrow" pitchFamily="34" charset="0"/>
              </a:rPr>
              <a:t>текущие налоги, авансовые платежи, страховые взносы, сборы - по мере возникновения обязанности по их </a:t>
            </a:r>
            <a:r>
              <a:rPr lang="ru-RU" dirty="0" smtClean="0">
                <a:latin typeface="Arial Narrow" pitchFamily="34" charset="0"/>
              </a:rPr>
              <a:t>уплате</a:t>
            </a:r>
            <a:endParaRPr lang="ru-RU" dirty="0">
              <a:latin typeface="Arial Narrow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Arial Narrow" pitchFamily="34" charset="0"/>
              </a:rPr>
              <a:t>3)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пени</a:t>
            </a:r>
            <a:endParaRPr lang="ru-RU" dirty="0">
              <a:latin typeface="Arial Narrow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Arial Narrow" pitchFamily="34" charset="0"/>
              </a:rPr>
              <a:t>4)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проценты</a:t>
            </a:r>
            <a:endParaRPr lang="ru-RU" dirty="0">
              <a:latin typeface="Arial Narrow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Arial Narrow" pitchFamily="34" charset="0"/>
              </a:rPr>
              <a:t>5)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штрафы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22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3245" y="115566"/>
            <a:ext cx="9385888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Положительное сальдо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1" y="1229630"/>
            <a:ext cx="9772650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Arial Narrow" pitchFamily="34" charset="0"/>
              </a:rPr>
              <a:t>Как распорядиться положительным сальдо</a:t>
            </a:r>
            <a:endParaRPr lang="ru-RU" sz="2000" b="1" dirty="0">
              <a:solidFill>
                <a:schemeClr val="tx2"/>
              </a:solidFill>
              <a:latin typeface="Arial Narrow" pitchFamily="34" charset="0"/>
            </a:endParaRPr>
          </a:p>
          <a:p>
            <a:pPr marL="342900" indent="-342900">
              <a:spcAft>
                <a:spcPts val="80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000" dirty="0" smtClean="0">
                <a:latin typeface="Arial Narrow" pitchFamily="34" charset="0"/>
              </a:rPr>
              <a:t>вернуть </a:t>
            </a:r>
            <a:r>
              <a:rPr lang="ru-RU" sz="2000" dirty="0">
                <a:latin typeface="Arial Narrow" pitchFamily="34" charset="0"/>
              </a:rPr>
              <a:t>переплату на расчетный счет, причем поручение на возврат будет направлено налоговыми органами в Казначейство не позднее следующего дня после представления налогоплательщиком </a:t>
            </a:r>
            <a:r>
              <a:rPr lang="ru-RU" sz="2000" dirty="0" smtClean="0">
                <a:latin typeface="Arial Narrow" pitchFamily="34" charset="0"/>
              </a:rPr>
              <a:t>заявления</a:t>
            </a:r>
            <a:endParaRPr lang="ru-RU" sz="2000" dirty="0">
              <a:latin typeface="Arial Narrow" pitchFamily="34" charset="0"/>
            </a:endParaRPr>
          </a:p>
          <a:p>
            <a:pPr marL="342900" indent="-342900">
              <a:spcAft>
                <a:spcPts val="80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000" dirty="0" smtClean="0">
                <a:latin typeface="Arial Narrow" pitchFamily="34" charset="0"/>
              </a:rPr>
              <a:t>зачесть </a:t>
            </a:r>
            <a:r>
              <a:rPr lang="ru-RU" sz="2000" dirty="0">
                <a:latin typeface="Arial Narrow" pitchFamily="34" charset="0"/>
              </a:rPr>
              <a:t>в счет предстоящей уплаты конкретного вида налога, взноса, </a:t>
            </a:r>
            <a:r>
              <a:rPr lang="ru-RU" sz="2000" dirty="0" smtClean="0">
                <a:latin typeface="Arial Narrow" pitchFamily="34" charset="0"/>
              </a:rPr>
              <a:t>сбора</a:t>
            </a:r>
            <a:endParaRPr lang="ru-RU" sz="2000" dirty="0">
              <a:latin typeface="Arial Narrow" pitchFamily="34" charset="0"/>
            </a:endParaRPr>
          </a:p>
          <a:p>
            <a:pPr marL="342900" indent="-342900">
              <a:spcAft>
                <a:spcPts val="80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000" dirty="0" smtClean="0">
                <a:latin typeface="Arial Narrow" pitchFamily="34" charset="0"/>
              </a:rPr>
              <a:t>зачесть </a:t>
            </a:r>
            <a:r>
              <a:rPr lang="ru-RU" sz="2000" dirty="0">
                <a:latin typeface="Arial Narrow" pitchFamily="34" charset="0"/>
              </a:rPr>
              <a:t>в счет уплаты за другое лицо налогов, взносов, сборов, пеней, штрафов и </a:t>
            </a:r>
            <a:r>
              <a:rPr lang="ru-RU" sz="2000" dirty="0" smtClean="0">
                <a:latin typeface="Arial Narrow" pitchFamily="34" charset="0"/>
              </a:rPr>
              <a:t>процентов</a:t>
            </a:r>
            <a:endParaRPr lang="ru-RU" sz="2000" dirty="0">
              <a:latin typeface="Arial Narrow" pitchFamily="34" charset="0"/>
            </a:endParaRPr>
          </a:p>
          <a:p>
            <a:pPr marL="342900" indent="-342900">
              <a:spcAft>
                <a:spcPts val="800"/>
              </a:spcAft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000" dirty="0" smtClean="0">
                <a:latin typeface="Arial Narrow" pitchFamily="34" charset="0"/>
              </a:rPr>
              <a:t>зачесть </a:t>
            </a:r>
            <a:r>
              <a:rPr lang="ru-RU" sz="2000" dirty="0">
                <a:latin typeface="Arial Narrow" pitchFamily="34" charset="0"/>
              </a:rPr>
              <a:t>в счет исполнения решений налоговых органов по проверкам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4522894"/>
            <a:ext cx="9305925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600"/>
              </a:spcAft>
              <a:buFont typeface="Wingdings" pitchFamily="2" charset="2"/>
              <a:buChar char="q"/>
            </a:pP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заявление </a:t>
            </a:r>
            <a:r>
              <a:rPr lang="ru-RU" sz="1800" dirty="0">
                <a:solidFill>
                  <a:schemeClr val="tx2"/>
                </a:solidFill>
                <a:latin typeface="Arial Narrow" pitchFamily="34" charset="0"/>
              </a:rPr>
              <a:t>о распоряжении путем возврата, </a:t>
            </a: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представленное </a:t>
            </a:r>
            <a:r>
              <a:rPr lang="ru-RU" sz="1800" dirty="0">
                <a:solidFill>
                  <a:schemeClr val="tx2"/>
                </a:solidFill>
                <a:latin typeface="Arial Narrow" pitchFamily="34" charset="0"/>
              </a:rPr>
              <a:t>в инспекцию на бумажном носителе или в электронном виде по установленной форме (Формату), а также в составе налоговой декларации по НДФЛ (для ФЛ</a:t>
            </a: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)</a:t>
            </a:r>
            <a:endParaRPr lang="ru-RU" sz="1800" dirty="0">
              <a:solidFill>
                <a:schemeClr val="tx2"/>
              </a:solidFill>
              <a:latin typeface="Arial Narrow" pitchFamily="34" charset="0"/>
            </a:endParaRPr>
          </a:p>
          <a:p>
            <a:pPr marL="342900" lvl="0" indent="-342900" algn="just">
              <a:spcAft>
                <a:spcPts val="600"/>
              </a:spcAft>
              <a:buFont typeface="Wingdings" pitchFamily="2" charset="2"/>
              <a:buChar char="q"/>
            </a:pP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заявление </a:t>
            </a:r>
            <a:r>
              <a:rPr lang="ru-RU" sz="1800" dirty="0">
                <a:solidFill>
                  <a:schemeClr val="tx2"/>
                </a:solidFill>
                <a:latin typeface="Arial Narrow" pitchFamily="34" charset="0"/>
              </a:rPr>
              <a:t>о возврате излишне уплаченных сумм фиксированного авансового платежа, уплачиваемого в порядке ст. 227.1 НК РФ, НПД</a:t>
            </a:r>
          </a:p>
          <a:p>
            <a:pPr marL="342900" lvl="0" indent="-342900" algn="just">
              <a:spcAft>
                <a:spcPts val="600"/>
              </a:spcAft>
              <a:buFont typeface="Wingdings" pitchFamily="2" charset="2"/>
              <a:buChar char="q"/>
            </a:pP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решение </a:t>
            </a:r>
            <a:r>
              <a:rPr lang="ru-RU" sz="1800" dirty="0">
                <a:solidFill>
                  <a:schemeClr val="tx2"/>
                </a:solidFill>
                <a:latin typeface="Arial Narrow" pitchFamily="34" charset="0"/>
              </a:rPr>
              <a:t>инспекции о возмещении (полностью или частично) суммы НДС или </a:t>
            </a: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акциза</a:t>
            </a:r>
            <a:endParaRPr lang="ru-RU" sz="1800" dirty="0">
              <a:solidFill>
                <a:schemeClr val="tx2"/>
              </a:solidFill>
              <a:latin typeface="Arial Narrow" pitchFamily="34" charset="0"/>
            </a:endParaRPr>
          </a:p>
          <a:p>
            <a:pPr marL="342900" lvl="0" indent="-342900" algn="just">
              <a:spcAft>
                <a:spcPts val="600"/>
              </a:spcAft>
              <a:buFont typeface="Wingdings" pitchFamily="2" charset="2"/>
              <a:buChar char="q"/>
            </a:pP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решение </a:t>
            </a:r>
            <a:r>
              <a:rPr lang="ru-RU" sz="1800" dirty="0">
                <a:solidFill>
                  <a:schemeClr val="tx2"/>
                </a:solidFill>
                <a:latin typeface="Arial Narrow" pitchFamily="34" charset="0"/>
              </a:rPr>
              <a:t>инспекции о предоставлении вычета НДФЛ в упрощенном </a:t>
            </a:r>
            <a:r>
              <a:rPr lang="ru-RU" sz="1800" dirty="0" smtClean="0">
                <a:solidFill>
                  <a:schemeClr val="tx2"/>
                </a:solidFill>
                <a:latin typeface="Arial Narrow" pitchFamily="34" charset="0"/>
              </a:rPr>
              <a:t>порядке</a:t>
            </a:r>
            <a:endParaRPr lang="ru-RU" sz="180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91392" y="4140341"/>
            <a:ext cx="29498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Arial Narrow" pitchFamily="34" charset="0"/>
              </a:rPr>
              <a:t>Документы для возврата  </a:t>
            </a:r>
            <a:endParaRPr lang="ru-RU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16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206784" y="1505151"/>
            <a:ext cx="854872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800" dirty="0" smtClean="0">
                <a:latin typeface="Arial Narrow" pitchFamily="34" charset="0"/>
              </a:rPr>
              <a:t>Неисполненная </a:t>
            </a:r>
            <a:r>
              <a:rPr lang="ru-RU" sz="1800" dirty="0">
                <a:latin typeface="Arial Narrow" pitchFamily="34" charset="0"/>
              </a:rPr>
              <a:t>обязанность по уплате налогов (авансовых платежей, страховых взносов, сборов, штрафов, пеней), а также госпошлина, в отношении которой получен исполнительный документ. Эти суммы будут включены в случае, если не истек срок их взыскания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3266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Формирование Сальдо на 01.01.2023 года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626304" y="2065958"/>
            <a:ext cx="360000" cy="360000"/>
            <a:chOff x="470150" y="1575159"/>
            <a:chExt cx="576000" cy="576000"/>
          </a:xfrm>
        </p:grpSpPr>
        <p:sp>
          <p:nvSpPr>
            <p:cNvPr id="28" name="Овал 27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1206784" y="2664968"/>
            <a:ext cx="854872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800" dirty="0">
                <a:latin typeface="Arial Narrow" pitchFamily="34" charset="0"/>
              </a:rPr>
              <a:t>излишне перечисленные или излишне взысканные в бюджет суммы, со дня уплаты которых прошло не более 3 лет. Исключение составит переплата по сборам за пользование объектами животного мира и водных биологических ресурсов, по госпошлине, перечисленной в отсутствие исполнительного документа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3458" y="4790982"/>
            <a:ext cx="9052045" cy="1604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dirty="0" smtClean="0">
                <a:latin typeface="Arial Narrow" pitchFamily="34" charset="0"/>
              </a:rPr>
              <a:t>Исполнение </a:t>
            </a:r>
            <a:r>
              <a:rPr lang="ru-RU" dirty="0">
                <a:latin typeface="Arial Narrow" pitchFamily="34" charset="0"/>
              </a:rPr>
              <a:t>решения по проверке о взыскании недоимки с налогоплательщика приостановлено из-за оспаривания такого решения в суде</a:t>
            </a:r>
            <a:endParaRPr lang="ru-RU" dirty="0" smtClean="0">
              <a:latin typeface="Arial Narrow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>
                <a:latin typeface="Arial Narrow" pitchFamily="34" charset="0"/>
              </a:rPr>
              <a:t>Переплата </a:t>
            </a:r>
            <a:r>
              <a:rPr lang="ru-RU" dirty="0">
                <a:latin typeface="Arial Narrow" pitchFamily="34" charset="0"/>
              </a:rPr>
              <a:t>по налогу на прибыль, </a:t>
            </a:r>
            <a:r>
              <a:rPr lang="ru-RU" dirty="0" smtClean="0">
                <a:latin typeface="Arial Narrow" pitchFamily="34" charset="0"/>
              </a:rPr>
              <a:t>зачисленному </a:t>
            </a:r>
            <a:r>
              <a:rPr lang="ru-RU" dirty="0">
                <a:latin typeface="Arial Narrow" pitchFamily="34" charset="0"/>
              </a:rPr>
              <a:t>в региональный </a:t>
            </a:r>
            <a:r>
              <a:rPr lang="ru-RU" dirty="0" smtClean="0">
                <a:latin typeface="Arial Narrow" pitchFamily="34" charset="0"/>
              </a:rPr>
              <a:t>бюджет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(в случае, если сальдо положительное или нулевое)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dirty="0">
              <a:latin typeface="Arial Narrow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671304" y="3085132"/>
            <a:ext cx="360000" cy="360000"/>
            <a:chOff x="470150" y="1575159"/>
            <a:chExt cx="576000" cy="576000"/>
          </a:xfrm>
        </p:grpSpPr>
        <p:sp>
          <p:nvSpPr>
            <p:cNvPr id="37" name="Овал 36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521596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851305" y="4264143"/>
            <a:ext cx="54256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chemeClr val="tx2"/>
                </a:solidFill>
                <a:latin typeface="Arial Narrow" pitchFamily="34" charset="0"/>
              </a:rPr>
              <a:t>Не учитываются </a:t>
            </a:r>
            <a:r>
              <a:rPr lang="ru-RU" sz="2000" dirty="0">
                <a:solidFill>
                  <a:schemeClr val="tx2"/>
                </a:solidFill>
                <a:latin typeface="Arial Narrow" pitchFamily="34" charset="0"/>
              </a:rPr>
              <a:t>при формировании сальдо по ЕНС</a:t>
            </a:r>
          </a:p>
        </p:txBody>
      </p:sp>
    </p:spTree>
    <p:extLst>
      <p:ext uri="{BB962C8B-B14F-4D97-AF65-F5344CB8AC3E}">
        <p14:creationId xmlns:p14="http://schemas.microsoft.com/office/powerpoint/2010/main" val="1428951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3266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Преимущества ЕНС и ЕНП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5774" y="1248528"/>
            <a:ext cx="9477375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Объединение </a:t>
            </a:r>
            <a:r>
              <a:rPr lang="ru-RU" sz="2400" dirty="0">
                <a:latin typeface="Arial Narrow" pitchFamily="34" charset="0"/>
              </a:rPr>
              <a:t>разных сумм в одной </a:t>
            </a:r>
            <a:r>
              <a:rPr lang="ru-RU" sz="2400" dirty="0" smtClean="0">
                <a:latin typeface="Arial Narrow" pitchFamily="34" charset="0"/>
              </a:rPr>
              <a:t>платежном документе</a:t>
            </a:r>
            <a:endParaRPr lang="ru-RU" sz="2400" dirty="0">
              <a:latin typeface="Arial Narrow" pitchFamily="34" charset="0"/>
            </a:endParaRP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Оформление одного платежного документа с двумя реквизитами </a:t>
            </a: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В </a:t>
            </a:r>
            <a:r>
              <a:rPr lang="ru-RU" sz="2400" dirty="0">
                <a:latin typeface="Arial Narrow" pitchFamily="34" charset="0"/>
              </a:rPr>
              <a:t>ЕНС формируется единое сальдо расчетов с </a:t>
            </a:r>
            <a:r>
              <a:rPr lang="ru-RU" sz="2400" dirty="0" smtClean="0">
                <a:latin typeface="Arial Narrow" pitchFamily="34" charset="0"/>
              </a:rPr>
              <a:t>бюджетом</a:t>
            </a: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Сокращение </a:t>
            </a:r>
            <a:r>
              <a:rPr lang="ru-RU" sz="2400" dirty="0">
                <a:latin typeface="Arial Narrow" pitchFamily="34" charset="0"/>
              </a:rPr>
              <a:t>сроков для возврата налога и снятия блокировки по </a:t>
            </a:r>
            <a:r>
              <a:rPr lang="ru-RU" sz="2400" dirty="0" smtClean="0">
                <a:latin typeface="Arial Narrow" pitchFamily="34" charset="0"/>
              </a:rPr>
              <a:t>счету</a:t>
            </a:r>
            <a:endParaRPr lang="ru-RU" sz="2400" dirty="0">
              <a:latin typeface="Arial Narrow" pitchFamily="34" charset="0"/>
            </a:endParaRP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Понимание баланса </a:t>
            </a:r>
            <a:r>
              <a:rPr lang="ru-RU" sz="2400" dirty="0">
                <a:latin typeface="Arial Narrow" pitchFamily="34" charset="0"/>
              </a:rPr>
              <a:t>расчетов с бюджетом по всем </a:t>
            </a:r>
            <a:r>
              <a:rPr lang="ru-RU" sz="2400" dirty="0" smtClean="0">
                <a:latin typeface="Arial Narrow" pitchFamily="34" charset="0"/>
              </a:rPr>
              <a:t>налогам</a:t>
            </a: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Детализация </a:t>
            </a:r>
            <a:r>
              <a:rPr lang="ru-RU" sz="2400" dirty="0">
                <a:latin typeface="Arial Narrow" pitchFamily="34" charset="0"/>
              </a:rPr>
              <a:t>начислений и уплаты налогов </a:t>
            </a:r>
            <a:r>
              <a:rPr lang="ru-RU" sz="2400" dirty="0" smtClean="0">
                <a:latin typeface="Arial Narrow" pitchFamily="34" charset="0"/>
              </a:rPr>
              <a:t>в </a:t>
            </a:r>
            <a:r>
              <a:rPr lang="ru-RU" sz="2400" dirty="0">
                <a:latin typeface="Arial Narrow" pitchFamily="34" charset="0"/>
              </a:rPr>
              <a:t>режиме реального </a:t>
            </a:r>
            <a:r>
              <a:rPr lang="ru-RU" sz="2400" dirty="0" smtClean="0">
                <a:latin typeface="Arial Narrow" pitchFamily="34" charset="0"/>
              </a:rPr>
              <a:t>времени</a:t>
            </a:r>
            <a:endParaRPr lang="ru-RU" sz="2400" dirty="0">
              <a:latin typeface="Arial Narrow" pitchFamily="34" charset="0"/>
            </a:endParaRP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Единые </a:t>
            </a:r>
            <a:r>
              <a:rPr lang="ru-RU" sz="2400" dirty="0">
                <a:latin typeface="Arial Narrow" pitchFamily="34" charset="0"/>
              </a:rPr>
              <a:t>сроки для </a:t>
            </a:r>
            <a:r>
              <a:rPr lang="ru-RU" sz="2400" dirty="0" smtClean="0">
                <a:latin typeface="Arial Narrow" pitchFamily="34" charset="0"/>
              </a:rPr>
              <a:t>уплаты</a:t>
            </a:r>
            <a:endParaRPr lang="ru-RU" sz="2400" dirty="0">
              <a:latin typeface="Arial Narrow" pitchFamily="34" charset="0"/>
            </a:endParaRP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Единые </a:t>
            </a:r>
            <a:r>
              <a:rPr lang="ru-RU" sz="2400" dirty="0">
                <a:latin typeface="Arial Narrow" pitchFamily="34" charset="0"/>
              </a:rPr>
              <a:t>сроки представления отчетности</a:t>
            </a: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Отсутствие </a:t>
            </a:r>
            <a:r>
              <a:rPr lang="ru-RU" sz="2400" dirty="0">
                <a:latin typeface="Arial Narrow" pitchFamily="34" charset="0"/>
              </a:rPr>
              <a:t>срока давности для </a:t>
            </a:r>
            <a:r>
              <a:rPr lang="ru-RU" sz="2400" dirty="0" smtClean="0">
                <a:latin typeface="Arial Narrow" pitchFamily="34" charset="0"/>
              </a:rPr>
              <a:t>переплаты </a:t>
            </a:r>
            <a:endParaRPr lang="ru-RU" sz="2400" dirty="0">
              <a:latin typeface="Arial Narrow" pitchFamily="34" charset="0"/>
            </a:endParaRPr>
          </a:p>
          <a:p>
            <a:pPr marL="342900" indent="-342900" algn="just">
              <a:spcBef>
                <a:spcPts val="1000"/>
              </a:spcBef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sz="2400" dirty="0" smtClean="0">
                <a:latin typeface="Arial Narrow" pitchFamily="34" charset="0"/>
              </a:rPr>
              <a:t>Процедура </a:t>
            </a:r>
            <a:r>
              <a:rPr lang="ru-RU" sz="2400" dirty="0">
                <a:latin typeface="Arial Narrow" pitchFamily="34" charset="0"/>
              </a:rPr>
              <a:t>взыскания будет состоять из одного </a:t>
            </a:r>
            <a:r>
              <a:rPr lang="ru-RU" sz="2400" dirty="0" smtClean="0">
                <a:latin typeface="Arial Narrow" pitchFamily="34" charset="0"/>
              </a:rPr>
              <a:t>документа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94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Спасибо за внимание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90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40038</TotalTime>
  <Words>898</Words>
  <Application>Microsoft Office PowerPoint</Application>
  <PresentationFormat>Произвольный</PresentationFormat>
  <Paragraphs>140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Единый налоговый счет (ЕНС). Единый налоговый платеж (ЕНП). Основные принципы ведения.</vt:lpstr>
      <vt:lpstr>Основные понятия</vt:lpstr>
      <vt:lpstr>Единый налоговый счет (ЕНС)</vt:lpstr>
      <vt:lpstr>Презентация PowerPoint</vt:lpstr>
      <vt:lpstr>Сроки предоставления отчетности и уплаты</vt:lpstr>
      <vt:lpstr>Положительное сальдо</vt:lpstr>
      <vt:lpstr>Формирование Сальдо на 01.01.2023 года</vt:lpstr>
      <vt:lpstr>Преимущества ЕНС и ЕНП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Зобнина Ирина Сергеевна</cp:lastModifiedBy>
  <cp:revision>696</cp:revision>
  <cp:lastPrinted>2021-02-04T15:13:00Z</cp:lastPrinted>
  <dcterms:created xsi:type="dcterms:W3CDTF">2019-04-30T10:46:03Z</dcterms:created>
  <dcterms:modified xsi:type="dcterms:W3CDTF">2023-02-16T08:18:49Z</dcterms:modified>
</cp:coreProperties>
</file>