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525" r:id="rId2"/>
    <p:sldId id="557" r:id="rId3"/>
    <p:sldId id="554" r:id="rId4"/>
    <p:sldId id="558" r:id="rId5"/>
    <p:sldId id="560" r:id="rId6"/>
    <p:sldId id="561" r:id="rId7"/>
    <p:sldId id="562" r:id="rId8"/>
    <p:sldId id="569" r:id="rId9"/>
    <p:sldId id="570" r:id="rId10"/>
    <p:sldId id="571" r:id="rId11"/>
    <p:sldId id="572" r:id="rId12"/>
    <p:sldId id="573" r:id="rId13"/>
    <p:sldId id="574" r:id="rId14"/>
    <p:sldId id="575" r:id="rId15"/>
    <p:sldId id="576" r:id="rId16"/>
    <p:sldId id="577" r:id="rId17"/>
    <p:sldId id="579" r:id="rId18"/>
    <p:sldId id="580" r:id="rId19"/>
    <p:sldId id="581" r:id="rId20"/>
    <p:sldId id="526" r:id="rId21"/>
  </p:sldIdLst>
  <p:sldSz cx="9906000" cy="6858000" type="A4"/>
  <p:notesSz cx="6808788" cy="9940925"/>
  <p:defaultTextStyle>
    <a:defPPr>
      <a:defRPr lang="ru-RU"/>
    </a:defPPr>
    <a:lvl1pPr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77838" indent="-20638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57263" indent="-42863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435100" indent="-63500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914525" indent="-85725" algn="l" defTabSz="957263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1012">
          <p15:clr>
            <a:srgbClr val="A4A3A4"/>
          </p15:clr>
        </p15:guide>
        <p15:guide id="3" orient="horz" pos="316">
          <p15:clr>
            <a:srgbClr val="A4A3A4"/>
          </p15:clr>
        </p15:guide>
        <p15:guide id="4" orient="horz" pos="4054">
          <p15:clr>
            <a:srgbClr val="A4A3A4"/>
          </p15:clr>
        </p15:guide>
        <p15:guide id="5" pos="3120">
          <p15:clr>
            <a:srgbClr val="A4A3A4"/>
          </p15:clr>
        </p15:guide>
        <p15:guide id="6" pos="767">
          <p15:clr>
            <a:srgbClr val="A4A3A4"/>
          </p15:clr>
        </p15:guide>
        <p15:guide id="7" pos="1690">
          <p15:clr>
            <a:srgbClr val="A4A3A4"/>
          </p15:clr>
        </p15:guide>
        <p15:guide id="8" pos="5568">
          <p15:clr>
            <a:srgbClr val="A4A3A4"/>
          </p15:clr>
        </p15:guide>
        <p15:guide id="9" pos="5982">
          <p15:clr>
            <a:srgbClr val="A4A3A4"/>
          </p15:clr>
        </p15:guide>
        <p15:guide id="10" pos="56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2CE"/>
    <a:srgbClr val="AFE4FF"/>
    <a:srgbClr val="2DBDB6"/>
    <a:srgbClr val="8BDEFF"/>
    <a:srgbClr val="41BBCB"/>
    <a:srgbClr val="00CCFF"/>
    <a:srgbClr val="ABEFFF"/>
    <a:srgbClr val="66FFFF"/>
    <a:srgbClr val="4FC6E0"/>
    <a:srgbClr val="F5F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9657" autoAdjust="0"/>
  </p:normalViewPr>
  <p:slideViewPr>
    <p:cSldViewPr>
      <p:cViewPr>
        <p:scale>
          <a:sx n="75" d="100"/>
          <a:sy n="75" d="100"/>
        </p:scale>
        <p:origin x="-2424" y="-990"/>
      </p:cViewPr>
      <p:guideLst>
        <p:guide orient="horz" pos="2160"/>
        <p:guide orient="horz" pos="1012"/>
        <p:guide orient="horz" pos="316"/>
        <p:guide orient="horz" pos="4054"/>
        <p:guide pos="3120"/>
        <p:guide pos="767"/>
        <p:guide pos="1690"/>
        <p:guide pos="5568"/>
        <p:guide pos="5982"/>
        <p:guide pos="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74"/>
    </p:cViewPr>
  </p:sorterViewPr>
  <p:notesViewPr>
    <p:cSldViewPr>
      <p:cViewPr varScale="1">
        <p:scale>
          <a:sx n="64" d="100"/>
          <a:sy n="64" d="100"/>
        </p:scale>
        <p:origin x="-3396" y="-102"/>
      </p:cViewPr>
      <p:guideLst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51217" cy="497524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5981" y="2"/>
            <a:ext cx="2951217" cy="497524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6F773A2C-3AA5-4B9E-9EF4-91AE67D7794F}" type="datetimeFigureOut">
              <a:rPr lang="ru-RU"/>
              <a:pPr>
                <a:defRPr/>
              </a:pPr>
              <a:t>18.05.2022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1812"/>
            <a:ext cx="2951217" cy="497524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5981" y="9441812"/>
            <a:ext cx="2951217" cy="497524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25BC4595-9F13-4A32-B93F-04AC5F2A34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475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51217" cy="497524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l" defTabSz="95900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981" y="2"/>
            <a:ext cx="2951217" cy="497524"/>
          </a:xfrm>
          <a:prstGeom prst="rect">
            <a:avLst/>
          </a:prstGeom>
        </p:spPr>
        <p:txBody>
          <a:bodyPr vert="horz" lIns="91567" tIns="45785" rIns="91567" bIns="45785" rtlCol="0"/>
          <a:lstStyle>
            <a:lvl1pPr algn="r" defTabSz="95900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965C2A9-9CD0-43D2-8913-21C810E08B2A}" type="datetimeFigureOut">
              <a:rPr lang="ru-RU"/>
              <a:pPr>
                <a:defRPr/>
              </a:pPr>
              <a:t>18.05.2022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12788" y="746125"/>
            <a:ext cx="538321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7" tIns="45785" rIns="91567" bIns="45785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3" y="4722499"/>
            <a:ext cx="5447666" cy="4472939"/>
          </a:xfrm>
          <a:prstGeom prst="rect">
            <a:avLst/>
          </a:prstGeom>
        </p:spPr>
        <p:txBody>
          <a:bodyPr vert="horz" lIns="91567" tIns="45785" rIns="91567" bIns="45785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1812"/>
            <a:ext cx="2951217" cy="497524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l" defTabSz="95900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981" y="9441812"/>
            <a:ext cx="2951217" cy="497524"/>
          </a:xfrm>
          <a:prstGeom prst="rect">
            <a:avLst/>
          </a:prstGeom>
        </p:spPr>
        <p:txBody>
          <a:bodyPr vert="horz" lIns="91567" tIns="45785" rIns="91567" bIns="45785" rtlCol="0" anchor="b"/>
          <a:lstStyle>
            <a:lvl1pPr algn="r" defTabSz="95900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9921096-03E5-4E1F-A317-4B97B479B3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3947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77838"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57263"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35100"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14525" algn="l" defTabSz="957263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394172" algn="l" defTabSz="957669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873008" algn="l" defTabSz="957669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51843" algn="l" defTabSz="957669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30677" algn="l" defTabSz="957669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419850" y="5127625"/>
            <a:ext cx="1001713" cy="376238"/>
          </a:xfrm>
          <a:prstGeom prst="rect">
            <a:avLst/>
          </a:prstGeom>
          <a:noFill/>
          <a:ln>
            <a:noFill/>
          </a:ln>
        </p:spPr>
        <p:txBody>
          <a:bodyPr lIns="83955" tIns="41977" rIns="83955" bIns="41977"/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endParaRPr lang="ru-RU">
              <a:latin typeface="Calibri" pitchFamily="34" charset="0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90" y="1606872"/>
            <a:ext cx="7930746" cy="4829253"/>
          </a:xfrm>
        </p:spPr>
        <p:txBody>
          <a:bodyPr/>
          <a:lstStyle>
            <a:lvl1pPr marL="333778" indent="0">
              <a:buFontTx/>
              <a:buNone/>
              <a:defRPr b="1">
                <a:latin typeface="+mj-lt"/>
              </a:defRPr>
            </a:lvl1pPr>
            <a:lvl2pPr marL="330863" indent="2916">
              <a:defRPr>
                <a:latin typeface="+mj-lt"/>
              </a:defRPr>
            </a:lvl2pPr>
            <a:lvl3pPr marL="577187" indent="-239037">
              <a:tabLst/>
              <a:defRPr>
                <a:latin typeface="+mj-lt"/>
              </a:defRPr>
            </a:lvl3pPr>
            <a:lvl4pPr marL="0" indent="330863">
              <a:lnSpc>
                <a:spcPts val="1653"/>
              </a:lnSpc>
              <a:spcBef>
                <a:spcPts val="367"/>
              </a:spcBef>
              <a:defRPr>
                <a:latin typeface="+mj-lt"/>
              </a:defRPr>
            </a:lvl4pPr>
            <a:lvl5pPr>
              <a:lnSpc>
                <a:spcPts val="1653"/>
              </a:lnSpc>
              <a:spcBef>
                <a:spcPts val="367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91188" y="501070"/>
            <a:ext cx="7948624" cy="1105803"/>
          </a:xfrm>
        </p:spPr>
        <p:txBody>
          <a:bodyPr/>
          <a:lstStyle>
            <a:lvl1pPr marL="0" marR="0" indent="0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06210-86FB-48B6-AC90-04454751E6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9799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F73E0-6B32-4701-9EF8-319897DA3CC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659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3363689"/>
            <a:ext cx="8420100" cy="1470025"/>
          </a:xfrm>
        </p:spPr>
        <p:txBody>
          <a:bodyPr>
            <a:normAutofit/>
          </a:bodyPr>
          <a:lstStyle>
            <a:lvl1pPr>
              <a:defRPr sz="52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4865834"/>
            <a:ext cx="69342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0" b="0">
                <a:solidFill>
                  <a:schemeClr val="bg1"/>
                </a:solidFill>
                <a:latin typeface="+mj-lt"/>
              </a:defRPr>
            </a:lvl1pPr>
            <a:lvl2pPr marL="4789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8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3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24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13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8379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4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1190" y="1606872"/>
            <a:ext cx="7930746" cy="4829253"/>
          </a:xfrm>
        </p:spPr>
        <p:txBody>
          <a:bodyPr/>
          <a:lstStyle>
            <a:lvl1pPr marL="333778" indent="0">
              <a:buFontTx/>
              <a:buNone/>
              <a:defRPr b="1">
                <a:latin typeface="+mj-lt"/>
              </a:defRPr>
            </a:lvl1pPr>
            <a:lvl2pPr marL="333778" indent="0">
              <a:defRPr>
                <a:latin typeface="+mj-lt"/>
              </a:defRPr>
            </a:lvl2pPr>
            <a:lvl3pPr marL="577187" indent="-239037">
              <a:defRPr>
                <a:latin typeface="+mj-lt"/>
              </a:defRPr>
            </a:lvl3pPr>
            <a:lvl4pPr marL="0" indent="330863">
              <a:defRPr>
                <a:latin typeface="+mj-lt"/>
              </a:defRPr>
            </a:lvl4pPr>
            <a:lvl5pPr marL="13176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90420" y="501070"/>
            <a:ext cx="7949393" cy="1105803"/>
          </a:xfrm>
        </p:spPr>
        <p:txBody>
          <a:bodyPr/>
          <a:lstStyle>
            <a:lvl1pPr marL="0" marR="0" indent="0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B96F9-BB59-4C24-B9E1-97AFD5DC23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513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7" y="501067"/>
            <a:ext cx="8519513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1188" y="1606871"/>
            <a:ext cx="3980982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35" indent="0">
              <a:buNone/>
              <a:defRPr sz="2100" b="1"/>
            </a:lvl2pPr>
            <a:lvl3pPr marL="957669" indent="0">
              <a:buNone/>
              <a:defRPr sz="1900" b="1"/>
            </a:lvl3pPr>
            <a:lvl4pPr marL="1436504" indent="0">
              <a:buNone/>
              <a:defRPr sz="1700" b="1"/>
            </a:lvl4pPr>
            <a:lvl5pPr marL="1915339" indent="0">
              <a:buNone/>
              <a:defRPr sz="1700" b="1"/>
            </a:lvl5pPr>
            <a:lvl6pPr marL="2394172" indent="0">
              <a:buNone/>
              <a:defRPr sz="1700" b="1"/>
            </a:lvl6pPr>
            <a:lvl7pPr marL="2873008" indent="0">
              <a:buNone/>
              <a:defRPr sz="1700" b="1"/>
            </a:lvl7pPr>
            <a:lvl8pPr marL="3351843" indent="0">
              <a:buNone/>
              <a:defRPr sz="1700" b="1"/>
            </a:lvl8pPr>
            <a:lvl9pPr marL="3830677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91188" y="2174876"/>
            <a:ext cx="3980982" cy="42612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3002" y="1606871"/>
            <a:ext cx="3886810" cy="568003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8835" indent="0">
              <a:buNone/>
              <a:defRPr sz="2100" b="1"/>
            </a:lvl2pPr>
            <a:lvl3pPr marL="957669" indent="0">
              <a:buNone/>
              <a:defRPr sz="1900" b="1"/>
            </a:lvl3pPr>
            <a:lvl4pPr marL="1436504" indent="0">
              <a:buNone/>
              <a:defRPr sz="1700" b="1"/>
            </a:lvl4pPr>
            <a:lvl5pPr marL="1915339" indent="0">
              <a:buNone/>
              <a:defRPr sz="1700" b="1"/>
            </a:lvl5pPr>
            <a:lvl6pPr marL="2394172" indent="0">
              <a:buNone/>
              <a:defRPr sz="1700" b="1"/>
            </a:lvl6pPr>
            <a:lvl7pPr marL="2873008" indent="0">
              <a:buNone/>
              <a:defRPr sz="1700" b="1"/>
            </a:lvl7pPr>
            <a:lvl8pPr marL="3351843" indent="0">
              <a:buNone/>
              <a:defRPr sz="1700" b="1"/>
            </a:lvl8pPr>
            <a:lvl9pPr marL="3830677" indent="0">
              <a:buNone/>
              <a:defRPr sz="17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53002" y="2188098"/>
            <a:ext cx="3886810" cy="424802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929D5-29FD-4EA1-B23B-33F778D9FA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4342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904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1188" y="501068"/>
            <a:ext cx="8519513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244BB-CA37-4246-AE82-729D30DE42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271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874125" y="5872163"/>
            <a:ext cx="614363" cy="654050"/>
          </a:xfrm>
        </p:spPr>
        <p:txBody>
          <a:bodyPr/>
          <a:lstStyle>
            <a:lvl1pPr algn="ctr">
              <a:defRPr sz="25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C88E72DA-3E57-4BF2-B8E3-130EECB640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9937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2" y="273050"/>
            <a:ext cx="3259006" cy="116205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0" y="273050"/>
            <a:ext cx="5537730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2" y="1435100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835" indent="0">
              <a:buNone/>
              <a:defRPr sz="1300"/>
            </a:lvl2pPr>
            <a:lvl3pPr marL="957669" indent="0">
              <a:buNone/>
              <a:defRPr sz="1000"/>
            </a:lvl3pPr>
            <a:lvl4pPr marL="1436504" indent="0">
              <a:buNone/>
              <a:defRPr sz="900"/>
            </a:lvl4pPr>
            <a:lvl5pPr marL="1915339" indent="0">
              <a:buNone/>
              <a:defRPr sz="900"/>
            </a:lvl5pPr>
            <a:lvl6pPr marL="2394172" indent="0">
              <a:buNone/>
              <a:defRPr sz="900"/>
            </a:lvl6pPr>
            <a:lvl7pPr marL="2873008" indent="0">
              <a:buNone/>
              <a:defRPr sz="900"/>
            </a:lvl7pPr>
            <a:lvl8pPr marL="3351843" indent="0">
              <a:buNone/>
              <a:defRPr sz="900"/>
            </a:lvl8pPr>
            <a:lvl9pPr marL="383067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9D3FB2-13CE-403D-B8CA-414D7C81C8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824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400"/>
            </a:lvl1pPr>
            <a:lvl2pPr marL="478835" indent="0">
              <a:buNone/>
              <a:defRPr sz="2900"/>
            </a:lvl2pPr>
            <a:lvl3pPr marL="957669" indent="0">
              <a:buNone/>
              <a:defRPr sz="2500"/>
            </a:lvl3pPr>
            <a:lvl4pPr marL="1436504" indent="0">
              <a:buNone/>
              <a:defRPr sz="2100"/>
            </a:lvl4pPr>
            <a:lvl5pPr marL="1915339" indent="0">
              <a:buNone/>
              <a:defRPr sz="2100"/>
            </a:lvl5pPr>
            <a:lvl6pPr marL="2394172" indent="0">
              <a:buNone/>
              <a:defRPr sz="2100"/>
            </a:lvl6pPr>
            <a:lvl7pPr marL="2873008" indent="0">
              <a:buNone/>
              <a:defRPr sz="2100"/>
            </a:lvl7pPr>
            <a:lvl8pPr marL="3351843" indent="0">
              <a:buNone/>
              <a:defRPr sz="2100"/>
            </a:lvl8pPr>
            <a:lvl9pPr marL="3830677" indent="0">
              <a:buNone/>
              <a:defRPr sz="21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500"/>
            </a:lvl1pPr>
            <a:lvl2pPr marL="478835" indent="0">
              <a:buNone/>
              <a:defRPr sz="1300"/>
            </a:lvl2pPr>
            <a:lvl3pPr marL="957669" indent="0">
              <a:buNone/>
              <a:defRPr sz="1000"/>
            </a:lvl3pPr>
            <a:lvl4pPr marL="1436504" indent="0">
              <a:buNone/>
              <a:defRPr sz="900"/>
            </a:lvl4pPr>
            <a:lvl5pPr marL="1915339" indent="0">
              <a:buNone/>
              <a:defRPr sz="900"/>
            </a:lvl5pPr>
            <a:lvl6pPr marL="2394172" indent="0">
              <a:buNone/>
              <a:defRPr sz="900"/>
            </a:lvl6pPr>
            <a:lvl7pPr marL="2873008" indent="0">
              <a:buNone/>
              <a:defRPr sz="900"/>
            </a:lvl7pPr>
            <a:lvl8pPr marL="3351843" indent="0">
              <a:buNone/>
              <a:defRPr sz="900"/>
            </a:lvl8pPr>
            <a:lvl9pPr marL="3830677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1229E-3464-4D05-874D-39653255F7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3360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316152-9175-44A6-8AEC-64E82BB3D9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4349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399463" y="303213"/>
            <a:ext cx="2605485" cy="645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79571" y="303213"/>
            <a:ext cx="7654792" cy="64516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A7D66-AC66-4ECD-8D47-9A67E9E992A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9668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 bwMode="auto">
          <a:xfrm>
            <a:off x="884238" y="490538"/>
            <a:ext cx="7954962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43" name="Текст 2"/>
          <p:cNvSpPr>
            <a:spLocks noGrp="1"/>
          </p:cNvSpPr>
          <p:nvPr>
            <p:ph type="body" idx="1"/>
          </p:nvPr>
        </p:nvSpPr>
        <p:spPr bwMode="auto">
          <a:xfrm>
            <a:off x="884238" y="1600200"/>
            <a:ext cx="7954962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5767" tIns="47884" rIns="95767" bIns="47884" rtlCol="0" anchor="ctr"/>
          <a:lstStyle>
            <a:lvl1pPr algn="l" defTabSz="957669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5767" tIns="47884" rIns="95767" bIns="47884" rtlCol="0" anchor="ctr"/>
          <a:lstStyle>
            <a:lvl1pPr algn="ctr" defTabSz="957669" fontAlgn="auto">
              <a:spcBef>
                <a:spcPts val="0"/>
              </a:spcBef>
              <a:spcAft>
                <a:spcPts val="0"/>
              </a:spcAft>
              <a:defRPr sz="13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17000" y="6042025"/>
            <a:ext cx="671513" cy="631825"/>
          </a:xfrm>
          <a:prstGeom prst="rect">
            <a:avLst/>
          </a:prstGeom>
        </p:spPr>
        <p:txBody>
          <a:bodyPr vert="horz" lIns="95767" tIns="47884" rIns="95767" bIns="47884" rtlCol="0" anchor="ctr">
            <a:normAutofit/>
          </a:bodyPr>
          <a:lstStyle>
            <a:lvl1pPr algn="ctr" defTabSz="957669" fontAlgn="auto">
              <a:lnSpc>
                <a:spcPts val="2204"/>
              </a:lnSpc>
              <a:spcBef>
                <a:spcPts val="0"/>
              </a:spcBef>
              <a:spcAft>
                <a:spcPts val="0"/>
              </a:spcAft>
              <a:defRPr sz="25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18F6260-95C0-4152-9C20-C616FEAB3E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494" r:id="rId1"/>
    <p:sldLayoutId id="2147487495" r:id="rId2"/>
    <p:sldLayoutId id="2147487488" r:id="rId3"/>
    <p:sldLayoutId id="2147487496" r:id="rId4"/>
    <p:sldLayoutId id="2147487497" r:id="rId5"/>
    <p:sldLayoutId id="2147487489" r:id="rId6"/>
    <p:sldLayoutId id="2147487490" r:id="rId7"/>
    <p:sldLayoutId id="2147487491" r:id="rId8"/>
    <p:sldLayoutId id="2147487492" r:id="rId9"/>
    <p:sldLayoutId id="2147487493" r:id="rId10"/>
    <p:sldLayoutId id="2147487498" r:id="rId11"/>
  </p:sldLayoutIdLst>
  <p:hf hdr="0" ftr="0" dt="0"/>
  <p:txStyles>
    <p:titleStyle>
      <a:lvl1pPr algn="l" defTabSz="957263" rtl="0" eaLnBrk="0" fontAlgn="base" hangingPunct="0">
        <a:lnSpc>
          <a:spcPts val="4775"/>
        </a:lnSpc>
        <a:spcBef>
          <a:spcPct val="0"/>
        </a:spcBef>
        <a:spcAft>
          <a:spcPct val="0"/>
        </a:spcAft>
        <a:defRPr sz="39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57263" rtl="0" eaLnBrk="0" fontAlgn="base" hangingPunct="0">
        <a:lnSpc>
          <a:spcPts val="4775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2pPr>
      <a:lvl3pPr algn="l" defTabSz="957263" rtl="0" eaLnBrk="0" fontAlgn="base" hangingPunct="0">
        <a:lnSpc>
          <a:spcPts val="4775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3pPr>
      <a:lvl4pPr algn="l" defTabSz="957263" rtl="0" eaLnBrk="0" fontAlgn="base" hangingPunct="0">
        <a:lnSpc>
          <a:spcPts val="4775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4pPr>
      <a:lvl5pPr algn="l" defTabSz="957263" rtl="0" eaLnBrk="0" fontAlgn="base" hangingPunct="0">
        <a:lnSpc>
          <a:spcPts val="4775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5pPr>
      <a:lvl6pPr marL="457200" algn="l" defTabSz="957263" rtl="0" fontAlgn="base">
        <a:lnSpc>
          <a:spcPts val="4775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6pPr>
      <a:lvl7pPr marL="914400" algn="l" defTabSz="957263" rtl="0" fontAlgn="base">
        <a:lnSpc>
          <a:spcPts val="4775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7pPr>
      <a:lvl8pPr marL="1371600" algn="l" defTabSz="957263" rtl="0" fontAlgn="base">
        <a:lnSpc>
          <a:spcPts val="4775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8pPr>
      <a:lvl9pPr marL="1828800" algn="l" defTabSz="957263" rtl="0" fontAlgn="base">
        <a:lnSpc>
          <a:spcPts val="4775"/>
        </a:lnSpc>
        <a:spcBef>
          <a:spcPct val="0"/>
        </a:spcBef>
        <a:spcAft>
          <a:spcPct val="0"/>
        </a:spcAft>
        <a:defRPr sz="3900" b="1">
          <a:solidFill>
            <a:srgbClr val="005AA9"/>
          </a:solidFill>
          <a:latin typeface="Calibri" pitchFamily="34" charset="0"/>
        </a:defRPr>
      </a:lvl9pPr>
    </p:titleStyle>
    <p:bodyStyle>
      <a:lvl1pPr marL="333375" indent="-333375" algn="l" defTabSz="957263" rtl="0" eaLnBrk="0" fontAlgn="base" hangingPunct="0">
        <a:spcBef>
          <a:spcPct val="20000"/>
        </a:spcBef>
        <a:spcAft>
          <a:spcPct val="0"/>
        </a:spcAft>
        <a:buFont typeface="+mj-lt"/>
        <a:defRPr sz="3400" kern="1200">
          <a:solidFill>
            <a:srgbClr val="005AA9"/>
          </a:solidFill>
          <a:latin typeface="+mj-lt"/>
          <a:ea typeface="+mn-ea"/>
          <a:cs typeface="+mn-cs"/>
        </a:defRPr>
      </a:lvl1pPr>
      <a:lvl2pPr marL="333375" indent="123825" algn="l" defTabSz="957263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200" kern="1200">
          <a:solidFill>
            <a:srgbClr val="504F53"/>
          </a:solidFill>
          <a:latin typeface="+mj-lt"/>
          <a:ea typeface="+mn-ea"/>
          <a:cs typeface="+mn-cs"/>
        </a:defRPr>
      </a:lvl2pPr>
      <a:lvl3pPr marL="654050" indent="-238125" algn="l" defTabSz="95726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2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70000" algn="just" defTabSz="957263" rtl="0" eaLnBrk="0" fontAlgn="base" hangingPunct="0">
        <a:lnSpc>
          <a:spcPts val="1650"/>
        </a:lnSpc>
        <a:spcBef>
          <a:spcPts val="363"/>
        </a:spcBef>
        <a:spcAft>
          <a:spcPct val="0"/>
        </a:spcAft>
        <a:buFont typeface="Arial" pitchFamily="34" charset="0"/>
        <a:defRPr sz="1500" kern="1200">
          <a:solidFill>
            <a:srgbClr val="504F53"/>
          </a:solidFill>
          <a:latin typeface="+mj-lt"/>
          <a:ea typeface="+mn-ea"/>
          <a:cs typeface="+mn-cs"/>
        </a:defRPr>
      </a:lvl4pPr>
      <a:lvl5pPr marL="1316038" indent="512763" algn="l" defTabSz="957263" rtl="0" eaLnBrk="0" fontAlgn="base" hangingPunct="0">
        <a:lnSpc>
          <a:spcPts val="1650"/>
        </a:lnSpc>
        <a:spcBef>
          <a:spcPts val="363"/>
        </a:spcBef>
        <a:spcAft>
          <a:spcPct val="0"/>
        </a:spcAft>
        <a:buFont typeface="Arial" pitchFamily="34" charset="0"/>
        <a:defRPr sz="1300" kern="1200">
          <a:solidFill>
            <a:srgbClr val="8D8C90"/>
          </a:solidFill>
          <a:latin typeface="+mj-lt"/>
          <a:ea typeface="+mn-ea"/>
          <a:cs typeface="+mn-cs"/>
        </a:defRPr>
      </a:lvl5pPr>
      <a:lvl6pPr marL="2633591" indent="-239417" algn="l" defTabSz="95766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424" indent="-239417" algn="l" defTabSz="95766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260" indent="-239417" algn="l" defTabSz="95766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095" indent="-239417" algn="l" defTabSz="95766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835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669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504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339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172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3008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1843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0677" algn="l" defTabSz="95766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D86412429E7B5C345854BB25A0A4E54A7524C216F650DCC1480D02BC036F9E5B2FFBF45C24ACh8z5N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7B3B6830DD903370C8F64F8E48AB98285FC545041D7FB684C0F0ABD1473FA0139E5671F056CE2E8FEECED4EB90O0xAM_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5" y="2997200"/>
            <a:ext cx="9421813" cy="348773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ru-RU" sz="3600" dirty="0"/>
              <a:t>Типичные ошибки в заполнении деклараций по НДС.</a:t>
            </a:r>
          </a:p>
          <a:p>
            <a:pPr>
              <a:lnSpc>
                <a:spcPct val="120000"/>
              </a:lnSpc>
              <a:defRPr/>
            </a:pPr>
            <a:r>
              <a:rPr lang="ru-RU" sz="3600" dirty="0"/>
              <a:t>Ответственность за применение незаконных схем по НДС</a:t>
            </a:r>
          </a:p>
          <a:p>
            <a:pPr>
              <a:lnSpc>
                <a:spcPct val="120000"/>
              </a:lnSpc>
              <a:defRPr/>
            </a:pPr>
            <a:endParaRPr lang="ru-RU" sz="3600" dirty="0"/>
          </a:p>
          <a:p>
            <a:pPr>
              <a:lnSpc>
                <a:spcPct val="120000"/>
              </a:lnSpc>
              <a:defRPr/>
            </a:pPr>
            <a:endParaRPr lang="ru-RU" sz="3600" dirty="0" smtClean="0"/>
          </a:p>
          <a:p>
            <a:pPr>
              <a:lnSpc>
                <a:spcPct val="120000"/>
              </a:lnSpc>
              <a:defRPr/>
            </a:pPr>
            <a:r>
              <a:rPr lang="ru-RU" sz="2600" dirty="0" smtClean="0"/>
              <a:t>Заместитель начальника отдела </a:t>
            </a:r>
            <a:r>
              <a:rPr lang="ru-RU" sz="2600" dirty="0"/>
              <a:t>камерального контроля </a:t>
            </a:r>
            <a:br>
              <a:rPr lang="ru-RU" sz="2600" dirty="0"/>
            </a:br>
            <a:r>
              <a:rPr lang="ru-RU" sz="2600" dirty="0"/>
              <a:t>УФНС России по Вологодской области </a:t>
            </a:r>
            <a:br>
              <a:rPr lang="ru-RU" sz="2600" dirty="0"/>
            </a:br>
            <a:r>
              <a:rPr lang="ru-RU" sz="2600" dirty="0" smtClean="0"/>
              <a:t>В.Ю. </a:t>
            </a:r>
            <a:r>
              <a:rPr lang="ru-RU" sz="2600" dirty="0" err="1" smtClean="0"/>
              <a:t>Раздайбедина</a:t>
            </a:r>
            <a:r>
              <a:rPr lang="ru-RU" sz="2600" b="1" dirty="0"/>
              <a:t/>
            </a:r>
            <a:br>
              <a:rPr lang="ru-RU" sz="2600" b="1" dirty="0"/>
            </a:br>
            <a:endParaRPr lang="ru-RU" sz="2600" b="1" dirty="0"/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1217613" y="2252663"/>
            <a:ext cx="7470775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84" tIns="47892" rIns="95784" bIns="47892" anchor="ctr"/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800" dirty="0">
                <a:solidFill>
                  <a:schemeClr val="bg1"/>
                </a:solidFill>
                <a:latin typeface="+mj-lt"/>
              </a:rPr>
              <a:t>УФНС РОССИИ ПО </a:t>
            </a:r>
            <a:r>
              <a:rPr lang="ru-RU" altLang="ru-RU" sz="1800" dirty="0" smtClean="0">
                <a:solidFill>
                  <a:schemeClr val="bg1"/>
                </a:solidFill>
                <a:latin typeface="+mj-lt"/>
              </a:rPr>
              <a:t>ВОЛОГОДСКОЙ </a:t>
            </a:r>
            <a:r>
              <a:rPr lang="ru-RU" altLang="ru-RU" sz="1800" dirty="0">
                <a:solidFill>
                  <a:schemeClr val="bg1"/>
                </a:solidFill>
                <a:latin typeface="+mj-lt"/>
              </a:rPr>
              <a:t>ОБЛАСТИ</a:t>
            </a:r>
            <a:endParaRPr lang="ru-RU" altLang="ru-RU" sz="1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4089400" y="6092825"/>
            <a:ext cx="1466850" cy="938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1800" dirty="0" smtClean="0">
                <a:solidFill>
                  <a:schemeClr val="bg1"/>
                </a:solidFill>
                <a:latin typeface="+mj-lt"/>
              </a:rPr>
              <a:t>Вологда   18.05.2022</a:t>
            </a:r>
            <a:endParaRPr lang="ru-RU" altLang="ru-RU" sz="1800" dirty="0">
              <a:solidFill>
                <a:schemeClr val="bg1"/>
              </a:solidFill>
              <a:latin typeface="+mj-lt"/>
            </a:endParaRPr>
          </a:p>
          <a:p>
            <a:pPr algn="ctr" eaLnBrk="1" hangingPunct="1"/>
            <a:endParaRPr lang="ru-RU" altLang="ru-RU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1646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88504" y="1606872"/>
            <a:ext cx="8568952" cy="4829253"/>
          </a:xfrm>
        </p:spPr>
        <p:txBody>
          <a:bodyPr/>
          <a:lstStyle/>
          <a:p>
            <a:pPr marL="790978" indent="-457200" algn="just">
              <a:buFontTx/>
              <a:buChar char="-"/>
            </a:pPr>
            <a:r>
              <a:rPr lang="ru-RU" sz="28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разделе 8 «Сведения из книги покупок» (приложении 1 к разделу 8 «Сведения из дополнительных листов книги покупок») налоговой декларации заявлен вычет по НДС в налоговых периодах за пределами трех </a:t>
            </a:r>
            <a:r>
              <a:rPr lang="ru-RU" sz="28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лет</a:t>
            </a:r>
            <a:endParaRPr lang="ru-RU" sz="28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10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704528" y="620688"/>
            <a:ext cx="8856984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ctr" anchorCtr="0" compatLnSpc="1">
            <a:prstTxWarp prst="textNoShape">
              <a:avLst/>
            </a:prstTxWarp>
          </a:bodyPr>
          <a:lstStyle>
            <a:lvl1pPr marL="0" marR="0" indent="0" algn="l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Код ошибки «6»</a:t>
            </a:r>
            <a:endParaRPr lang="ru-RU" sz="3200" dirty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109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88504" y="1606872"/>
            <a:ext cx="8568952" cy="4829253"/>
          </a:xfrm>
        </p:spPr>
        <p:txBody>
          <a:bodyPr/>
          <a:lstStyle/>
          <a:p>
            <a:pPr marL="790978" indent="-457200" algn="just">
              <a:buFontTx/>
              <a:buChar char="-"/>
            </a:pPr>
            <a:r>
              <a:rPr lang="ru-RU" sz="28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разделе 8 «Сведения из книги покупок» (приложении 1 к разделу 8 «Сведения из дополнительных листов книги покупок») налоговой декларации заявлен вычет по НДС на основании счета-фактуры, составленного до даты государственной </a:t>
            </a:r>
            <a:r>
              <a:rPr lang="ru-RU" sz="28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регистрации</a:t>
            </a:r>
            <a:endParaRPr lang="ru-RU" sz="28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11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704528" y="620688"/>
            <a:ext cx="8856984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ctr" anchorCtr="0" compatLnSpc="1">
            <a:prstTxWarp prst="textNoShape">
              <a:avLst/>
            </a:prstTxWarp>
          </a:bodyPr>
          <a:lstStyle>
            <a:lvl1pPr marL="0" marR="0" indent="0" algn="l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Код ошибки «7»</a:t>
            </a:r>
            <a:endParaRPr lang="ru-RU" sz="3200" dirty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69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88504" y="1606872"/>
            <a:ext cx="8568952" cy="4829253"/>
          </a:xfrm>
        </p:spPr>
        <p:txBody>
          <a:bodyPr/>
          <a:lstStyle/>
          <a:p>
            <a:pPr marL="790978" indent="-457200" algn="just">
              <a:buFontTx/>
              <a:buChar char="-"/>
            </a:pPr>
            <a:r>
              <a:rPr lang="ru-RU" sz="24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разделах 8 - 12 налоговой декларации по НДС некорректно указан </a:t>
            </a:r>
            <a:r>
              <a:rPr lang="ru-RU" sz="24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КВО, </a:t>
            </a:r>
            <a:r>
              <a:rPr lang="ru-RU" sz="24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предусмотренный приказом ФНС России от 14 марта 2016 года № ММВ-7-3/136@ «Об утверждении перечня кодов видов операций, указываемых в книге покупок, применяемой при расчетах по налогу на добавленную стоимость, дополнительном листе к ней, книге продаж, применяемой при расчетах по налогу на добавленную стоимость, дополнительном листе к ней, а также </a:t>
            </a:r>
            <a:r>
              <a:rPr lang="ru-RU" sz="24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КВО по </a:t>
            </a:r>
            <a:r>
              <a:rPr lang="ru-RU" sz="24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налогу на добавленную стоимость, необходимых для ведения журнала учета полученных и выставленных счетов-фактур».</a:t>
            </a:r>
          </a:p>
          <a:p>
            <a:pPr marL="790978" indent="-457200" algn="just">
              <a:buFontTx/>
              <a:buChar char="-"/>
            </a:pPr>
            <a:endParaRPr lang="ru-RU" sz="24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12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704528" y="620688"/>
            <a:ext cx="8856984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ctr" anchorCtr="0" compatLnSpc="1">
            <a:prstTxWarp prst="textNoShape">
              <a:avLst/>
            </a:prstTxWarp>
          </a:bodyPr>
          <a:lstStyle>
            <a:lvl1pPr marL="0" marR="0" indent="0" algn="l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Код ошибки «8»</a:t>
            </a:r>
            <a:endParaRPr lang="ru-RU" sz="3200" dirty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2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88504" y="1606872"/>
            <a:ext cx="8568952" cy="4829253"/>
          </a:xfrm>
        </p:spPr>
        <p:txBody>
          <a:bodyPr/>
          <a:lstStyle/>
          <a:p>
            <a:pPr marL="790978" indent="-457200" algn="just">
              <a:buFontTx/>
              <a:buChar char="-"/>
            </a:pPr>
            <a:r>
              <a:rPr lang="ru-RU" sz="24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Допущены ошибки при аннулировании записей в разделе 9 «Сведения из книги продаж» </a:t>
            </a:r>
            <a:r>
              <a:rPr lang="ru-RU" sz="24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(дополнительных </a:t>
            </a:r>
            <a:r>
              <a:rPr lang="ru-RU" sz="24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листов книги </a:t>
            </a:r>
            <a:r>
              <a:rPr lang="ru-RU" sz="24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продаж) </a:t>
            </a:r>
            <a:r>
              <a:rPr lang="ru-RU" sz="24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налоговой декларации, а именно сумма НДС, указанная с отрицательным значением, превышает сумму НДС, указанную в записи по счету-фактуре, подлежащей аннулированию, либо отсутствует запись по счету-фактуре, подлежащая аннулированию.</a:t>
            </a:r>
          </a:p>
          <a:p>
            <a:pPr marL="790978" indent="-457200" algn="just">
              <a:buFontTx/>
              <a:buChar char="-"/>
            </a:pPr>
            <a:endParaRPr lang="ru-RU" sz="24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790978" indent="-457200" algn="just">
              <a:buFontTx/>
              <a:buChar char="-"/>
            </a:pPr>
            <a:endParaRPr lang="ru-RU" sz="24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13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704528" y="620688"/>
            <a:ext cx="8856984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ctr" anchorCtr="0" compatLnSpc="1">
            <a:prstTxWarp prst="textNoShape">
              <a:avLst/>
            </a:prstTxWarp>
          </a:bodyPr>
          <a:lstStyle>
            <a:lvl1pPr marL="0" marR="0" indent="0" algn="l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Код ошибки «9»</a:t>
            </a:r>
            <a:endParaRPr lang="ru-RU" sz="3200" dirty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7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16496" y="1556792"/>
            <a:ext cx="8712968" cy="4968552"/>
          </a:xfrm>
        </p:spPr>
        <p:txBody>
          <a:bodyPr/>
          <a:lstStyle/>
          <a:p>
            <a:pPr marL="790978" indent="-457200">
              <a:buAutoNum type="arabicPeriod"/>
            </a:pPr>
            <a:r>
              <a:rPr lang="ru-RU" sz="20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0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течение 6 дней со дня </a:t>
            </a:r>
            <a:r>
              <a:rPr lang="ru-RU" sz="20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отправки </a:t>
            </a:r>
            <a:r>
              <a:rPr lang="ru-RU" sz="20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налоговым органом Требования в электронной форме по ТКС передать налоговому органу квитанцию </a:t>
            </a:r>
            <a:r>
              <a:rPr lang="ru-RU" sz="20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 его </a:t>
            </a:r>
            <a:r>
              <a:rPr lang="ru-RU" sz="20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приеме</a:t>
            </a:r>
            <a:r>
              <a:rPr lang="ru-RU" sz="20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r>
              <a:rPr lang="ru-RU" sz="1800" b="0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случае неисполнения обязанности по передаче налоговому органу квитанции о приеме Требования налоговым органом в течение 10 дней со дня истечения установленного срока, согласно </a:t>
            </a:r>
            <a:r>
              <a:rPr lang="ru-RU" sz="1800" b="0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  <a:hlinkClick r:id="rId2"/>
              </a:rPr>
              <a:t>подпункту 2 пункта 3 статьи 76</a:t>
            </a:r>
            <a:r>
              <a:rPr lang="ru-RU" sz="1800" b="0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НК РФ может быть принято решение о приостановлении операций по расчётным счетам</a:t>
            </a:r>
            <a:r>
              <a:rPr lang="ru-RU" sz="1800" b="0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790978" indent="-457200">
              <a:buFont typeface="+mj-lt"/>
              <a:buAutoNum type="arabicPeriod" startAt="2"/>
            </a:pPr>
            <a:r>
              <a:rPr lang="ru-RU" sz="20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0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отношении записей, указанных в требовании, проверить правильность заполнения налоговой декларации, сверить запись, отраженную в налоговой декларации, со счетом-фактурой, обратив внимание на корректность заполнения реквизитов записей, по которым установлены расхождения: даты, номера, суммовые показатели, правильность расчета суммы НДС в зависимости от налоговой ставки и стоимости покупок (продаж). </a:t>
            </a:r>
            <a:endParaRPr lang="ru-RU" sz="2000" b="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endParaRPr lang="ru-RU" sz="20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20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790978" indent="-457200" algn="just">
              <a:buFontTx/>
              <a:buChar char="-"/>
            </a:pPr>
            <a:endParaRPr lang="ru-RU" sz="20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14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704528" y="620688"/>
            <a:ext cx="8856984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ctr" anchorCtr="0" compatLnSpc="1">
            <a:prstTxWarp prst="textNoShape">
              <a:avLst/>
            </a:prstTxWarp>
          </a:bodyPr>
          <a:lstStyle>
            <a:lvl1pPr marL="0" marR="0" indent="0" algn="l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Действия налогоплательщика </a:t>
            </a:r>
            <a:endParaRPr lang="ru-RU" sz="3200" dirty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531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28464" y="1412776"/>
            <a:ext cx="9001000" cy="5256584"/>
          </a:xfrm>
        </p:spPr>
        <p:txBody>
          <a:bodyPr/>
          <a:lstStyle/>
          <a:p>
            <a:pPr marL="790978" indent="-457200">
              <a:buAutoNum type="arabicPeriod"/>
            </a:pPr>
            <a:r>
              <a:rPr lang="ru-RU" sz="1900" b="0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1900" b="0" u="sng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течение 6 дней со дня </a:t>
            </a:r>
            <a:r>
              <a:rPr lang="ru-RU" sz="1900" b="0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отправки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Требования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электронной форме по ТКС передать налоговому органу квитанцию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 его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приеме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;</a:t>
            </a:r>
          </a:p>
          <a:p>
            <a:pPr marL="790978" indent="-457200">
              <a:buFont typeface="+mj-lt"/>
              <a:buAutoNum type="arabicPeriod" startAt="2"/>
            </a:pP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отношении записей, указанных в требовании, проверить правильность заполнения налоговой декларации, сверить запись, отраженную в налоговой декларации, со счетом-фактурой, обратив внимание на корректность заполнения реквизитов записей, по которым установлены расхождения: даты, номера, суммовые показатели, правильность расчета суммы НДС в зависимости от налоговой ставки и стоимости покупок (продаж). </a:t>
            </a:r>
          </a:p>
          <a:p>
            <a:pPr marL="790978" indent="-457200">
              <a:buFont typeface="+mj-lt"/>
              <a:buAutoNum type="arabicPeriod" startAt="2"/>
            </a:pPr>
            <a:r>
              <a:rPr lang="ru-RU" sz="1900" b="0" u="sng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течение 5 дней с даты получения Требования </a:t>
            </a:r>
            <a:endParaRPr lang="ru-RU" sz="1900" b="0" u="sng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619528" indent="-285750">
              <a:buFontTx/>
              <a:buChar char="-"/>
            </a:pP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Представить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налоговый орган уточненную налоговую декларацию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корректными сведениями при выявлении в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декларации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 НДС ошибки,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том числе приводящей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 занижению суммы налога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</a:t>
            </a:r>
            <a:b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уплате;</a:t>
            </a:r>
          </a:p>
          <a:p>
            <a:pPr marL="619528" indent="-285750">
              <a:buFontTx/>
              <a:buChar char="-"/>
            </a:pP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Уведомить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налоговый орган путем представления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пояснений, если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после проверки корректности заполнения налоговой декларации ошибки не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выявлены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900" b="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endParaRPr lang="ru-RU" sz="20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18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790978" indent="-457200" algn="just">
              <a:buFontTx/>
              <a:buChar char="-"/>
            </a:pPr>
            <a:endParaRPr lang="ru-RU" sz="18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704528" y="548679"/>
            <a:ext cx="8856984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ctr" anchorCtr="0" compatLnSpc="1">
            <a:prstTxWarp prst="textNoShape">
              <a:avLst/>
            </a:prstTxWarp>
          </a:bodyPr>
          <a:lstStyle>
            <a:lvl1pPr marL="0" marR="0" indent="0" algn="l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Действия налогоплательщика при получении </a:t>
            </a:r>
            <a:r>
              <a:rPr lang="ru-RU" sz="2800" dirty="0" err="1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автотребования</a:t>
            </a:r>
            <a:r>
              <a:rPr lang="ru-RU" sz="28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1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6456" y="1484785"/>
            <a:ext cx="9505056" cy="5256584"/>
          </a:xfrm>
        </p:spPr>
        <p:txBody>
          <a:bodyPr/>
          <a:lstStyle/>
          <a:p>
            <a:pPr marL="790978" indent="-457200">
              <a:buAutoNum type="arabicPeriod"/>
            </a:pP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случае неисполнения обязанности по передаче налоговому органу квитанции о приеме Требования - в течение 10 дней со дня истечения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установленного п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 5.1 ст. 23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НК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РФ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срока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может быть принято решение о приостановлении операций по расчетному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счету согласно </a:t>
            </a:r>
            <a:r>
              <a:rPr lang="ru-RU" sz="1900" b="0" dirty="0" err="1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пп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 2 п. 3 ст. 76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НК РФ;</a:t>
            </a:r>
            <a:endParaRPr lang="ru-RU" sz="19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790978" indent="-457200">
              <a:buFont typeface="+mj-lt"/>
              <a:buAutoNum type="arabicPeriod" startAt="2"/>
            </a:pP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случае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неисполнения установленной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п.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5.1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ст.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23 НК РФ обязанности по обеспечению получения от налогового органа по месту нахождения документов в электронной форме по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ТКС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через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оператора электронного документооборота - в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течение 10 дней может быть принято решение о приостановлении операций по расчетному счету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соответствии с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пп.1.1 </a:t>
            </a:r>
            <a:b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п. 3 ст.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76 НК РФ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790978" indent="-457200">
              <a:buFont typeface="+mj-lt"/>
              <a:buAutoNum type="arabicPeriod" startAt="2"/>
            </a:pP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Непредставление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(несвоевременное представление) в налоговый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орган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предусмотренных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п.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ст.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88 НК РФ пояснений (в случае непредставления в установленный срок уточненной налоговой декларации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) -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влечет взыскание штрафа в размере 5 000 рублей. Повторное аналогичное нарушение в течение календарного года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влечет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взыскание штрафа в размере 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20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000 руб. (</a:t>
            </a:r>
            <a:r>
              <a:rPr lang="ru-RU" sz="19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п.1 ст.129.1 </a:t>
            </a:r>
            <a:r>
              <a:rPr lang="ru-RU" sz="19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НК РФ).</a:t>
            </a:r>
          </a:p>
          <a:p>
            <a:endParaRPr lang="ru-RU" sz="20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sz="18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790978" indent="-457200" algn="just">
              <a:buFontTx/>
              <a:buChar char="-"/>
            </a:pPr>
            <a:endParaRPr lang="ru-RU" sz="18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16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704528" y="620688"/>
            <a:ext cx="8856984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ctr" anchorCtr="0" compatLnSpc="1">
            <a:prstTxWarp prst="textNoShape">
              <a:avLst/>
            </a:prstTxWarp>
          </a:bodyPr>
          <a:lstStyle>
            <a:lvl1pPr marL="0" marR="0" indent="0" algn="l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Ответственность налогоплательщика</a:t>
            </a:r>
            <a:endParaRPr lang="ru-RU" sz="3200" dirty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84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830" y="1792175"/>
            <a:ext cx="9505056" cy="4805177"/>
          </a:xfrm>
        </p:spPr>
        <p:txBody>
          <a:bodyPr/>
          <a:lstStyle/>
          <a:p>
            <a:pPr marL="676678" indent="-342900" algn="just">
              <a:buAutoNum type="arabicPeriod"/>
            </a:pP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Налоговое </a:t>
            </a:r>
            <a:r>
              <a:rPr lang="ru-RU" sz="1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правонарушение признается совершенным умышленно, если лицо, его совершившее, осознавало противоправный характер своих действий (бездействия), желало либо сознательно допускало наступление вредных последствий таких действий (бездействия) </a:t>
            </a: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16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676678" indent="-342900" algn="just">
              <a:buAutoNum type="arabicPeriod"/>
            </a:pP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Оценка </a:t>
            </a:r>
            <a:r>
              <a:rPr lang="ru-RU" sz="1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субъективной стороны действий налогоплательщика имеет значение при разрешении вопроса о последствиях невыполнения требования, </a:t>
            </a: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предусмотренного пп.2 п.2 ст.54.1 НК РФ, </a:t>
            </a:r>
            <a:r>
              <a:rPr lang="ru-RU" sz="1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 также о наличии в действиях налогоплательщика состава правонарушения и его </a:t>
            </a: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квалификации:</a:t>
            </a:r>
            <a:endParaRPr lang="ru-RU" sz="16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	- </a:t>
            </a:r>
            <a:r>
              <a:rPr lang="ru-RU" sz="1600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 </a:t>
            </a:r>
            <a:r>
              <a:rPr lang="ru-RU" sz="1600" u="sng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п.3 ст.122 НК РФ </a:t>
            </a:r>
            <a:r>
              <a:rPr lang="ru-RU" sz="1600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(40</a:t>
            </a:r>
            <a:r>
              <a:rPr lang="ru-RU" sz="1600" u="sng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% от неуплаченной </a:t>
            </a:r>
            <a:r>
              <a:rPr lang="ru-RU" sz="1600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суммы) </a:t>
            </a: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- если </a:t>
            </a:r>
            <a:r>
              <a:rPr lang="ru-RU" sz="1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налогоплательщик </a:t>
            </a:r>
            <a:r>
              <a:rPr lang="ru-RU" sz="16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преследовал цель</a:t>
            </a:r>
            <a:r>
              <a:rPr lang="ru-RU" sz="1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неправомерного уменьшения налоговой обязанности либо </a:t>
            </a:r>
            <a:r>
              <a:rPr lang="ru-RU" sz="160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знал</a:t>
            </a:r>
            <a:r>
              <a:rPr lang="ru-RU" sz="1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об обстоятельствах, характеризующих контрагента как "техническую" компанию, и об исполнении обязательства иным лицом </a:t>
            </a:r>
            <a:endParaRPr lang="ru-RU" sz="1600" b="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1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ru-RU" sz="1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 п.1 ст.122 НК РФ (20% от неуплаченной суммы)</a:t>
            </a:r>
            <a:r>
              <a:rPr lang="ru-RU" sz="16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- в </a:t>
            </a:r>
            <a:r>
              <a:rPr lang="ru-RU" sz="1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отсутствие </a:t>
            </a: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вышеуказанных оснований.</a:t>
            </a:r>
          </a:p>
          <a:p>
            <a:pPr marL="676678" indent="-342900">
              <a:buFont typeface="+mj-lt"/>
              <a:buAutoNum type="arabicPeriod" startAt="3"/>
            </a:pP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Размер </a:t>
            </a:r>
            <a:r>
              <a:rPr lang="ru-RU" sz="1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штрафа определяется отдельно по каждому эпизоду доначислений, т.е. в </a:t>
            </a: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рамках </a:t>
            </a:r>
            <a:r>
              <a:rPr lang="ru-RU" sz="1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одного решения налогового органа может быть одновременно штраф </a:t>
            </a: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1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размере 20 и </a:t>
            </a: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40 процентов. </a:t>
            </a:r>
            <a:r>
              <a:rPr lang="ru-RU" sz="1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Применять одновременно два штрафа за одно и то же </a:t>
            </a: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sz="1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нарушение нельзя.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723099" y="617260"/>
            <a:ext cx="8856984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ctr" anchorCtr="0" compatLnSpc="1">
            <a:prstTxWarp prst="textNoShape">
              <a:avLst/>
            </a:prstTxWarp>
          </a:bodyPr>
          <a:lstStyle>
            <a:lvl1pPr marL="0" marR="0" indent="0" algn="l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Налоговая ответственность </a:t>
            </a:r>
            <a:r>
              <a:rPr lang="ru-RU" sz="3200" dirty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 неуплату или неполную уплату сумм налога (сбора) </a:t>
            </a:r>
          </a:p>
        </p:txBody>
      </p:sp>
    </p:spTree>
    <p:extLst>
      <p:ext uri="{BB962C8B-B14F-4D97-AF65-F5344CB8AC3E}">
        <p14:creationId xmlns:p14="http://schemas.microsoft.com/office/powerpoint/2010/main" val="268495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723099" y="617260"/>
            <a:ext cx="8856984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ctr" anchorCtr="0" compatLnSpc="1">
            <a:prstTxWarp prst="textNoShape">
              <a:avLst/>
            </a:prstTxWarp>
          </a:bodyPr>
          <a:lstStyle>
            <a:lvl1pPr marL="0" marR="0" indent="0" algn="l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Уголовная ответственность по налоговой тематике</a:t>
            </a:r>
            <a:endParaRPr lang="ru-RU" sz="3200" dirty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270699"/>
              </p:ext>
            </p:extLst>
          </p:nvPr>
        </p:nvGraphicFramePr>
        <p:xfrm>
          <a:off x="424401" y="1556792"/>
          <a:ext cx="8633055" cy="499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1489"/>
                <a:gridCol w="6381566"/>
              </a:tblGrid>
              <a:tr h="288032">
                <a:tc>
                  <a:txBody>
                    <a:bodyPr/>
                    <a:lstStyle/>
                    <a:p>
                      <a:pPr marL="0" marR="0" indent="0" algn="ctr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УК РФ</a:t>
                      </a:r>
                      <a:endParaRPr lang="ru-RU" sz="1600" u="none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Ответственность</a:t>
                      </a:r>
                    </a:p>
                  </a:txBody>
                  <a:tcPr/>
                </a:tc>
              </a:tr>
              <a:tr h="832873">
                <a:tc>
                  <a:txBody>
                    <a:bodyPr/>
                    <a:lstStyle/>
                    <a:p>
                      <a:pPr marL="0" algn="l" defTabSz="957669" rtl="0" eaLnBrk="1" latinLnBrk="0" hangingPunct="1"/>
                      <a:r>
                        <a:rPr lang="ru-RU" sz="16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ст. 173.1 «Незаконное образование (создание, реорганизация) юридического лица» </a:t>
                      </a:r>
                      <a:endParaRPr lang="ru-RU" sz="16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штраф 100-300 тыс. руб. или в размере з/п или иного дохода осужденного за 7-12 мес., либо принудительные работы на срок до 3 лет, либо лишением свободы на тот же срок</a:t>
                      </a:r>
                    </a:p>
                    <a:p>
                      <a:r>
                        <a:rPr lang="ru-RU" sz="1600" b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(организованная группа штраф 300-500 тыс. руб. , либо з/п 1-3 года, либо обязательные работы на срок 180-240 ч, либо лишение свободы на срок до 5 лет)</a:t>
                      </a:r>
                    </a:p>
                  </a:txBody>
                  <a:tcPr/>
                </a:tc>
              </a:tr>
              <a:tr h="1333824">
                <a:tc>
                  <a:txBody>
                    <a:bodyPr/>
                    <a:lstStyle/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ст. 173.2. «Незаконное использование документов для образования (создания, реорганизации) юридического лица»</a:t>
                      </a:r>
                      <a:endParaRPr lang="ru-RU" sz="16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Предоставление документа</a:t>
                      </a:r>
                    </a:p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штраф 100-300 </a:t>
                      </a:r>
                      <a:r>
                        <a:rPr lang="ru-RU" sz="1600" b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или в размере з/п или иного дохода осужденного за 7-12 мес., либо обязательными работами на срок 180-240 часов, либо исправительными работами на срок до 2 лет</a:t>
                      </a:r>
                    </a:p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Приобретение документа</a:t>
                      </a:r>
                    </a:p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штраф 300-500 </a:t>
                      </a:r>
                      <a:r>
                        <a:rPr lang="ru-RU" sz="1600" b="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600" b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или в размере з/п или иного дохода осужденного за 1-3 года, либо принудительными работами на срок до 3 лет, либо лишением свободы на тот же срок</a:t>
                      </a:r>
                      <a:endParaRPr lang="ru-RU" sz="1600" b="0" dirty="0" smtClean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43839">
                <a:tc>
                  <a:txBody>
                    <a:bodyPr/>
                    <a:lstStyle/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ст. 187 «Неправомерный оборот средств платежей»</a:t>
                      </a:r>
                      <a:endParaRPr lang="ru-RU" sz="16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принудительные работы  на 5 лет, либо лишение свободы на срок до 6 лет + штраф в размере 100-300 тыс. руб. или в размере з/п или иного дохода осужденного за период 1-2 года</a:t>
                      </a:r>
                      <a:r>
                        <a:rPr lang="ru-RU" sz="1600" b="0" kern="1200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(организованная группа  5-7 лет + штраф до 1 </a:t>
                      </a:r>
                      <a:r>
                        <a:rPr lang="ru-RU" sz="1600" b="0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млн.руб</a:t>
                      </a:r>
                      <a:r>
                        <a:rPr lang="ru-RU" sz="16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915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19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723099" y="476671"/>
            <a:ext cx="8856984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ctr" anchorCtr="0" compatLnSpc="1">
            <a:prstTxWarp prst="textNoShape">
              <a:avLst/>
            </a:prstTxWarp>
          </a:bodyPr>
          <a:lstStyle>
            <a:lvl1pPr marL="0" marR="0" indent="0" algn="l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Уголовная ответственность по налоговой тематике</a:t>
            </a:r>
            <a:endParaRPr lang="ru-RU" sz="3200" dirty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842089"/>
              </p:ext>
            </p:extLst>
          </p:nvPr>
        </p:nvGraphicFramePr>
        <p:xfrm>
          <a:off x="469933" y="1556792"/>
          <a:ext cx="9163587" cy="4198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396"/>
                <a:gridCol w="7329191"/>
              </a:tblGrid>
              <a:tr h="295694">
                <a:tc>
                  <a:txBody>
                    <a:bodyPr/>
                    <a:lstStyle/>
                    <a:p>
                      <a:pPr marL="0" marR="0" indent="0" algn="ctr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Статья УК РФ</a:t>
                      </a:r>
                      <a:endParaRPr lang="ru-RU" sz="1400" u="none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Ответственность</a:t>
                      </a:r>
                    </a:p>
                  </a:txBody>
                  <a:tcPr/>
                </a:tc>
              </a:tr>
              <a:tr h="2572535">
                <a:tc>
                  <a:txBody>
                    <a:bodyPr/>
                    <a:lstStyle/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Ст. 199 «Уклонение от уплаты налогов, сборов, подлежащих уплате организацией, и (или) страховых взносов, подлежащих уплате организацией - плательщиком страховых взносов»</a:t>
                      </a:r>
                      <a:endParaRPr lang="ru-RU" sz="14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штраф 100-300 </a:t>
                      </a:r>
                      <a:r>
                        <a:rPr lang="ru-RU" sz="1400" b="0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4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или в размере з/п или иного дохода осужденного за 1-2 года, </a:t>
                      </a:r>
                    </a:p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либо принудительными работами до 2 лет с лишением права занимать определенные должности или заниматься определенной деятельностью до 3 лет или без такового, </a:t>
                      </a:r>
                    </a:p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либо арестом до 6 мес., </a:t>
                      </a:r>
                    </a:p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либо лишением свободы на срок до 2 лет с лишением права занимать определенные должности или заниматься определенной деятельностью на срок до 3 лет или без такового.</a:t>
                      </a:r>
                    </a:p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(организованная группа или в особо крупном размере - штраф 200-500 </a:t>
                      </a:r>
                      <a:r>
                        <a:rPr lang="ru-RU" sz="1400" b="0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4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или в размере з/п или иного дохода осужденного за 1-3 года,</a:t>
                      </a:r>
                    </a:p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либо принудительными работами до 5 лет с лишением права занимать определенные должности или заниматься определенной деятельностью до 3 лет или без такового, </a:t>
                      </a:r>
                    </a:p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либо лишением свободы до 6 лет с лишением права занимать определенные должности или заниматься определенной деятельностью до 3 лет или без такового).</a:t>
                      </a:r>
                    </a:p>
                  </a:txBody>
                  <a:tcPr/>
                </a:tc>
              </a:tr>
              <a:tr h="1241654">
                <a:tc>
                  <a:txBody>
                    <a:bodyPr/>
                    <a:lstStyle/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Ст. 159 «Мошенничество»</a:t>
                      </a:r>
                      <a:endParaRPr lang="ru-RU" sz="1400" b="0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штраф 100-500 </a:t>
                      </a:r>
                      <a:r>
                        <a:rPr lang="ru-RU" sz="1400" b="0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4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или в размере заработной платы или иного дохода осужденного 1-3 года, либо принудительными работами до 5 лет с ограничением свободы до 2 лет или без такового, либо лишением свободы до 6 лет со штрафом до 80 </a:t>
                      </a:r>
                      <a:r>
                        <a:rPr lang="ru-RU" sz="1400" b="0" kern="1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400" b="0" kern="1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или в размере заработной платы или иного дохода осужденного до 6 мес. либо без такового и с ограничением свободы на до 1,5 лет либо без такового.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81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 txBox="1">
            <a:spLocks/>
          </p:cNvSpPr>
          <p:nvPr/>
        </p:nvSpPr>
        <p:spPr>
          <a:xfrm>
            <a:off x="1283430" y="332656"/>
            <a:ext cx="7950095" cy="587458"/>
          </a:xfrm>
          <a:prstGeom prst="rect">
            <a:avLst/>
          </a:prstGeom>
        </p:spPr>
        <p:txBody>
          <a:bodyPr vert="horz" lIns="104105" tIns="52052" rIns="104105" bIns="52052" rtlCol="0" anchor="ctr">
            <a:normAutofit fontScale="82500" lnSpcReduction="20000"/>
          </a:bodyPr>
          <a:lstStyle>
            <a:lvl1pPr marL="0" marR="0" indent="0" algn="l" defTabSz="89018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6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2787" fontAlgn="base">
              <a:spcAft>
                <a:spcPct val="0"/>
              </a:spcAft>
            </a:pPr>
            <a:endParaRPr lang="ru-RU" altLang="ru-RU" dirty="0" smtClean="0"/>
          </a:p>
        </p:txBody>
      </p:sp>
      <p:sp>
        <p:nvSpPr>
          <p:cNvPr id="6" name="Номер слайда 3"/>
          <p:cNvSpPr txBox="1">
            <a:spLocks/>
          </p:cNvSpPr>
          <p:nvPr/>
        </p:nvSpPr>
        <p:spPr bwMode="auto">
          <a:xfrm>
            <a:off x="9033460" y="6081193"/>
            <a:ext cx="672068" cy="57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80147" tIns="40074" rIns="80147" bIns="40074" rtlCol="0" anchor="ctr">
            <a:normAutofit/>
          </a:bodyPr>
          <a:lstStyle>
            <a:defPPr>
              <a:defRPr lang="ru-RU"/>
            </a:defPPr>
            <a:lvl1pPr marL="0" algn="ctr" defTabSz="890189" rtl="0" eaLnBrk="0" latinLnBrk="0" hangingPunct="0">
              <a:lnSpc>
                <a:spcPts val="2052"/>
              </a:lnSpc>
              <a:defRPr sz="18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1pPr>
            <a:lvl2pPr marL="651196" indent="-250460" algn="l" defTabSz="912788" rtl="0" eaLnBrk="0" latinLnBrk="0" hangingPunct="0">
              <a:defRPr sz="18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2pPr>
            <a:lvl3pPr marL="1001840" indent="-200368" algn="l" defTabSz="912788" rtl="0" eaLnBrk="0" latinLnBrk="0" hangingPunct="0">
              <a:defRPr sz="18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3pPr>
            <a:lvl4pPr marL="1402575" indent="-200368" algn="l" defTabSz="912788" rtl="0" eaLnBrk="0" latinLnBrk="0" hangingPunct="0">
              <a:defRPr sz="18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4pPr>
            <a:lvl5pPr marL="1803311" indent="-200368" algn="l" defTabSz="912788" rtl="0" eaLnBrk="0" latinLnBrk="0" hangingPunct="0">
              <a:defRPr sz="18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5pPr>
            <a:lvl6pPr marL="2204047" indent="-200368" algn="l" defTabSz="912787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6pPr>
            <a:lvl7pPr marL="2604783" indent="-200368" algn="l" defTabSz="912787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7pPr>
            <a:lvl8pPr marL="3005519" indent="-200368" algn="l" defTabSz="912787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8pPr>
            <a:lvl9pPr marL="3406254" indent="-200368" algn="l" defTabSz="912787" rtl="0" eaLnBrk="0" fontAlgn="base" latinLnBrk="0" hangingPunct="0">
              <a:spcBef>
                <a:spcPct val="0"/>
              </a:spcBef>
              <a:spcAft>
                <a:spcPct val="0"/>
              </a:spcAft>
              <a:defRPr sz="1800" kern="1200">
                <a:solidFill>
                  <a:schemeClr val="tx1"/>
                </a:solidFill>
                <a:latin typeface="Arial" pitchFamily="34" charset="0"/>
                <a:ea typeface="MS PGothic" pitchFamily="34" charset="-128"/>
                <a:cs typeface="+mn-cs"/>
              </a:defRPr>
            </a:lvl9pPr>
          </a:lstStyle>
          <a:p>
            <a:pPr eaLnBrk="1" hangingPunct="1"/>
            <a:fld id="{BC7CBCAF-042F-49B2-9349-9B5E1A26B1DE}" type="slidenum">
              <a:rPr lang="ru-RU" altLang="ru-RU" sz="2400" smtClean="0">
                <a:solidFill>
                  <a:schemeClr val="bg1"/>
                </a:solidFill>
                <a:latin typeface="Calibri" pitchFamily="34" charset="0"/>
              </a:rPr>
              <a:pPr eaLnBrk="1" hangingPunct="1"/>
              <a:t>2</a:t>
            </a:fld>
            <a:endParaRPr lang="ru-RU" altLang="ru-RU" sz="2400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7" name="Группа 6"/>
          <p:cNvGrpSpPr>
            <a:grpSpLocks/>
          </p:cNvGrpSpPr>
          <p:nvPr/>
        </p:nvGrpSpPr>
        <p:grpSpPr bwMode="auto">
          <a:xfrm>
            <a:off x="883836" y="1556792"/>
            <a:ext cx="8214803" cy="2580209"/>
            <a:chOff x="954088" y="1368425"/>
            <a:chExt cx="8867775" cy="2844800"/>
          </a:xfrm>
        </p:grpSpPr>
        <p:pic>
          <p:nvPicPr>
            <p:cNvPr id="8" name="Рисунок 4" descr="http://ohranatruda31.ru/wp-content/uploads/2016/02/kassir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00" t="6479" r="21201" b="2534"/>
            <a:stretch>
              <a:fillRect/>
            </a:stretch>
          </p:blipFill>
          <p:spPr bwMode="auto">
            <a:xfrm>
              <a:off x="7650163" y="1908175"/>
              <a:ext cx="2171700" cy="2305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Рисунок 5" descr="http://setind.esy.es/html_train/fly_mining/images/icons/icon3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66" t="1457" r="16666" b="5000"/>
            <a:stretch>
              <a:fillRect/>
            </a:stretch>
          </p:blipFill>
          <p:spPr bwMode="auto">
            <a:xfrm>
              <a:off x="954088" y="1908175"/>
              <a:ext cx="1920875" cy="2305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1025525" y="1393825"/>
              <a:ext cx="1920875" cy="433388"/>
            </a:xfrm>
            <a:prstGeom prst="rect">
              <a:avLst/>
            </a:prstGeom>
          </p:spPr>
          <p:txBody>
            <a:bodyPr lIns="104306" tIns="52153" rIns="104306" bIns="52153" anchor="ctr">
              <a:normAutofit fontScale="55000" lnSpcReduction="20000"/>
            </a:bodyPr>
            <a:lstStyle/>
            <a:p>
              <a:pPr defTabSz="914239">
                <a:defRPr/>
              </a:pPr>
              <a:r>
                <a:rPr lang="ru-RU" sz="4200" b="1" dirty="0">
                  <a:latin typeface="+mj-lt"/>
                  <a:ea typeface="+mj-ea"/>
                  <a:cs typeface="+mj-cs"/>
                </a:rPr>
                <a:t>покупатель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721600" y="1368425"/>
              <a:ext cx="1919288" cy="431800"/>
            </a:xfrm>
            <a:prstGeom prst="rect">
              <a:avLst/>
            </a:prstGeom>
          </p:spPr>
          <p:txBody>
            <a:bodyPr lIns="104306" tIns="52153" rIns="104306" bIns="52153" anchor="ctr">
              <a:normAutofit fontScale="55000" lnSpcReduction="20000"/>
            </a:bodyPr>
            <a:lstStyle/>
            <a:p>
              <a:pPr algn="ctr" defTabSz="914239">
                <a:defRPr/>
              </a:pPr>
              <a:r>
                <a:rPr lang="ru-RU" sz="4200" b="1" dirty="0">
                  <a:latin typeface="+mj-lt"/>
                  <a:ea typeface="+mj-ea"/>
                  <a:cs typeface="+mj-cs"/>
                </a:rPr>
                <a:t>продавец</a:t>
              </a: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5202238" y="1393825"/>
              <a:ext cx="0" cy="2819400"/>
            </a:xfrm>
            <a:prstGeom prst="line">
              <a:avLst/>
            </a:prstGeom>
            <a:ln w="2222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12"/>
          <p:cNvGrpSpPr>
            <a:grpSpLocks/>
          </p:cNvGrpSpPr>
          <p:nvPr/>
        </p:nvGrpSpPr>
        <p:grpSpPr bwMode="auto">
          <a:xfrm>
            <a:off x="478391" y="4344077"/>
            <a:ext cx="8555069" cy="2311746"/>
            <a:chOff x="522288" y="4858630"/>
            <a:chExt cx="9648826" cy="2607635"/>
          </a:xfrm>
        </p:grpSpPr>
        <p:sp>
          <p:nvSpPr>
            <p:cNvPr id="14" name="TextBox 13"/>
            <p:cNvSpPr txBox="1"/>
            <p:nvPr/>
          </p:nvSpPr>
          <p:spPr>
            <a:xfrm>
              <a:off x="522288" y="4858630"/>
              <a:ext cx="9648826" cy="1098804"/>
            </a:xfrm>
            <a:prstGeom prst="rect">
              <a:avLst/>
            </a:prstGeom>
          </p:spPr>
          <p:txBody>
            <a:bodyPr wrap="none" lIns="104306" tIns="52153" rIns="104306" bIns="52153" anchor="ctr">
              <a:normAutofit fontScale="92500" lnSpcReduction="20000"/>
            </a:bodyPr>
            <a:lstStyle/>
            <a:p>
              <a:pPr algn="ctr" defTabSz="914239">
                <a:defRPr/>
              </a:pPr>
              <a:r>
                <a:rPr lang="ru-RU" sz="35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Направление требования о</a:t>
              </a:r>
            </a:p>
            <a:p>
              <a:pPr algn="ctr" defTabSz="914239">
                <a:defRPr/>
              </a:pPr>
              <a:r>
                <a:rPr lang="ru-RU" sz="35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 предоставлении пояснений:</a:t>
              </a:r>
              <a:endParaRPr lang="ru-RU" sz="3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22288" y="5737477"/>
              <a:ext cx="9648825" cy="1728788"/>
            </a:xfrm>
            <a:prstGeom prst="rect">
              <a:avLst/>
            </a:prstGeom>
          </p:spPr>
          <p:txBody>
            <a:bodyPr lIns="104306" tIns="52153" rIns="104306" bIns="52153" anchor="ctr"/>
            <a:lstStyle/>
            <a:p>
              <a:pPr marL="601104" indent="-601104" defTabSz="914239">
                <a:buFontTx/>
                <a:buChar char="-"/>
                <a:defRPr/>
              </a:pPr>
              <a:r>
                <a:rPr lang="ru-RU" sz="2600" b="1" dirty="0" smtClean="0">
                  <a:solidFill>
                    <a:srgbClr val="C00000"/>
                  </a:solidFill>
                  <a:latin typeface="+mj-lt"/>
                  <a:ea typeface="+mj-ea"/>
                  <a:cs typeface="+mj-cs"/>
                </a:rPr>
                <a:t>в </a:t>
              </a:r>
              <a:r>
                <a:rPr lang="ru-RU" sz="2600" b="1" dirty="0">
                  <a:solidFill>
                    <a:srgbClr val="C00000"/>
                  </a:solidFill>
                  <a:latin typeface="+mj-lt"/>
                  <a:ea typeface="+mj-ea"/>
                  <a:cs typeface="+mj-cs"/>
                </a:rPr>
                <a:t>случае выявления ошибок </a:t>
              </a:r>
              <a:r>
                <a:rPr lang="ru-RU" sz="2600" b="1" dirty="0" smtClean="0">
                  <a:solidFill>
                    <a:srgbClr val="C00000"/>
                  </a:solidFill>
                  <a:latin typeface="+mj-lt"/>
                  <a:ea typeface="+mj-ea"/>
                  <a:cs typeface="+mj-cs"/>
                </a:rPr>
                <a:t>при </a:t>
              </a:r>
              <a:r>
                <a:rPr lang="ru-RU" sz="2600" b="1" dirty="0">
                  <a:solidFill>
                    <a:srgbClr val="C00000"/>
                  </a:solidFill>
                  <a:latin typeface="+mj-lt"/>
                  <a:ea typeface="+mj-ea"/>
                  <a:cs typeface="+mj-cs"/>
                </a:rPr>
                <a:t>расчете контрольных соотношений</a:t>
              </a:r>
              <a:r>
                <a:rPr lang="ru-RU" sz="2600" b="1" dirty="0" smtClean="0">
                  <a:solidFill>
                    <a:srgbClr val="C00000"/>
                  </a:solidFill>
                  <a:latin typeface="+mj-lt"/>
                  <a:ea typeface="+mj-ea"/>
                  <a:cs typeface="+mj-cs"/>
                </a:rPr>
                <a:t>;</a:t>
              </a:r>
            </a:p>
            <a:p>
              <a:pPr marL="601104" indent="-601104" defTabSz="914239">
                <a:buFontTx/>
                <a:buChar char="-"/>
                <a:defRPr/>
              </a:pPr>
              <a:r>
                <a:rPr lang="ru-RU" sz="2600" b="1" dirty="0" smtClean="0">
                  <a:solidFill>
                    <a:srgbClr val="C00000"/>
                  </a:solidFill>
                  <a:latin typeface="+mj-lt"/>
                  <a:ea typeface="+mj-ea"/>
                  <a:cs typeface="+mj-cs"/>
                </a:rPr>
                <a:t>в </a:t>
              </a:r>
              <a:r>
                <a:rPr lang="ru-RU" sz="2600" b="1" dirty="0">
                  <a:solidFill>
                    <a:srgbClr val="C00000"/>
                  </a:solidFill>
                  <a:latin typeface="+mj-lt"/>
                  <a:ea typeface="+mj-ea"/>
                  <a:cs typeface="+mj-cs"/>
                </a:rPr>
                <a:t>случае выявления </a:t>
              </a:r>
              <a:r>
                <a:rPr lang="ru-RU" sz="2600" b="1" dirty="0" smtClean="0">
                  <a:solidFill>
                    <a:srgbClr val="C00000"/>
                  </a:solidFill>
                  <a:latin typeface="+mj-lt"/>
                  <a:ea typeface="+mj-ea"/>
                  <a:cs typeface="+mj-cs"/>
                </a:rPr>
                <a:t>«</a:t>
              </a:r>
              <a:r>
                <a:rPr lang="ru-RU" sz="2600" b="1" dirty="0">
                  <a:solidFill>
                    <a:srgbClr val="C00000"/>
                  </a:solidFill>
                  <a:latin typeface="+mj-lt"/>
                  <a:ea typeface="+mj-ea"/>
                  <a:cs typeface="+mj-cs"/>
                </a:rPr>
                <a:t>налоговых разрывов</a:t>
              </a:r>
              <a:r>
                <a:rPr lang="ru-RU" sz="2600" b="1" dirty="0" smtClean="0">
                  <a:solidFill>
                    <a:srgbClr val="C00000"/>
                  </a:solidFill>
                  <a:latin typeface="+mj-lt"/>
                  <a:ea typeface="+mj-ea"/>
                  <a:cs typeface="+mj-cs"/>
                </a:rPr>
                <a:t>».</a:t>
              </a:r>
              <a:endParaRPr lang="ru-RU" sz="2600" b="1" dirty="0">
                <a:solidFill>
                  <a:srgbClr val="C00000"/>
                </a:solidFill>
                <a:latin typeface="+mj-lt"/>
                <a:ea typeface="+mj-ea"/>
                <a:cs typeface="+mj-cs"/>
              </a:endParaRPr>
            </a:p>
          </p:txBody>
        </p:sp>
      </p:grpSp>
      <p:grpSp>
        <p:nvGrpSpPr>
          <p:cNvPr id="16" name="Группа 15"/>
          <p:cNvGrpSpPr>
            <a:grpSpLocks/>
          </p:cNvGrpSpPr>
          <p:nvPr/>
        </p:nvGrpSpPr>
        <p:grpSpPr bwMode="auto">
          <a:xfrm>
            <a:off x="2742679" y="1704420"/>
            <a:ext cx="4154462" cy="2764510"/>
            <a:chOff x="2946400" y="1584325"/>
            <a:chExt cx="4484688" cy="3048000"/>
          </a:xfrm>
        </p:grpSpPr>
        <p:sp>
          <p:nvSpPr>
            <p:cNvPr id="17" name="TextBox 16"/>
            <p:cNvSpPr txBox="1"/>
            <p:nvPr/>
          </p:nvSpPr>
          <p:spPr>
            <a:xfrm>
              <a:off x="2946400" y="1584325"/>
              <a:ext cx="2039938" cy="2628900"/>
            </a:xfrm>
            <a:prstGeom prst="rect">
              <a:avLst/>
            </a:prstGeom>
          </p:spPr>
          <p:txBody>
            <a:bodyPr lIns="104306" tIns="52153" rIns="104306" bIns="52153" anchor="ctr"/>
            <a:lstStyle/>
            <a:p>
              <a:pPr algn="ctr" defTabSz="914239">
                <a:defRPr/>
              </a:pPr>
              <a:r>
                <a:rPr lang="ru-RU" sz="26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вычеты </a:t>
              </a:r>
            </a:p>
            <a:p>
              <a:pPr algn="ctr" defTabSz="914239">
                <a:defRPr/>
              </a:pPr>
              <a:r>
                <a:rPr lang="ru-RU" sz="26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НДС заявлены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391150" y="1608138"/>
              <a:ext cx="2039938" cy="2628900"/>
            </a:xfrm>
            <a:prstGeom prst="rect">
              <a:avLst/>
            </a:prstGeom>
          </p:spPr>
          <p:txBody>
            <a:bodyPr lIns="104306" tIns="52153" rIns="104306" bIns="52153" anchor="ctr"/>
            <a:lstStyle/>
            <a:p>
              <a:pPr algn="ctr" defTabSz="914239">
                <a:defRPr/>
              </a:pPr>
              <a:r>
                <a:rPr lang="ru-RU" sz="20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НДС не исчислен, </a:t>
              </a:r>
            </a:p>
            <a:p>
              <a:pPr algn="ctr" defTabSz="914239">
                <a:defRPr/>
              </a:pPr>
              <a:endPara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defTabSz="914239">
                <a:defRPr/>
              </a:pPr>
              <a:r>
                <a:rPr lang="ru-RU" sz="20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НДС исчислен в ином размере</a:t>
              </a:r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>
              <a:off x="5634038" y="2052638"/>
              <a:ext cx="1512887" cy="1871662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flipV="1">
              <a:off x="5634038" y="2052638"/>
              <a:ext cx="1368425" cy="1871661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Стрелка вниз 20"/>
            <p:cNvSpPr/>
            <p:nvPr/>
          </p:nvSpPr>
          <p:spPr>
            <a:xfrm>
              <a:off x="5000625" y="4059238"/>
              <a:ext cx="404813" cy="573087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704528" y="764704"/>
            <a:ext cx="89284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Налоговый «разрыв»</a:t>
            </a:r>
          </a:p>
        </p:txBody>
      </p:sp>
    </p:spTree>
    <p:extLst>
      <p:ext uri="{BB962C8B-B14F-4D97-AF65-F5344CB8AC3E}">
        <p14:creationId xmlns:p14="http://schemas.microsoft.com/office/powerpoint/2010/main" val="224710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1281113" y="3213100"/>
            <a:ext cx="7470775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84" tIns="47892" rIns="95784" bIns="47892" anchor="ctr"/>
          <a:lstStyle>
            <a:lvl1pPr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bg1"/>
                </a:solidFill>
              </a:rPr>
              <a:t>СПАСИБО ЗА </a:t>
            </a:r>
            <a:r>
              <a:rPr lang="ru-RU" altLang="ru-RU" sz="2400" dirty="0" smtClean="0">
                <a:solidFill>
                  <a:schemeClr val="bg1"/>
                </a:solidFill>
              </a:rPr>
              <a:t>ВНИМАНИЕ</a:t>
            </a:r>
            <a:endParaRPr lang="ru-RU" alt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22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704528" y="363673"/>
            <a:ext cx="892842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сопоставления показателей 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авансовым счетам-фактурам</a:t>
            </a:r>
          </a:p>
        </p:txBody>
      </p:sp>
      <p:sp>
        <p:nvSpPr>
          <p:cNvPr id="1029" name="Text Box 8"/>
          <p:cNvSpPr txBox="1">
            <a:spLocks noChangeArrowheads="1"/>
          </p:cNvSpPr>
          <p:nvPr/>
        </p:nvSpPr>
        <p:spPr bwMode="auto">
          <a:xfrm>
            <a:off x="9129713" y="6092825"/>
            <a:ext cx="50323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5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017000" y="6042025"/>
            <a:ext cx="671513" cy="631825"/>
          </a:xfrm>
        </p:spPr>
        <p:txBody>
          <a:bodyPr/>
          <a:lstStyle/>
          <a:p>
            <a:pPr>
              <a:defRPr/>
            </a:pPr>
            <a:fld id="{936B96F9-BB59-4C24-B9E1-97AFD5DC2326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766032"/>
              </p:ext>
            </p:extLst>
          </p:nvPr>
        </p:nvGraphicFramePr>
        <p:xfrm>
          <a:off x="424401" y="1681829"/>
          <a:ext cx="8633055" cy="4883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0640"/>
                <a:gridCol w="5422415"/>
              </a:tblGrid>
              <a:tr h="373961">
                <a:tc>
                  <a:txBody>
                    <a:bodyPr/>
                    <a:lstStyle/>
                    <a:p>
                      <a:pPr marL="0" marR="0" indent="0" algn="ctr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sng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Первичное сопоставление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sng" dirty="0" smtClean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Вторичное сопоставление</a:t>
                      </a:r>
                    </a:p>
                  </a:txBody>
                  <a:tcPr/>
                </a:tc>
              </a:tr>
              <a:tr h="3176359">
                <a:tc>
                  <a:txBody>
                    <a:bodyPr/>
                    <a:lstStyle/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Между контрагентами: </a:t>
                      </a:r>
                    </a:p>
                    <a:p>
                      <a:pPr marL="0" marR="0" indent="0" algn="l" defTabSz="95766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2000" kern="1200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з</a:t>
                      </a:r>
                      <a:r>
                        <a:rPr lang="ru-RU" sz="2000" kern="120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апись с КВО 02 в разделе 8 декларации покупателя сопоставляется с записью с КВО 02 в разделе 9 декларации продавца.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В рамках книг налогоплательщиков: </a:t>
                      </a:r>
                    </a:p>
                    <a:p>
                      <a:r>
                        <a:rPr lang="ru-RU" sz="200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- у ПРОДАВЦА - запись с КВО 22 в разделе 8 с записью с КВО 02 в разделе 9 декларации</a:t>
                      </a:r>
                    </a:p>
                    <a:p>
                      <a:r>
                        <a:rPr lang="ru-RU" sz="200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-</a:t>
                      </a:r>
                      <a:r>
                        <a:rPr lang="ru-RU" sz="2000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ПОКУПАТЕЛЯ - запись с КВО 02 в разделе 8 с записью с КВО 21 в разделе 9 декларации</a:t>
                      </a:r>
                    </a:p>
                    <a:p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Между контрагентами: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ru-RU" sz="2000" baseline="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- </a:t>
                      </a:r>
                      <a:r>
                        <a:rPr lang="ru-RU" sz="200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запись с КВО 22 в разделе 8 декларации продавца с записью с КВО 21 в разделе 9 декларации покупателя.</a:t>
                      </a:r>
                    </a:p>
                  </a:txBody>
                  <a:tcPr/>
                </a:tc>
              </a:tr>
              <a:tr h="1236949">
                <a:tc gridSpan="2">
                  <a:txBody>
                    <a:bodyPr/>
                    <a:lstStyle/>
                    <a:p>
                      <a:r>
                        <a:rPr lang="ru-RU" sz="2000" b="1" i="0" u="sng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Расхождения формируются:</a:t>
                      </a:r>
                    </a:p>
                    <a:p>
                      <a:pPr marL="676678" indent="-342900">
                        <a:buFontTx/>
                        <a:buChar char="-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вида «Разрыв» - если запись с КВО 21 отсутствует </a:t>
                      </a:r>
                    </a:p>
                    <a:p>
                      <a:pPr marL="676678" indent="-342900">
                        <a:buFontTx/>
                        <a:buChar char="-"/>
                      </a:pPr>
                      <a:r>
                        <a:rPr lang="ru-RU" sz="2000" dirty="0" smtClean="0">
                          <a:solidFill>
                            <a:schemeClr val="tx2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вида «Проверка НДС» - если сумма НДС в записи с КВО 21 меньше, чем в записи с КВО 22. 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676678" indent="-342900">
                        <a:buFontTx/>
                        <a:buChar char="-"/>
                      </a:pPr>
                      <a:endParaRPr lang="ru-RU" sz="2000" dirty="0" smtClean="0">
                        <a:solidFill>
                          <a:schemeClr val="tx2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522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704528" y="548680"/>
            <a:ext cx="892842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сопоставления показателей </a:t>
            </a: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авансовым счетам-фактурам</a:t>
            </a:r>
          </a:p>
        </p:txBody>
      </p:sp>
      <p:sp>
        <p:nvSpPr>
          <p:cNvPr id="1029" name="Text Box 8"/>
          <p:cNvSpPr txBox="1">
            <a:spLocks noChangeArrowheads="1"/>
          </p:cNvSpPr>
          <p:nvPr/>
        </p:nvSpPr>
        <p:spPr bwMode="auto">
          <a:xfrm>
            <a:off x="9129713" y="6092825"/>
            <a:ext cx="50323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5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017000" y="6042025"/>
            <a:ext cx="671513" cy="631825"/>
          </a:xfrm>
        </p:spPr>
        <p:txBody>
          <a:bodyPr/>
          <a:lstStyle/>
          <a:p>
            <a:pPr>
              <a:defRPr/>
            </a:pPr>
            <a:fld id="{936B96F9-BB59-4C24-B9E1-97AFD5DC2326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7" name="TextBox 6"/>
          <p:cNvSpPr txBox="1"/>
          <p:nvPr/>
        </p:nvSpPr>
        <p:spPr bwMode="auto">
          <a:xfrm>
            <a:off x="488505" y="3196249"/>
            <a:ext cx="8641208" cy="2896576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defTabSz="914239">
              <a:defRPr/>
            </a:pPr>
            <a:r>
              <a:rPr lang="ru-RU" sz="2400" i="1" dirty="0" smtClean="0">
                <a:solidFill>
                  <a:schemeClr val="tx2"/>
                </a:solidFill>
              </a:rPr>
              <a:t>«…не </a:t>
            </a:r>
            <a:r>
              <a:rPr lang="ru-RU" sz="2400" i="1" dirty="0">
                <a:solidFill>
                  <a:schemeClr val="tx2"/>
                </a:solidFill>
              </a:rPr>
              <a:t>предполагается возможность изменения срока восстановления сумм налога на добавленную стоимость, принятого к вычету в отношении авансовых платежей, с переходом на налоговый период, следующий за налоговым периодом, в котором соответствующие гражданско-правовые обязательства были фактически </a:t>
            </a:r>
            <a:r>
              <a:rPr lang="ru-RU" sz="2400" i="1" dirty="0" smtClean="0">
                <a:solidFill>
                  <a:schemeClr val="tx2"/>
                </a:solidFill>
              </a:rPr>
              <a:t>исполнены»</a:t>
            </a:r>
            <a:endParaRPr lang="ru-RU" sz="2400" i="1" dirty="0">
              <a:solidFill>
                <a:schemeClr val="tx2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327" y="1995920"/>
            <a:ext cx="86412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239">
              <a:defRPr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Правовая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позиция Конституционного Суда Российской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Федерации изложена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hlinkClick r:id="rId2"/>
              </a:rPr>
              <a:t>Определении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 от 08.11.2018 № 2796-О (по жалобе ООО «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</a:rPr>
              <a:t>Газпромнефть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-Ямал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»): 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777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60512" y="1628800"/>
            <a:ext cx="8424936" cy="4918472"/>
          </a:xfrm>
        </p:spPr>
        <p:txBody>
          <a:bodyPr/>
          <a:lstStyle/>
          <a:p>
            <a:pPr marL="676678" indent="-342900" algn="just">
              <a:buFontTx/>
              <a:buChar char="-"/>
            </a:pPr>
            <a:r>
              <a:rPr lang="ru-RU" sz="2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запись </a:t>
            </a:r>
            <a:r>
              <a:rPr lang="ru-RU" sz="2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об операции отсутствует в налоговой декларации контрагента, </a:t>
            </a:r>
            <a:endParaRPr lang="ru-RU" sz="26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676678" indent="-342900" algn="just">
              <a:buFontTx/>
              <a:buChar char="-"/>
            </a:pPr>
            <a:r>
              <a:rPr lang="ru-RU" sz="2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контрагент </a:t>
            </a:r>
            <a:r>
              <a:rPr lang="ru-RU" sz="2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не представил налоговую декларацию по НДС за аналогичный отчетный период, </a:t>
            </a:r>
            <a:endParaRPr lang="ru-RU" sz="26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676678" indent="-342900" algn="just">
              <a:buFontTx/>
              <a:buChar char="-"/>
            </a:pPr>
            <a:r>
              <a:rPr lang="ru-RU" sz="2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контрагент </a:t>
            </a:r>
            <a:r>
              <a:rPr lang="ru-RU" sz="2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представил налоговую декларацию с нулевыми показателями, </a:t>
            </a:r>
            <a:endParaRPr lang="ru-RU" sz="26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676678" indent="-342900" algn="just">
              <a:buFontTx/>
              <a:buChar char="-"/>
            </a:pPr>
            <a:r>
              <a:rPr lang="ru-RU" sz="2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допущенные </a:t>
            </a:r>
            <a:r>
              <a:rPr lang="ru-RU" sz="2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ошибки не позволяют идентифицировать запись о счет-фактуре и, соответственно, сопоставить ее с контрагентом.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04528" y="620687"/>
            <a:ext cx="8928992" cy="864097"/>
          </a:xfrm>
        </p:spPr>
        <p:txBody>
          <a:bodyPr/>
          <a:lstStyle/>
          <a:p>
            <a:r>
              <a:rPr lang="ru-RU" sz="3200" dirty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Код ошибки «1»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10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16497" y="1844824"/>
            <a:ext cx="8405440" cy="4591306"/>
          </a:xfrm>
          <a:noFill/>
          <a:ln>
            <a:noFill/>
          </a:ln>
        </p:spPr>
        <p:txBody>
          <a:bodyPr vert="horz" wrap="square" lIns="95767" tIns="47884" rIns="95767" bIns="47884" numCol="1" anchor="t" anchorCtr="0" compatLnSpc="1">
            <a:prstTxWarp prst="textNoShape">
              <a:avLst/>
            </a:prstTxWarp>
          </a:bodyPr>
          <a:lstStyle/>
          <a:p>
            <a:pPr marL="676678" indent="-342900" algn="just">
              <a:buChar char="-"/>
            </a:pPr>
            <a:r>
              <a:rPr lang="ru-RU" sz="2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не </a:t>
            </a:r>
            <a:r>
              <a:rPr lang="ru-RU" sz="2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соответствуют данные об операции между разделом 8 «Сведения из книги покупок» </a:t>
            </a:r>
            <a:r>
              <a:rPr lang="ru-RU" sz="2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(дополнительных </a:t>
            </a:r>
            <a:r>
              <a:rPr lang="ru-RU" sz="2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листов книги </a:t>
            </a:r>
            <a:r>
              <a:rPr lang="ru-RU" sz="2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покупок) </a:t>
            </a:r>
            <a:r>
              <a:rPr lang="ru-RU" sz="2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и разделом 9 «Сведения из книги продаж» </a:t>
            </a:r>
            <a:r>
              <a:rPr lang="ru-RU" sz="2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(дополнительных </a:t>
            </a:r>
            <a:r>
              <a:rPr lang="ru-RU" sz="26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листов книги продаж») налоговой декларации </a:t>
            </a:r>
            <a:r>
              <a:rPr lang="ru-RU" sz="26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налогоплательщика </a:t>
            </a:r>
          </a:p>
          <a:p>
            <a:pPr algn="just"/>
            <a:r>
              <a:rPr lang="ru-RU" sz="2400" b="0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(например</a:t>
            </a:r>
            <a:r>
              <a:rPr lang="ru-RU" sz="2400" b="0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, при принятии к вычету суммы НДС по ранее исчисленным авансовым счетам-фактурам).</a:t>
            </a:r>
          </a:p>
          <a:p>
            <a:pPr marL="676678" indent="-342900" algn="just">
              <a:buChar char="-"/>
            </a:pPr>
            <a:endParaRPr lang="ru-RU" sz="2600" b="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04528" y="620687"/>
            <a:ext cx="8856984" cy="864097"/>
          </a:xfrm>
        </p:spPr>
        <p:txBody>
          <a:bodyPr/>
          <a:lstStyle/>
          <a:p>
            <a:r>
              <a:rPr lang="ru-RU" sz="3200" dirty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Код ошибки </a:t>
            </a:r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«2»</a:t>
            </a:r>
            <a:endParaRPr lang="ru-RU" sz="3200" dirty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17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88504" y="1606872"/>
            <a:ext cx="8568952" cy="4829253"/>
          </a:xfrm>
        </p:spPr>
        <p:txBody>
          <a:bodyPr/>
          <a:lstStyle/>
          <a:p>
            <a:pPr marL="790978" indent="-457200" algn="just">
              <a:buFontTx/>
              <a:buChar char="-"/>
            </a:pPr>
            <a:r>
              <a:rPr lang="ru-RU" sz="28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не </a:t>
            </a:r>
            <a:r>
              <a:rPr lang="ru-RU" sz="28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соответствуют </a:t>
            </a:r>
            <a:r>
              <a:rPr lang="ru-RU" sz="28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данные </a:t>
            </a:r>
            <a:r>
              <a:rPr lang="ru-RU" sz="28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об операции между разделом 10 «Сведения из журнала учета выставленных счетов-фактур» и разделом 11 «Сведения из журнала учета полученных счетов-фактур» налоговой декларации </a:t>
            </a:r>
            <a:r>
              <a:rPr lang="ru-RU" sz="28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налогоплательщика </a:t>
            </a:r>
          </a:p>
          <a:p>
            <a:pPr algn="just"/>
            <a:r>
              <a:rPr lang="ru-RU" sz="2400" b="0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(например</a:t>
            </a:r>
            <a:r>
              <a:rPr lang="ru-RU" sz="2400" b="0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, отражение посреднических операций</a:t>
            </a:r>
            <a:r>
              <a:rPr lang="ru-RU" sz="2400" b="0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2400" b="0" i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7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704528" y="620688"/>
            <a:ext cx="8856984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ctr" anchorCtr="0" compatLnSpc="1">
            <a:prstTxWarp prst="textNoShape">
              <a:avLst/>
            </a:prstTxWarp>
          </a:bodyPr>
          <a:lstStyle>
            <a:lvl1pPr marL="0" marR="0" indent="0" algn="l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Код ошибки «3»</a:t>
            </a:r>
            <a:endParaRPr lang="ru-RU" sz="3200" dirty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60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88504" y="1606872"/>
            <a:ext cx="8568952" cy="4829253"/>
          </a:xfrm>
        </p:spPr>
        <p:txBody>
          <a:bodyPr/>
          <a:lstStyle/>
          <a:p>
            <a:pPr marL="790978" indent="-457200" algn="just">
              <a:buFontTx/>
              <a:buChar char="-"/>
            </a:pPr>
            <a:r>
              <a:rPr lang="ru-RU" sz="28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допущена ошибка в какой-либо графе. При этом номер графы с возможно допущенной ошибкой указан в скобках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8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704528" y="620688"/>
            <a:ext cx="8856984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ctr" anchorCtr="0" compatLnSpc="1">
            <a:prstTxWarp prst="textNoShape">
              <a:avLst/>
            </a:prstTxWarp>
          </a:bodyPr>
          <a:lstStyle>
            <a:lvl1pPr marL="0" marR="0" indent="0" algn="l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Код ошибки «4»</a:t>
            </a:r>
            <a:endParaRPr lang="ru-RU" sz="3200" dirty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70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88504" y="1606872"/>
            <a:ext cx="8568952" cy="4829253"/>
          </a:xfrm>
        </p:spPr>
        <p:txBody>
          <a:bodyPr/>
          <a:lstStyle/>
          <a:p>
            <a:pPr marL="790978" indent="-457200" algn="just">
              <a:buFontTx/>
              <a:buChar char="-"/>
            </a:pPr>
            <a:r>
              <a:rPr lang="ru-RU" sz="28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в разделах 8 - 12 налоговой декларации по НДС </a:t>
            </a:r>
            <a:r>
              <a:rPr lang="ru-RU" sz="2800" b="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не </a:t>
            </a:r>
            <a:r>
              <a:rPr lang="ru-RU" sz="2800" b="0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указана дата счета-фактуры или указанная дата счета-фактуры превышает отчетный период, за который представлена налоговая декларация по НДС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9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 bwMode="auto">
          <a:xfrm>
            <a:off x="704528" y="620688"/>
            <a:ext cx="8856984" cy="864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767" tIns="47884" rIns="95767" bIns="47884" numCol="1" anchor="ctr" anchorCtr="0" compatLnSpc="1">
            <a:prstTxWarp prst="textNoShape">
              <a:avLst/>
            </a:prstTxWarp>
          </a:bodyPr>
          <a:lstStyle>
            <a:lvl1pPr marL="0" marR="0" indent="0" algn="l" defTabSz="95766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0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957263" rtl="0" eaLnBrk="0" fontAlgn="base" hangingPunct="0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957263" rtl="0" fontAlgn="base">
              <a:lnSpc>
                <a:spcPts val="4775"/>
              </a:lnSpc>
              <a:spcBef>
                <a:spcPct val="0"/>
              </a:spcBef>
              <a:spcAft>
                <a:spcPct val="0"/>
              </a:spcAft>
              <a:defRPr sz="39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r>
              <a:rPr lang="ru-RU" sz="3200" dirty="0" smtClean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Код ошибки «5»</a:t>
            </a:r>
            <a:endParaRPr lang="ru-RU" sz="3200" dirty="0">
              <a:solidFill>
                <a:schemeClr val="tx2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14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38521</TotalTime>
  <Words>1653</Words>
  <Application>Microsoft Office PowerPoint</Application>
  <PresentationFormat>Лист A4 (210x297 мм)</PresentationFormat>
  <Paragraphs>128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Present_FNS2012_A4</vt:lpstr>
      <vt:lpstr>Презентация PowerPoint</vt:lpstr>
      <vt:lpstr>Презентация PowerPoint</vt:lpstr>
      <vt:lpstr>Презентация PowerPoint</vt:lpstr>
      <vt:lpstr>Презентация PowerPoint</vt:lpstr>
      <vt:lpstr>Код ошибки «1»</vt:lpstr>
      <vt:lpstr>Код ошибки «2»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UFNS MO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Егорова Людмила В.</dc:creator>
  <cp:lastModifiedBy>Раздайбедина Валентина Юрьевна</cp:lastModifiedBy>
  <cp:revision>2682</cp:revision>
  <cp:lastPrinted>2021-11-26T12:41:16Z</cp:lastPrinted>
  <dcterms:created xsi:type="dcterms:W3CDTF">2013-02-15T12:03:01Z</dcterms:created>
  <dcterms:modified xsi:type="dcterms:W3CDTF">2022-05-18T08:07:11Z</dcterms:modified>
</cp:coreProperties>
</file>