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525" r:id="rId2"/>
    <p:sldId id="555" r:id="rId3"/>
    <p:sldId id="554" r:id="rId4"/>
    <p:sldId id="551" r:id="rId5"/>
    <p:sldId id="550" r:id="rId6"/>
    <p:sldId id="512" r:id="rId7"/>
    <p:sldId id="527" r:id="rId8"/>
    <p:sldId id="553" r:id="rId9"/>
    <p:sldId id="528" r:id="rId10"/>
    <p:sldId id="529" r:id="rId11"/>
    <p:sldId id="534" r:id="rId12"/>
    <p:sldId id="537" r:id="rId13"/>
    <p:sldId id="539" r:id="rId14"/>
    <p:sldId id="540" r:id="rId15"/>
    <p:sldId id="552" r:id="rId16"/>
    <p:sldId id="526" r:id="rId17"/>
  </p:sldIdLst>
  <p:sldSz cx="9906000" cy="6858000" type="A4"/>
  <p:notesSz cx="6808788" cy="9940925"/>
  <p:defaultTextStyle>
    <a:defPPr>
      <a:defRPr lang="ru-RU"/>
    </a:defPPr>
    <a:lvl1pPr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77838" indent="-20638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57263" indent="-42863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435100" indent="-63500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914525" indent="-85725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1012">
          <p15:clr>
            <a:srgbClr val="A4A3A4"/>
          </p15:clr>
        </p15:guide>
        <p15:guide id="3" orient="horz" pos="316">
          <p15:clr>
            <a:srgbClr val="A4A3A4"/>
          </p15:clr>
        </p15:guide>
        <p15:guide id="4" orient="horz" pos="4054">
          <p15:clr>
            <a:srgbClr val="A4A3A4"/>
          </p15:clr>
        </p15:guide>
        <p15:guide id="5" pos="3120">
          <p15:clr>
            <a:srgbClr val="A4A3A4"/>
          </p15:clr>
        </p15:guide>
        <p15:guide id="6" pos="767">
          <p15:clr>
            <a:srgbClr val="A4A3A4"/>
          </p15:clr>
        </p15:guide>
        <p15:guide id="7" pos="1690">
          <p15:clr>
            <a:srgbClr val="A4A3A4"/>
          </p15:clr>
        </p15:guide>
        <p15:guide id="8" pos="5568">
          <p15:clr>
            <a:srgbClr val="A4A3A4"/>
          </p15:clr>
        </p15:guide>
        <p15:guide id="9" pos="5982">
          <p15:clr>
            <a:srgbClr val="A4A3A4"/>
          </p15:clr>
        </p15:guide>
        <p15:guide id="10" pos="5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CE"/>
    <a:srgbClr val="AFE4FF"/>
    <a:srgbClr val="2DBDB6"/>
    <a:srgbClr val="8BDEFF"/>
    <a:srgbClr val="41BBCB"/>
    <a:srgbClr val="00CCFF"/>
    <a:srgbClr val="ABEFFF"/>
    <a:srgbClr val="66FFFF"/>
    <a:srgbClr val="4FC6E0"/>
    <a:srgbClr val="F5F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9657" autoAdjust="0"/>
  </p:normalViewPr>
  <p:slideViewPr>
    <p:cSldViewPr>
      <p:cViewPr>
        <p:scale>
          <a:sx n="92" d="100"/>
          <a:sy n="92" d="100"/>
        </p:scale>
        <p:origin x="-912" y="-96"/>
      </p:cViewPr>
      <p:guideLst>
        <p:guide orient="horz" pos="2160"/>
        <p:guide orient="horz" pos="1012"/>
        <p:guide orient="horz" pos="316"/>
        <p:guide orient="horz" pos="4054"/>
        <p:guide pos="3120"/>
        <p:guide pos="767"/>
        <p:guide pos="1690"/>
        <p:guide pos="5568"/>
        <p:guide pos="5982"/>
        <p:guide pos="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4"/>
    </p:cViewPr>
  </p:sorterViewPr>
  <p:notesViewPr>
    <p:cSldViewPr>
      <p:cViewPr varScale="1">
        <p:scale>
          <a:sx n="64" d="100"/>
          <a:sy n="64" d="100"/>
        </p:scale>
        <p:origin x="-3396" y="-102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1" y="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F773A2C-3AA5-4B9E-9EF4-91AE67D7794F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181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1" y="944181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25BC4595-9F13-4A32-B93F-04AC5F2A3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475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 defTabSz="95900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981" y="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 defTabSz="95900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65C2A9-9CD0-43D2-8913-21C810E08B2A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2788" y="746125"/>
            <a:ext cx="538321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7" tIns="45785" rIns="91567" bIns="4578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3" y="4722499"/>
            <a:ext cx="5447666" cy="4472939"/>
          </a:xfrm>
          <a:prstGeom prst="rect">
            <a:avLst/>
          </a:prstGeom>
        </p:spPr>
        <p:txBody>
          <a:bodyPr vert="horz" lIns="91567" tIns="45785" rIns="91567" bIns="45785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181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 defTabSz="95900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981" y="944181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 defTabSz="95900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9921096-03E5-4E1F-A317-4B97B479B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3947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7838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263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5100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4525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172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3008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1843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0677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11200" y="747713"/>
            <a:ext cx="5386388" cy="3730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defTabSz="1032555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4584" indent="-286379" defTabSz="1032555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5515" indent="-229103" defTabSz="1032555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3720" indent="-229103" defTabSz="1032555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61926" indent="-229103" defTabSz="1032555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20132" indent="-229103" defTabSz="103255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8338" indent="-229103" defTabSz="103255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36544" indent="-229103" defTabSz="103255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94750" indent="-229103" defTabSz="103255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AC5F667-FB7E-4413-8D7D-7BBDE644D8C0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419850" y="5127625"/>
            <a:ext cx="1001713" cy="376238"/>
          </a:xfrm>
          <a:prstGeom prst="rect">
            <a:avLst/>
          </a:prstGeom>
          <a:noFill/>
          <a:ln>
            <a:noFill/>
          </a:ln>
        </p:spPr>
        <p:txBody>
          <a:bodyPr lIns="83955" tIns="41977" rIns="83955" bIns="41977"/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>
              <a:latin typeface="Calibri" pitchFamily="34" charset="0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0" y="1606872"/>
            <a:ext cx="7930746" cy="4829253"/>
          </a:xfrm>
        </p:spPr>
        <p:txBody>
          <a:bodyPr/>
          <a:lstStyle>
            <a:lvl1pPr marL="333778" indent="0">
              <a:buFontTx/>
              <a:buNone/>
              <a:defRPr b="1">
                <a:latin typeface="+mj-lt"/>
              </a:defRPr>
            </a:lvl1pPr>
            <a:lvl2pPr marL="330863" indent="2916">
              <a:defRPr>
                <a:latin typeface="+mj-lt"/>
              </a:defRPr>
            </a:lvl2pPr>
            <a:lvl3pPr marL="577187" indent="-239037">
              <a:tabLst/>
              <a:defRPr>
                <a:latin typeface="+mj-lt"/>
              </a:defRPr>
            </a:lvl3pPr>
            <a:lvl4pPr marL="0" indent="330863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4" cy="1105803"/>
          </a:xfrm>
        </p:spPr>
        <p:txBody>
          <a:bodyPr/>
          <a:lstStyle>
            <a:lvl1pPr marL="0" marR="0" indent="0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06210-86FB-48B6-AC90-04454751E6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79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F73E0-6B32-4701-9EF8-319897DA3C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659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689"/>
            <a:ext cx="84201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8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379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0" y="1606872"/>
            <a:ext cx="7930746" cy="4829253"/>
          </a:xfrm>
        </p:spPr>
        <p:txBody>
          <a:bodyPr/>
          <a:lstStyle>
            <a:lvl1pPr marL="333778" indent="0">
              <a:buFontTx/>
              <a:buNone/>
              <a:defRPr b="1">
                <a:latin typeface="+mj-lt"/>
              </a:defRPr>
            </a:lvl1pPr>
            <a:lvl2pPr marL="333778" indent="0">
              <a:defRPr>
                <a:latin typeface="+mj-lt"/>
              </a:defRPr>
            </a:lvl2pPr>
            <a:lvl3pPr marL="577187" indent="-239037">
              <a:defRPr>
                <a:latin typeface="+mj-lt"/>
              </a:defRPr>
            </a:lvl3pPr>
            <a:lvl4pPr marL="0" indent="330863">
              <a:defRPr>
                <a:latin typeface="+mj-lt"/>
              </a:defRPr>
            </a:lvl4pPr>
            <a:lvl5pPr marL="13176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0" y="501070"/>
            <a:ext cx="7949393" cy="1105803"/>
          </a:xfrm>
        </p:spPr>
        <p:txBody>
          <a:bodyPr/>
          <a:lstStyle>
            <a:lvl1pPr marL="0" marR="0" indent="0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B96F9-BB59-4C24-B9E1-97AFD5DC23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513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7" y="501067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8" y="1606871"/>
            <a:ext cx="3980982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5" indent="0">
              <a:buNone/>
              <a:defRPr sz="2100" b="1"/>
            </a:lvl2pPr>
            <a:lvl3pPr marL="957669" indent="0">
              <a:buNone/>
              <a:defRPr sz="1900" b="1"/>
            </a:lvl3pPr>
            <a:lvl4pPr marL="1436504" indent="0">
              <a:buNone/>
              <a:defRPr sz="1700" b="1"/>
            </a:lvl4pPr>
            <a:lvl5pPr marL="1915339" indent="0">
              <a:buNone/>
              <a:defRPr sz="1700" b="1"/>
            </a:lvl5pPr>
            <a:lvl6pPr marL="2394172" indent="0">
              <a:buNone/>
              <a:defRPr sz="1700" b="1"/>
            </a:lvl6pPr>
            <a:lvl7pPr marL="2873008" indent="0">
              <a:buNone/>
              <a:defRPr sz="1700" b="1"/>
            </a:lvl7pPr>
            <a:lvl8pPr marL="3351843" indent="0">
              <a:buNone/>
              <a:defRPr sz="1700" b="1"/>
            </a:lvl8pPr>
            <a:lvl9pPr marL="3830677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88" y="2174876"/>
            <a:ext cx="3980982" cy="42612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2" y="1606871"/>
            <a:ext cx="3886810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5" indent="0">
              <a:buNone/>
              <a:defRPr sz="2100" b="1"/>
            </a:lvl2pPr>
            <a:lvl3pPr marL="957669" indent="0">
              <a:buNone/>
              <a:defRPr sz="1900" b="1"/>
            </a:lvl3pPr>
            <a:lvl4pPr marL="1436504" indent="0">
              <a:buNone/>
              <a:defRPr sz="1700" b="1"/>
            </a:lvl4pPr>
            <a:lvl5pPr marL="1915339" indent="0">
              <a:buNone/>
              <a:defRPr sz="1700" b="1"/>
            </a:lvl5pPr>
            <a:lvl6pPr marL="2394172" indent="0">
              <a:buNone/>
              <a:defRPr sz="1700" b="1"/>
            </a:lvl6pPr>
            <a:lvl7pPr marL="2873008" indent="0">
              <a:buNone/>
              <a:defRPr sz="1700" b="1"/>
            </a:lvl7pPr>
            <a:lvl8pPr marL="3351843" indent="0">
              <a:buNone/>
              <a:defRPr sz="1700" b="1"/>
            </a:lvl8pPr>
            <a:lvl9pPr marL="3830677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2" y="2188098"/>
            <a:ext cx="3886810" cy="424802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929D5-29FD-4EA1-B23B-33F778D9FA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342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68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244BB-CA37-4246-AE82-729D30DE42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27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4125" y="5872163"/>
            <a:ext cx="614363" cy="654050"/>
          </a:xfrm>
        </p:spPr>
        <p:txBody>
          <a:bodyPr/>
          <a:lstStyle>
            <a:lvl1pPr algn="ctr">
              <a:defRPr sz="25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88E72DA-3E57-4BF2-B8E3-130EECB640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9937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0" y="273050"/>
            <a:ext cx="5537730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0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835" indent="0">
              <a:buNone/>
              <a:defRPr sz="1300"/>
            </a:lvl2pPr>
            <a:lvl3pPr marL="957669" indent="0">
              <a:buNone/>
              <a:defRPr sz="1000"/>
            </a:lvl3pPr>
            <a:lvl4pPr marL="1436504" indent="0">
              <a:buNone/>
              <a:defRPr sz="900"/>
            </a:lvl4pPr>
            <a:lvl5pPr marL="1915339" indent="0">
              <a:buNone/>
              <a:defRPr sz="900"/>
            </a:lvl5pPr>
            <a:lvl6pPr marL="2394172" indent="0">
              <a:buNone/>
              <a:defRPr sz="900"/>
            </a:lvl6pPr>
            <a:lvl7pPr marL="2873008" indent="0">
              <a:buNone/>
              <a:defRPr sz="900"/>
            </a:lvl7pPr>
            <a:lvl8pPr marL="3351843" indent="0">
              <a:buNone/>
              <a:defRPr sz="900"/>
            </a:lvl8pPr>
            <a:lvl9pPr marL="383067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D3FB2-13CE-403D-B8CA-414D7C81C8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824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835" indent="0">
              <a:buNone/>
              <a:defRPr sz="2900"/>
            </a:lvl2pPr>
            <a:lvl3pPr marL="957669" indent="0">
              <a:buNone/>
              <a:defRPr sz="2500"/>
            </a:lvl3pPr>
            <a:lvl4pPr marL="1436504" indent="0">
              <a:buNone/>
              <a:defRPr sz="2100"/>
            </a:lvl4pPr>
            <a:lvl5pPr marL="1915339" indent="0">
              <a:buNone/>
              <a:defRPr sz="2100"/>
            </a:lvl5pPr>
            <a:lvl6pPr marL="2394172" indent="0">
              <a:buNone/>
              <a:defRPr sz="2100"/>
            </a:lvl6pPr>
            <a:lvl7pPr marL="2873008" indent="0">
              <a:buNone/>
              <a:defRPr sz="2100"/>
            </a:lvl7pPr>
            <a:lvl8pPr marL="3351843" indent="0">
              <a:buNone/>
              <a:defRPr sz="2100"/>
            </a:lvl8pPr>
            <a:lvl9pPr marL="3830677" indent="0">
              <a:buNone/>
              <a:defRPr sz="21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835" indent="0">
              <a:buNone/>
              <a:defRPr sz="1300"/>
            </a:lvl2pPr>
            <a:lvl3pPr marL="957669" indent="0">
              <a:buNone/>
              <a:defRPr sz="1000"/>
            </a:lvl3pPr>
            <a:lvl4pPr marL="1436504" indent="0">
              <a:buNone/>
              <a:defRPr sz="900"/>
            </a:lvl4pPr>
            <a:lvl5pPr marL="1915339" indent="0">
              <a:buNone/>
              <a:defRPr sz="900"/>
            </a:lvl5pPr>
            <a:lvl6pPr marL="2394172" indent="0">
              <a:buNone/>
              <a:defRPr sz="900"/>
            </a:lvl6pPr>
            <a:lvl7pPr marL="2873008" indent="0">
              <a:buNone/>
              <a:defRPr sz="900"/>
            </a:lvl7pPr>
            <a:lvl8pPr marL="3351843" indent="0">
              <a:buNone/>
              <a:defRPr sz="900"/>
            </a:lvl8pPr>
            <a:lvl9pPr marL="383067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1229E-3464-4D05-874D-39653255F7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3360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16152-9175-44A6-8AEC-64E82BB3D9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4349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63" y="303213"/>
            <a:ext cx="2605485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1" y="303213"/>
            <a:ext cx="7654792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A7D66-AC66-4ECD-8D47-9A67E9E992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668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xfrm>
            <a:off x="884238" y="490538"/>
            <a:ext cx="7954962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 bwMode="auto">
          <a:xfrm>
            <a:off x="884238" y="1600200"/>
            <a:ext cx="7954962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5767" tIns="47884" rIns="95767" bIns="47884" rtlCol="0" anchor="ctr"/>
          <a:lstStyle>
            <a:lvl1pPr algn="l" defTabSz="95766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5767" tIns="47884" rIns="95767" bIns="47884" rtlCol="0" anchor="ctr"/>
          <a:lstStyle>
            <a:lvl1pPr algn="ctr" defTabSz="95766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7000" y="6042025"/>
            <a:ext cx="671513" cy="631825"/>
          </a:xfrm>
          <a:prstGeom prst="rect">
            <a:avLst/>
          </a:prstGeom>
        </p:spPr>
        <p:txBody>
          <a:bodyPr vert="horz" lIns="95767" tIns="47884" rIns="95767" bIns="47884" rtlCol="0" anchor="ctr">
            <a:normAutofit/>
          </a:bodyPr>
          <a:lstStyle>
            <a:lvl1pPr algn="ctr" defTabSz="957669" fontAlgn="auto">
              <a:lnSpc>
                <a:spcPts val="2204"/>
              </a:lnSpc>
              <a:spcBef>
                <a:spcPts val="0"/>
              </a:spcBef>
              <a:spcAft>
                <a:spcPts val="0"/>
              </a:spcAft>
              <a:defRPr sz="25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8F6260-95C0-4152-9C20-C616FEAB3E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94" r:id="rId1"/>
    <p:sldLayoutId id="2147487495" r:id="rId2"/>
    <p:sldLayoutId id="2147487488" r:id="rId3"/>
    <p:sldLayoutId id="2147487496" r:id="rId4"/>
    <p:sldLayoutId id="2147487497" r:id="rId5"/>
    <p:sldLayoutId id="2147487489" r:id="rId6"/>
    <p:sldLayoutId id="2147487490" r:id="rId7"/>
    <p:sldLayoutId id="2147487491" r:id="rId8"/>
    <p:sldLayoutId id="2147487492" r:id="rId9"/>
    <p:sldLayoutId id="2147487493" r:id="rId10"/>
    <p:sldLayoutId id="2147487498" r:id="rId11"/>
  </p:sldLayoutIdLst>
  <p:hf hdr="0" ftr="0" dt="0"/>
  <p:txStyles>
    <p:titleStyle>
      <a:lvl1pPr algn="l" defTabSz="957263" rtl="0" eaLnBrk="0" fontAlgn="base" hangingPunct="0">
        <a:lnSpc>
          <a:spcPts val="4775"/>
        </a:lnSpc>
        <a:spcBef>
          <a:spcPct val="0"/>
        </a:spcBef>
        <a:spcAft>
          <a:spcPct val="0"/>
        </a:spcAft>
        <a:defRPr sz="3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57263" rtl="0" eaLnBrk="0" fontAlgn="base" hangingPunct="0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2pPr>
      <a:lvl3pPr algn="l" defTabSz="957263" rtl="0" eaLnBrk="0" fontAlgn="base" hangingPunct="0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3pPr>
      <a:lvl4pPr algn="l" defTabSz="957263" rtl="0" eaLnBrk="0" fontAlgn="base" hangingPunct="0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4pPr>
      <a:lvl5pPr algn="l" defTabSz="957263" rtl="0" eaLnBrk="0" fontAlgn="base" hangingPunct="0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5pPr>
      <a:lvl6pPr marL="457200" algn="l" defTabSz="957263" rtl="0" fontAlgn="base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6pPr>
      <a:lvl7pPr marL="914400" algn="l" defTabSz="957263" rtl="0" fontAlgn="base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7pPr>
      <a:lvl8pPr marL="1371600" algn="l" defTabSz="957263" rtl="0" fontAlgn="base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8pPr>
      <a:lvl9pPr marL="1828800" algn="l" defTabSz="957263" rtl="0" fontAlgn="base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9pPr>
    </p:titleStyle>
    <p:bodyStyle>
      <a:lvl1pPr marL="333375" indent="-333375" algn="l" defTabSz="957263" rtl="0" eaLnBrk="0" fontAlgn="base" hangingPunct="0">
        <a:spcBef>
          <a:spcPct val="20000"/>
        </a:spcBef>
        <a:spcAft>
          <a:spcPct val="0"/>
        </a:spcAft>
        <a:buFont typeface="+mj-lt"/>
        <a:defRPr sz="3400" kern="1200">
          <a:solidFill>
            <a:srgbClr val="005AA9"/>
          </a:solidFill>
          <a:latin typeface="+mj-lt"/>
          <a:ea typeface="+mn-ea"/>
          <a:cs typeface="+mn-cs"/>
        </a:defRPr>
      </a:lvl1pPr>
      <a:lvl2pPr marL="333375" indent="123825" algn="l" defTabSz="95726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54050" indent="-238125" algn="l" defTabSz="95726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70000" algn="just" defTabSz="957263" rtl="0" eaLnBrk="0" fontAlgn="base" hangingPunct="0">
        <a:lnSpc>
          <a:spcPts val="1650"/>
        </a:lnSpc>
        <a:spcBef>
          <a:spcPts val="363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16038" indent="512763" algn="l" defTabSz="957263" rtl="0" eaLnBrk="0" fontAlgn="base" hangingPunct="0">
        <a:lnSpc>
          <a:spcPts val="1650"/>
        </a:lnSpc>
        <a:spcBef>
          <a:spcPts val="363"/>
        </a:spcBef>
        <a:spcAft>
          <a:spcPct val="0"/>
        </a:spcAft>
        <a:buFont typeface="Arial" pitchFamily="34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33591" indent="-239417" algn="l" defTabSz="957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424" indent="-239417" algn="l" defTabSz="957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260" indent="-239417" algn="l" defTabSz="957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095" indent="-239417" algn="l" defTabSz="957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35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669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504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339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172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008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843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677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5" y="2997200"/>
            <a:ext cx="9421813" cy="3487738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4500" dirty="0" smtClean="0"/>
              <a:t>«</a:t>
            </a:r>
            <a:r>
              <a:rPr lang="ru-RU" sz="4500" dirty="0"/>
              <a:t>Риск - ориентированный подход при проведении камеральной налоговой проверки декларации по налогу на добавленную стоимость</a:t>
            </a:r>
            <a:r>
              <a:rPr lang="ru-RU" sz="4500" dirty="0" smtClean="0"/>
              <a:t>»</a:t>
            </a:r>
          </a:p>
          <a:p>
            <a:pPr>
              <a:lnSpc>
                <a:spcPct val="120000"/>
              </a:lnSpc>
              <a:defRPr/>
            </a:pPr>
            <a:endParaRPr lang="ru-RU" sz="3600" dirty="0"/>
          </a:p>
          <a:p>
            <a:pPr>
              <a:lnSpc>
                <a:spcPct val="120000"/>
              </a:lnSpc>
              <a:defRPr/>
            </a:pPr>
            <a:endParaRPr lang="ru-RU" sz="3600" dirty="0" smtClean="0"/>
          </a:p>
          <a:p>
            <a:pPr>
              <a:lnSpc>
                <a:spcPct val="120000"/>
              </a:lnSpc>
              <a:defRPr/>
            </a:pPr>
            <a:r>
              <a:rPr lang="ru-RU" sz="3600" dirty="0"/>
              <a:t>Главный </a:t>
            </a:r>
            <a:r>
              <a:rPr lang="ru-RU" sz="3600" dirty="0" err="1"/>
              <a:t>госналогинспектор</a:t>
            </a:r>
            <a:r>
              <a:rPr lang="ru-RU" sz="3600" dirty="0"/>
              <a:t> отдела камерального контроля </a:t>
            </a:r>
            <a:br>
              <a:rPr lang="ru-RU" sz="3600" dirty="0"/>
            </a:br>
            <a:r>
              <a:rPr lang="ru-RU" sz="3600" dirty="0"/>
              <a:t>УФНС России по Вологодской области </a:t>
            </a:r>
            <a:br>
              <a:rPr lang="ru-RU" sz="3600" dirty="0"/>
            </a:br>
            <a:r>
              <a:rPr lang="ru-RU" sz="3600" dirty="0"/>
              <a:t>Т.Ю. Малыгина</a:t>
            </a: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1217613" y="2252663"/>
            <a:ext cx="7470775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4" tIns="47892" rIns="95784" bIns="47892" anchor="ctr"/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dirty="0">
                <a:solidFill>
                  <a:schemeClr val="bg1"/>
                </a:solidFill>
              </a:rPr>
              <a:t>УФНС РОССИИ ПО </a:t>
            </a:r>
            <a:r>
              <a:rPr lang="ru-RU" altLang="ru-RU" sz="1800" dirty="0" smtClean="0">
                <a:solidFill>
                  <a:schemeClr val="bg1"/>
                </a:solidFill>
              </a:rPr>
              <a:t>ВОЛОГОДСКОЙ </a:t>
            </a:r>
            <a:r>
              <a:rPr lang="ru-RU" altLang="ru-RU" sz="1800" dirty="0">
                <a:solidFill>
                  <a:schemeClr val="bg1"/>
                </a:solidFill>
              </a:rPr>
              <a:t>ОБЛАСТИ</a:t>
            </a:r>
            <a:endParaRPr lang="ru-RU" altLang="ru-RU" sz="1800" b="1" dirty="0">
              <a:solidFill>
                <a:schemeClr val="bg1"/>
              </a:solidFill>
            </a:endParaRP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4089400" y="6092825"/>
            <a:ext cx="1466850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500" dirty="0" smtClean="0">
                <a:solidFill>
                  <a:schemeClr val="bg1"/>
                </a:solidFill>
              </a:rPr>
              <a:t>Вологда   18.05.2022</a:t>
            </a:r>
            <a:endParaRPr lang="ru-RU" altLang="ru-RU" sz="1500" dirty="0">
              <a:solidFill>
                <a:schemeClr val="bg1"/>
              </a:solidFill>
            </a:endParaRPr>
          </a:p>
          <a:p>
            <a:pPr algn="ctr" eaLnBrk="1" hangingPunct="1"/>
            <a:endParaRPr lang="ru-RU" alt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46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13334" y="692696"/>
            <a:ext cx="820896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Корректировочный счет-фактура</a:t>
            </a: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022297" y="6092825"/>
            <a:ext cx="610654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95726" y="1167359"/>
            <a:ext cx="8100106" cy="60545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ФНС России от 12.10.2020 № ЕД-7-26/736</a:t>
            </a:r>
            <a:r>
              <a:rPr lang="en-US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endParaRPr 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0512" y="1888295"/>
            <a:ext cx="8928992" cy="276484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endParaRPr lang="ru-RU" sz="2000" b="0" i="0" dirty="0">
              <a:solidFill>
                <a:srgbClr val="000000"/>
              </a:solidFill>
              <a:effectLst/>
              <a:latin typeface="PT Sans" panose="020B0503020203020204" pitchFamily="34" charset="-52"/>
            </a:endParaRPr>
          </a:p>
          <a:p>
            <a:pPr algn="l"/>
            <a:endParaRPr lang="ru-RU" sz="2000" dirty="0">
              <a:solidFill>
                <a:srgbClr val="000000"/>
              </a:solidFill>
              <a:latin typeface="PT Sans" panose="020B0503020203020204" pitchFamily="34" charset="-52"/>
            </a:endParaRPr>
          </a:p>
          <a:p>
            <a:pPr algn="l"/>
            <a:r>
              <a:rPr lang="ru-RU" sz="2000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 целях совершенствования электронного документооборота утверждены:</a:t>
            </a:r>
          </a:p>
          <a:p>
            <a:pPr algn="l"/>
            <a:r>
              <a:rPr lang="ru-RU" sz="2000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 формат корректировочного счета-фактуры;</a:t>
            </a:r>
          </a:p>
          <a:p>
            <a:pPr algn="l"/>
            <a:r>
              <a:rPr lang="ru-RU" sz="2000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 формат представления документа, подтверждающего согласие (факт уведомления) покупателя на изменение стоимости отгруженных товаров (Р</a:t>
            </a:r>
            <a:r>
              <a:rPr lang="en-US" sz="2000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У),включающего в себя корректировочный счет-фактуру;</a:t>
            </a:r>
          </a:p>
          <a:p>
            <a:pPr algn="l"/>
            <a:r>
              <a:rPr lang="ru-RU" sz="2000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- формат представления документа, подтверждающего согласие (факт уведомления) покупателя на изменение стоимости отгруженных товаров (Р</a:t>
            </a:r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У)</a:t>
            </a:r>
            <a:r>
              <a:rPr lang="ru-RU" sz="2000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в электронной форме.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endParaRPr lang="ru-RU" sz="21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9345" y="4768616"/>
            <a:ext cx="8452867" cy="1324210"/>
          </a:xfrm>
          <a:prstGeom prst="roundRect">
            <a:avLst>
              <a:gd name="adj" fmla="val 700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Важно! Только до </a:t>
            </a:r>
            <a:r>
              <a:rPr lang="ru-RU" sz="2000" b="0" i="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01.10.2021 налогоплательщики вправе формировать корректировочные счета-фактуры по старому формату, (Приказ ФНС России от 13.04.2016 N ММВ-7-15/189@), либо по формату, утвержденному данным приказом. С 01.10.2021 только новый формат!!!</a:t>
            </a:r>
            <a:endParaRPr lang="ru-RU" sz="21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02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6870" y="1274890"/>
            <a:ext cx="7690933" cy="98622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Внесены изменения в статью </a:t>
            </a:r>
            <a:r>
              <a:rPr lang="ru-RU" sz="1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НК </a:t>
            </a:r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(дополнена пунктами 4.1 -4.2)   </a:t>
            </a:r>
            <a:r>
              <a:rPr lang="ru-RU" sz="17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 </a:t>
            </a:r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</a:t>
            </a:r>
            <a:r>
              <a:rPr lang="ru-RU" sz="1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23.11.20</a:t>
            </a:r>
            <a:r>
              <a:rPr lang="en-US" sz="1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374-ФЗ</a:t>
            </a:r>
          </a:p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действия изменений: </a:t>
            </a:r>
            <a:r>
              <a:rPr lang="ru-RU" sz="17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01.07.2021 года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51625" y="343206"/>
            <a:ext cx="82089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последствия при выявлении нарушений          в декларациях по НДС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76870" y="2440096"/>
            <a:ext cx="7690933" cy="7728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декларация может быть признана непредставленной если при камеральной налоговой проверке выявлено хотя бы одно из следующих обстоятельств: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84253" y="4032086"/>
            <a:ext cx="7690933" cy="4594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Лицо, подписавшее НД, </a:t>
            </a:r>
            <a:r>
              <a:rPr lang="ru-RU" sz="17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дисквалифицировано</a:t>
            </a:r>
            <a:endParaRPr lang="ru-RU" sz="17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868229" y="4032086"/>
            <a:ext cx="487288" cy="45949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76869" y="4559590"/>
            <a:ext cx="7690933" cy="4594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Смерть подписанта НД до даты подписания НД</a:t>
            </a:r>
          </a:p>
        </p:txBody>
      </p:sp>
      <p:sp>
        <p:nvSpPr>
          <p:cNvPr id="23" name="Овал 22"/>
          <p:cNvSpPr/>
          <p:nvPr/>
        </p:nvSpPr>
        <p:spPr>
          <a:xfrm>
            <a:off x="875896" y="4559590"/>
            <a:ext cx="487288" cy="45949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76876" y="5112976"/>
            <a:ext cx="7690927" cy="4594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руководителя внесена запись о недостоверности сведений в ЕГРЮЛ</a:t>
            </a:r>
          </a:p>
        </p:txBody>
      </p:sp>
      <p:sp>
        <p:nvSpPr>
          <p:cNvPr id="25" name="Овал 24"/>
          <p:cNvSpPr/>
          <p:nvPr/>
        </p:nvSpPr>
        <p:spPr>
          <a:xfrm>
            <a:off x="883584" y="5122133"/>
            <a:ext cx="487288" cy="45949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076876" y="5604122"/>
            <a:ext cx="7690933" cy="4594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Внесена запись в ЕГРЮЛ о прекращении деятельности юридического лица</a:t>
            </a:r>
          </a:p>
        </p:txBody>
      </p:sp>
      <p:sp>
        <p:nvSpPr>
          <p:cNvPr id="27" name="Овал 26"/>
          <p:cNvSpPr/>
          <p:nvPr/>
        </p:nvSpPr>
        <p:spPr>
          <a:xfrm>
            <a:off x="860852" y="5604122"/>
            <a:ext cx="487288" cy="45949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076869" y="6106316"/>
            <a:ext cx="7690933" cy="4594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контрольных соотношений (пункт 5.3 статьи 174 НК РФ)</a:t>
            </a:r>
          </a:p>
        </p:txBody>
      </p:sp>
      <p:sp>
        <p:nvSpPr>
          <p:cNvPr id="29" name="Овал 28"/>
          <p:cNvSpPr/>
          <p:nvPr/>
        </p:nvSpPr>
        <p:spPr>
          <a:xfrm>
            <a:off x="860850" y="6108608"/>
            <a:ext cx="494667" cy="45949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0940" y="6108608"/>
            <a:ext cx="457200" cy="457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1" name="Скругленный прямоугольник 21">
            <a:extLst>
              <a:ext uri="{FF2B5EF4-FFF2-40B4-BE49-F238E27FC236}">
                <a16:creationId xmlns:a16="http://schemas.microsoft.com/office/drawing/2014/main" xmlns="" id="{C6AE10B4-C15D-490B-AAC0-BAFB9ED98234}"/>
              </a:ext>
            </a:extLst>
          </p:cNvPr>
          <p:cNvSpPr/>
          <p:nvPr/>
        </p:nvSpPr>
        <p:spPr>
          <a:xfrm>
            <a:off x="1076870" y="3449169"/>
            <a:ext cx="7690933" cy="4594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 подписана неуполномоченным лицом</a:t>
            </a:r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xmlns="" id="{7660B933-590D-4D30-AD85-4EC3B38EDD8F}"/>
              </a:ext>
            </a:extLst>
          </p:cNvPr>
          <p:cNvSpPr/>
          <p:nvPr/>
        </p:nvSpPr>
        <p:spPr>
          <a:xfrm>
            <a:off x="868229" y="3454636"/>
            <a:ext cx="487288" cy="45949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</p:txBody>
      </p:sp>
      <p:sp>
        <p:nvSpPr>
          <p:cNvPr id="18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017000" y="6042025"/>
            <a:ext cx="671513" cy="6318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87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76870" y="1274890"/>
            <a:ext cx="7836570" cy="98622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признания налоговой декларации непредставленной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51625" y="343206"/>
            <a:ext cx="82089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последствия при выявлении нарушений          в декларациях по НДС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2520" y="2790532"/>
            <a:ext cx="2232248" cy="15025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налоговой декларации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0940" y="6108608"/>
            <a:ext cx="457200" cy="457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9">
            <a:extLst>
              <a:ext uri="{FF2B5EF4-FFF2-40B4-BE49-F238E27FC236}">
                <a16:creationId xmlns:a16="http://schemas.microsoft.com/office/drawing/2014/main" xmlns="" id="{BC29ED75-919F-4579-8E2D-5463295CA427}"/>
              </a:ext>
            </a:extLst>
          </p:cNvPr>
          <p:cNvSpPr/>
          <p:nvPr/>
        </p:nvSpPr>
        <p:spPr>
          <a:xfrm>
            <a:off x="3440832" y="2810614"/>
            <a:ext cx="2232248" cy="14886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оснований для признания декларации непредставленной </a:t>
            </a:r>
          </a:p>
        </p:txBody>
      </p:sp>
      <p:sp>
        <p:nvSpPr>
          <p:cNvPr id="19" name="Скругленный прямоугольник 9">
            <a:extLst>
              <a:ext uri="{FF2B5EF4-FFF2-40B4-BE49-F238E27FC236}">
                <a16:creationId xmlns:a16="http://schemas.microsoft.com/office/drawing/2014/main" xmlns="" id="{5AB3C851-A5C5-42C3-9251-8B7BB2004DC4}"/>
              </a:ext>
            </a:extLst>
          </p:cNvPr>
          <p:cNvSpPr/>
          <p:nvPr/>
        </p:nvSpPr>
        <p:spPr>
          <a:xfrm>
            <a:off x="6832012" y="2816824"/>
            <a:ext cx="2232248" cy="14762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уведомления о признании декларации непредставленной</a:t>
            </a:r>
          </a:p>
        </p:txBody>
      </p:sp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xmlns="" id="{E721EA20-9FD1-43B4-8CEE-A308470C7BB7}"/>
              </a:ext>
            </a:extLst>
          </p:cNvPr>
          <p:cNvSpPr/>
          <p:nvPr/>
        </p:nvSpPr>
        <p:spPr>
          <a:xfrm>
            <a:off x="5745088" y="3186684"/>
            <a:ext cx="1083188" cy="7170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 дней</a:t>
            </a:r>
          </a:p>
        </p:txBody>
      </p:sp>
      <p:sp>
        <p:nvSpPr>
          <p:cNvPr id="33" name="Стрелка: вправо 32">
            <a:extLst>
              <a:ext uri="{FF2B5EF4-FFF2-40B4-BE49-F238E27FC236}">
                <a16:creationId xmlns:a16="http://schemas.microsoft.com/office/drawing/2014/main" xmlns="" id="{00608A68-5044-4AB3-A4F7-7EC4A334D7DD}"/>
              </a:ext>
            </a:extLst>
          </p:cNvPr>
          <p:cNvSpPr/>
          <p:nvPr/>
        </p:nvSpPr>
        <p:spPr>
          <a:xfrm>
            <a:off x="2886719" y="3284984"/>
            <a:ext cx="550377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9">
            <a:extLst>
              <a:ext uri="{FF2B5EF4-FFF2-40B4-BE49-F238E27FC236}">
                <a16:creationId xmlns:a16="http://schemas.microsoft.com/office/drawing/2014/main" xmlns="" id="{87CD820B-18B0-4339-A615-D8CED743F949}"/>
              </a:ext>
            </a:extLst>
          </p:cNvPr>
          <p:cNvSpPr/>
          <p:nvPr/>
        </p:nvSpPr>
        <p:spPr>
          <a:xfrm>
            <a:off x="560512" y="4797152"/>
            <a:ext cx="7992888" cy="15025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знать!!! При нарушении контрольных соотношений действует особый порядок</a:t>
            </a: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017000" y="6042025"/>
            <a:ext cx="671513" cy="6318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867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890940" y="1320958"/>
            <a:ext cx="7836570" cy="98622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при нарушении контрольных соотношений (КС)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51625" y="343206"/>
            <a:ext cx="82089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последствия при выявлении нарушений          контрольных соотношений в декларациях по НДС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60512" y="2761081"/>
            <a:ext cx="2228512" cy="14886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налоговой  декларации с нарушением КС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0940" y="6108608"/>
            <a:ext cx="457200" cy="457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9">
            <a:extLst>
              <a:ext uri="{FF2B5EF4-FFF2-40B4-BE49-F238E27FC236}">
                <a16:creationId xmlns:a16="http://schemas.microsoft.com/office/drawing/2014/main" xmlns="" id="{BC29ED75-919F-4579-8E2D-5463295CA427}"/>
              </a:ext>
            </a:extLst>
          </p:cNvPr>
          <p:cNvSpPr/>
          <p:nvPr/>
        </p:nvSpPr>
        <p:spPr>
          <a:xfrm>
            <a:off x="5316776" y="2636912"/>
            <a:ext cx="2516544" cy="148869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оснований для признания декларации непредставленной </a:t>
            </a:r>
          </a:p>
        </p:txBody>
      </p:sp>
      <p:sp>
        <p:nvSpPr>
          <p:cNvPr id="33" name="Стрелка: вправо 32">
            <a:extLst>
              <a:ext uri="{FF2B5EF4-FFF2-40B4-BE49-F238E27FC236}">
                <a16:creationId xmlns:a16="http://schemas.microsoft.com/office/drawing/2014/main" xmlns="" id="{00608A68-5044-4AB3-A4F7-7EC4A334D7DD}"/>
              </a:ext>
            </a:extLst>
          </p:cNvPr>
          <p:cNvSpPr/>
          <p:nvPr/>
        </p:nvSpPr>
        <p:spPr>
          <a:xfrm>
            <a:off x="2936776" y="2743158"/>
            <a:ext cx="2304256" cy="1276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 позднее следующего дня</a:t>
            </a:r>
          </a:p>
        </p:txBody>
      </p:sp>
      <p:sp>
        <p:nvSpPr>
          <p:cNvPr id="34" name="Скругленный прямоугольник 9">
            <a:extLst>
              <a:ext uri="{FF2B5EF4-FFF2-40B4-BE49-F238E27FC236}">
                <a16:creationId xmlns:a16="http://schemas.microsoft.com/office/drawing/2014/main" xmlns="" id="{87CD820B-18B0-4339-A615-D8CED743F949}"/>
              </a:ext>
            </a:extLst>
          </p:cNvPr>
          <p:cNvSpPr/>
          <p:nvPr/>
        </p:nvSpPr>
        <p:spPr>
          <a:xfrm>
            <a:off x="560512" y="5157192"/>
            <a:ext cx="2664296" cy="135760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Важно! Датой представления НД будет считаться дата представления первичной НД</a:t>
            </a:r>
          </a:p>
        </p:txBody>
      </p:sp>
      <p:sp>
        <p:nvSpPr>
          <p:cNvPr id="3" name="Стрелка: вниз 2">
            <a:extLst>
              <a:ext uri="{FF2B5EF4-FFF2-40B4-BE49-F238E27FC236}">
                <a16:creationId xmlns:a16="http://schemas.microsoft.com/office/drawing/2014/main" xmlns="" id="{B1A1A3F5-0509-4552-9E76-652B89D9DC8A}"/>
              </a:ext>
            </a:extLst>
          </p:cNvPr>
          <p:cNvSpPr/>
          <p:nvPr/>
        </p:nvSpPr>
        <p:spPr>
          <a:xfrm>
            <a:off x="5072186" y="4240238"/>
            <a:ext cx="2905150" cy="1060970"/>
          </a:xfrm>
          <a:prstGeom prst="downArrow">
            <a:avLst>
              <a:gd name="adj1" fmla="val 50000"/>
              <a:gd name="adj2" fmla="val 4338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Не позднее 5-ти дней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28901F85-AD7E-49D8-96A2-E09D52D7C5EB}"/>
              </a:ext>
            </a:extLst>
          </p:cNvPr>
          <p:cNvSpPr txBox="1"/>
          <p:nvPr/>
        </p:nvSpPr>
        <p:spPr>
          <a:xfrm>
            <a:off x="2378720" y="3865052"/>
            <a:ext cx="4954772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21" name="Скругленный прямоугольник 9">
            <a:extLst>
              <a:ext uri="{FF2B5EF4-FFF2-40B4-BE49-F238E27FC236}">
                <a16:creationId xmlns:a16="http://schemas.microsoft.com/office/drawing/2014/main" xmlns="" id="{77E9FF14-6C0C-49D5-916E-5C05FED02BF2}"/>
              </a:ext>
            </a:extLst>
          </p:cNvPr>
          <p:cNvSpPr/>
          <p:nvPr/>
        </p:nvSpPr>
        <p:spPr>
          <a:xfrm>
            <a:off x="4376936" y="5301208"/>
            <a:ext cx="3888432" cy="121358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 представляет декларацию без нарушений КС</a:t>
            </a:r>
          </a:p>
        </p:txBody>
      </p:sp>
      <p:sp>
        <p:nvSpPr>
          <p:cNvPr id="9" name="Стрелка: влево 8">
            <a:extLst>
              <a:ext uri="{FF2B5EF4-FFF2-40B4-BE49-F238E27FC236}">
                <a16:creationId xmlns:a16="http://schemas.microsoft.com/office/drawing/2014/main" xmlns="" id="{811AF30C-4FE2-4B06-9456-0A8A383BE866}"/>
              </a:ext>
            </a:extLst>
          </p:cNvPr>
          <p:cNvSpPr/>
          <p:nvPr/>
        </p:nvSpPr>
        <p:spPr>
          <a:xfrm>
            <a:off x="3278400" y="5623976"/>
            <a:ext cx="1098535" cy="75735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017000" y="6042025"/>
            <a:ext cx="671513" cy="6318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982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13334" y="692696"/>
            <a:ext cx="820896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контрольных соотношений в декларациях по НДС</a:t>
            </a: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129713" y="6092825"/>
            <a:ext cx="5032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02947" y="1608820"/>
            <a:ext cx="8100106" cy="64807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Контрольные соотношения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993153" y="2323196"/>
            <a:ext cx="3096344" cy="67861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Левая часть равенства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04528" y="3114781"/>
            <a:ext cx="33624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21">
            <a:extLst>
              <a:ext uri="{FF2B5EF4-FFF2-40B4-BE49-F238E27FC236}">
                <a16:creationId xmlns:a16="http://schemas.microsoft.com/office/drawing/2014/main" xmlns="" id="{5116517B-EBC8-49BE-9753-0F58417A5FDB}"/>
              </a:ext>
            </a:extLst>
          </p:cNvPr>
          <p:cNvSpPr/>
          <p:nvPr/>
        </p:nvSpPr>
        <p:spPr>
          <a:xfrm>
            <a:off x="5875725" y="2344860"/>
            <a:ext cx="2820175" cy="67861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Правая часть равенства</a:t>
            </a:r>
          </a:p>
        </p:txBody>
      </p:sp>
      <p:sp>
        <p:nvSpPr>
          <p:cNvPr id="17" name="Скругленный прямоугольник 21">
            <a:extLst>
              <a:ext uri="{FF2B5EF4-FFF2-40B4-BE49-F238E27FC236}">
                <a16:creationId xmlns:a16="http://schemas.microsoft.com/office/drawing/2014/main" xmlns="" id="{9196DD0D-D955-4E1D-B075-505F73FB5AF0}"/>
              </a:ext>
            </a:extLst>
          </p:cNvPr>
          <p:cNvSpPr/>
          <p:nvPr/>
        </p:nvSpPr>
        <p:spPr>
          <a:xfrm>
            <a:off x="2007066" y="3170765"/>
            <a:ext cx="3096344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разделов 3, 4, 5,6 (к уплате или уменьшению)</a:t>
            </a:r>
          </a:p>
        </p:txBody>
      </p:sp>
      <p:sp>
        <p:nvSpPr>
          <p:cNvPr id="19" name="Скругленный прямоугольник 21">
            <a:extLst>
              <a:ext uri="{FF2B5EF4-FFF2-40B4-BE49-F238E27FC236}">
                <a16:creationId xmlns:a16="http://schemas.microsoft.com/office/drawing/2014/main" xmlns="" id="{AB3B2171-4D06-4A3A-BED5-BC88B61B668C}"/>
              </a:ext>
            </a:extLst>
          </p:cNvPr>
          <p:cNvSpPr/>
          <p:nvPr/>
        </p:nvSpPr>
        <p:spPr>
          <a:xfrm>
            <a:off x="2017390" y="4051925"/>
            <a:ext cx="3096344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по строкам начисления по р. 3 (НДС 10%, 20%, авансы и т.д.)</a:t>
            </a:r>
          </a:p>
        </p:txBody>
      </p:sp>
      <p:sp>
        <p:nvSpPr>
          <p:cNvPr id="20" name="Скругленный прямоугольник 21">
            <a:extLst>
              <a:ext uri="{FF2B5EF4-FFF2-40B4-BE49-F238E27FC236}">
                <a16:creationId xmlns:a16="http://schemas.microsoft.com/office/drawing/2014/main" xmlns="" id="{F2BDD39C-44BB-497A-940A-B13737B8C591}"/>
              </a:ext>
            </a:extLst>
          </p:cNvPr>
          <p:cNvSpPr/>
          <p:nvPr/>
        </p:nvSpPr>
        <p:spPr>
          <a:xfrm>
            <a:off x="2007066" y="4910842"/>
            <a:ext cx="3096344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по строкам вычетов р.3 (стр. 120, 130 и пр.)</a:t>
            </a:r>
          </a:p>
        </p:txBody>
      </p:sp>
      <p:sp>
        <p:nvSpPr>
          <p:cNvPr id="21" name="Скругленный прямоугольник 21">
            <a:extLst>
              <a:ext uri="{FF2B5EF4-FFF2-40B4-BE49-F238E27FC236}">
                <a16:creationId xmlns:a16="http://schemas.microsoft.com/office/drawing/2014/main" xmlns="" id="{03E52FC3-2E3C-4547-9217-9DB6066FED5A}"/>
              </a:ext>
            </a:extLst>
          </p:cNvPr>
          <p:cNvSpPr/>
          <p:nvPr/>
        </p:nvSpPr>
        <p:spPr>
          <a:xfrm>
            <a:off x="1993153" y="5794856"/>
            <a:ext cx="3096344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НДС к начислению (вычетам) по разделам (НДС 10%, 20%, 120, 130 и т.д.)</a:t>
            </a:r>
          </a:p>
        </p:txBody>
      </p:sp>
      <p:sp>
        <p:nvSpPr>
          <p:cNvPr id="23" name="Скругленный прямоугольник 21">
            <a:extLst>
              <a:ext uri="{FF2B5EF4-FFF2-40B4-BE49-F238E27FC236}">
                <a16:creationId xmlns:a16="http://schemas.microsoft.com/office/drawing/2014/main" xmlns="" id="{21953381-3A36-44C2-8F96-1D7BAA234471}"/>
              </a:ext>
            </a:extLst>
          </p:cNvPr>
          <p:cNvSpPr/>
          <p:nvPr/>
        </p:nvSpPr>
        <p:spPr>
          <a:xfrm>
            <a:off x="5886835" y="3170765"/>
            <a:ext cx="2809066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1 (к уплате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возмещению)</a:t>
            </a:r>
          </a:p>
        </p:txBody>
      </p:sp>
      <p:sp>
        <p:nvSpPr>
          <p:cNvPr id="24" name="Скругленный прямоугольник 21">
            <a:extLst>
              <a:ext uri="{FF2B5EF4-FFF2-40B4-BE49-F238E27FC236}">
                <a16:creationId xmlns:a16="http://schemas.microsoft.com/office/drawing/2014/main" xmlns="" id="{A307D88C-CA90-4D74-A0F4-10C406670D3D}"/>
              </a:ext>
            </a:extLst>
          </p:cNvPr>
          <p:cNvSpPr/>
          <p:nvPr/>
        </p:nvSpPr>
        <p:spPr>
          <a:xfrm>
            <a:off x="5886834" y="4057552"/>
            <a:ext cx="2797957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исчисленная по р.3      стр. 118</a:t>
            </a:r>
          </a:p>
        </p:txBody>
      </p:sp>
      <p:sp>
        <p:nvSpPr>
          <p:cNvPr id="26" name="Скругленный прямоугольник 21">
            <a:extLst>
              <a:ext uri="{FF2B5EF4-FFF2-40B4-BE49-F238E27FC236}">
                <a16:creationId xmlns:a16="http://schemas.microsoft.com/office/drawing/2014/main" xmlns="" id="{29B5FE5B-6962-41CD-BF82-7E0BD4AD1A11}"/>
              </a:ext>
            </a:extLst>
          </p:cNvPr>
          <p:cNvSpPr/>
          <p:nvPr/>
        </p:nvSpPr>
        <p:spPr>
          <a:xfrm>
            <a:off x="5875726" y="4944339"/>
            <a:ext cx="2809066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сумма вычетов по стр. 3 стр. 190</a:t>
            </a:r>
          </a:p>
        </p:txBody>
      </p:sp>
      <p:sp>
        <p:nvSpPr>
          <p:cNvPr id="27" name="Скругленный прямоугольник 21">
            <a:extLst>
              <a:ext uri="{FF2B5EF4-FFF2-40B4-BE49-F238E27FC236}">
                <a16:creationId xmlns:a16="http://schemas.microsoft.com/office/drawing/2014/main" xmlns="" id="{C84539E2-46B1-4AAC-B2CC-49213555EBDA}"/>
              </a:ext>
            </a:extLst>
          </p:cNvPr>
          <p:cNvSpPr/>
          <p:nvPr/>
        </p:nvSpPr>
        <p:spPr>
          <a:xfrm>
            <a:off x="5886834" y="5792410"/>
            <a:ext cx="2783408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НДС по книге продаж  (покупок)</a:t>
            </a:r>
          </a:p>
        </p:txBody>
      </p:sp>
      <p:sp>
        <p:nvSpPr>
          <p:cNvPr id="4" name="Не равно 3">
            <a:extLst>
              <a:ext uri="{FF2B5EF4-FFF2-40B4-BE49-F238E27FC236}">
                <a16:creationId xmlns:a16="http://schemas.microsoft.com/office/drawing/2014/main" xmlns="" id="{9E8EDA70-C2D8-4523-8FB0-6538FAD14234}"/>
              </a:ext>
            </a:extLst>
          </p:cNvPr>
          <p:cNvSpPr/>
          <p:nvPr/>
        </p:nvSpPr>
        <p:spPr>
          <a:xfrm>
            <a:off x="5037923" y="3168993"/>
            <a:ext cx="914400" cy="752080"/>
          </a:xfrm>
          <a:prstGeom prst="mathNotEqual">
            <a:avLst>
              <a:gd name="adj1" fmla="val 23520"/>
              <a:gd name="adj2" fmla="val 6224936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Не равно 28">
            <a:extLst>
              <a:ext uri="{FF2B5EF4-FFF2-40B4-BE49-F238E27FC236}">
                <a16:creationId xmlns:a16="http://schemas.microsoft.com/office/drawing/2014/main" xmlns="" id="{33D4B554-ABE8-4F38-90E2-EBFA3C77626C}"/>
              </a:ext>
            </a:extLst>
          </p:cNvPr>
          <p:cNvSpPr/>
          <p:nvPr/>
        </p:nvSpPr>
        <p:spPr>
          <a:xfrm>
            <a:off x="5068659" y="4056590"/>
            <a:ext cx="914400" cy="752080"/>
          </a:xfrm>
          <a:prstGeom prst="mathNotEqual">
            <a:avLst>
              <a:gd name="adj1" fmla="val 23520"/>
              <a:gd name="adj2" fmla="val 6224936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Не равно 29">
            <a:extLst>
              <a:ext uri="{FF2B5EF4-FFF2-40B4-BE49-F238E27FC236}">
                <a16:creationId xmlns:a16="http://schemas.microsoft.com/office/drawing/2014/main" xmlns="" id="{D5F68549-CB04-4451-BD61-B74EFBF92849}"/>
              </a:ext>
            </a:extLst>
          </p:cNvPr>
          <p:cNvSpPr/>
          <p:nvPr/>
        </p:nvSpPr>
        <p:spPr>
          <a:xfrm>
            <a:off x="5048927" y="4930846"/>
            <a:ext cx="914400" cy="752080"/>
          </a:xfrm>
          <a:prstGeom prst="mathNotEqual">
            <a:avLst>
              <a:gd name="adj1" fmla="val 23520"/>
              <a:gd name="adj2" fmla="val 6224936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Не равно 30">
            <a:extLst>
              <a:ext uri="{FF2B5EF4-FFF2-40B4-BE49-F238E27FC236}">
                <a16:creationId xmlns:a16="http://schemas.microsoft.com/office/drawing/2014/main" xmlns="" id="{AC09FC81-20D4-43DF-A15D-67878CEA7142}"/>
              </a:ext>
            </a:extLst>
          </p:cNvPr>
          <p:cNvSpPr/>
          <p:nvPr/>
        </p:nvSpPr>
        <p:spPr>
          <a:xfrm>
            <a:off x="5030966" y="5799882"/>
            <a:ext cx="914400" cy="752080"/>
          </a:xfrm>
          <a:prstGeom prst="mathNotEqual">
            <a:avLst>
              <a:gd name="adj1" fmla="val 23520"/>
              <a:gd name="adj2" fmla="val 6224936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21">
            <a:extLst>
              <a:ext uri="{FF2B5EF4-FFF2-40B4-BE49-F238E27FC236}">
                <a16:creationId xmlns:a16="http://schemas.microsoft.com/office/drawing/2014/main" xmlns="" id="{0C2D3281-81F9-4FDC-B586-BFD20E607CF1}"/>
              </a:ext>
            </a:extLst>
          </p:cNvPr>
          <p:cNvSpPr/>
          <p:nvPr/>
        </p:nvSpPr>
        <p:spPr>
          <a:xfrm>
            <a:off x="704528" y="2369863"/>
            <a:ext cx="1080120" cy="6319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 КС</a:t>
            </a:r>
          </a:p>
        </p:txBody>
      </p:sp>
      <p:sp>
        <p:nvSpPr>
          <p:cNvPr id="35" name="Скругленный прямоугольник 21">
            <a:extLst>
              <a:ext uri="{FF2B5EF4-FFF2-40B4-BE49-F238E27FC236}">
                <a16:creationId xmlns:a16="http://schemas.microsoft.com/office/drawing/2014/main" xmlns="" id="{7F75A87A-F051-417E-9296-694BE85BF28E}"/>
              </a:ext>
            </a:extLst>
          </p:cNvPr>
          <p:cNvSpPr/>
          <p:nvPr/>
        </p:nvSpPr>
        <p:spPr>
          <a:xfrm>
            <a:off x="701172" y="3229059"/>
            <a:ext cx="1080120" cy="6319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1.20    1.21</a:t>
            </a:r>
          </a:p>
        </p:txBody>
      </p:sp>
      <p:sp>
        <p:nvSpPr>
          <p:cNvPr id="36" name="Скругленный прямоугольник 21">
            <a:extLst>
              <a:ext uri="{FF2B5EF4-FFF2-40B4-BE49-F238E27FC236}">
                <a16:creationId xmlns:a16="http://schemas.microsoft.com/office/drawing/2014/main" xmlns="" id="{677966CA-1B7F-4109-B7D4-042B7DEC88C9}"/>
              </a:ext>
            </a:extLst>
          </p:cNvPr>
          <p:cNvSpPr/>
          <p:nvPr/>
        </p:nvSpPr>
        <p:spPr>
          <a:xfrm>
            <a:off x="699343" y="4068499"/>
            <a:ext cx="1080120" cy="6319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1.7</a:t>
            </a:r>
          </a:p>
        </p:txBody>
      </p:sp>
      <p:sp>
        <p:nvSpPr>
          <p:cNvPr id="37" name="Скругленный прямоугольник 21">
            <a:extLst>
              <a:ext uri="{FF2B5EF4-FFF2-40B4-BE49-F238E27FC236}">
                <a16:creationId xmlns:a16="http://schemas.microsoft.com/office/drawing/2014/main" xmlns="" id="{DC7C08FF-0AC5-44EA-96F7-4A7ACC764BC6}"/>
              </a:ext>
            </a:extLst>
          </p:cNvPr>
          <p:cNvSpPr/>
          <p:nvPr/>
        </p:nvSpPr>
        <p:spPr>
          <a:xfrm>
            <a:off x="699342" y="4990912"/>
            <a:ext cx="1061925" cy="6319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1.8</a:t>
            </a:r>
          </a:p>
        </p:txBody>
      </p:sp>
      <p:sp>
        <p:nvSpPr>
          <p:cNvPr id="38" name="Скругленный прямоугольник 21">
            <a:extLst>
              <a:ext uri="{FF2B5EF4-FFF2-40B4-BE49-F238E27FC236}">
                <a16:creationId xmlns:a16="http://schemas.microsoft.com/office/drawing/2014/main" xmlns="" id="{04CF3AF0-2AF6-4590-A5A7-B27B3E7A77D6}"/>
              </a:ext>
            </a:extLst>
          </p:cNvPr>
          <p:cNvSpPr/>
          <p:nvPr/>
        </p:nvSpPr>
        <p:spPr>
          <a:xfrm>
            <a:off x="715613" y="5849330"/>
            <a:ext cx="1061925" cy="6319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1.27     1.28</a:t>
            </a: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017000" y="6042025"/>
            <a:ext cx="671513" cy="6318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9004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8544" y="332656"/>
            <a:ext cx="8519513" cy="695684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Новый сервис </a:t>
            </a:r>
            <a:br>
              <a:rPr lang="ru-RU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5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меня видит налоговая»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15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 rotWithShape="1">
          <a:blip r:embed="rId2"/>
          <a:srcRect l="27799" t="30394" r="25610" b="24130"/>
          <a:stretch/>
        </p:blipFill>
        <p:spPr bwMode="auto">
          <a:xfrm>
            <a:off x="3089904" y="1052736"/>
            <a:ext cx="4032448" cy="23804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3"/>
          <a:srcRect l="28068" t="13225" r="25326" b="25736"/>
          <a:stretch/>
        </p:blipFill>
        <p:spPr bwMode="auto">
          <a:xfrm>
            <a:off x="704528" y="3573016"/>
            <a:ext cx="4248472" cy="30243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4"/>
          <a:srcRect l="28459" t="29234" r="25587" b="13440"/>
          <a:stretch/>
        </p:blipFill>
        <p:spPr bwMode="auto">
          <a:xfrm>
            <a:off x="4946088" y="3573016"/>
            <a:ext cx="4104456" cy="29523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44178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1281113" y="3213100"/>
            <a:ext cx="74707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4" tIns="47892" rIns="95784" bIns="47892" anchor="ctr"/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400">
                <a:solidFill>
                  <a:schemeClr val="bg1"/>
                </a:solidFill>
              </a:rPr>
              <a:t>СПАСИБО ЗА ВНИМАНИЕ!</a:t>
            </a:r>
            <a:endParaRPr lang="ru-RU" altLang="ru-RU" sz="24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22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832" y="359962"/>
            <a:ext cx="8333922" cy="587458"/>
          </a:xfrm>
        </p:spPr>
        <p:txBody>
          <a:bodyPr rtlCol="0">
            <a:noAutofit/>
          </a:bodyPr>
          <a:lstStyle/>
          <a:p>
            <a:pPr>
              <a:lnSpc>
                <a:spcPct val="100000"/>
              </a:lnSpc>
              <a:defRPr/>
            </a:pPr>
            <a:r>
              <a:rPr lang="ru-RU" sz="2200" cap="all" dirty="0">
                <a:solidFill>
                  <a:srgbClr val="4F81BD"/>
                </a:solidFill>
                <a:latin typeface="Calibri"/>
                <a:ea typeface="+mn-ea"/>
                <a:cs typeface="Times New Roman" panose="02020603050405020304" pitchFamily="18" charset="0"/>
              </a:rPr>
              <a:t>Камеральная налоговая проверка включает в себя</a:t>
            </a: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0"/>
          </p:nvPr>
        </p:nvSpPr>
        <p:spPr bwMode="auto">
          <a:xfrm>
            <a:off x="9022167" y="6061764"/>
            <a:ext cx="670596" cy="63209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82251" indent="-262404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049617" indent="-209923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469464" indent="-209923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89310" indent="-209923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309157" indent="-209923" defTabSz="937367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29004" indent="-209923" defTabSz="937367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148851" indent="-209923" defTabSz="937367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568697" indent="-209923" defTabSz="937367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37367" eaLnBrk="1" fontAlgn="base" hangingPunct="1">
              <a:lnSpc>
                <a:spcPts val="2193"/>
              </a:lnSpc>
              <a:spcBef>
                <a:spcPct val="0"/>
              </a:spcBef>
              <a:spcAft>
                <a:spcPct val="0"/>
              </a:spcAft>
            </a:pPr>
            <a:fld id="{40C0829D-71E6-4BFC-9811-440CD2EC2F62}" type="slidenum">
              <a:rPr lang="ru-RU" altLang="ru-RU" sz="2500">
                <a:solidFill>
                  <a:srgbClr val="FFFFFF"/>
                </a:solidFill>
              </a:rPr>
              <a:pPr defTabSz="937367" eaLnBrk="1" fontAlgn="base" hangingPunct="1">
                <a:lnSpc>
                  <a:spcPts val="2193"/>
                </a:lnSpc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 sz="2500">
              <a:solidFill>
                <a:srgbClr val="FFFFFF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83832" y="947420"/>
            <a:ext cx="3533865" cy="9747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700" dirty="0">
                <a:latin typeface="Calibri" pitchFamily="34" charset="0"/>
                <a:cs typeface="Times New Roman" panose="02020603050405020304" pitchFamily="18" charset="0"/>
              </a:rPr>
              <a:t>сопоставление данных декларации за последний и предыдущий отчетный периоды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419159" y="1599673"/>
            <a:ext cx="3533865" cy="111156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700" dirty="0">
                <a:latin typeface="Calibri" pitchFamily="34" charset="0"/>
                <a:cs typeface="Times New Roman" panose="02020603050405020304" pitchFamily="18" charset="0"/>
              </a:rPr>
              <a:t>увязка сведений проверяемой формы с другими декларациями, расчетами и формами бухгалтерской отчетности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686833" y="2632043"/>
            <a:ext cx="3532395" cy="12209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700" dirty="0">
                <a:latin typeface="Calibri" pitchFamily="34" charset="0"/>
                <a:cs typeface="Times New Roman" panose="02020603050405020304" pitchFamily="18" charset="0"/>
              </a:rPr>
              <a:t>анализ всех имеющихся у налоговой службы данных для определения достоверности показателей налоговой декларации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41183" y="3625540"/>
            <a:ext cx="5269181" cy="18286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1700" dirty="0">
                <a:latin typeface="Calibri" pitchFamily="34" charset="0"/>
                <a:cs typeface="Times New Roman" panose="02020603050405020304" pitchFamily="18" charset="0"/>
              </a:rPr>
              <a:t>анализ показателей выручки, рентабельности, налоговой нагрузки компании, выявление причин снижения налоговой нагрузки; сравнение налоговой базы компании в текущем и прошедших налоговых периодах; анализ сделок, которые привели к снижению налоговой базы; выявление «проблемных» партнеров компании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83830" y="5576535"/>
            <a:ext cx="8338334" cy="863465"/>
          </a:xfrm>
          <a:prstGeom prst="rect">
            <a:avLst/>
          </a:prstGeom>
        </p:spPr>
        <p:txBody>
          <a:bodyPr lIns="83969" tIns="41985" rIns="83969" bIns="41985">
            <a:spAutoFit/>
          </a:bodyPr>
          <a:lstStyle/>
          <a:p>
            <a:pPr indent="413432" algn="just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2200" i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/>
                <a:cs typeface="Times New Roman"/>
              </a:rPr>
              <a:t>Цель камеральной проверки – обнаружить и предотвратить нарушения в сфере налогового законодательства. </a:t>
            </a:r>
            <a:endParaRPr lang="ru-RU" sz="1700" i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9418" y="3242540"/>
            <a:ext cx="2580913" cy="385642"/>
          </a:xfrm>
          <a:prstGeom prst="rect">
            <a:avLst/>
          </a:prstGeom>
        </p:spPr>
        <p:txBody>
          <a:bodyPr lIns="83969" tIns="41985" rIns="83969" bIns="41985">
            <a:spAutoFit/>
          </a:bodyPr>
          <a:lstStyle/>
          <a:p>
            <a:pPr indent="413432" algn="just">
              <a:lnSpc>
                <a:spcPct val="115000"/>
              </a:lnSpc>
              <a:spcAft>
                <a:spcPts val="0"/>
              </a:spcAft>
              <a:defRPr/>
            </a:pPr>
            <a:r>
              <a:rPr lang="ru-RU" sz="1700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ea typeface="Calibri"/>
                <a:cs typeface="Times New Roman"/>
              </a:rPr>
              <a:t>дополнительно</a:t>
            </a:r>
          </a:p>
        </p:txBody>
      </p:sp>
      <p:pic>
        <p:nvPicPr>
          <p:cNvPr id="17418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331" y="293730"/>
            <a:ext cx="1667667" cy="1523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24091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 animBg="1"/>
      <p:bldP spid="24" grpId="0" animBg="1"/>
      <p:bldP spid="2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7"/>
          <p:cNvSpPr txBox="1">
            <a:spLocks noChangeArrowheads="1"/>
          </p:cNvSpPr>
          <p:nvPr/>
        </p:nvSpPr>
        <p:spPr bwMode="auto">
          <a:xfrm>
            <a:off x="813246" y="692568"/>
            <a:ext cx="8208921" cy="70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defTabSz="944655">
              <a:lnSpc>
                <a:spcPts val="4775"/>
              </a:lnSpc>
              <a:defRPr/>
            </a:pPr>
            <a:r>
              <a:rPr lang="ru-RU" sz="2200" b="1" cap="all" dirty="0">
                <a:solidFill>
                  <a:srgbClr val="4F81BD"/>
                </a:solidFill>
                <a:latin typeface="Calibri"/>
                <a:cs typeface="Times New Roman" panose="02020603050405020304" pitchFamily="18" charset="0"/>
              </a:rPr>
              <a:t>Риск-ориентированный подход</a:t>
            </a:r>
          </a:p>
        </p:txBody>
      </p:sp>
      <p:sp>
        <p:nvSpPr>
          <p:cNvPr id="15363" name="Text Box 8"/>
          <p:cNvSpPr txBox="1">
            <a:spLocks noChangeArrowheads="1"/>
          </p:cNvSpPr>
          <p:nvPr/>
        </p:nvSpPr>
        <p:spPr bwMode="auto">
          <a:xfrm>
            <a:off x="9129521" y="6093440"/>
            <a:ext cx="502947" cy="492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8" rIns="91434" bIns="45718">
            <a:spAutoFit/>
          </a:bodyPr>
          <a:lstStyle>
            <a:lvl1pPr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95363" eaLnBrk="0" hangingPunct="0"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953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altLang="ru-RU" sz="2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69127" y="4865250"/>
            <a:ext cx="8100096" cy="115603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2300" b="1" dirty="0" smtClean="0">
                <a:solidFill>
                  <a:schemeClr val="tx2"/>
                </a:solidFill>
                <a:latin typeface="Calibri" pitchFamily="34" charset="0"/>
                <a:cs typeface="Times New Roman" panose="02020603050405020304" pitchFamily="18" charset="0"/>
              </a:rPr>
              <a:t>Основания углубленной проверки:</a:t>
            </a:r>
          </a:p>
          <a:p>
            <a:pPr algn="ctr">
              <a:defRPr/>
            </a:pPr>
            <a:r>
              <a:rPr lang="ru-RU" sz="2300" dirty="0" smtClean="0">
                <a:solidFill>
                  <a:schemeClr val="tx2"/>
                </a:solidFill>
                <a:latin typeface="Calibri" pitchFamily="34" charset="0"/>
                <a:cs typeface="Times New Roman" panose="02020603050405020304" pitchFamily="18" charset="0"/>
              </a:rPr>
              <a:t>Выявлены ошибки, противоречия в декларации, несоответствие данных декларации иным документам</a:t>
            </a:r>
            <a:endParaRPr lang="ru-RU" sz="2300" dirty="0">
              <a:solidFill>
                <a:schemeClr val="tx2"/>
              </a:solidFill>
              <a:latin typeface="Calibri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98539" y="3363487"/>
            <a:ext cx="8100096" cy="108132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2300" dirty="0">
                <a:solidFill>
                  <a:schemeClr val="tx2"/>
                </a:solidFill>
                <a:latin typeface="Calibri" pitchFamily="34" charset="0"/>
                <a:cs typeface="Times New Roman" panose="02020603050405020304" pitchFamily="18" charset="0"/>
              </a:rPr>
              <a:t>Интенсивность проведения мероприятий налогового контроля зависит от заранее установленных критериев риска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13246" y="1470086"/>
            <a:ext cx="8100096" cy="162558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4" tIns="45718" rIns="91434" bIns="45718" anchor="ctr"/>
          <a:lstStyle/>
          <a:p>
            <a:pPr algn="ctr">
              <a:defRPr/>
            </a:pPr>
            <a:r>
              <a:rPr lang="ru-RU" sz="2300" dirty="0">
                <a:solidFill>
                  <a:schemeClr val="tx2"/>
                </a:solidFill>
                <a:latin typeface="Calibri" pitchFamily="34" charset="0"/>
                <a:cs typeface="Times New Roman" panose="02020603050405020304" pitchFamily="18" charset="0"/>
              </a:rPr>
              <a:t>Применяется в отношении:</a:t>
            </a:r>
          </a:p>
          <a:p>
            <a:pPr marL="342879" indent="-342879" algn="ctr">
              <a:buFont typeface="Arial" panose="020B0604020202020204" pitchFamily="34" charset="0"/>
              <a:buChar char="•"/>
              <a:defRPr/>
            </a:pPr>
            <a:r>
              <a:rPr lang="ru-RU" sz="2300" dirty="0">
                <a:solidFill>
                  <a:schemeClr val="tx2"/>
                </a:solidFill>
                <a:latin typeface="Calibri" pitchFamily="34" charset="0"/>
                <a:cs typeface="Times New Roman" panose="02020603050405020304" pitchFamily="18" charset="0"/>
              </a:rPr>
              <a:t>Индивидуальных предпринимателей</a:t>
            </a:r>
          </a:p>
          <a:p>
            <a:pPr marL="342879" indent="-342879" algn="ctr">
              <a:buFont typeface="Arial" panose="020B0604020202020204" pitchFamily="34" charset="0"/>
              <a:buChar char="•"/>
              <a:defRPr/>
            </a:pPr>
            <a:r>
              <a:rPr lang="ru-RU" sz="2300" dirty="0">
                <a:solidFill>
                  <a:schemeClr val="tx2"/>
                </a:solidFill>
                <a:latin typeface="Calibri" pitchFamily="34" charset="0"/>
                <a:cs typeface="Times New Roman" panose="02020603050405020304" pitchFamily="18" charset="0"/>
              </a:rPr>
              <a:t>Юридических лиц</a:t>
            </a:r>
          </a:p>
          <a:p>
            <a:pPr marL="342879" indent="-342879" algn="ctr">
              <a:buFont typeface="Arial" panose="020B0604020202020204" pitchFamily="34" charset="0"/>
              <a:buChar char="•"/>
              <a:defRPr/>
            </a:pPr>
            <a:r>
              <a:rPr lang="ru-RU" sz="2300" dirty="0">
                <a:solidFill>
                  <a:schemeClr val="tx2"/>
                </a:solidFill>
                <a:latin typeface="Calibri" pitchFamily="34" charset="0"/>
                <a:cs typeface="Times New Roman" panose="02020603050405020304" pitchFamily="18" charset="0"/>
              </a:rPr>
              <a:t>Отрасли в целом</a:t>
            </a:r>
          </a:p>
        </p:txBody>
      </p:sp>
    </p:spTree>
    <p:extLst>
      <p:ext uri="{BB962C8B-B14F-4D97-AF65-F5344CB8AC3E}">
        <p14:creationId xmlns:p14="http://schemas.microsoft.com/office/powerpoint/2010/main" val="9378971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13334" y="692696"/>
            <a:ext cx="8208962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Риски </a:t>
            </a:r>
            <a:r>
              <a:rPr lang="ru-RU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декларациях по </a:t>
            </a:r>
            <a:r>
              <a:rPr lang="ru-RU" sz="2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НДС выявленные в 2022 году</a:t>
            </a:r>
            <a:endParaRPr lang="ru-RU" sz="2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129713" y="6092825"/>
            <a:ext cx="5032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993153" y="1580880"/>
            <a:ext cx="3096344" cy="47996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Левая часть равенства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04528" y="3114781"/>
            <a:ext cx="336248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21">
            <a:extLst>
              <a:ext uri="{FF2B5EF4-FFF2-40B4-BE49-F238E27FC236}">
                <a16:creationId xmlns:a16="http://schemas.microsoft.com/office/drawing/2014/main" xmlns="" id="{5116517B-EBC8-49BE-9753-0F58417A5FDB}"/>
              </a:ext>
            </a:extLst>
          </p:cNvPr>
          <p:cNvSpPr/>
          <p:nvPr/>
        </p:nvSpPr>
        <p:spPr>
          <a:xfrm>
            <a:off x="5838251" y="1561914"/>
            <a:ext cx="2820175" cy="49893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Правая часть равенства</a:t>
            </a:r>
          </a:p>
        </p:txBody>
      </p:sp>
      <p:sp>
        <p:nvSpPr>
          <p:cNvPr id="17" name="Скругленный прямоугольник 21">
            <a:extLst>
              <a:ext uri="{FF2B5EF4-FFF2-40B4-BE49-F238E27FC236}">
                <a16:creationId xmlns:a16="http://schemas.microsoft.com/office/drawing/2014/main" xmlns="" id="{9196DD0D-D955-4E1D-B075-505F73FB5AF0}"/>
              </a:ext>
            </a:extLst>
          </p:cNvPr>
          <p:cNvSpPr/>
          <p:nvPr/>
        </p:nvSpPr>
        <p:spPr>
          <a:xfrm>
            <a:off x="2017390" y="2272400"/>
            <a:ext cx="3096344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заявления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начала применения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УСН,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суммы активов  на 31 декабря предыдущего года</a:t>
            </a:r>
          </a:p>
        </p:txBody>
      </p:sp>
      <p:sp>
        <p:nvSpPr>
          <p:cNvPr id="19" name="Скругленный прямоугольник 21">
            <a:extLst>
              <a:ext uri="{FF2B5EF4-FFF2-40B4-BE49-F238E27FC236}">
                <a16:creationId xmlns:a16="http://schemas.microsoft.com/office/drawing/2014/main" xmlns="" id="{AB3B2171-4D06-4A3A-BED5-BC88B61B668C}"/>
              </a:ext>
            </a:extLst>
          </p:cNvPr>
          <p:cNvSpPr/>
          <p:nvPr/>
        </p:nvSpPr>
        <p:spPr>
          <a:xfrm>
            <a:off x="2017390" y="4051925"/>
            <a:ext cx="3096344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суммы налога по счетам-фактурам, отраженным в р.9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НД по НДС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ставке 20%</a:t>
            </a:r>
          </a:p>
        </p:txBody>
      </p:sp>
      <p:sp>
        <p:nvSpPr>
          <p:cNvPr id="20" name="Скругленный прямоугольник 21">
            <a:extLst>
              <a:ext uri="{FF2B5EF4-FFF2-40B4-BE49-F238E27FC236}">
                <a16:creationId xmlns:a16="http://schemas.microsoft.com/office/drawing/2014/main" xmlns="" id="{F2BDD39C-44BB-497A-940A-B13737B8C591}"/>
              </a:ext>
            </a:extLst>
          </p:cNvPr>
          <p:cNvSpPr/>
          <p:nvPr/>
        </p:nvSpPr>
        <p:spPr>
          <a:xfrm>
            <a:off x="2007066" y="4910842"/>
            <a:ext cx="3096344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 3 НД по НДС</a:t>
            </a:r>
          </a:p>
        </p:txBody>
      </p:sp>
      <p:sp>
        <p:nvSpPr>
          <p:cNvPr id="21" name="Скругленный прямоугольник 21">
            <a:extLst>
              <a:ext uri="{FF2B5EF4-FFF2-40B4-BE49-F238E27FC236}">
                <a16:creationId xmlns:a16="http://schemas.microsoft.com/office/drawing/2014/main" xmlns="" id="{03E52FC3-2E3C-4547-9217-9DB6066FED5A}"/>
              </a:ext>
            </a:extLst>
          </p:cNvPr>
          <p:cNvSpPr/>
          <p:nvPr/>
        </p:nvSpPr>
        <p:spPr>
          <a:xfrm>
            <a:off x="2007066" y="3159172"/>
            <a:ext cx="3096344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НДС к начислению (вычетам) по разделам (НДС 10%, 20%, 120, 130 и т.д.)</a:t>
            </a:r>
          </a:p>
        </p:txBody>
      </p:sp>
      <p:sp>
        <p:nvSpPr>
          <p:cNvPr id="23" name="Скругленный прямоугольник 21">
            <a:extLst>
              <a:ext uri="{FF2B5EF4-FFF2-40B4-BE49-F238E27FC236}">
                <a16:creationId xmlns:a16="http://schemas.microsoft.com/office/drawing/2014/main" xmlns="" id="{21953381-3A36-44C2-8F96-1D7BAA234471}"/>
              </a:ext>
            </a:extLst>
          </p:cNvPr>
          <p:cNvSpPr/>
          <p:nvPr/>
        </p:nvSpPr>
        <p:spPr>
          <a:xfrm>
            <a:off x="5813665" y="2268809"/>
            <a:ext cx="2809066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190 раздела 3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НД по НДС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3 последних года;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строке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090 раздела 3 </a:t>
            </a:r>
          </a:p>
        </p:txBody>
      </p:sp>
      <p:sp>
        <p:nvSpPr>
          <p:cNvPr id="24" name="Скругленный прямоугольник 21">
            <a:extLst>
              <a:ext uri="{FF2B5EF4-FFF2-40B4-BE49-F238E27FC236}">
                <a16:creationId xmlns:a16="http://schemas.microsoft.com/office/drawing/2014/main" xmlns="" id="{A307D88C-CA90-4D74-A0F4-10C406670D3D}"/>
              </a:ext>
            </a:extLst>
          </p:cNvPr>
          <p:cNvSpPr/>
          <p:nvPr/>
        </p:nvSpPr>
        <p:spPr>
          <a:xfrm>
            <a:off x="5886834" y="4057552"/>
            <a:ext cx="2797957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налога всего по книге продаж по ставке 20%</a:t>
            </a:r>
          </a:p>
        </p:txBody>
      </p:sp>
      <p:sp>
        <p:nvSpPr>
          <p:cNvPr id="26" name="Скругленный прямоугольник 21">
            <a:extLst>
              <a:ext uri="{FF2B5EF4-FFF2-40B4-BE49-F238E27FC236}">
                <a16:creationId xmlns:a16="http://schemas.microsoft.com/office/drawing/2014/main" xmlns="" id="{29B5FE5B-6962-41CD-BF82-7E0BD4AD1A11}"/>
              </a:ext>
            </a:extLst>
          </p:cNvPr>
          <p:cNvSpPr/>
          <p:nvPr/>
        </p:nvSpPr>
        <p:spPr>
          <a:xfrm>
            <a:off x="5869774" y="4944339"/>
            <a:ext cx="2809066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стр. 010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р.3 + стр.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р.3 + стр.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р.3 + стр.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р.3</a:t>
            </a:r>
          </a:p>
        </p:txBody>
      </p:sp>
      <p:sp>
        <p:nvSpPr>
          <p:cNvPr id="27" name="Скругленный прямоугольник 21">
            <a:extLst>
              <a:ext uri="{FF2B5EF4-FFF2-40B4-BE49-F238E27FC236}">
                <a16:creationId xmlns:a16="http://schemas.microsoft.com/office/drawing/2014/main" xmlns="" id="{C84539E2-46B1-4AAC-B2CC-49213555EBDA}"/>
              </a:ext>
            </a:extLst>
          </p:cNvPr>
          <p:cNvSpPr/>
          <p:nvPr/>
        </p:nvSpPr>
        <p:spPr>
          <a:xfrm>
            <a:off x="5869774" y="3179720"/>
            <a:ext cx="2783408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НДС по книге продаж  (покупок)</a:t>
            </a:r>
          </a:p>
        </p:txBody>
      </p:sp>
      <p:sp>
        <p:nvSpPr>
          <p:cNvPr id="4" name="Не равно 3">
            <a:extLst>
              <a:ext uri="{FF2B5EF4-FFF2-40B4-BE49-F238E27FC236}">
                <a16:creationId xmlns:a16="http://schemas.microsoft.com/office/drawing/2014/main" xmlns="" id="{9E8EDA70-C2D8-4523-8FB0-6538FAD14234}"/>
              </a:ext>
            </a:extLst>
          </p:cNvPr>
          <p:cNvSpPr/>
          <p:nvPr/>
        </p:nvSpPr>
        <p:spPr>
          <a:xfrm>
            <a:off x="5037923" y="3168993"/>
            <a:ext cx="914400" cy="752080"/>
          </a:xfrm>
          <a:prstGeom prst="mathNotEqual">
            <a:avLst>
              <a:gd name="adj1" fmla="val 23520"/>
              <a:gd name="adj2" fmla="val 6224936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Не равно 28">
            <a:extLst>
              <a:ext uri="{FF2B5EF4-FFF2-40B4-BE49-F238E27FC236}">
                <a16:creationId xmlns:a16="http://schemas.microsoft.com/office/drawing/2014/main" xmlns="" id="{33D4B554-ABE8-4F38-90E2-EBFA3C77626C}"/>
              </a:ext>
            </a:extLst>
          </p:cNvPr>
          <p:cNvSpPr/>
          <p:nvPr/>
        </p:nvSpPr>
        <p:spPr>
          <a:xfrm>
            <a:off x="5068659" y="4056590"/>
            <a:ext cx="914400" cy="752080"/>
          </a:xfrm>
          <a:prstGeom prst="mathNotEqual">
            <a:avLst>
              <a:gd name="adj1" fmla="val 23520"/>
              <a:gd name="adj2" fmla="val 6224936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Не равно 30">
            <a:extLst>
              <a:ext uri="{FF2B5EF4-FFF2-40B4-BE49-F238E27FC236}">
                <a16:creationId xmlns:a16="http://schemas.microsoft.com/office/drawing/2014/main" xmlns="" id="{AC09FC81-20D4-43DF-A15D-67878CEA7142}"/>
              </a:ext>
            </a:extLst>
          </p:cNvPr>
          <p:cNvSpPr/>
          <p:nvPr/>
        </p:nvSpPr>
        <p:spPr>
          <a:xfrm>
            <a:off x="5030966" y="5799882"/>
            <a:ext cx="914400" cy="752080"/>
          </a:xfrm>
          <a:prstGeom prst="mathNotEqual">
            <a:avLst>
              <a:gd name="adj1" fmla="val 23520"/>
              <a:gd name="adj2" fmla="val 6224936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21">
            <a:extLst>
              <a:ext uri="{FF2B5EF4-FFF2-40B4-BE49-F238E27FC236}">
                <a16:creationId xmlns:a16="http://schemas.microsoft.com/office/drawing/2014/main" xmlns="" id="{0C2D3281-81F9-4FDC-B586-BFD20E607CF1}"/>
              </a:ext>
            </a:extLst>
          </p:cNvPr>
          <p:cNvSpPr/>
          <p:nvPr/>
        </p:nvSpPr>
        <p:spPr>
          <a:xfrm>
            <a:off x="715613" y="1585249"/>
            <a:ext cx="1080120" cy="47560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 КС</a:t>
            </a:r>
          </a:p>
        </p:txBody>
      </p:sp>
      <p:sp>
        <p:nvSpPr>
          <p:cNvPr id="35" name="Скругленный прямоугольник 21">
            <a:extLst>
              <a:ext uri="{FF2B5EF4-FFF2-40B4-BE49-F238E27FC236}">
                <a16:creationId xmlns:a16="http://schemas.microsoft.com/office/drawing/2014/main" xmlns="" id="{7F75A87A-F051-417E-9296-694BE85BF28E}"/>
              </a:ext>
            </a:extLst>
          </p:cNvPr>
          <p:cNvSpPr/>
          <p:nvPr/>
        </p:nvSpPr>
        <p:spPr>
          <a:xfrm>
            <a:off x="715613" y="2348880"/>
            <a:ext cx="1080120" cy="6319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Скругленный прямоугольник 21">
            <a:extLst>
              <a:ext uri="{FF2B5EF4-FFF2-40B4-BE49-F238E27FC236}">
                <a16:creationId xmlns:a16="http://schemas.microsoft.com/office/drawing/2014/main" xmlns="" id="{677966CA-1B7F-4109-B7D4-042B7DEC88C9}"/>
              </a:ext>
            </a:extLst>
          </p:cNvPr>
          <p:cNvSpPr/>
          <p:nvPr/>
        </p:nvSpPr>
        <p:spPr>
          <a:xfrm>
            <a:off x="715613" y="4137622"/>
            <a:ext cx="1080120" cy="6319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1.37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Скругленный прямоугольник 21">
            <a:extLst>
              <a:ext uri="{FF2B5EF4-FFF2-40B4-BE49-F238E27FC236}">
                <a16:creationId xmlns:a16="http://schemas.microsoft.com/office/drawing/2014/main" xmlns="" id="{DC7C08FF-0AC5-44EA-96F7-4A7ACC764BC6}"/>
              </a:ext>
            </a:extLst>
          </p:cNvPr>
          <p:cNvSpPr/>
          <p:nvPr/>
        </p:nvSpPr>
        <p:spPr>
          <a:xfrm>
            <a:off x="699342" y="4990912"/>
            <a:ext cx="1061925" cy="6319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1.11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кругленный прямоугольник 21">
            <a:extLst>
              <a:ext uri="{FF2B5EF4-FFF2-40B4-BE49-F238E27FC236}">
                <a16:creationId xmlns:a16="http://schemas.microsoft.com/office/drawing/2014/main" xmlns="" id="{04CF3AF0-2AF6-4590-A5A7-B27B3E7A77D6}"/>
              </a:ext>
            </a:extLst>
          </p:cNvPr>
          <p:cNvSpPr/>
          <p:nvPr/>
        </p:nvSpPr>
        <p:spPr>
          <a:xfrm>
            <a:off x="702428" y="3239242"/>
            <a:ext cx="1061925" cy="6319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1.27     1.28</a:t>
            </a: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017000" y="6042025"/>
            <a:ext cx="671513" cy="63182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28" name="Скругленный прямоугольник 21">
            <a:extLst>
              <a:ext uri="{FF2B5EF4-FFF2-40B4-BE49-F238E27FC236}">
                <a16:creationId xmlns:a16="http://schemas.microsoft.com/office/drawing/2014/main" xmlns="" id="{7F75A87A-F051-417E-9296-694BE85BF28E}"/>
              </a:ext>
            </a:extLst>
          </p:cNvPr>
          <p:cNvSpPr/>
          <p:nvPr/>
        </p:nvSpPr>
        <p:spPr>
          <a:xfrm>
            <a:off x="693331" y="5874926"/>
            <a:ext cx="1080120" cy="63194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ККТ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21">
            <a:extLst>
              <a:ext uri="{FF2B5EF4-FFF2-40B4-BE49-F238E27FC236}">
                <a16:creationId xmlns:a16="http://schemas.microsoft.com/office/drawing/2014/main" xmlns="" id="{9196DD0D-D955-4E1D-B075-505F73FB5AF0}"/>
              </a:ext>
            </a:extLst>
          </p:cNvPr>
          <p:cNvSpPr/>
          <p:nvPr/>
        </p:nvSpPr>
        <p:spPr>
          <a:xfrm>
            <a:off x="1995136" y="5810166"/>
            <a:ext cx="3096344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НДС с реализации по ККТ с учетом возвратов</a:t>
            </a:r>
          </a:p>
        </p:txBody>
      </p:sp>
      <p:sp>
        <p:nvSpPr>
          <p:cNvPr id="33" name="Скругленный прямоугольник 21">
            <a:extLst>
              <a:ext uri="{FF2B5EF4-FFF2-40B4-BE49-F238E27FC236}">
                <a16:creationId xmlns:a16="http://schemas.microsoft.com/office/drawing/2014/main" xmlns="" id="{21953381-3A36-44C2-8F96-1D7BAA234471}"/>
              </a:ext>
            </a:extLst>
          </p:cNvPr>
          <p:cNvSpPr/>
          <p:nvPr/>
        </p:nvSpPr>
        <p:spPr>
          <a:xfrm>
            <a:off x="5898264" y="5793180"/>
            <a:ext cx="2809066" cy="792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строка 118 раздела 3 НД по НДС</a:t>
            </a:r>
          </a:p>
        </p:txBody>
      </p:sp>
      <p:sp>
        <p:nvSpPr>
          <p:cNvPr id="3" name="Нашивка 2"/>
          <p:cNvSpPr/>
          <p:nvPr/>
        </p:nvSpPr>
        <p:spPr>
          <a:xfrm>
            <a:off x="5202007" y="5064570"/>
            <a:ext cx="586231" cy="48463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95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795726" y="707798"/>
            <a:ext cx="8208962" cy="1284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Риск занижения суммы НДС, к уплате в налоговой декларации по НДС, с выручкой от реализации в сравнении с данными ККТ</a:t>
            </a:r>
          </a:p>
          <a:p>
            <a:pPr algn="ctr" defTabSz="914400">
              <a:spcBef>
                <a:spcPct val="50000"/>
              </a:spcBef>
              <a:defRPr/>
            </a:pPr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</a:rPr>
              <a:t>Нарушения </a:t>
            </a:r>
            <a:r>
              <a:rPr lang="ru-RU" sz="1500" dirty="0">
                <a:solidFill>
                  <a:schemeClr val="accent1">
                    <a:lumMod val="75000"/>
                  </a:schemeClr>
                </a:solidFill>
              </a:rPr>
              <a:t>налогоплательщиками правил применения контрольно-кассовой </a:t>
            </a:r>
            <a:r>
              <a:rPr lang="ru-RU" sz="1500" dirty="0" smtClean="0">
                <a:solidFill>
                  <a:schemeClr val="accent1">
                    <a:lumMod val="75000"/>
                  </a:schemeClr>
                </a:solidFill>
              </a:rPr>
              <a:t>техники, являющиеся причинами выявления рисков:</a:t>
            </a:r>
            <a:endParaRPr lang="ru-RU" sz="15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129713" y="6092825"/>
            <a:ext cx="5032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95726" y="3789040"/>
            <a:ext cx="810010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- налогоплательщик (проверяемое лицо), выступая в качестве агента/комиссионера/посредника по договору, при реализации товаров (работ, услуг) по агентскому договору выставляет соответствующие чеки от своего имени (указывает в чеках свои реквизиты (в том числе ИНН), без указания реквизитов (в том числе ИНН) фактического продавца).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95726" y="5085184"/>
            <a:ext cx="8100106" cy="134265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- </a:t>
            </a: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реализация </a:t>
            </a: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налогоплательщиками товаров (работ, услуг) через арендованную контрольно-кассовую технику. При этом фактический пользователь кассового аппарата не фигурирует в выставляемых чеках, в отличие от его владельца.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95726" y="2492896"/>
            <a:ext cx="8100106" cy="115212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</a:rPr>
              <a:t>- налогоплательщик (проверяемое лицо), выступая в качестве агента/комиссионера/посредника по договору, при получении суммы предварительной оплаты (аванса) в счет предстоящих поставок товаров (выполнения работ, оказания услуг), не указывает в соответствующих чеках реквизиты фактического поставщика (продавца)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70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13334" y="692696"/>
            <a:ext cx="820896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Рассматриваемые вопросы</a:t>
            </a: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129713" y="6092825"/>
            <a:ext cx="5032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67762" y="1772816"/>
            <a:ext cx="8100106" cy="9361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в налоговой декларации по НДС в </a:t>
            </a:r>
            <a:r>
              <a:rPr lang="ru-RU" sz="25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– 2022 годах</a:t>
            </a:r>
            <a:endParaRPr 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67762" y="3501008"/>
            <a:ext cx="8100106" cy="10801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последствия при установленных нарушениях в налоговых декларациях по НДС</a:t>
            </a:r>
          </a:p>
        </p:txBody>
      </p:sp>
    </p:spTree>
    <p:extLst>
      <p:ext uri="{BB962C8B-B14F-4D97-AF65-F5344CB8AC3E}">
        <p14:creationId xmlns:p14="http://schemas.microsoft.com/office/powerpoint/2010/main" val="3280445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795726" y="3645024"/>
            <a:ext cx="8117714" cy="1368152"/>
          </a:xfrm>
          <a:prstGeom prst="roundRect">
            <a:avLst/>
          </a:prstGeom>
          <a:solidFill>
            <a:srgbClr val="ABEFFF">
              <a:alpha val="3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вступают в силу: </a:t>
            </a:r>
            <a:r>
              <a:rPr lang="ru-RU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Начиная с отчетности за 3 квартал 2021 применяется обновленная форма налоговой декларации по НДС. Не позднее 25 октября 2021 года необходимо представить декларацию по новой форме.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13334" y="692696"/>
            <a:ext cx="820896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Новая форма налоговой декларации по НДС</a:t>
            </a: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129713" y="6092825"/>
            <a:ext cx="5032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95726" y="1268760"/>
            <a:ext cx="8100106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Внесены изменения в статью 80 НК РФ</a:t>
            </a:r>
          </a:p>
          <a:p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 </a:t>
            </a:r>
            <a:r>
              <a:rPr lang="ru-RU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ФНС России от 26.03.2021 № ЕД-7-3/228</a:t>
            </a:r>
            <a:r>
              <a:rPr lang="en-US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ru-RU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-    внесены изменения в форму налоговой декларации по НДС;</a:t>
            </a:r>
          </a:p>
          <a:p>
            <a:pPr marL="342900" indent="-342900">
              <a:buFontTx/>
              <a:buChar char="-"/>
            </a:pPr>
            <a:r>
              <a:rPr lang="ru-RU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порядок заполнения налоговой декларации по НДС;</a:t>
            </a:r>
          </a:p>
          <a:p>
            <a:pPr marL="342900" indent="-342900">
              <a:buFontTx/>
              <a:buChar char="-"/>
            </a:pPr>
            <a:r>
              <a:rPr lang="ru-RU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 формат представления в электронном виде налоговой декларации по НДС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13334" y="5157192"/>
            <a:ext cx="8100106" cy="108012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Корректировки связаны с отражением в соответствующих разделах декларации сведений о прослеживаемых товарах, предусмотренных Федеральным законом  от 09.11.2020 № 371-ФЗ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84648" y="2669735"/>
            <a:ext cx="7525680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100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27927" y="5301208"/>
            <a:ext cx="7525680" cy="12840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12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766723" y="3517613"/>
            <a:ext cx="8117714" cy="1368152"/>
          </a:xfrm>
          <a:prstGeom prst="roundRect">
            <a:avLst/>
          </a:prstGeom>
          <a:solidFill>
            <a:srgbClr val="ABEFFF">
              <a:alpha val="3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300" b="1" dirty="0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rPr>
              <a:t>Основное регулирование НСПТ</a:t>
            </a:r>
            <a:r>
              <a:rPr 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3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23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Правительства </a:t>
            </a:r>
            <a:r>
              <a:rPr lang="ru-RU" sz="23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Российской Федерации от 01.07.2021 № 1108 «Об утверждении Положения о национальной системе </a:t>
            </a:r>
            <a:r>
              <a:rPr lang="ru-RU" sz="23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прослеживаемости</a:t>
            </a:r>
            <a:r>
              <a:rPr lang="ru-RU" sz="23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товаров» </a:t>
            </a:r>
            <a:endParaRPr lang="ru-RU" sz="23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13334" y="279096"/>
            <a:ext cx="8208962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система </a:t>
            </a:r>
            <a:r>
              <a:rPr lang="ru-RU" sz="25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прослеживаемости</a:t>
            </a:r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товара (НСПТ</a:t>
            </a:r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5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129713" y="6092825"/>
            <a:ext cx="5032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67762" y="1052736"/>
            <a:ext cx="8100106" cy="20882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Соглашения о механизме </a:t>
            </a:r>
            <a:r>
              <a:rPr lang="ru-RU" sz="18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прослеживаемости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товаров, ввезенных на таможенную территорию Евразийского экономического союза, ратифицированного Федеральным законом от 02.12.2019 №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386-ФЗ и Федеральный закон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09.11.2020 № 371-ФЗ «О внесении изменений в части первую и вторую Налогового кодекса Российской Федерации и Закон Российской Федерации «О налоговых органах Российской Федерации», вступившего в силу 01.07.2021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84648" y="2669735"/>
            <a:ext cx="7525680" cy="11521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100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27927" y="5301208"/>
            <a:ext cx="7525680" cy="12840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13334" y="5060969"/>
            <a:ext cx="8117714" cy="1368152"/>
          </a:xfrm>
          <a:prstGeom prst="roundRect">
            <a:avLst/>
          </a:prstGeom>
          <a:solidFill>
            <a:srgbClr val="ABEFFF">
              <a:alpha val="30000"/>
            </a:srgb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300" b="1" dirty="0" smtClean="0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rPr>
              <a:t>Перечень товаров</a:t>
            </a:r>
            <a:r>
              <a:rPr lang="ru-RU" sz="23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3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постановление </a:t>
            </a:r>
            <a:r>
              <a:rPr lang="ru-RU" sz="23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Правительства Российской Федерации от 01.07.2021 № 1110 «Об утверждении перечня товаров, подлежащих </a:t>
            </a:r>
            <a:r>
              <a:rPr lang="ru-RU" sz="2300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прослеживаемости</a:t>
            </a:r>
            <a:r>
              <a:rPr lang="ru-RU" sz="23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22791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813334" y="692696"/>
            <a:ext cx="8208962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defTabSz="914400">
              <a:spcBef>
                <a:spcPct val="50000"/>
              </a:spcBef>
              <a:defRPr/>
            </a:pPr>
            <a:r>
              <a:rPr lang="ru-RU" sz="2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счетах-фактурах</a:t>
            </a: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129713" y="6092825"/>
            <a:ext cx="5032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2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95726" y="1268760"/>
            <a:ext cx="8100106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5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Основание: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02.04.2021 № 534 (вступило в силу с 01.07.2021)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04528" y="2348880"/>
            <a:ext cx="3528392" cy="7200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компаний и ИП, которые работают с прослеживаемыми товарами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097016" y="2348880"/>
            <a:ext cx="3528392" cy="72008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всех иных плательщиков НДС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87349" y="3274356"/>
            <a:ext cx="3962749" cy="3168352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заполнить в документе новые обязательные реквизиты:</a:t>
            </a:r>
          </a:p>
          <a:p>
            <a:pPr marL="285750" indent="-285750">
              <a:buFontTx/>
              <a:buChar char="-"/>
            </a:pPr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Регистрационный 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 партии прослеживаемого товара;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Регистрационный номер декларации;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измерения прослеживаемого товара;</a:t>
            </a:r>
          </a:p>
          <a:p>
            <a:pPr marL="285750" indent="-285750">
              <a:buFontTx/>
              <a:buChar char="-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прослеживаемого товара в соответствующих единицах измерения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811724" y="3310360"/>
            <a:ext cx="4032448" cy="3096344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отражение номера и даты документа на отгрузку, на основании которого сформирован счет-фактура (например: товарная накладная, УПД)</a:t>
            </a:r>
          </a:p>
        </p:txBody>
      </p:sp>
    </p:spTree>
    <p:extLst>
      <p:ext uri="{BB962C8B-B14F-4D97-AF65-F5344CB8AC3E}">
        <p14:creationId xmlns:p14="http://schemas.microsoft.com/office/powerpoint/2010/main" val="325792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38248</TotalTime>
  <Words>1126</Words>
  <Application>Microsoft Office PowerPoint</Application>
  <PresentationFormat>Лист A4 (210x297 мм)</PresentationFormat>
  <Paragraphs>146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Present_FNS2012_A4</vt:lpstr>
      <vt:lpstr>Презентация PowerPoint</vt:lpstr>
      <vt:lpstr>Камеральная налоговая проверка включает в себя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Новый сервис  «Как меня видит налоговая»</vt:lpstr>
      <vt:lpstr>Презентация PowerPoint</vt:lpstr>
    </vt:vector>
  </TitlesOfParts>
  <Company>UFNS 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Егорова Людмила В.</dc:creator>
  <cp:lastModifiedBy>Малыгина Татьяна Юрьевна</cp:lastModifiedBy>
  <cp:revision>2661</cp:revision>
  <cp:lastPrinted>2021-11-26T12:41:16Z</cp:lastPrinted>
  <dcterms:created xsi:type="dcterms:W3CDTF">2013-02-15T12:03:01Z</dcterms:created>
  <dcterms:modified xsi:type="dcterms:W3CDTF">2022-05-18T06:42:05Z</dcterms:modified>
</cp:coreProperties>
</file>