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8"/>
  </p:notesMasterIdLst>
  <p:sldIdLst>
    <p:sldId id="274" r:id="rId3"/>
    <p:sldId id="265" r:id="rId4"/>
    <p:sldId id="292" r:id="rId5"/>
    <p:sldId id="277" r:id="rId6"/>
    <p:sldId id="289" r:id="rId7"/>
    <p:sldId id="281" r:id="rId8"/>
    <p:sldId id="284" r:id="rId9"/>
    <p:sldId id="282" r:id="rId10"/>
    <p:sldId id="280" r:id="rId11"/>
    <p:sldId id="278" r:id="rId12"/>
    <p:sldId id="290" r:id="rId13"/>
    <p:sldId id="275" r:id="rId14"/>
    <p:sldId id="291" r:id="rId15"/>
    <p:sldId id="288" r:id="rId16"/>
    <p:sldId id="271" r:id="rId17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06CA"/>
    <a:srgbClr val="0000FF"/>
    <a:srgbClr val="CCECFF"/>
    <a:srgbClr val="CCFFFF"/>
    <a:srgbClr val="CCCC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 autoAdjust="0"/>
    <p:restoredTop sz="91236" autoAdjust="0"/>
  </p:normalViewPr>
  <p:slideViewPr>
    <p:cSldViewPr>
      <p:cViewPr varScale="1">
        <p:scale>
          <a:sx n="117" d="100"/>
          <a:sy n="117" d="100"/>
        </p:scale>
        <p:origin x="-14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200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C40A1-B2E0-49A6-ABE6-6A6D8ED732F2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069A1D-1CEF-4B7B-BD24-AFBB50FE68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15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5988" y="744538"/>
            <a:ext cx="4965700" cy="37242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76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92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5250" fontAlgn="base">
              <a:spcBef>
                <a:spcPct val="0"/>
              </a:spcBef>
              <a:spcAft>
                <a:spcPct val="0"/>
              </a:spcAft>
              <a:defRPr/>
            </a:pPr>
            <a:fld id="{AF529796-8FB0-4E4E-B956-44914E531FBC}" type="slidenum">
              <a:rPr lang="ru-RU" smtClean="0">
                <a:solidFill>
                  <a:srgbClr val="000000"/>
                </a:solidFill>
              </a:rPr>
              <a:pPr defTabSz="1025250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69A1D-1CEF-4B7B-BD24-AFBB50FE68D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500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69A1D-1CEF-4B7B-BD24-AFBB50FE68D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977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69A1D-1CEF-4B7B-BD24-AFBB50FE68D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5791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69A1D-1CEF-4B7B-BD24-AFBB50FE68DC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4234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0909" indent="-284967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39862" indent="-227972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595808" indent="-227972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1751" indent="-227972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07695" indent="-227972" defTabSz="103854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63640" indent="-227972" defTabSz="103854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19586" indent="-227972" defTabSz="103854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75532" indent="-227972" defTabSz="1038542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38542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38542"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912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428"/>
            <a:ext cx="9142642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689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9878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371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193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2773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6385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1"/>
            <a:ext cx="9142642" cy="685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8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3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5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9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8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7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1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95393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643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4" y="1606880"/>
            <a:ext cx="7320689" cy="4829253"/>
          </a:xfrm>
        </p:spPr>
        <p:txBody>
          <a:bodyPr/>
          <a:lstStyle>
            <a:lvl1pPr marL="318134" indent="0">
              <a:buFontTx/>
              <a:buNone/>
              <a:defRPr b="1">
                <a:latin typeface="+mj-lt"/>
              </a:defRPr>
            </a:lvl1pPr>
            <a:lvl2pPr marL="318134" indent="0">
              <a:defRPr>
                <a:latin typeface="+mj-lt"/>
              </a:defRPr>
            </a:lvl2pPr>
            <a:lvl3pPr marL="550138" indent="-227835">
              <a:defRPr>
                <a:latin typeface="+mj-lt"/>
              </a:defRPr>
            </a:lvl3pPr>
            <a:lvl4pPr marL="0" indent="315355">
              <a:defRPr>
                <a:latin typeface="+mj-lt"/>
              </a:defRPr>
            </a:lvl4pPr>
            <a:lvl5pPr marL="125586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78"/>
            <a:ext cx="7337901" cy="1105803"/>
          </a:xfrm>
        </p:spPr>
        <p:txBody>
          <a:bodyPr/>
          <a:lstStyle>
            <a:lvl1pPr marL="0" marR="0" indent="0" defTabSz="9127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E2275-536C-40B3-A6EC-B7B1084C1D7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928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643" cy="685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4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4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39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7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91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55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9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83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47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11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CE062-CC09-4845-B4F4-46C8269FAA0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3797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1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8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261B0-608E-45CB-809F-39EDFCE67D7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301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3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394" indent="0">
              <a:buNone/>
              <a:defRPr sz="2000" b="1"/>
            </a:lvl2pPr>
            <a:lvl3pPr marL="912788" indent="0">
              <a:buNone/>
              <a:defRPr sz="1800" b="1"/>
            </a:lvl3pPr>
            <a:lvl4pPr marL="1369182" indent="0">
              <a:buNone/>
              <a:defRPr sz="1600" b="1"/>
            </a:lvl4pPr>
            <a:lvl5pPr marL="1825577" indent="0">
              <a:buNone/>
              <a:defRPr sz="1600" b="1"/>
            </a:lvl5pPr>
            <a:lvl6pPr marL="2281969" indent="0">
              <a:buNone/>
              <a:defRPr sz="1600" b="1"/>
            </a:lvl6pPr>
            <a:lvl7pPr marL="2738365" indent="0">
              <a:buNone/>
              <a:defRPr sz="1600" b="1"/>
            </a:lvl7pPr>
            <a:lvl8pPr marL="3194758" indent="0">
              <a:buNone/>
              <a:defRPr sz="1600" b="1"/>
            </a:lvl8pPr>
            <a:lvl9pPr marL="365114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3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394" indent="0">
              <a:buNone/>
              <a:defRPr sz="2000" b="1"/>
            </a:lvl2pPr>
            <a:lvl3pPr marL="912788" indent="0">
              <a:buNone/>
              <a:defRPr sz="1800" b="1"/>
            </a:lvl3pPr>
            <a:lvl4pPr marL="1369182" indent="0">
              <a:buNone/>
              <a:defRPr sz="1600" b="1"/>
            </a:lvl4pPr>
            <a:lvl5pPr marL="1825577" indent="0">
              <a:buNone/>
              <a:defRPr sz="1600" b="1"/>
            </a:lvl5pPr>
            <a:lvl6pPr marL="2281969" indent="0">
              <a:buNone/>
              <a:defRPr sz="1600" b="1"/>
            </a:lvl6pPr>
            <a:lvl7pPr marL="2738365" indent="0">
              <a:buNone/>
              <a:defRPr sz="1600" b="1"/>
            </a:lvl7pPr>
            <a:lvl8pPr marL="3194758" indent="0">
              <a:buNone/>
              <a:defRPr sz="1600" b="1"/>
            </a:lvl8pPr>
            <a:lvl9pPr marL="365114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C8427-EC0A-499D-837D-6086F2D51F4E}" type="datetime1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6260A-7D69-473F-B48D-E809608F611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6272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441"/>
            <a:ext cx="9142642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09959-053C-44E8-BF74-2B7AB6BC9C0F}" type="datetime1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F92C8-0820-4D41-9E98-8B3B0D4375A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605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7" y="1913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76"/>
            <a:ext cx="923618" cy="376853"/>
          </a:xfrm>
          <a:prstGeom prst="rect">
            <a:avLst/>
          </a:prstGeom>
          <a:noFill/>
        </p:spPr>
        <p:txBody>
          <a:bodyPr wrap="square" lIns="80147" tIns="40074" rIns="80147" bIns="40074" rtlCol="0">
            <a:noAutofit/>
          </a:bodyPr>
          <a:lstStyle/>
          <a:p>
            <a:pPr defTabSz="914239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69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9522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90AD2-BFDC-43E8-A806-82F191087EDD}" type="datetime1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48" y="5873144"/>
            <a:ext cx="567428" cy="652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B9F072-3574-4145-A082-837608BCC97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4915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394" indent="0">
              <a:buNone/>
              <a:defRPr sz="1200"/>
            </a:lvl2pPr>
            <a:lvl3pPr marL="912788" indent="0">
              <a:buNone/>
              <a:defRPr sz="1000"/>
            </a:lvl3pPr>
            <a:lvl4pPr marL="1369182" indent="0">
              <a:buNone/>
              <a:defRPr sz="900"/>
            </a:lvl4pPr>
            <a:lvl5pPr marL="1825577" indent="0">
              <a:buNone/>
              <a:defRPr sz="900"/>
            </a:lvl5pPr>
            <a:lvl6pPr marL="2281969" indent="0">
              <a:buNone/>
              <a:defRPr sz="900"/>
            </a:lvl6pPr>
            <a:lvl7pPr marL="2738365" indent="0">
              <a:buNone/>
              <a:defRPr sz="900"/>
            </a:lvl7pPr>
            <a:lvl8pPr marL="3194758" indent="0">
              <a:buNone/>
              <a:defRPr sz="900"/>
            </a:lvl8pPr>
            <a:lvl9pPr marL="365114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B03DF-10B9-45C5-AE57-2AEE34DF0DBE}" type="datetime1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84BE7-E189-4533-B3A8-D1F4C269A7D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2669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394" indent="0">
              <a:buNone/>
              <a:defRPr sz="2800"/>
            </a:lvl2pPr>
            <a:lvl3pPr marL="912788" indent="0">
              <a:buNone/>
              <a:defRPr sz="2400"/>
            </a:lvl3pPr>
            <a:lvl4pPr marL="1369182" indent="0">
              <a:buNone/>
              <a:defRPr sz="2000"/>
            </a:lvl4pPr>
            <a:lvl5pPr marL="1825577" indent="0">
              <a:buNone/>
              <a:defRPr sz="2000"/>
            </a:lvl5pPr>
            <a:lvl6pPr marL="2281969" indent="0">
              <a:buNone/>
              <a:defRPr sz="2000"/>
            </a:lvl6pPr>
            <a:lvl7pPr marL="2738365" indent="0">
              <a:buNone/>
              <a:defRPr sz="2000"/>
            </a:lvl7pPr>
            <a:lvl8pPr marL="3194758" indent="0">
              <a:buNone/>
              <a:defRPr sz="2000"/>
            </a:lvl8pPr>
            <a:lvl9pPr marL="3651149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394" indent="0">
              <a:buNone/>
              <a:defRPr sz="1200"/>
            </a:lvl2pPr>
            <a:lvl3pPr marL="912788" indent="0">
              <a:buNone/>
              <a:defRPr sz="1000"/>
            </a:lvl3pPr>
            <a:lvl4pPr marL="1369182" indent="0">
              <a:buNone/>
              <a:defRPr sz="900"/>
            </a:lvl4pPr>
            <a:lvl5pPr marL="1825577" indent="0">
              <a:buNone/>
              <a:defRPr sz="900"/>
            </a:lvl5pPr>
            <a:lvl6pPr marL="2281969" indent="0">
              <a:buNone/>
              <a:defRPr sz="900"/>
            </a:lvl6pPr>
            <a:lvl7pPr marL="2738365" indent="0">
              <a:buNone/>
              <a:defRPr sz="900"/>
            </a:lvl7pPr>
            <a:lvl8pPr marL="3194758" indent="0">
              <a:buNone/>
              <a:defRPr sz="900"/>
            </a:lvl8pPr>
            <a:lvl9pPr marL="365114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6ABCC-E708-4C0E-919F-0457FFA95E21}" type="datetime1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DF1B4-45B1-460A-9A72-45112344A5A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9283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7404D-59BC-4D11-A1C9-330202DB5FDE}" type="datetime1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3A5B9-A91B-4994-AE84-139477D4865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5213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B1987-F9FC-45C4-BF45-AD9553A71186}" type="datetime1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F1012-2711-45BA-A4AA-D3A6D8187DE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4456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2067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069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092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3429720"/>
            <a:ext cx="7320689" cy="3006404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890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7" y="1913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459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285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7" y="1913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347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813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442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3" y="490021"/>
            <a:ext cx="7343873" cy="1110281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3" y="1600200"/>
            <a:ext cx="7343873" cy="4835924"/>
          </a:xfrm>
          <a:prstGeom prst="rect">
            <a:avLst/>
          </a:prstGeom>
        </p:spPr>
        <p:txBody>
          <a:bodyPr vert="horz" lIns="91424" tIns="45712" rIns="91424" bIns="45712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3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1"/>
            <a:ext cx="2895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3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6041425"/>
            <a:ext cx="619711" cy="631834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2104"/>
              </a:lnSpc>
              <a:defRPr sz="2400">
                <a:solidFill>
                  <a:schemeClr val="bg1"/>
                </a:solidFill>
              </a:defRPr>
            </a:lvl1pPr>
          </a:lstStyle>
          <a:p>
            <a:pPr defTabSz="914239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914239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054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86" r:id="rId13"/>
  </p:sldLayoutIdLst>
  <p:hf hdr="0" ftr="0" dt="0"/>
  <p:txStyles>
    <p:titleStyle>
      <a:lvl1pPr algn="l" defTabSz="914239" rtl="0" eaLnBrk="1" latinLnBrk="0" hangingPunct="1">
        <a:lnSpc>
          <a:spcPts val="4558"/>
        </a:lnSpc>
        <a:spcBef>
          <a:spcPct val="0"/>
        </a:spcBef>
        <a:buNone/>
        <a:defRPr sz="37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8641" indent="0" algn="l" defTabSz="914239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8641" indent="0" algn="l" defTabSz="914239" rtl="0" eaLnBrk="1" latinLnBrk="0" hangingPunct="1">
        <a:spcBef>
          <a:spcPct val="20000"/>
        </a:spcBef>
        <a:buFont typeface="Arial" pitchFamily="34" charset="0"/>
        <a:buNone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24759" indent="-228197" algn="l" defTabSz="914239" rtl="0" eaLnBrk="1" latinLnBrk="0" hangingPunct="1">
        <a:spcBef>
          <a:spcPct val="20000"/>
        </a:spcBef>
        <a:buFont typeface="Arial" pitchFamily="34" charset="0"/>
        <a:buChar char="•"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15858" algn="just" defTabSz="914239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tabLst/>
        <a:defRPr sz="14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865" indent="0" algn="l" defTabSz="914239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defRPr sz="12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47" y="489549"/>
            <a:ext cx="7343979" cy="111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80" tIns="45640" rIns="91280" bIns="4564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847" y="1599673"/>
            <a:ext cx="7343979" cy="483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80" tIns="45640" rIns="91280" bIns="456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472" y="6356933"/>
            <a:ext cx="2133962" cy="364281"/>
          </a:xfrm>
          <a:prstGeom prst="rect">
            <a:avLst/>
          </a:prstGeom>
        </p:spPr>
        <p:txBody>
          <a:bodyPr vert="horz" wrap="square" lIns="91280" tIns="45640" rIns="91280" bIns="4564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 defTabSz="908613" fontAlgn="base">
              <a:spcBef>
                <a:spcPct val="0"/>
              </a:spcBef>
              <a:spcAft>
                <a:spcPct val="0"/>
              </a:spcAft>
              <a:defRPr/>
            </a:pPr>
            <a:fld id="{392F6848-C626-42D4-97A6-6688DB20490E}" type="datetime1">
              <a:rPr lang="ru-RU"/>
              <a:pPr defTabSz="908613" fontAlgn="base">
                <a:spcBef>
                  <a:spcPct val="0"/>
                </a:spcBef>
                <a:spcAft>
                  <a:spcPct val="0"/>
                </a:spcAft>
                <a:defRPr/>
              </a:pPr>
              <a:t>10.11.2021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3567" y="6356933"/>
            <a:ext cx="2896867" cy="364281"/>
          </a:xfrm>
          <a:prstGeom prst="rect">
            <a:avLst/>
          </a:prstGeom>
        </p:spPr>
        <p:txBody>
          <a:bodyPr vert="horz" wrap="square" lIns="91280" tIns="45640" rIns="91280" bIns="4564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 defTabSz="908613"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6041606"/>
            <a:ext cx="620370" cy="632094"/>
          </a:xfrm>
          <a:prstGeom prst="rect">
            <a:avLst/>
          </a:prstGeom>
        </p:spPr>
        <p:txBody>
          <a:bodyPr vert="horz" wrap="square" lIns="91280" tIns="45640" rIns="91280" bIns="4564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lnSpc>
                <a:spcPts val="2104"/>
              </a:lnSpc>
              <a:defRPr sz="2400">
                <a:solidFill>
                  <a:schemeClr val="bg1"/>
                </a:solidFill>
                <a:latin typeface="Calibri" pitchFamily="34" charset="0"/>
                <a:cs typeface="+mn-cs"/>
              </a:defRPr>
            </a:lvl1pPr>
          </a:lstStyle>
          <a:p>
            <a:pPr defTabSz="908613" fontAlgn="base">
              <a:spcBef>
                <a:spcPct val="0"/>
              </a:spcBef>
              <a:spcAft>
                <a:spcPct val="0"/>
              </a:spcAft>
              <a:defRPr/>
            </a:pPr>
            <a:fld id="{240CE8A7-DA42-4C93-8C5F-DEC0DE5D76E3}" type="slidenum">
              <a:rPr lang="ru-RU">
                <a:solidFill>
                  <a:prstClr val="white"/>
                </a:solidFill>
              </a:rPr>
              <a:pPr defTabSz="90861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536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l" defTabSz="908613" rtl="0" eaLnBrk="0" fontAlgn="base" hangingPunct="0">
        <a:lnSpc>
          <a:spcPts val="4558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08613" rtl="0" eaLnBrk="0" fontAlgn="base" hangingPunct="0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08613" rtl="0" eaLnBrk="0" fontAlgn="base" hangingPunct="0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08613" rtl="0" eaLnBrk="0" fontAlgn="base" hangingPunct="0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08613" rtl="0" eaLnBrk="0" fontAlgn="base" hangingPunct="0">
        <a:lnSpc>
          <a:spcPts val="4558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00099" algn="l" defTabSz="912729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800195" algn="l" defTabSz="912729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200299" algn="l" defTabSz="912729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600398" algn="l" defTabSz="912729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3075" indent="-313075" algn="l" defTabSz="908613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3075" indent="76530" algn="l" defTabSz="908613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19193" indent="-222631" algn="l" defTabSz="9086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397010" indent="-1081152" algn="just" defTabSz="908613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2299" indent="339512" algn="l" defTabSz="908613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0166" indent="-228197" algn="l" defTabSz="9127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6560" indent="-228197" algn="l" defTabSz="9127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956" indent="-228197" algn="l" defTabSz="9127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9349" indent="-228197" algn="l" defTabSz="9127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7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394" algn="l" defTabSz="9127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788" algn="l" defTabSz="9127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182" algn="l" defTabSz="9127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577" algn="l" defTabSz="9127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969" algn="l" defTabSz="9127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365" algn="l" defTabSz="9127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758" algn="l" defTabSz="9127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149" algn="l" defTabSz="9127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uhguru.com/away2.php?req=doc&amp;base=LAW&amp;n=368636&amp;dst=14399&amp;date=07.12.2020" TargetMode="External"/><Relationship Id="rId5" Type="http://schemas.openxmlformats.org/officeDocument/2006/relationships/hyperlink" Target="https://buhguru.com/away2.php?req=doc&amp;base=LAW&amp;n=357589&amp;dst=17536&amp;date=07.12.2020" TargetMode="External"/><Relationship Id="rId4" Type="http://schemas.openxmlformats.org/officeDocument/2006/relationships/hyperlink" Target="https://buhguru.com/away2.php?req=doc&amp;base=LAW&amp;n=368636&amp;dst=17522&amp;date=07.12.2020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LAW_389853/f6758978b92339b7e996fde13e5104caec7531d2/#dst9219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onsultant.ru/document/cons_doc_LAW_389853/f6758978b92339b7e996fde13e5104caec7531d2/#dst13986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s://www.nalog.gov.ru/rn77/service/tax/" TargetMode="Externa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25C05DD6EF8E71E784934044B65A2EC052ABB8352257E7DD15A5627D510906830BE4906775FCBE4A4A29D1B9047DADE8B2F67483FFBD740B74BADA3FT5z7F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FE32EEEC116360AF9B6523971AE55AF6956E58A398EF190F5F969D7E5E0CD6DE252C7357933B2D4444D891512321337EBB942619993C87O8D5N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hyperlink" Target="consultantplus://offline/ref=FE32EEEC116360AF9B6523971AE55AF6956153A893EA190F5F969D7E5E0CD6DE252C7354933A2F404687944432793E7CA78A2F0E853E8586O7DEN" TargetMode="External"/><Relationship Id="rId4" Type="http://schemas.openxmlformats.org/officeDocument/2006/relationships/hyperlink" Target="consultantplus://offline/ref=FE32EEEC116360AF9B6523971AE55AF6956153A893EA190F5F969D7E5E0CD6DE252C7354933A28474E87944432793E7CA78A2F0E853E8586O7DEN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consultantplus://offline/ref=24BD68B4C8AED8A9B0C17DB0107E84993EC3BCA98DC6C66DACB6F9A7E86727F2B194F4EA99D9F1244A9FAA38D2987F7206ACFDAC5D3DD0eER6N" TargetMode="External"/><Relationship Id="rId5" Type="http://schemas.openxmlformats.org/officeDocument/2006/relationships/hyperlink" Target="consultantplus://offline/ref=24BD68B4C8AED8A9B0C17DB0107E84993EC3BCA98DC6C66DACB6F9A7E86727F2B194F4E99FDFFF294A9FAA38D2987F7206ACFDAC5D3DD0eER6N" TargetMode="Externa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1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012" y="817834"/>
            <a:ext cx="1483728" cy="154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9512" y="188639"/>
            <a:ext cx="8784976" cy="6480721"/>
          </a:xfrm>
          <a:prstGeom prst="rect">
            <a:avLst/>
          </a:prstGeom>
          <a:solidFill>
            <a:schemeClr val="bg1">
              <a:lumMod val="6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75" tIns="54446" rIns="108875" bIns="54446" anchor="ctr"/>
          <a:lstStyle/>
          <a:p>
            <a:pPr algn="ctr" defTabSz="1088191">
              <a:defRPr/>
            </a:pPr>
            <a:endParaRPr lang="ru-RU" sz="2500" dirty="0">
              <a:solidFill>
                <a:prstClr val="white"/>
              </a:solidFill>
            </a:endParaRPr>
          </a:p>
        </p:txBody>
      </p:sp>
      <p:sp>
        <p:nvSpPr>
          <p:cNvPr id="176133" name="TextBox 42"/>
          <p:cNvSpPr txBox="1">
            <a:spLocks noChangeArrowheads="1"/>
          </p:cNvSpPr>
          <p:nvPr/>
        </p:nvSpPr>
        <p:spPr bwMode="auto">
          <a:xfrm>
            <a:off x="900011" y="5968174"/>
            <a:ext cx="7269458" cy="47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75" tIns="54446" rIns="108875" bIns="54446">
            <a:spAutoFit/>
          </a:bodyPr>
          <a:lstStyle>
            <a:lvl1pPr defTabSz="1247775"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247775"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247775"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defTabSz="1247775"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247775"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2021</a:t>
            </a:r>
            <a:endParaRPr lang="ru-RU" altLang="ru-RU" sz="2400" b="1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76134" name="TextBox 4"/>
          <p:cNvSpPr txBox="1">
            <a:spLocks noChangeArrowheads="1"/>
          </p:cNvSpPr>
          <p:nvPr/>
        </p:nvSpPr>
        <p:spPr bwMode="auto">
          <a:xfrm>
            <a:off x="900011" y="2367111"/>
            <a:ext cx="4819062" cy="37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87" tIns="47702" rIns="95387" bIns="47702">
            <a:spAutoFit/>
          </a:bodyPr>
          <a:lstStyle>
            <a:lvl1pPr defTabSz="1027113"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27113"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027113"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defTabSz="1027113"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27113"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endParaRPr lang="ru-RU" altLang="ru-RU" sz="1800" dirty="0">
              <a:solidFill>
                <a:srgbClr val="104E72"/>
              </a:solidFill>
            </a:endParaRPr>
          </a:p>
        </p:txBody>
      </p:sp>
      <p:sp>
        <p:nvSpPr>
          <p:cNvPr id="176135" name="TextBox 42"/>
          <p:cNvSpPr txBox="1">
            <a:spLocks noChangeArrowheads="1"/>
          </p:cNvSpPr>
          <p:nvPr/>
        </p:nvSpPr>
        <p:spPr bwMode="auto">
          <a:xfrm>
            <a:off x="689810" y="2777986"/>
            <a:ext cx="8033580" cy="1081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87" tIns="47702" rIns="95387" bIns="47702">
            <a:spAutoFit/>
          </a:bodyPr>
          <a:lstStyle>
            <a:lvl1pPr defTabSz="1027113"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27113"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027113"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defTabSz="1027113"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27113"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3200" b="1" dirty="0"/>
              <a:t>«Имущественные налоги физических лиц: </a:t>
            </a:r>
            <a:endParaRPr lang="ru-RU" sz="3200" b="1" dirty="0" smtClean="0"/>
          </a:p>
          <a:p>
            <a:pPr algn="ctr"/>
            <a:r>
              <a:rPr lang="ru-RU" sz="3200" b="1" dirty="0" smtClean="0"/>
              <a:t>новеллы </a:t>
            </a:r>
            <a:r>
              <a:rPr lang="ru-RU" sz="3200" b="1" dirty="0"/>
              <a:t>2021 года»</a:t>
            </a:r>
            <a:endParaRPr lang="ru-RU" sz="3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89810" y="4293096"/>
            <a:ext cx="8033580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Начальник отдела налогообложения  имущества и доходов физических лиц, администрирования страховых взносов 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Управления Федеральной налоговой службы по Вологодской области 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М.Ю.Колесникова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95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9" y="116632"/>
            <a:ext cx="8136904" cy="1800200"/>
          </a:xfrm>
        </p:spPr>
        <p:txBody>
          <a:bodyPr>
            <a:noAutofit/>
          </a:bodyPr>
          <a:lstStyle/>
          <a:p>
            <a:pPr algn="just"/>
            <a:r>
              <a:rPr lang="ru-RU" sz="2400" dirty="0"/>
              <a:t>С 2021 года, </a:t>
            </a:r>
            <a:r>
              <a:rPr lang="ru-RU" sz="2400" dirty="0" smtClean="0"/>
              <a:t>если у налогоплательщика имеется налоговая </a:t>
            </a:r>
            <a:r>
              <a:rPr lang="ru-RU" sz="2400" dirty="0"/>
              <a:t>льгота, которая </a:t>
            </a:r>
            <a:r>
              <a:rPr lang="ru-RU" sz="2400" dirty="0" smtClean="0"/>
              <a:t>ранее</a:t>
            </a:r>
            <a:r>
              <a:rPr lang="ru-RU" sz="2400" dirty="0"/>
              <a:t> не была учтена при </a:t>
            </a:r>
            <a:r>
              <a:rPr lang="ru-RU" sz="2400" dirty="0" smtClean="0"/>
              <a:t>расчете имущественных налогов, </a:t>
            </a:r>
            <a:r>
              <a:rPr lang="ru-RU" sz="2400" dirty="0"/>
              <a:t>она будет применена с периода, в котором у него возникло право на эту льготу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10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3074" name="Picture 2" descr="https://2pct.ru/wp-content/uploads/2019/11/kakie-lgoty-po-ndfl-predusmotreny-nalogovym-kodeksom-rf-7be6d9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32856"/>
            <a:ext cx="4568792" cy="3139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kola.mfc51.ru/wp-content/uploads/2016/09/221115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308" y="2760753"/>
            <a:ext cx="1904497" cy="190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950028" y="2871549"/>
            <a:ext cx="235453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FF"/>
                </a:solidFill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п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. 3 ст.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361.1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Segoe UI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Segoe UI" panose="020B0502040204020203" pitchFamily="34" charset="0"/>
              <a:ea typeface="Calibri" panose="020F0502020204030204" pitchFamily="34" charset="0"/>
            </a:endParaRP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п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. 10 ст.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396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Segoe UI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Segoe UI" panose="020B0502040204020203" pitchFamily="34" charset="0"/>
              <a:ea typeface="Calibri" panose="020F0502020204030204" pitchFamily="34" charset="0"/>
            </a:endParaRP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п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. 6 ст. 407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5988010"/>
            <a:ext cx="6912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Основание -  Федеральный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закон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от 23.11.2020 N 374-ФЗ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2075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88640"/>
            <a:ext cx="9000999" cy="1385957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При </a:t>
            </a:r>
            <a:r>
              <a:rPr lang="ru-RU" sz="2400" dirty="0"/>
              <a:t>исчислении налога на имущество физических лиц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введен понижающий коэффициент (п.8.2 ст.408 НК РФ)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5569393"/>
            <a:ext cx="882047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49430" y="2530687"/>
            <a:ext cx="2184570" cy="245841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К = 06</a:t>
            </a:r>
          </a:p>
          <a:p>
            <a:pPr algn="ctr"/>
            <a:r>
              <a:rPr lang="ru-RU" sz="2400" b="1" dirty="0" smtClean="0"/>
              <a:t>ЧЕТВЕРТЫЙ ГОД</a:t>
            </a:r>
            <a:endParaRPr lang="ru-RU" sz="2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95536" y="1334127"/>
            <a:ext cx="3168352" cy="13431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н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алог за 2020 год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уплата в 2021 году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330346" y="1528647"/>
            <a:ext cx="44794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для вновь образованных объектов недвижимости </a:t>
            </a:r>
          </a:p>
        </p:txBody>
      </p:sp>
      <p:pic>
        <p:nvPicPr>
          <p:cNvPr id="3078" name="Picture 6" descr="https://suleiman-stalskiy.ru/upload/medialibrary/df0/df09c0791ab4b118f738652dd09917f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066" y="2482755"/>
            <a:ext cx="4736398" cy="2506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5436096" y="5019319"/>
            <a:ext cx="25475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3"/>
              </a:rPr>
              <a:t>п. 7 ст. 378.2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НК РФ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85372" y="5345470"/>
            <a:ext cx="36218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4"/>
              </a:rPr>
              <a:t>абз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4"/>
              </a:rPr>
              <a:t>. 2 п. 10 ст. 378.2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НК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РФ,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3143870" y="3517579"/>
            <a:ext cx="75832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Соединительная линия уступом 20"/>
          <p:cNvCxnSpPr/>
          <p:nvPr/>
        </p:nvCxnSpPr>
        <p:spPr>
          <a:xfrm>
            <a:off x="467544" y="5569393"/>
            <a:ext cx="4717807" cy="469725"/>
          </a:xfrm>
          <a:prstGeom prst="bentConnector3">
            <a:avLst>
              <a:gd name="adj1" fmla="val 50000"/>
            </a:avLst>
          </a:prstGeom>
          <a:ln>
            <a:headEnd w="med" len="med"/>
            <a:tailEnd type="triangle" w="lg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46" name="Прямоугольник 1045"/>
          <p:cNvSpPr/>
          <p:nvPr/>
        </p:nvSpPr>
        <p:spPr>
          <a:xfrm>
            <a:off x="323528" y="5104887"/>
            <a:ext cx="2592288" cy="5563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не применяется, если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049" name="Прямоугольник 1048"/>
          <p:cNvSpPr/>
          <p:nvPr/>
        </p:nvSpPr>
        <p:spPr>
          <a:xfrm>
            <a:off x="2684389" y="5071379"/>
            <a:ext cx="1907096" cy="94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объекты включены </a:t>
            </a:r>
          </a:p>
          <a:p>
            <a:pPr algn="ctr"/>
            <a:r>
              <a:rPr lang="ru-RU" sz="2000" b="1" dirty="0">
                <a:solidFill>
                  <a:srgbClr val="C00000"/>
                </a:solidFill>
              </a:rPr>
              <a:t>в</a:t>
            </a:r>
            <a:r>
              <a:rPr lang="ru-RU" sz="2000" b="1" dirty="0" smtClean="0">
                <a:solidFill>
                  <a:srgbClr val="C00000"/>
                </a:solidFill>
              </a:rPr>
              <a:t> Перечни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073" name="Прямоугольник 3072"/>
          <p:cNvSpPr/>
          <p:nvPr/>
        </p:nvSpPr>
        <p:spPr>
          <a:xfrm>
            <a:off x="5292488" y="5698493"/>
            <a:ext cx="3031593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CharterITC-Regular"/>
                <a:ea typeface="Calibri" panose="020F0502020204030204" pitchFamily="34" charset="0"/>
                <a:cs typeface="CharterITC-Regular"/>
              </a:rPr>
              <a:t>за исключением </a:t>
            </a:r>
            <a:r>
              <a:rPr lang="en-US" sz="1600" b="1" dirty="0" err="1" smtClean="0">
                <a:solidFill>
                  <a:schemeClr val="accent1">
                    <a:lumMod val="75000"/>
                  </a:schemeClr>
                </a:solidFill>
                <a:latin typeface="CharterITC-Regular"/>
                <a:ea typeface="Calibri" panose="020F0502020204030204" pitchFamily="34" charset="0"/>
                <a:cs typeface="CharterITC-Regular"/>
              </a:rPr>
              <a:t>гаражей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CharterITC-Regular"/>
                <a:ea typeface="Calibri" panose="020F0502020204030204" pitchFamily="34" charset="0"/>
                <a:cs typeface="CharterITC-Regular"/>
              </a:rPr>
              <a:t>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latin typeface="CharterITC-Regular"/>
              <a:ea typeface="Calibri" panose="020F0502020204030204" pitchFamily="34" charset="0"/>
              <a:cs typeface="CharterITC-Regular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CharterITC-Regular"/>
                <a:ea typeface="Calibri" panose="020F0502020204030204" pitchFamily="34" charset="0"/>
                <a:cs typeface="CharterITC-Regular"/>
              </a:rPr>
              <a:t>и </a:t>
            </a:r>
            <a:r>
              <a:rPr lang="en-US" sz="1600" b="1" dirty="0" err="1">
                <a:solidFill>
                  <a:schemeClr val="accent1">
                    <a:lumMod val="75000"/>
                  </a:schemeClr>
                </a:solidFill>
                <a:latin typeface="CharterITC-Regular"/>
                <a:ea typeface="Calibri" panose="020F0502020204030204" pitchFamily="34" charset="0"/>
                <a:cs typeface="CharterITC-Regular"/>
              </a:rPr>
              <a:t>машино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harterITC-Regular"/>
                <a:ea typeface="Calibri" panose="020F0502020204030204" pitchFamily="34" charset="0"/>
                <a:cs typeface="CharterITC-Regular"/>
              </a:rPr>
              <a:t>-</a:t>
            </a:r>
            <a:r>
              <a:rPr lang="en-US" sz="1600" b="1" dirty="0" err="1" smtClean="0">
                <a:solidFill>
                  <a:schemeClr val="accent1">
                    <a:lumMod val="75000"/>
                  </a:schemeClr>
                </a:solidFill>
                <a:latin typeface="CharterITC-Regular"/>
                <a:ea typeface="Calibri" panose="020F0502020204030204" pitchFamily="34" charset="0"/>
                <a:cs typeface="CharterITC-Regular"/>
              </a:rPr>
              <a:t>мест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CharterITC-Regular"/>
                <a:ea typeface="Calibri" panose="020F0502020204030204" pitchFamily="34" charset="0"/>
                <a:cs typeface="CharterITC-Regular"/>
              </a:rPr>
              <a:t> </a:t>
            </a:r>
            <a:endParaRPr lang="ru-RU" sz="1600" b="1" dirty="0" smtClean="0">
              <a:solidFill>
                <a:schemeClr val="accent1">
                  <a:lumMod val="75000"/>
                </a:schemeClr>
              </a:solidFill>
              <a:latin typeface="CharterITC-Regular"/>
              <a:ea typeface="Calibri" panose="020F0502020204030204" pitchFamily="34" charset="0"/>
              <a:cs typeface="CharterITC-Regular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CharterITC-Regular"/>
                <a:cs typeface="CharterITC-Regular"/>
              </a:rPr>
              <a:t>в </a:t>
            </a:r>
            <a:r>
              <a:rPr lang="en-US" sz="1600" b="1" dirty="0" err="1" smtClean="0">
                <a:solidFill>
                  <a:schemeClr val="accent1">
                    <a:lumMod val="75000"/>
                  </a:schemeClr>
                </a:solidFill>
                <a:latin typeface="CharterITC-Regular"/>
                <a:cs typeface="CharterITC-Regular"/>
              </a:rPr>
              <a:t>таких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CharterITC-Regular"/>
                <a:cs typeface="CharterITC-Regular"/>
              </a:rPr>
              <a:t> </a:t>
            </a:r>
            <a:r>
              <a:rPr lang="en-US" sz="1600" b="1" dirty="0" err="1" smtClean="0">
                <a:solidFill>
                  <a:schemeClr val="accent1">
                    <a:lumMod val="75000"/>
                  </a:schemeClr>
                </a:solidFill>
                <a:latin typeface="CharterITC-Regular"/>
                <a:cs typeface="CharterITC-Regular"/>
              </a:rPr>
              <a:t>объектах</a:t>
            </a:r>
            <a:endParaRPr lang="ru-RU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58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76673"/>
            <a:ext cx="8496944" cy="1924156"/>
          </a:xfrm>
        </p:spPr>
        <p:txBody>
          <a:bodyPr>
            <a:noAutofit/>
          </a:bodyPr>
          <a:lstStyle/>
          <a:p>
            <a:r>
              <a:rPr lang="ru-RU" sz="2400" dirty="0"/>
              <a:t>С </a:t>
            </a:r>
            <a:r>
              <a:rPr lang="ru-RU" sz="2400" dirty="0" smtClean="0"/>
              <a:t>  2021   года   введён</a:t>
            </a:r>
            <a:r>
              <a:rPr lang="ru-RU" sz="2400" dirty="0"/>
              <a:t> </a:t>
            </a:r>
            <a:r>
              <a:rPr lang="ru-RU" sz="2400" dirty="0" smtClean="0"/>
              <a:t>  </a:t>
            </a:r>
            <a:r>
              <a:rPr lang="ru-RU" sz="2400" dirty="0" err="1" smtClean="0"/>
              <a:t>беззаявительный</a:t>
            </a:r>
            <a:r>
              <a:rPr lang="ru-RU" sz="2400" dirty="0"/>
              <a:t> </a:t>
            </a:r>
            <a:r>
              <a:rPr lang="ru-RU" sz="2400" dirty="0" smtClean="0"/>
              <a:t>  порядок </a:t>
            </a:r>
            <a:r>
              <a:rPr lang="ru-RU" sz="2400" dirty="0"/>
              <a:t>предоставления налоговых льгот для ветеранов боевых действий, сведения о которых размещены в </a:t>
            </a:r>
            <a:r>
              <a:rPr lang="ru-RU" sz="2400" dirty="0" smtClean="0"/>
              <a:t>Единой государственной информационной системе социального обеспечения </a:t>
            </a:r>
            <a:r>
              <a:rPr lang="ru-RU" sz="2400" dirty="0"/>
              <a:t>(ЕГИССО)</a:t>
            </a:r>
            <a:r>
              <a:rPr lang="ru-RU" sz="2600" dirty="0"/>
              <a:t/>
            </a:r>
            <a:br>
              <a:rPr lang="ru-RU" sz="2600" dirty="0"/>
            </a:br>
            <a:endParaRPr lang="ru-RU" sz="2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12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9" name="Рисунок 8" descr="https://logos-service.ru/img/242694.jpe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72"/>
          <a:stretch/>
        </p:blipFill>
        <p:spPr bwMode="auto">
          <a:xfrm>
            <a:off x="4007766" y="2821797"/>
            <a:ext cx="1953222" cy="205414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32151" y="5670385"/>
            <a:ext cx="8230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18 ст. 1 Федерального закона от 23.11.2020 № 374-ФЗ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8" name="Picture 2" descr="https://www.asbest-gid.ru/_nw/383/s956654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88" y="2821796"/>
            <a:ext cx="2452458" cy="2054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трелка вправо 12"/>
          <p:cNvSpPr/>
          <p:nvPr/>
        </p:nvSpPr>
        <p:spPr>
          <a:xfrm>
            <a:off x="3136734" y="3580943"/>
            <a:ext cx="729087" cy="55455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6136397" y="3632270"/>
            <a:ext cx="720081" cy="57606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4" descr="https://kkt54fz.online/wp-content/uploads/2019/05/reg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7" t="21194" r="21077" b="21084"/>
          <a:stretch/>
        </p:blipFill>
        <p:spPr bwMode="auto">
          <a:xfrm>
            <a:off x="7076882" y="3008936"/>
            <a:ext cx="1599574" cy="16684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635466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0440" y="6284253"/>
            <a:ext cx="8108278" cy="573747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227397"/>
            <a:ext cx="828092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Освобожден от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уплаты транспортного налога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один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из родителей (усыновителей),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 опекунов,   попечителей    ребенка - инвалида  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  2022  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году 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налоговый период 2021 год </a:t>
            </a:r>
            <a:endParaRPr lang="ru-RU" b="1" dirty="0">
              <a:solidFill>
                <a:srgbClr val="C00000"/>
              </a:solidFill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" name="Picture 2" descr="https://st3.depositphotos.com/16229314/18559/v/1600/depositphotos_185596428-stock-illustration-family-and-handicapped-child-vector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9" t="12750" r="5278" b="16207"/>
          <a:stretch/>
        </p:blipFill>
        <p:spPr bwMode="auto">
          <a:xfrm>
            <a:off x="539553" y="2276872"/>
            <a:ext cx="3384375" cy="29602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https://cdn1.ozone.ru/s3/multimedia-o/c1200/603259042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054278"/>
            <a:ext cx="1656826" cy="9178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s://mybruder.ru/image/cache/catalog/Bruder/Stroitelnaya-tehnika/Samosvali/02-815/02-815_04-800x800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9" t="24509" r="4682" b="18234"/>
          <a:stretch/>
        </p:blipFill>
        <p:spPr bwMode="auto">
          <a:xfrm>
            <a:off x="4076514" y="5509863"/>
            <a:ext cx="1707447" cy="9545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https://fodar.ru/upload/iblock/8b4/8b47d46f0a283398d43c66a822b8ac0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211227"/>
            <a:ext cx="1662932" cy="109152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5862072" y="5534237"/>
            <a:ext cx="252381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грузовой автомобиль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мощностью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двигателя до 85 </a:t>
            </a:r>
            <a:r>
              <a:rPr lang="ru-RU" sz="1300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л.с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(до 62.52 кВт)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массой без нагрузки не более 1100 кг </a:t>
            </a:r>
            <a:endParaRPr lang="ru-RU" sz="13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862072" y="1159282"/>
            <a:ext cx="2886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автомобиль легковой</a:t>
            </a:r>
          </a:p>
          <a:p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мощностью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двигателя до 150 </a:t>
            </a:r>
            <a:r>
              <a:rPr lang="ru-RU" sz="13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л.с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(до 110.33 кВт)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58898" y="3157618"/>
            <a:ext cx="3048207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другие самоходные транспортные средства, машины и механизмы на пневматическом и гусеничном ходу; снегоход,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мотосани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мощностью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двигателя до 50 </a:t>
            </a:r>
            <a:r>
              <a:rPr lang="ru-RU" sz="13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л.с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(до 36.77 кВт) </a:t>
            </a:r>
            <a:endParaRPr 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 descr="https://motorka.org/uploads/posts/2011-07/1310601469_vostok_13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" t="4073" r="1810" b="7724"/>
          <a:stretch/>
        </p:blipFill>
        <p:spPr bwMode="auto">
          <a:xfrm>
            <a:off x="4139952" y="4437112"/>
            <a:ext cx="1618946" cy="10002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5792239" y="4437112"/>
            <a:ext cx="252381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катер, моторная 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лодка, 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другие водные транспортные средства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мощностью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двигателя до 100 </a:t>
            </a:r>
            <a:r>
              <a:rPr lang="ru-RU" sz="13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л.с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(до 73.55 кВт)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Рисунок 17" descr="F:\Публичные слушания 2021\10.11.2021\Новая папка\3338194-1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4" t="22864" r="10906" b="25887"/>
          <a:stretch/>
        </p:blipFill>
        <p:spPr bwMode="auto">
          <a:xfrm>
            <a:off x="4067944" y="2081377"/>
            <a:ext cx="1662932" cy="10572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758898" y="2276872"/>
            <a:ext cx="2829082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мотоцикл (мотороллер) с мощностью двигателя до 40 </a:t>
            </a:r>
            <a:r>
              <a:rPr lang="ru-RU" sz="1300" b="1" dirty="0" err="1">
                <a:latin typeface="Times New Roman" pitchFamily="18" charset="0"/>
                <a:cs typeface="Times New Roman" pitchFamily="18" charset="0"/>
              </a:rPr>
              <a:t>л.с</a:t>
            </a:r>
            <a:r>
              <a:rPr lang="ru-RU" sz="1300" b="1" dirty="0">
                <a:latin typeface="Times New Roman" pitchFamily="18" charset="0"/>
                <a:cs typeface="Times New Roman" pitchFamily="18" charset="0"/>
              </a:rPr>
              <a:t>. (до 29.42 кВт) </a:t>
            </a:r>
          </a:p>
        </p:txBody>
      </p:sp>
    </p:spTree>
    <p:extLst>
      <p:ext uri="{BB962C8B-B14F-4D97-AF65-F5344CB8AC3E}">
        <p14:creationId xmlns:p14="http://schemas.microsoft.com/office/powerpoint/2010/main" val="7347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08912" cy="1143073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выявления правообладателей ранее учтенных объектов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недвижимости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</a:rPr>
            </a:b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5739060"/>
            <a:ext cx="882047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34" name="Picture 10" descr="https://house-country.ru/img/obrazets/svidetelstvo_na_zemlyu_do_1998_go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145" y="1610794"/>
            <a:ext cx="2695390" cy="3863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panorama-ufa.ru/wp-content/uploads/svidetelstvo-bessrochnogo-polzovanija-na-uchasto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365" y="2124393"/>
            <a:ext cx="2851886" cy="3975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lh6.googleusercontent.com/eTIzm-qOmrhsFUkRKpDw8qWEJgpwS8J47t-RpRDegH1qv7_OyJaU0FwEL77Je2119iKZgptJ4vcUMWSBt1yOVgtA9NV1VA4rqX7_PWNxcNTwwmcwuH9dQ2yndI9fNMuYa0bwnhISd5VMoURKY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42" y="2889790"/>
            <a:ext cx="2614373" cy="3639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catherineasquithgallery.com/uploads/posts/2021-02/1612447288_185-p-chelovechek-na-serom-fone-223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788319"/>
            <a:ext cx="2631259" cy="285206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491880" y="5164262"/>
            <a:ext cx="56521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dirty="0">
                <a:solidFill>
                  <a:srgbClr val="C00000"/>
                </a:solidFill>
              </a:rPr>
              <a:t>п</a:t>
            </a:r>
            <a:r>
              <a:rPr lang="ru-RU" b="1" dirty="0" smtClean="0">
                <a:solidFill>
                  <a:srgbClr val="C00000"/>
                </a:solidFill>
              </a:rPr>
              <a:t>аспорт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СНИЛС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ИНН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место регистрации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5904" y="937574"/>
            <a:ext cx="82602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Федеральный закон от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30.12.2020 № 518-ФЗ «О внесении изменений в отдельные законодательные акты Российской Федерации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»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29.06.2021)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178" y="4704356"/>
            <a:ext cx="485979" cy="18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614" y="1392098"/>
            <a:ext cx="1096846" cy="1085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23531" y="327789"/>
            <a:ext cx="8785625" cy="6179259"/>
          </a:xfrm>
          <a:prstGeom prst="rect">
            <a:avLst/>
          </a:prstGeom>
          <a:solidFill>
            <a:schemeClr val="bg1">
              <a:lumMod val="6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193" tIns="44596" rIns="89193" bIns="44596" anchor="ctr"/>
          <a:lstStyle/>
          <a:p>
            <a:pPr algn="ctr">
              <a:defRPr/>
            </a:pPr>
            <a:endParaRPr lang="ru-RU" sz="1539" dirty="0"/>
          </a:p>
        </p:txBody>
      </p:sp>
      <p:sp>
        <p:nvSpPr>
          <p:cNvPr id="7" name="TextBox 6"/>
          <p:cNvSpPr txBox="1"/>
          <p:nvPr/>
        </p:nvSpPr>
        <p:spPr>
          <a:xfrm>
            <a:off x="754379" y="3227322"/>
            <a:ext cx="7819097" cy="46076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2394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3310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1" name="Рисунок 10" descr="https://pbs.twimg.com/media/EVd-N4QXgAAHA5x.jpg:large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13164"/>
            <a:ext cx="2808312" cy="177934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467576" y="913164"/>
            <a:ext cx="480358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земельному налогу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Вологодской области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применены новые результаты государственной кадастровой оценки земель, вступившие в силу с 2020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года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Департамента имущественных отношений от 22.11.2019 №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89н)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67577" y="2957345"/>
            <a:ext cx="48565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налогу на имущество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всех регионах (кроме г. Севастополя) в качестве налоговой базы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применена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кадастровая стоимость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объектов недвижимости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7269" y="116632"/>
            <a:ext cx="8044502" cy="956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Основные изменения в налоговом законодательстве в части имущественных налогов физических лиц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Рисунок 12" descr="shutterstock_11739837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34" y="2754561"/>
            <a:ext cx="2808312" cy="1898576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13"/>
          <p:cNvSpPr/>
          <p:nvPr/>
        </p:nvSpPr>
        <p:spPr>
          <a:xfrm>
            <a:off x="3472869" y="4653137"/>
            <a:ext cx="49685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рименены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изменения в налоговых ставках и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льготах в соответствии с федеральным, региональным и муниципальным законодательством.</a:t>
            </a:r>
          </a:p>
          <a:p>
            <a:pPr algn="just"/>
            <a:r>
              <a:rPr lang="ru-RU" u="sng" dirty="0" smtClean="0">
                <a:solidFill>
                  <a:schemeClr val="accent2">
                    <a:lumMod val="75000"/>
                  </a:schemeClr>
                </a:solidFill>
                <a:hlinkClick r:id="rId5"/>
              </a:rPr>
              <a:t>Рубрика сайта ФНС России «Справочная </a:t>
            </a:r>
            <a:r>
              <a:rPr lang="ru-RU" u="sng" dirty="0">
                <a:solidFill>
                  <a:schemeClr val="accent2">
                    <a:lumMod val="75000"/>
                  </a:schemeClr>
                </a:solidFill>
                <a:hlinkClick r:id="rId5"/>
              </a:rPr>
              <a:t>информация о ставках и льготах по имущественным налогам</a:t>
            </a:r>
            <a:r>
              <a:rPr lang="ru-RU" u="sng" dirty="0" smtClean="0">
                <a:solidFill>
                  <a:schemeClr val="accent2">
                    <a:lumMod val="75000"/>
                  </a:schemeClr>
                </a:solidFill>
                <a:hlinkClick r:id="rId5"/>
              </a:rPr>
              <a:t>»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5" name="Picture 2" descr="https://forvita.info/wp-content/uploads/2021/03/izobrazhenie_2021-03-19_08431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15193"/>
            <a:ext cx="2807002" cy="1882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54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949280"/>
            <a:ext cx="7920880" cy="288032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000" dirty="0" smtClean="0"/>
              <a:t>Основание: Закон Вологодской области от 15.11.2002 № 842-ОЗ</a:t>
            </a:r>
            <a:r>
              <a:rPr lang="ru-RU" sz="2000" dirty="0"/>
              <a:t> </a:t>
            </a:r>
            <a:r>
              <a:rPr lang="ru-RU" sz="2000" dirty="0" smtClean="0"/>
              <a:t>в редакции </a:t>
            </a:r>
            <a:r>
              <a:rPr lang="ru-RU" sz="2000" b="0" dirty="0"/>
              <a:t> </a:t>
            </a:r>
            <a:r>
              <a:rPr lang="ru-RU" sz="2000" dirty="0">
                <a:hlinkClick r:id="rId3"/>
              </a:rPr>
              <a:t>закона Вологодской области от 27.12.2019 N 4635-ОЗ</a:t>
            </a:r>
            <a:r>
              <a:rPr lang="ru-RU" sz="2400" b="0" dirty="0"/>
              <a:t/>
            </a:r>
            <a:br>
              <a:rPr lang="ru-RU" sz="2400" b="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404664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С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2020 года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в отношении легковых автомобилей мощностью двигателя до 100 </a:t>
            </a:r>
            <a:r>
              <a:rPr lang="ru-RU" sz="2400" b="1" dirty="0" err="1">
                <a:solidFill>
                  <a:schemeClr val="accent1">
                    <a:lumMod val="75000"/>
                  </a:schemeClr>
                </a:solidFill>
              </a:rPr>
              <a:t>лс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снижена ставка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транспортного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налога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60232" y="1988840"/>
            <a:ext cx="1800200" cy="2088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25 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руб.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           </a:t>
            </a:r>
          </a:p>
          <a:p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3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15 руб</a:t>
            </a:r>
            <a:r>
              <a:rPr lang="ru-RU" sz="4000" dirty="0" smtClean="0">
                <a:solidFill>
                  <a:srgbClr val="C00000"/>
                </a:solidFill>
              </a:rPr>
              <a:t>.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63688"/>
            <a:ext cx="5544616" cy="339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трелка вправо 9"/>
          <p:cNvSpPr/>
          <p:nvPr/>
        </p:nvSpPr>
        <p:spPr>
          <a:xfrm rot="5400000">
            <a:off x="7200291" y="2817377"/>
            <a:ext cx="720080" cy="431159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50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9" y="404664"/>
            <a:ext cx="8208912" cy="1296144"/>
          </a:xfrm>
        </p:spPr>
        <p:txBody>
          <a:bodyPr>
            <a:noAutofit/>
          </a:bodyPr>
          <a:lstStyle/>
          <a:p>
            <a:pPr algn="just"/>
            <a:r>
              <a:rPr lang="ru-RU" sz="2200" dirty="0"/>
              <a:t>С налогового периода 2020 года </a:t>
            </a:r>
            <a:r>
              <a:rPr lang="ru-RU" sz="2200" dirty="0">
                <a:solidFill>
                  <a:srgbClr val="C00000"/>
                </a:solidFill>
              </a:rPr>
              <a:t>не являются объектами налогообложения</a:t>
            </a:r>
            <a:r>
              <a:rPr lang="ru-RU" sz="2200" dirty="0"/>
              <a:t> транспортным налогом </a:t>
            </a:r>
            <a:r>
              <a:rPr lang="ru-RU" sz="2200" dirty="0" smtClean="0"/>
              <a:t>весельные </a:t>
            </a:r>
            <a:r>
              <a:rPr lang="ru-RU" sz="2200" dirty="0"/>
              <a:t>лодки, а также </a:t>
            </a:r>
            <a:r>
              <a:rPr lang="ru-RU" sz="2200" dirty="0" smtClean="0"/>
              <a:t>моторные </a:t>
            </a:r>
            <a:r>
              <a:rPr lang="ru-RU" sz="2200" dirty="0"/>
              <a:t>лодки с двигателем мощностью не свыше 5 лошадиных </a:t>
            </a:r>
            <a:r>
              <a:rPr lang="ru-RU" sz="2200" dirty="0" smtClean="0"/>
              <a:t>сил, зарегистрированные до 25.05.2012</a:t>
            </a:r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5733256"/>
            <a:ext cx="8820472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Основание: п. 74 ст.2, ч. 14 ст. 10 Федерального </a:t>
            </a:r>
            <a:r>
              <a:rPr lang="ru-RU" b="1" dirty="0">
                <a:solidFill>
                  <a:srgbClr val="0070C0"/>
                </a:solidFill>
              </a:rPr>
              <a:t>закона </a:t>
            </a:r>
            <a:r>
              <a:rPr lang="ru-RU" b="1" dirty="0" smtClean="0">
                <a:solidFill>
                  <a:srgbClr val="0070C0"/>
                </a:solidFill>
              </a:rPr>
              <a:t>от 02.07.2021  N 305-ФЗ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132856"/>
            <a:ext cx="5037584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099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530" y="181224"/>
            <a:ext cx="8561871" cy="454394"/>
          </a:xfrm>
        </p:spPr>
        <p:txBody>
          <a:bodyPr>
            <a:noAutofit/>
          </a:bodyPr>
          <a:lstStyle/>
          <a:p>
            <a:pPr algn="just"/>
            <a:r>
              <a:rPr lang="ru-RU" sz="1600" dirty="0"/>
              <a:t> </a:t>
            </a:r>
            <a:r>
              <a:rPr lang="ru-RU" sz="1600" dirty="0" smtClean="0"/>
              <a:t>Расширен Перечень легковых </a:t>
            </a:r>
            <a:r>
              <a:rPr lang="ru-RU" sz="1600" dirty="0"/>
              <a:t>автомобилей средней стоимостью от 3 млн руб. за 2020 год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816947" y="12624954"/>
            <a:ext cx="275671" cy="2079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6" name="Рисунок 5" descr="Mazda CX-30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1" t="19002" r="8243" b="9308"/>
          <a:stretch/>
        </p:blipFill>
        <p:spPr bwMode="auto">
          <a:xfrm>
            <a:off x="439452" y="645186"/>
            <a:ext cx="2379466" cy="15659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2" descr="https://kolesa-uploads.ru/-/ff8168b8-72ac-497c-b3d8-b4057ed01b07/honda-pilot-ru-spec-4-cr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8" t="1051" r="4930" b="-1051"/>
          <a:stretch/>
        </p:blipFill>
        <p:spPr bwMode="auto">
          <a:xfrm>
            <a:off x="3040568" y="670492"/>
            <a:ext cx="2671107" cy="15601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6" descr="https://img3.goodfon.ru/wallpaper/nbig/3/c7/2015-jeep-wrangler-unlimited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3" t="9596" r="5080" b="4234"/>
          <a:stretch/>
        </p:blipFill>
        <p:spPr bwMode="auto">
          <a:xfrm>
            <a:off x="1850835" y="2479783"/>
            <a:ext cx="2379466" cy="14891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4" descr="https://i.ytimg.com/vi/sWOyW4m7-hA/maxresdefault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6" b="4466"/>
          <a:stretch/>
        </p:blipFill>
        <p:spPr bwMode="auto">
          <a:xfrm>
            <a:off x="5940692" y="635618"/>
            <a:ext cx="2750101" cy="15825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Jeep Grand Cherokee 2017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" t="16398" r="7050" b="13115"/>
          <a:stretch/>
        </p:blipFill>
        <p:spPr bwMode="auto">
          <a:xfrm>
            <a:off x="5118254" y="2474460"/>
            <a:ext cx="2498796" cy="149445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27303" y="2147659"/>
            <a:ext cx="1779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Mazda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CX-9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 rot="10800000" flipV="1">
            <a:off x="3785498" y="2139245"/>
            <a:ext cx="23558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Honda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Pilot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10308" y="2136171"/>
            <a:ext cx="16946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Chrysler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Pacifica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359004" y="3889867"/>
            <a:ext cx="17561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Jeep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Wrangler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291800" y="3889867"/>
            <a:ext cx="26094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Jeep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Grand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Cherokee</a:t>
            </a:r>
            <a:endParaRPr lang="ru-RU" sz="1600" dirty="0"/>
          </a:p>
        </p:txBody>
      </p:sp>
      <p:pic>
        <p:nvPicPr>
          <p:cNvPr id="22" name="Рисунок 21" descr="https://subaru-us.ru/upload/catalog/outback2019/dbp.jp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0" t="18959" r="1301" b="3103"/>
          <a:stretch/>
        </p:blipFill>
        <p:spPr bwMode="auto">
          <a:xfrm>
            <a:off x="955845" y="4186492"/>
            <a:ext cx="3274455" cy="14308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816571" y="5536765"/>
            <a:ext cx="36581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Subaru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Outback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2.5i-S ES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Premium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ES </a:t>
            </a:r>
            <a:endParaRPr lang="ru-RU" sz="1600" dirty="0"/>
          </a:p>
        </p:txBody>
      </p:sp>
      <p:pic>
        <p:nvPicPr>
          <p:cNvPr id="25" name="Picture 8" descr="https://carsdb.ru/auto/subaru/wrx-sti/photo/5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6" t="25658" r="10712" b="12158"/>
          <a:stretch/>
        </p:blipFill>
        <p:spPr bwMode="auto">
          <a:xfrm>
            <a:off x="5061709" y="4228422"/>
            <a:ext cx="3110691" cy="13889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Прямоугольник 18"/>
          <p:cNvSpPr/>
          <p:nvPr/>
        </p:nvSpPr>
        <p:spPr>
          <a:xfrm rot="10800000" flipV="1">
            <a:off x="5436091" y="5313113"/>
            <a:ext cx="2880322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endParaRPr lang="ru-RU" sz="16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WRX STI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Premium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Sport</a:t>
            </a:r>
            <a:endParaRPr lang="ru-RU" sz="1600" dirty="0">
              <a:effectLst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39452" y="5872683"/>
            <a:ext cx="80550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 </a:t>
            </a:r>
            <a:r>
              <a:rPr lang="ru-RU" sz="1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Минпромторга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России: 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en-US" sz="1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://minpromtorg.gov.ru/docs/#!perechen_legkovyh_avtomobiley_sredney_stoimostyu_ot_3_millionov_rubley_podlezhashhiy_primeneniyu_v_ocherednom_nalogovom_periode_2020_god</a:t>
            </a:r>
            <a:endParaRPr lang="ru-RU" sz="1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220072" y="5537096"/>
            <a:ext cx="34707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Subaru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52505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9" y="764704"/>
            <a:ext cx="8064895" cy="551667"/>
          </a:xfrm>
        </p:spPr>
        <p:txBody>
          <a:bodyPr>
            <a:noAutofit/>
          </a:bodyPr>
          <a:lstStyle/>
          <a:p>
            <a:pPr algn="just"/>
            <a:r>
              <a:rPr lang="ru-RU" sz="2400" dirty="0"/>
              <a:t>Со 02.07.2021 по транспортным средствам, переданным по доверенности </a:t>
            </a:r>
            <a:r>
              <a:rPr lang="ru-RU" sz="2400" dirty="0" smtClean="0"/>
              <a:t>до  29.07.2002 налогоплательщиками </a:t>
            </a:r>
            <a:r>
              <a:rPr lang="ru-RU" sz="2400" dirty="0"/>
              <a:t>являются физические лица, на которых зарегистрированы транспортные </a:t>
            </a:r>
            <a:r>
              <a:rPr lang="ru-RU" sz="2400" dirty="0" smtClean="0"/>
              <a:t>средства 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72816"/>
            <a:ext cx="6611888" cy="4186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2"/>
          <p:cNvSpPr txBox="1">
            <a:spLocks/>
          </p:cNvSpPr>
          <p:nvPr/>
        </p:nvSpPr>
        <p:spPr>
          <a:xfrm>
            <a:off x="611560" y="5959252"/>
            <a:ext cx="8064896" cy="648072"/>
          </a:xfrm>
          <a:prstGeom prst="rect">
            <a:avLst/>
          </a:prstGeom>
        </p:spPr>
        <p:txBody>
          <a:bodyPr vert="horz" lIns="91424" tIns="45712" rIns="91424" bIns="45712" rtlCol="0" anchor="ctr">
            <a:noAutofit/>
          </a:bodyPr>
          <a:lstStyle>
            <a:lvl1pPr marL="0" marR="0" indent="0" algn="l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7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000" dirty="0" smtClean="0"/>
              <a:t>Основание:</a:t>
            </a:r>
            <a:r>
              <a:rPr lang="ru-RU" sz="2000" dirty="0">
                <a:solidFill>
                  <a:srgbClr val="0070C0"/>
                </a:solidFill>
              </a:rPr>
              <a:t> п. </a:t>
            </a:r>
            <a:r>
              <a:rPr lang="ru-RU" sz="2000" dirty="0" smtClean="0">
                <a:solidFill>
                  <a:srgbClr val="0070C0"/>
                </a:solidFill>
              </a:rPr>
              <a:t>73 ст.2 Федерального </a:t>
            </a:r>
            <a:r>
              <a:rPr lang="ru-RU" sz="2000" dirty="0">
                <a:solidFill>
                  <a:srgbClr val="0070C0"/>
                </a:solidFill>
              </a:rPr>
              <a:t>закона от 02.07.2021  N 305-ФЗ</a:t>
            </a:r>
            <a:r>
              <a:rPr lang="ru-RU" sz="2000" dirty="0" smtClean="0"/>
              <a:t> </a:t>
            </a:r>
            <a:r>
              <a:rPr lang="ru-RU" sz="2200" dirty="0" smtClean="0"/>
              <a:t> </a:t>
            </a:r>
            <a:br>
              <a:rPr lang="ru-RU" sz="2200" dirty="0" smtClean="0"/>
            </a:br>
            <a:endParaRPr lang="ru-RU" sz="2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3573016"/>
            <a:ext cx="2160240" cy="7920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до  29.07.2002 </a:t>
            </a:r>
          </a:p>
        </p:txBody>
      </p:sp>
    </p:spTree>
    <p:extLst>
      <p:ext uri="{BB962C8B-B14F-4D97-AF65-F5344CB8AC3E}">
        <p14:creationId xmlns:p14="http://schemas.microsoft.com/office/powerpoint/2010/main" val="3139766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22614" y="260648"/>
            <a:ext cx="8136904" cy="1296143"/>
          </a:xfrm>
        </p:spPr>
        <p:txBody>
          <a:bodyPr>
            <a:noAutofit/>
          </a:bodyPr>
          <a:lstStyle/>
          <a:p>
            <a:pPr algn="just"/>
            <a:r>
              <a:rPr lang="ru-RU" sz="2000" dirty="0"/>
              <a:t>С 01.01.2021 в отношении транспортного средства, прекратившего свое существование в связи с его гибелью или </a:t>
            </a:r>
            <a:r>
              <a:rPr lang="ru-RU" sz="2000" dirty="0" smtClean="0"/>
              <a:t>уничтожением, </a:t>
            </a:r>
            <a:r>
              <a:rPr lang="ru-RU" sz="2000" dirty="0"/>
              <a:t>исчисление налога прекращается с 1-го числа месяца гибели или уничтожения такого транспортного </a:t>
            </a:r>
            <a:r>
              <a:rPr lang="ru-RU" sz="2000" dirty="0" smtClean="0"/>
              <a:t>средства 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" name="Рисунок 9"/>
          <p:cNvPicPr/>
          <p:nvPr/>
        </p:nvPicPr>
        <p:blipFill rotWithShape="1">
          <a:blip r:embed="rId2"/>
          <a:srcRect l="18193" t="13074" r="36119" b="56041"/>
          <a:stretch/>
        </p:blipFill>
        <p:spPr bwMode="auto">
          <a:xfrm>
            <a:off x="470966" y="1563718"/>
            <a:ext cx="6626765" cy="37444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Овал 4"/>
          <p:cNvSpPr/>
          <p:nvPr/>
        </p:nvSpPr>
        <p:spPr>
          <a:xfrm>
            <a:off x="7308304" y="1844824"/>
            <a:ext cx="1944216" cy="131516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любой налоговый орган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182924" y="3159989"/>
            <a:ext cx="2160240" cy="1205116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МФЦ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5877272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Основание: </a:t>
            </a:r>
            <a:r>
              <a:rPr lang="ru-RU" sz="2000" b="1" dirty="0" smtClean="0">
                <a:solidFill>
                  <a:srgbClr val="0070C0"/>
                </a:solidFill>
                <a:hlinkClick r:id="rId3"/>
              </a:rPr>
              <a:t>п</a:t>
            </a:r>
            <a:r>
              <a:rPr lang="ru-RU" sz="2000" b="1" dirty="0">
                <a:solidFill>
                  <a:srgbClr val="0070C0"/>
                </a:solidFill>
                <a:hlinkClick r:id="rId3"/>
              </a:rPr>
              <a:t>. 3.1 ст. 362</a:t>
            </a:r>
            <a:r>
              <a:rPr lang="ru-RU" sz="2000" b="1" dirty="0">
                <a:solidFill>
                  <a:srgbClr val="0070C0"/>
                </a:solidFill>
              </a:rPr>
              <a:t> НК </a:t>
            </a:r>
            <a:r>
              <a:rPr lang="ru-RU" sz="2000" b="1" dirty="0" smtClean="0">
                <a:solidFill>
                  <a:srgbClr val="0070C0"/>
                </a:solidFill>
              </a:rPr>
              <a:t>РФ 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hlinkClick r:id="rId4"/>
              </a:rPr>
              <a:t>п</a:t>
            </a:r>
            <a:r>
              <a:rPr lang="ru-RU" sz="2000" b="1" dirty="0">
                <a:solidFill>
                  <a:srgbClr val="0070C0"/>
                </a:solidFill>
                <a:hlinkClick r:id="rId4"/>
              </a:rPr>
              <a:t>. 44 ст. 2</a:t>
            </a:r>
            <a:r>
              <a:rPr lang="ru-RU" sz="2000" b="1" dirty="0">
                <a:solidFill>
                  <a:srgbClr val="0070C0"/>
                </a:solidFill>
              </a:rPr>
              <a:t>, </a:t>
            </a:r>
            <a:r>
              <a:rPr lang="ru-RU" sz="2000" b="1" dirty="0">
                <a:solidFill>
                  <a:srgbClr val="0070C0"/>
                </a:solidFill>
                <a:hlinkClick r:id="rId5"/>
              </a:rPr>
              <a:t>ч. 5 ст. 9</a:t>
            </a:r>
            <a:r>
              <a:rPr lang="ru-RU" sz="2000" b="1" dirty="0">
                <a:solidFill>
                  <a:srgbClr val="0070C0"/>
                </a:solidFill>
              </a:rPr>
              <a:t> Закона </a:t>
            </a:r>
            <a:r>
              <a:rPr lang="ru-RU" sz="2000" b="1" dirty="0" smtClean="0">
                <a:solidFill>
                  <a:srgbClr val="0070C0"/>
                </a:solidFill>
              </a:rPr>
              <a:t>от </a:t>
            </a:r>
            <a:r>
              <a:rPr lang="ru-RU" sz="2000" b="1" dirty="0">
                <a:solidFill>
                  <a:srgbClr val="0070C0"/>
                </a:solidFill>
              </a:rPr>
              <a:t>23.11.2020 N 374-ФЗ</a:t>
            </a:r>
          </a:p>
        </p:txBody>
      </p:sp>
      <p:sp>
        <p:nvSpPr>
          <p:cNvPr id="16" name="Стрелка вправо 15"/>
          <p:cNvSpPr/>
          <p:nvPr/>
        </p:nvSpPr>
        <p:spPr>
          <a:xfrm>
            <a:off x="7020272" y="2249767"/>
            <a:ext cx="576064" cy="304285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2708920"/>
            <a:ext cx="5256584" cy="57606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7020272" y="3575783"/>
            <a:ext cx="576064" cy="304285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5250172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ПРИКАЗ от 29 декабря 2020 г. N ЕД-7-21/972@ </a:t>
            </a:r>
          </a:p>
        </p:txBody>
      </p:sp>
    </p:spTree>
    <p:extLst>
      <p:ext uri="{BB962C8B-B14F-4D97-AF65-F5344CB8AC3E}">
        <p14:creationId xmlns:p14="http://schemas.microsoft.com/office/powerpoint/2010/main" val="409532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55576" y="501069"/>
            <a:ext cx="8064896" cy="1487771"/>
          </a:xfrm>
        </p:spPr>
        <p:txBody>
          <a:bodyPr>
            <a:noAutofit/>
          </a:bodyPr>
          <a:lstStyle/>
          <a:p>
            <a:pPr algn="just"/>
            <a:r>
              <a:rPr lang="ru-RU" sz="2400" dirty="0"/>
              <a:t>С 2021 </a:t>
            </a:r>
            <a:r>
              <a:rPr lang="ru-RU" sz="2400" dirty="0" smtClean="0"/>
              <a:t>года </a:t>
            </a:r>
            <a:r>
              <a:rPr lang="ru-RU" sz="2400" dirty="0"/>
              <a:t>возможен перерасчет земельного налога или налога на имущество физических лиц </a:t>
            </a:r>
            <a:r>
              <a:rPr lang="ru-RU" sz="2400" dirty="0">
                <a:solidFill>
                  <a:srgbClr val="C00000"/>
                </a:solidFill>
              </a:rPr>
              <a:t>за предыдущие налоговые периоды, в том числе, более 3 лет</a:t>
            </a:r>
            <a:r>
              <a:rPr lang="ru-RU" sz="2400" dirty="0"/>
              <a:t>, если он связан с уменьшением кадастровой стоимости объекта </a:t>
            </a:r>
            <a:r>
              <a:rPr lang="ru-RU" sz="2400" dirty="0" smtClean="0"/>
              <a:t>налогообложения вследствие: </a:t>
            </a:r>
            <a:endParaRPr lang="ru-RU" sz="2400" dirty="0"/>
          </a:p>
        </p:txBody>
      </p:sp>
      <p:pic>
        <p:nvPicPr>
          <p:cNvPr id="7" name="Объект 6" descr="https://gazetaluch.ru/wp-content/uploads/2021/08/org_1-12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54194"/>
            <a:ext cx="4248472" cy="244827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395535" y="2204864"/>
            <a:ext cx="410445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SzPts val="1000"/>
              <a:buFont typeface="Wingdings" panose="05000000000000000000" pitchFamily="2" charset="2"/>
              <a:buChar char=""/>
              <a:tabLst>
                <a:tab pos="457200" algn="l"/>
              </a:tabLst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внесения изменений в акт об утверждении результатов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ее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определения</a:t>
            </a:r>
            <a:endParaRPr lang="ru-RU" sz="20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SzPts val="1000"/>
              <a:buFont typeface="Wingdings" panose="05000000000000000000" pitchFamily="2" charset="2"/>
              <a:buChar char=""/>
              <a:tabLst>
                <a:tab pos="457200" algn="l"/>
              </a:tabLst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исправления ошибки</a:t>
            </a:r>
            <a:endParaRPr lang="ru-RU" sz="20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SzPts val="1000"/>
              <a:buFont typeface="Wingdings" panose="05000000000000000000" pitchFamily="2" charset="2"/>
              <a:buChar char=""/>
              <a:tabLst>
                <a:tab pos="457200" algn="l"/>
              </a:tabLst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установления кадастровой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стоимости недвижимости в размере её рыночной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стоимости</a:t>
            </a:r>
            <a:endParaRPr lang="ru-RU" sz="2000" dirty="0">
              <a:solidFill>
                <a:schemeClr val="accent6">
                  <a:lumMod val="75000"/>
                </a:schemeClr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194" y="2332581"/>
            <a:ext cx="665175" cy="73071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55777" y="6070413"/>
            <a:ext cx="53747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п. 1.1 ст. 391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и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п. 2 ст. 403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НК РФ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55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9" y="376729"/>
            <a:ext cx="8091390" cy="7480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683569" y="309294"/>
            <a:ext cx="8208911" cy="1384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С</a:t>
            </a:r>
            <a:r>
              <a:rPr lang="ru-RU" sz="2800" dirty="0" smtClean="0"/>
              <a:t> </a:t>
            </a:r>
            <a:r>
              <a:rPr lang="ru-RU" sz="2800" dirty="0"/>
              <a:t>1 июля 2021 года перерасчет транспортного налога не </a:t>
            </a:r>
            <a:r>
              <a:rPr lang="ru-RU" sz="2800" dirty="0" smtClean="0"/>
              <a:t>производится</a:t>
            </a:r>
            <a:r>
              <a:rPr lang="ru-RU" sz="2800" dirty="0"/>
              <a:t>, если он влечет увеличение ранее уплаченной суммы </a:t>
            </a:r>
            <a:r>
              <a:rPr lang="ru-RU" sz="2800" dirty="0" smtClean="0"/>
              <a:t>налога</a:t>
            </a:r>
            <a:endParaRPr lang="ru-RU" sz="2800" dirty="0"/>
          </a:p>
        </p:txBody>
      </p:sp>
      <p:pic>
        <p:nvPicPr>
          <p:cNvPr id="5" name="Picture 2" descr="https://avatars.mds.yandex.net/get-zen_doc/3985748/pub_5f3e5162ecbddd78be480544_5f3e523d7dd3345c29d2591d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988840"/>
            <a:ext cx="5688632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528" y="5856759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Основание -  Федеральный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закон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от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23.11.2020 N 374-ФЗ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0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Present_FNS2012_A4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5370</TotalTime>
  <Words>717</Words>
  <Application>Microsoft Office PowerPoint</Application>
  <PresentationFormat>Экран (4:3)</PresentationFormat>
  <Paragraphs>105</Paragraphs>
  <Slides>15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Present_FNS2012_A4</vt:lpstr>
      <vt:lpstr>1_Present_FNS2012_A4</vt:lpstr>
      <vt:lpstr>Презентация PowerPoint</vt:lpstr>
      <vt:lpstr>Презентация PowerPoint</vt:lpstr>
      <vt:lpstr> Основание: Закон Вологодской области от 15.11.2002 № 842-ОЗ в редакции  закона Вологодской области от 27.12.2019 N 4635-ОЗ  </vt:lpstr>
      <vt:lpstr>С налогового периода 2020 года не являются объектами налогообложения транспортным налогом весельные лодки, а также моторные лодки с двигателем мощностью не свыше 5 лошадиных сил, зарегистрированные до 25.05.2012</vt:lpstr>
      <vt:lpstr> Расширен Перечень легковых автомобилей средней стоимостью от 3 млн руб. за 2020 год</vt:lpstr>
      <vt:lpstr>Со 02.07.2021 по транспортным средствам, переданным по доверенности до  29.07.2002 налогоплательщиками являются физические лица, на которых зарегистрированы транспортные средства </vt:lpstr>
      <vt:lpstr>С 01.01.2021 в отношении транспортного средства, прекратившего свое существование в связи с его гибелью или уничтожением, исчисление налога прекращается с 1-го числа месяца гибели или уничтожения такого транспортного средства </vt:lpstr>
      <vt:lpstr>С 2021 года возможен перерасчет земельного налога или налога на имущество физических лиц за предыдущие налоговые периоды, в том числе, более 3 лет, если он связан с уменьшением кадастровой стоимости объекта налогообложения вследствие: </vt:lpstr>
      <vt:lpstr>С 1 июля 2021 года перерасчет транспортного налога не производится, если он влечет увеличение ранее уплаченной суммы налога</vt:lpstr>
      <vt:lpstr>С 2021 года, если у налогоплательщика имеется налоговая льгота, которая ранее не была учтена при расчете имущественных налогов, она будет применена с периода, в котором у него возникло право на эту льготу </vt:lpstr>
      <vt:lpstr>При исчислении налога на имущество физических лиц  введен понижающий коэффициент (п.8.2 ст.408 НК РФ) </vt:lpstr>
      <vt:lpstr>С   2021   года   введён   беззаявительный   порядок предоставления налоговых льгот для ветеранов боевых действий, сведения о которых размещены в Единой государственной информационной системе социального обеспечения (ЕГИССО) </vt:lpstr>
      <vt:lpstr>   </vt:lpstr>
      <vt:lpstr>Установлен порядок выявления правообладателей ранее учтенных объектов недвижимости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 СЧЕТ ПРЕВЫШЕНИЯ ДИНАМИКИ ПОСТУПЛЕНИЙ НАД ЗАРАБОТНОЙ ПЛАТОЙ ДОПОЛНИТЕЛЬНО ПОСТУПИЛО ПОРЯДКА  2,2 МЛРД РУБЛЕЙ</dc:title>
  <dc:creator>Папушин Вадим Юрьевич</dc:creator>
  <cp:lastModifiedBy>Колесникова Марина Юрьевна</cp:lastModifiedBy>
  <cp:revision>251</cp:revision>
  <cp:lastPrinted>2021-11-10T08:37:15Z</cp:lastPrinted>
  <dcterms:created xsi:type="dcterms:W3CDTF">2019-02-14T06:00:11Z</dcterms:created>
  <dcterms:modified xsi:type="dcterms:W3CDTF">2021-11-10T13:41:05Z</dcterms:modified>
</cp:coreProperties>
</file>