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4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529" r:id="rId2"/>
    <p:sldId id="555" r:id="rId3"/>
    <p:sldId id="560" r:id="rId4"/>
    <p:sldId id="574" r:id="rId5"/>
    <p:sldId id="564" r:id="rId6"/>
    <p:sldId id="602" r:id="rId7"/>
    <p:sldId id="599" r:id="rId8"/>
    <p:sldId id="591" r:id="rId9"/>
    <p:sldId id="603" r:id="rId10"/>
    <p:sldId id="601" r:id="rId11"/>
    <p:sldId id="606" r:id="rId12"/>
    <p:sldId id="586" r:id="rId13"/>
  </p:sldIdLst>
  <p:sldSz cx="9144000" cy="5143500" type="screen16x9"/>
  <p:notesSz cx="6797675" cy="9926638"/>
  <p:defaultTextStyle>
    <a:defPPr>
      <a:defRPr lang="ru-RU"/>
    </a:defPPr>
    <a:lvl1pPr marL="0" algn="l" defTabSz="81576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7882" algn="l" defTabSz="81576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5763" algn="l" defTabSz="81576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3643" algn="l" defTabSz="81576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1525" algn="l" defTabSz="81576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39406" algn="l" defTabSz="81576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7287" algn="l" defTabSz="81576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5169" algn="l" defTabSz="81576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3050" algn="l" defTabSz="81576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7">
          <p15:clr>
            <a:srgbClr val="A4A3A4"/>
          </p15:clr>
        </p15:guide>
        <p15:guide id="10" pos="606">
          <p15:clr>
            <a:srgbClr val="A4A3A4"/>
          </p15:clr>
        </p15:guide>
        <p15:guide id="11" orient="horz" pos="1620">
          <p15:clr>
            <a:srgbClr val="A4A3A4"/>
          </p15:clr>
        </p15:guide>
        <p15:guide id="12" orient="horz" pos="759">
          <p15:clr>
            <a:srgbClr val="A4A3A4"/>
          </p15:clr>
        </p15:guide>
        <p15:guide id="13" orient="horz" pos="237">
          <p15:clr>
            <a:srgbClr val="A4A3A4"/>
          </p15:clr>
        </p15:guide>
        <p15:guide id="14" orient="horz" pos="3041">
          <p15:clr>
            <a:srgbClr val="A4A3A4"/>
          </p15:clr>
        </p15:guide>
        <p15:guide id="15" pos="2880">
          <p15:clr>
            <a:srgbClr val="A4A3A4"/>
          </p15:clr>
        </p15:guide>
        <p15:guide id="16" pos="708">
          <p15:clr>
            <a:srgbClr val="A4A3A4"/>
          </p15:clr>
        </p15:guide>
        <p15:guide id="17" pos="1560">
          <p15:clr>
            <a:srgbClr val="A4A3A4"/>
          </p15:clr>
        </p15:guide>
        <p15:guide id="18" pos="5140">
          <p15:clr>
            <a:srgbClr val="A4A3A4"/>
          </p15:clr>
        </p15:guide>
        <p15:guide id="19" pos="5521">
          <p15:clr>
            <a:srgbClr val="A4A3A4"/>
          </p15:clr>
        </p15:guide>
        <p15:guide id="20" pos="51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8">
          <p15:clr>
            <a:srgbClr val="A4A3A4"/>
          </p15:clr>
        </p15:guide>
        <p15:guide id="2" pos="2116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FF8481"/>
    <a:srgbClr val="6AA4FA"/>
    <a:srgbClr val="EF3631"/>
    <a:srgbClr val="FF6565"/>
    <a:srgbClr val="3A7DCE"/>
    <a:srgbClr val="7A0000"/>
    <a:srgbClr val="BD130F"/>
    <a:srgbClr val="4FFF9F"/>
    <a:srgbClr val="69FF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75" autoAdjust="0"/>
    <p:restoredTop sz="94084" autoAdjust="0"/>
  </p:normalViewPr>
  <p:slideViewPr>
    <p:cSldViewPr showGuides="1">
      <p:cViewPr varScale="1">
        <p:scale>
          <a:sx n="115" d="100"/>
          <a:sy n="115" d="100"/>
        </p:scale>
        <p:origin x="-828" y="-102"/>
      </p:cViewPr>
      <p:guideLst>
        <p:guide orient="horz" pos="2382"/>
        <p:guide orient="horz" pos="1116"/>
        <p:guide orient="horz" pos="348"/>
        <p:guide orient="horz" pos="4470"/>
        <p:guide orient="horz" pos="1620"/>
        <p:guide orient="horz" pos="759"/>
        <p:guide orient="horz" pos="237"/>
        <p:guide orient="horz" pos="3041"/>
        <p:guide pos="3368"/>
        <p:guide pos="828"/>
        <p:guide pos="1824"/>
        <p:guide pos="6011"/>
        <p:guide pos="6457"/>
        <p:guide pos="606"/>
        <p:guide pos="2880"/>
        <p:guide pos="708"/>
        <p:guide pos="1560"/>
        <p:guide pos="5140"/>
        <p:guide pos="5521"/>
        <p:guide pos="518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1932" y="-96"/>
      </p:cViewPr>
      <p:guideLst>
        <p:guide orient="horz" pos="3108"/>
        <p:guide orient="horz" pos="3127"/>
        <p:guide pos="211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2590780257631154E-2"/>
          <c:y val="2.0481934236116467E-2"/>
          <c:w val="0.94947464189044428"/>
          <c:h val="0.96969182550417066"/>
        </c:manualLayout>
      </c:layout>
      <c:pie3DChart>
        <c:varyColors val="1"/>
        <c:ser>
          <c:idx val="0"/>
          <c:order val="0"/>
          <c:tx>
            <c:strRef>
              <c:f>Лист1!$C$1</c:f>
              <c:strCache>
                <c:ptCount val="1"/>
                <c:pt idx="0">
                  <c:v>Декларации по НИО за 2020</c:v>
                </c:pt>
              </c:strCache>
            </c:strRef>
          </c:tx>
          <c:explosion val="15"/>
          <c:dPt>
            <c:idx val="0"/>
            <c:bubble3D val="0"/>
          </c:dPt>
          <c:dPt>
            <c:idx val="1"/>
            <c:bubble3D val="0"/>
          </c:dPt>
          <c:dLbls>
            <c:dLbl>
              <c:idx val="0"/>
              <c:layout>
                <c:manualLayout>
                  <c:x val="-0.16088744592415941"/>
                  <c:y val="4.7722828240417861E-2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/>
                      <a:t>4437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numFmt formatCode="General" sourceLinked="0"/>
              <c:spPr/>
              <c:txPr>
                <a:bodyPr/>
                <a:lstStyle/>
                <a:p>
                  <a:pPr>
                    <a:defRPr sz="20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28254513606888132"/>
                  <c:y val="5.3347161973670169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2771</a:t>
                    </a:r>
                    <a:endParaRPr lang="en-US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b="1" dirty="0" smtClean="0"/>
                      <a:t>1666</a:t>
                    </a:r>
                    <a:endParaRPr lang="en-US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General" sourceLinked="0"/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Лист1!$B$3:$B$8</c:f>
              <c:strCache>
                <c:ptCount val="6"/>
                <c:pt idx="2">
                  <c:v>исчислен налог от остаточной стоимости</c:v>
                </c:pt>
                <c:pt idx="5">
                  <c:v>исчислен налог от кадастровой стоимости </c:v>
                </c:pt>
              </c:strCache>
            </c:strRef>
          </c:cat>
          <c:val>
            <c:numRef>
              <c:f>Лист1!$C$3:$C$8</c:f>
              <c:numCache>
                <c:formatCode>General</c:formatCode>
                <c:ptCount val="6"/>
                <c:pt idx="2">
                  <c:v>2771</c:v>
                </c:pt>
                <c:pt idx="5">
                  <c:v>1666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b"/>
      <c:legendEntry>
        <c:idx val="0"/>
        <c:delete val="1"/>
      </c:legendEntry>
      <c:legendEntry>
        <c:idx val="1"/>
        <c:delete val="1"/>
      </c:legendEntry>
      <c:legendEntry>
        <c:idx val="2"/>
        <c:txPr>
          <a:bodyPr/>
          <a:lstStyle/>
          <a:p>
            <a:pPr>
              <a:defRPr sz="1400" kern="1600" spc="-1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3"/>
        <c:delete val="1"/>
      </c:legendEntry>
      <c:legendEntry>
        <c:idx val="4"/>
        <c:delete val="1"/>
      </c:legendEntry>
      <c:legendEntry>
        <c:idx val="5"/>
        <c:txPr>
          <a:bodyPr/>
          <a:lstStyle/>
          <a:p>
            <a:pPr>
              <a:defRPr sz="1400" kern="1600" spc="-1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7.4324895215046788E-2"/>
          <c:y val="0.74212265536567257"/>
          <c:w val="0.87689851590564016"/>
          <c:h val="0.25787734463432743"/>
        </c:manualLayout>
      </c:layout>
      <c:overlay val="0"/>
      <c:txPr>
        <a:bodyPr/>
        <a:lstStyle/>
        <a:p>
          <a:pPr>
            <a:defRPr sz="1400" kern="1600" spc="-100" baseline="0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5990251524081101E-3"/>
          <c:y val="7.7815369319020819E-2"/>
          <c:w val="0.99440097484759193"/>
          <c:h val="0.861270337051157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Декларации по НИО за 2019 представили 4792 организации </c:v>
                </c:pt>
              </c:strCache>
            </c:strRef>
          </c:tx>
          <c:explosion val="15"/>
          <c:dPt>
            <c:idx val="0"/>
            <c:bubble3D val="0"/>
            <c:explosion val="20"/>
          </c:dPt>
          <c:dLbls>
            <c:dLbl>
              <c:idx val="0"/>
              <c:layout>
                <c:manualLayout>
                  <c:x val="-0.29857947882334063"/>
                  <c:y val="3.9795332164218079E-2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dirty="0" smtClean="0"/>
                      <a:t>3091</a:t>
                    </a:r>
                    <a:endParaRPr lang="en-US" sz="20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b="1" dirty="0" smtClean="0"/>
                      <a:t>1701</a:t>
                    </a:r>
                    <a:endParaRPr lang="en-US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исчислен налог от остаточной стоимости</c:v>
                </c:pt>
                <c:pt idx="1">
                  <c:v>исчислен налог от кадастровой стоимости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3091</c:v>
                </c:pt>
                <c:pt idx="1">
                  <c:v>1701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12289176863946334"/>
          <c:y val="0.74068686460998001"/>
          <c:w val="0.73153357739792579"/>
          <c:h val="0.25931318088839805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5605" cy="496252"/>
          </a:xfrm>
          <a:prstGeom prst="rect">
            <a:avLst/>
          </a:prstGeom>
        </p:spPr>
        <p:txBody>
          <a:bodyPr vert="horz" lIns="92098" tIns="46048" rIns="92098" bIns="4604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65" y="2"/>
            <a:ext cx="2945605" cy="496252"/>
          </a:xfrm>
          <a:prstGeom prst="rect">
            <a:avLst/>
          </a:prstGeom>
        </p:spPr>
        <p:txBody>
          <a:bodyPr vert="horz" lIns="92098" tIns="46048" rIns="92098" bIns="46048" rtlCol="0"/>
          <a:lstStyle>
            <a:lvl1pPr algn="r">
              <a:defRPr sz="1200"/>
            </a:lvl1pPr>
          </a:lstStyle>
          <a:p>
            <a:fld id="{2727EFF7-F05C-481E-98CE-188F9109D641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791"/>
            <a:ext cx="2945605" cy="496251"/>
          </a:xfrm>
          <a:prstGeom prst="rect">
            <a:avLst/>
          </a:prstGeom>
        </p:spPr>
        <p:txBody>
          <a:bodyPr vert="horz" lIns="92098" tIns="46048" rIns="92098" bIns="4604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65" y="9428791"/>
            <a:ext cx="2945605" cy="496251"/>
          </a:xfrm>
          <a:prstGeom prst="rect">
            <a:avLst/>
          </a:prstGeom>
        </p:spPr>
        <p:txBody>
          <a:bodyPr vert="horz" lIns="92098" tIns="46048" rIns="92098" bIns="46048" rtlCol="0" anchor="b"/>
          <a:lstStyle>
            <a:lvl1pPr algn="r">
              <a:defRPr sz="1200"/>
            </a:lvl1pPr>
          </a:lstStyle>
          <a:p>
            <a:fld id="{85EBD2B7-4420-4CA5-B9AA-84E4E91418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3122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1" y="11"/>
            <a:ext cx="2945661" cy="496332"/>
          </a:xfrm>
          <a:prstGeom prst="rect">
            <a:avLst/>
          </a:prstGeom>
        </p:spPr>
        <p:txBody>
          <a:bodyPr vert="horz" lIns="91921" tIns="45959" rIns="91921" bIns="45959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56" y="11"/>
            <a:ext cx="2945661" cy="496332"/>
          </a:xfrm>
          <a:prstGeom prst="rect">
            <a:avLst/>
          </a:prstGeom>
        </p:spPr>
        <p:txBody>
          <a:bodyPr vert="horz" lIns="91921" tIns="45959" rIns="91921" bIns="45959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09.11.2021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6125"/>
            <a:ext cx="662305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921" tIns="45959" rIns="91921" bIns="45959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70" y="4715167"/>
            <a:ext cx="5438140" cy="4466987"/>
          </a:xfrm>
          <a:prstGeom prst="rect">
            <a:avLst/>
          </a:prstGeom>
        </p:spPr>
        <p:txBody>
          <a:bodyPr vert="horz" lIns="91921" tIns="45959" rIns="91921" bIns="4595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1" y="9428593"/>
            <a:ext cx="2945661" cy="496332"/>
          </a:xfrm>
          <a:prstGeom prst="rect">
            <a:avLst/>
          </a:prstGeom>
        </p:spPr>
        <p:txBody>
          <a:bodyPr vert="horz" lIns="91921" tIns="45959" rIns="91921" bIns="45959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56" y="9428593"/>
            <a:ext cx="2945661" cy="496332"/>
          </a:xfrm>
          <a:prstGeom prst="rect">
            <a:avLst/>
          </a:prstGeom>
        </p:spPr>
        <p:txBody>
          <a:bodyPr vert="horz" lIns="91921" tIns="45959" rIns="91921" bIns="45959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576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7882" algn="l" defTabSz="81576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5763" algn="l" defTabSz="81576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3643" algn="l" defTabSz="81576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1525" algn="l" defTabSz="81576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39406" algn="l" defTabSz="81576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7287" algn="l" defTabSz="81576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5169" algn="l" defTabSz="81576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3050" algn="l" defTabSz="81576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2706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25039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89374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8937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071"/>
            <a:ext cx="9142642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7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5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3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1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94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72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5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3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7882" indent="0">
              <a:buNone/>
              <a:defRPr sz="2500"/>
            </a:lvl2pPr>
            <a:lvl3pPr marL="815763" indent="0">
              <a:buNone/>
              <a:defRPr sz="2100"/>
            </a:lvl3pPr>
            <a:lvl4pPr marL="1223643" indent="0">
              <a:buNone/>
              <a:defRPr sz="1800"/>
            </a:lvl4pPr>
            <a:lvl5pPr marL="1631525" indent="0">
              <a:buNone/>
              <a:defRPr sz="1800"/>
            </a:lvl5pPr>
            <a:lvl6pPr marL="2039406" indent="0">
              <a:buNone/>
              <a:defRPr sz="1800"/>
            </a:lvl6pPr>
            <a:lvl7pPr marL="2447287" indent="0">
              <a:buNone/>
              <a:defRPr sz="1800"/>
            </a:lvl7pPr>
            <a:lvl8pPr marL="2855169" indent="0">
              <a:buNone/>
              <a:defRPr sz="1800"/>
            </a:lvl8pPr>
            <a:lvl9pPr marL="3263050" indent="0">
              <a:buNone/>
              <a:defRPr sz="18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7882" indent="0">
              <a:buNone/>
              <a:defRPr sz="1100"/>
            </a:lvl2pPr>
            <a:lvl3pPr marL="815763" indent="0">
              <a:buNone/>
              <a:defRPr sz="900"/>
            </a:lvl3pPr>
            <a:lvl4pPr marL="1223643" indent="0">
              <a:buNone/>
              <a:defRPr sz="800"/>
            </a:lvl4pPr>
            <a:lvl5pPr marL="1631525" indent="0">
              <a:buNone/>
              <a:defRPr sz="800"/>
            </a:lvl5pPr>
            <a:lvl6pPr marL="2039406" indent="0">
              <a:buNone/>
              <a:defRPr sz="800"/>
            </a:lvl6pPr>
            <a:lvl7pPr marL="2447287" indent="0">
              <a:buNone/>
              <a:defRPr sz="800"/>
            </a:lvl7pPr>
            <a:lvl8pPr marL="2855169" indent="0">
              <a:buNone/>
              <a:defRPr sz="800"/>
            </a:lvl8pPr>
            <a:lvl9pPr marL="326305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1" y="1436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9" y="1205155"/>
            <a:ext cx="7320689" cy="3621940"/>
          </a:xfrm>
        </p:spPr>
        <p:txBody>
          <a:bodyPr/>
          <a:lstStyle>
            <a:lvl1pPr marL="284319" indent="0">
              <a:buFontTx/>
              <a:buNone/>
              <a:defRPr b="1">
                <a:latin typeface="+mj-lt"/>
              </a:defRPr>
            </a:lvl1pPr>
            <a:lvl2pPr marL="281835" indent="2485">
              <a:defRPr>
                <a:latin typeface="+mj-lt"/>
              </a:defRPr>
            </a:lvl2pPr>
            <a:lvl3pPr marL="491660" indent="-203616">
              <a:tabLst/>
              <a:defRPr>
                <a:latin typeface="+mj-lt"/>
              </a:defRPr>
            </a:lvl3pPr>
            <a:lvl4pPr marL="0" indent="281835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8"/>
            <a:ext cx="923618" cy="282640"/>
          </a:xfrm>
          <a:prstGeom prst="rect">
            <a:avLst/>
          </a:prstGeom>
          <a:noFill/>
        </p:spPr>
        <p:txBody>
          <a:bodyPr wrap="square" lIns="71514" tIns="35757" rIns="71514" bIns="35757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375804"/>
            <a:ext cx="7337192" cy="829352"/>
          </a:xfrm>
        </p:spPr>
        <p:txBody>
          <a:bodyPr/>
          <a:lstStyle>
            <a:lvl1pPr marL="0" marR="0" indent="0" defTabSz="8157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57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4" y="354"/>
            <a:ext cx="9142643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9" y="1205155"/>
            <a:ext cx="7320689" cy="3621940"/>
          </a:xfrm>
        </p:spPr>
        <p:txBody>
          <a:bodyPr/>
          <a:lstStyle>
            <a:lvl1pPr marL="284319" indent="0">
              <a:buFontTx/>
              <a:buNone/>
              <a:defRPr b="1">
                <a:latin typeface="+mj-lt"/>
              </a:defRPr>
            </a:lvl1pPr>
            <a:lvl2pPr marL="284319" indent="0">
              <a:defRPr>
                <a:latin typeface="+mj-lt"/>
              </a:defRPr>
            </a:lvl2pPr>
            <a:lvl3pPr marL="491660" indent="-203616">
              <a:defRPr>
                <a:latin typeface="+mj-lt"/>
              </a:defRPr>
            </a:lvl3pPr>
            <a:lvl4pPr marL="0" indent="281835">
              <a:defRPr>
                <a:latin typeface="+mj-lt"/>
              </a:defRPr>
            </a:lvl4pPr>
            <a:lvl5pPr marL="1122374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375804"/>
            <a:ext cx="7337901" cy="829352"/>
          </a:xfrm>
        </p:spPr>
        <p:txBody>
          <a:bodyPr/>
          <a:lstStyle>
            <a:lvl1pPr marL="0" marR="0" indent="0" defTabSz="8157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57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4" y="3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9" y="759380"/>
            <a:ext cx="7320689" cy="1518472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9" y="2572291"/>
            <a:ext cx="7320689" cy="2254803"/>
          </a:xfrm>
        </p:spPr>
        <p:txBody>
          <a:bodyPr anchor="t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788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57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36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15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3940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72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516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30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1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205153"/>
            <a:ext cx="3620764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3"/>
            <a:ext cx="3644897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8" y="1205154"/>
            <a:ext cx="3674753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7882" indent="0">
              <a:buNone/>
              <a:defRPr sz="1800" b="1"/>
            </a:lvl2pPr>
            <a:lvl3pPr marL="815763" indent="0">
              <a:buNone/>
              <a:defRPr sz="1600" b="1"/>
            </a:lvl3pPr>
            <a:lvl4pPr marL="1223643" indent="0">
              <a:buNone/>
              <a:defRPr sz="1400" b="1"/>
            </a:lvl4pPr>
            <a:lvl5pPr marL="1631525" indent="0">
              <a:buNone/>
              <a:defRPr sz="1400" b="1"/>
            </a:lvl5pPr>
            <a:lvl6pPr marL="2039406" indent="0">
              <a:buNone/>
              <a:defRPr sz="1400" b="1"/>
            </a:lvl6pPr>
            <a:lvl7pPr marL="2447287" indent="0">
              <a:buNone/>
              <a:defRPr sz="1400" b="1"/>
            </a:lvl7pPr>
            <a:lvl8pPr marL="2855169" indent="0">
              <a:buNone/>
              <a:defRPr sz="1400" b="1"/>
            </a:lvl8pPr>
            <a:lvl9pPr marL="326305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8" y="1631157"/>
            <a:ext cx="3674753" cy="319593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205154"/>
            <a:ext cx="3587825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7882" indent="0">
              <a:buNone/>
              <a:defRPr sz="1800" b="1"/>
            </a:lvl2pPr>
            <a:lvl3pPr marL="815763" indent="0">
              <a:buNone/>
              <a:defRPr sz="1600" b="1"/>
            </a:lvl3pPr>
            <a:lvl4pPr marL="1223643" indent="0">
              <a:buNone/>
              <a:defRPr sz="1400" b="1"/>
            </a:lvl4pPr>
            <a:lvl5pPr marL="1631525" indent="0">
              <a:buNone/>
              <a:defRPr sz="1400" b="1"/>
            </a:lvl5pPr>
            <a:lvl6pPr marL="2039406" indent="0">
              <a:buNone/>
              <a:defRPr sz="1400" b="1"/>
            </a:lvl6pPr>
            <a:lvl7pPr marL="2447287" indent="0">
              <a:buNone/>
              <a:defRPr sz="1400" b="1"/>
            </a:lvl7pPr>
            <a:lvl8pPr marL="2855169" indent="0">
              <a:buNone/>
              <a:defRPr sz="1400" b="1"/>
            </a:lvl8pPr>
            <a:lvl9pPr marL="3263050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1641073"/>
            <a:ext cx="3587825" cy="318602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1" y="1436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4404443"/>
            <a:ext cx="567428" cy="489830"/>
          </a:xfrm>
          <a:prstGeom prst="rect">
            <a:avLst/>
          </a:prstGeom>
        </p:spPr>
        <p:txBody>
          <a:bodyPr vert="horz" lIns="81576" tIns="40789" rIns="81576" bIns="40789" rtlCol="0" anchor="ctr">
            <a:normAutofit/>
          </a:bodyPr>
          <a:lstStyle>
            <a:lvl1pPr algn="ctr">
              <a:defRPr sz="21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90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7882" indent="0">
              <a:buNone/>
              <a:defRPr sz="1100"/>
            </a:lvl2pPr>
            <a:lvl3pPr marL="815763" indent="0">
              <a:buNone/>
              <a:defRPr sz="900"/>
            </a:lvl3pPr>
            <a:lvl4pPr marL="1223643" indent="0">
              <a:buNone/>
              <a:defRPr sz="800"/>
            </a:lvl4pPr>
            <a:lvl5pPr marL="1631525" indent="0">
              <a:buNone/>
              <a:defRPr sz="800"/>
            </a:lvl5pPr>
            <a:lvl6pPr marL="2039406" indent="0">
              <a:buNone/>
              <a:defRPr sz="800"/>
            </a:lvl6pPr>
            <a:lvl7pPr marL="2447287" indent="0">
              <a:buNone/>
              <a:defRPr sz="800"/>
            </a:lvl7pPr>
            <a:lvl8pPr marL="2855169" indent="0">
              <a:buNone/>
              <a:defRPr sz="800"/>
            </a:lvl8pPr>
            <a:lvl9pPr marL="3263050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9"/>
            <a:ext cx="7343873" cy="832711"/>
          </a:xfrm>
          <a:prstGeom prst="rect">
            <a:avLst/>
          </a:prstGeom>
        </p:spPr>
        <p:txBody>
          <a:bodyPr vert="horz" lIns="81576" tIns="40789" rIns="81576" bIns="40789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1"/>
            <a:ext cx="7343873" cy="3626943"/>
          </a:xfrm>
          <a:prstGeom prst="rect">
            <a:avLst/>
          </a:prstGeom>
        </p:spPr>
        <p:txBody>
          <a:bodyPr vert="horz" lIns="81576" tIns="40789" rIns="81576" bIns="40789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576" tIns="40789" rIns="81576" bIns="40789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4767264"/>
            <a:ext cx="2895600" cy="273844"/>
          </a:xfrm>
          <a:prstGeom prst="rect">
            <a:avLst/>
          </a:prstGeom>
        </p:spPr>
        <p:txBody>
          <a:bodyPr vert="horz" lIns="81576" tIns="40789" rIns="81576" bIns="40789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4" y="4531069"/>
            <a:ext cx="619711" cy="473875"/>
          </a:xfrm>
          <a:prstGeom prst="rect">
            <a:avLst/>
          </a:prstGeom>
        </p:spPr>
        <p:txBody>
          <a:bodyPr vert="horz" lIns="81576" tIns="40789" rIns="81576" bIns="40789" rtlCol="0" anchor="ctr">
            <a:normAutofit/>
          </a:bodyPr>
          <a:lstStyle>
            <a:lvl1pPr algn="ctr">
              <a:lnSpc>
                <a:spcPts val="1877"/>
              </a:lnSpc>
              <a:defRPr sz="21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815763" rtl="0" eaLnBrk="1" latinLnBrk="0" hangingPunct="1">
        <a:lnSpc>
          <a:spcPts val="4066"/>
        </a:lnSpc>
        <a:spcBef>
          <a:spcPct val="0"/>
        </a:spcBef>
        <a:buNone/>
        <a:defRPr sz="33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319" indent="0" algn="l" defTabSz="815763" rtl="0" eaLnBrk="1" latinLnBrk="0" hangingPunct="1">
        <a:spcBef>
          <a:spcPct val="20000"/>
        </a:spcBef>
        <a:buFont typeface="+mj-lt"/>
        <a:buNone/>
        <a:defRPr sz="29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319" indent="0" algn="l" defTabSz="815763" rtl="0" eaLnBrk="1" latinLnBrk="0" hangingPunct="1">
        <a:spcBef>
          <a:spcPct val="20000"/>
        </a:spcBef>
        <a:buFont typeface="Arial" pitchFamily="34" charset="0"/>
        <a:buNone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463" indent="-203616" algn="l" defTabSz="815763" rtl="0" eaLnBrk="1" latinLnBrk="0" hangingPunct="1">
        <a:spcBef>
          <a:spcPct val="20000"/>
        </a:spcBef>
        <a:buFont typeface="Arial" pitchFamily="34" charset="0"/>
        <a:buChar char="•"/>
        <a:defRPr sz="19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1835" algn="just" defTabSz="815763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tabLst/>
        <a:defRPr sz="13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374" indent="0" algn="l" defTabSz="815763" rtl="0" eaLnBrk="1" latinLnBrk="0" hangingPunct="1">
        <a:lnSpc>
          <a:spcPts val="1409"/>
        </a:lnSpc>
        <a:spcBef>
          <a:spcPts val="313"/>
        </a:spcBef>
        <a:buFont typeface="Arial" pitchFamily="34" charset="0"/>
        <a:buNone/>
        <a:defRPr sz="11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3347" indent="-203940" algn="l" defTabSz="81576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1227" indent="-203940" algn="l" defTabSz="81576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59109" indent="-203940" algn="l" defTabSz="81576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6990" indent="-203940" algn="l" defTabSz="81576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576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7882" algn="l" defTabSz="81576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5763" algn="l" defTabSz="81576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3643" algn="l" defTabSz="81576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1525" algn="l" defTabSz="81576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9406" algn="l" defTabSz="81576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7287" algn="l" defTabSz="81576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5169" algn="l" defTabSz="81576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3050" algn="l" defTabSz="81576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www.nalog.ru/rn77/service/tax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Box 7"/>
          <p:cNvSpPr txBox="1">
            <a:spLocks noChangeArrowheads="1"/>
          </p:cNvSpPr>
          <p:nvPr/>
        </p:nvSpPr>
        <p:spPr bwMode="auto">
          <a:xfrm>
            <a:off x="323529" y="2139702"/>
            <a:ext cx="8568952" cy="1241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539" tIns="35770" rIns="71539" bIns="3577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ru-RU" altLang="ru-RU" sz="19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 eaLnBrk="1" hangingPunct="1"/>
            <a:endParaRPr lang="ru-RU" altLang="ru-RU" sz="19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 eaLnBrk="1" hangingPunct="1"/>
            <a:endParaRPr lang="ru-RU" altLang="ru-RU" sz="19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 eaLnBrk="1" hangingPunct="1"/>
            <a:endParaRPr lang="ru-RU" altLang="ru-RU" sz="19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482" y="267494"/>
            <a:ext cx="1398588" cy="1276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75930" y="4289797"/>
            <a:ext cx="8416551" cy="633135"/>
          </a:xfrm>
          <a:prstGeom prst="rect">
            <a:avLst/>
          </a:prstGeom>
        </p:spPr>
        <p:txBody>
          <a:bodyPr wrap="none" lIns="95433" tIns="47717" rIns="95433" bIns="47717" anchor="ctr">
            <a:normAutofit/>
          </a:bodyPr>
          <a:lstStyle/>
          <a:p>
            <a:pPr algn="ctr" defTabSz="954288">
              <a:defRPr/>
            </a:pPr>
            <a:r>
              <a:rPr lang="ru-RU" sz="1300" dirty="0" smtClean="0">
                <a:solidFill>
                  <a:srgbClr val="005AA9"/>
                </a:solidFill>
                <a:latin typeface="Arial" pitchFamily="34" charset="0"/>
                <a:ea typeface="+mj-ea"/>
                <a:cs typeface="Arial" pitchFamily="34" charset="0"/>
              </a:rPr>
              <a:t>г. Вологда</a:t>
            </a:r>
            <a:endParaRPr lang="ru-RU" sz="1300" dirty="0">
              <a:solidFill>
                <a:srgbClr val="005AA9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 algn="ctr" defTabSz="954288">
              <a:defRPr/>
            </a:pPr>
            <a:r>
              <a:rPr lang="ru-RU" sz="1300" dirty="0" smtClean="0">
                <a:solidFill>
                  <a:srgbClr val="005AA9"/>
                </a:solidFill>
                <a:latin typeface="Arial" pitchFamily="34" charset="0"/>
                <a:ea typeface="+mj-ea"/>
                <a:cs typeface="Arial" pitchFamily="34" charset="0"/>
              </a:rPr>
              <a:t>10.11.2021</a:t>
            </a:r>
            <a:endParaRPr lang="ru-RU" sz="1300" dirty="0">
              <a:solidFill>
                <a:srgbClr val="005AA9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327173" y="2067694"/>
            <a:ext cx="8568952" cy="1303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539" tIns="35770" rIns="71539" bIns="3577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sz="2000" b="1" dirty="0"/>
              <a:t>«Основные изменения в налоговом законодательстве по вопросам администрирования имущественных налогов организаций. </a:t>
            </a:r>
            <a:r>
              <a:rPr lang="ru-RU" sz="2000" b="1" dirty="0" err="1"/>
              <a:t>Бездекларационное</a:t>
            </a:r>
            <a:r>
              <a:rPr lang="ru-RU" sz="2000" b="1" dirty="0"/>
              <a:t> администрирование налога на имущество организаций»</a:t>
            </a:r>
            <a:endParaRPr lang="ru-RU" altLang="ru-RU" sz="2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475930" y="1491630"/>
            <a:ext cx="8416550" cy="287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1539" tIns="35770" rIns="71539" bIns="3577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1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ФЕДЕРАЛЬНАЯ НАЛОГОВАЯ СЛУЖБА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3291830"/>
            <a:ext cx="7704856" cy="1202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Заместитель руководителя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Управления Федеральной налоговой службы по Вологодской области 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С.В. Макарова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29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7493"/>
            <a:ext cx="8424936" cy="450467"/>
          </a:xfrm>
        </p:spPr>
        <p:txBody>
          <a:bodyPr>
            <a:normAutofit/>
          </a:bodyPr>
          <a:lstStyle/>
          <a:p>
            <a:r>
              <a:rPr lang="ru-RU" sz="1800" cap="all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Заявительный характер льгот по налогу на имущество организаций</a:t>
            </a:r>
            <a:endParaRPr lang="ru-RU" sz="1800" cap="all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88424" y="4681718"/>
            <a:ext cx="535653" cy="273844"/>
          </a:xfrm>
          <a:prstGeom prst="rect">
            <a:avLst/>
          </a:prstGeom>
        </p:spPr>
        <p:txBody>
          <a:bodyPr lIns="74752" tIns="37376" rIns="74752" bIns="37376">
            <a:noAutofit/>
          </a:bodyPr>
          <a:lstStyle/>
          <a:p>
            <a:pPr>
              <a:defRPr/>
            </a:pPr>
            <a:fld id="{9302A372-EB85-4A14-9B9E-6F2305329C24}" type="slidenum">
              <a:rPr lang="ru-RU" sz="1600" smtClean="0">
                <a:solidFill>
                  <a:prstClr val="white"/>
                </a:solidFill>
              </a:rPr>
              <a:pPr>
                <a:defRPr/>
              </a:pPr>
              <a:t>10</a:t>
            </a:fld>
            <a:endParaRPr lang="ru-RU" sz="1600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519100" y="3895303"/>
            <a:ext cx="78693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Узнать о праве организации на налоговую льготу по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налогу на имущество можно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</a:t>
            </a:r>
            <a:r>
              <a:rPr lang="ru-RU" dirty="0">
                <a:solidFill>
                  <a:srgbClr val="40596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сервиса «Справочная информация о ставках и льготах</a:t>
            </a:r>
            <a:r>
              <a:rPr lang="ru-RU" dirty="0" smtClean="0">
                <a:solidFill>
                  <a:srgbClr val="0066B3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499" y="2203684"/>
            <a:ext cx="1917621" cy="18316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1449" y="717960"/>
            <a:ext cx="1509541" cy="1268129"/>
          </a:xfrm>
          <a:prstGeom prst="rect">
            <a:avLst/>
          </a:prstGeom>
        </p:spPr>
      </p:pic>
      <p:cxnSp>
        <p:nvCxnSpPr>
          <p:cNvPr id="11" name="Соединительная линия уступом 10"/>
          <p:cNvCxnSpPr/>
          <p:nvPr/>
        </p:nvCxnSpPr>
        <p:spPr>
          <a:xfrm flipV="1">
            <a:off x="4499992" y="1204451"/>
            <a:ext cx="1774507" cy="260998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6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/>
          <p:nvPr/>
        </p:nvCxnSpPr>
        <p:spPr>
          <a:xfrm>
            <a:off x="4499992" y="2643758"/>
            <a:ext cx="1811542" cy="278498"/>
          </a:xfrm>
          <a:prstGeom prst="bentConnector3">
            <a:avLst/>
          </a:prstGeom>
          <a:ln w="19050">
            <a:solidFill>
              <a:schemeClr val="accent6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4788024" y="733234"/>
            <a:ext cx="1190127" cy="38258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в электронном виде</a:t>
            </a:r>
            <a:endParaRPr lang="ru-RU" sz="12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788024" y="2203684"/>
            <a:ext cx="1190127" cy="33617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/>
              <a:t>н</a:t>
            </a:r>
            <a:r>
              <a:rPr lang="ru-RU" sz="1200" dirty="0" smtClean="0"/>
              <a:t>а бумаге</a:t>
            </a:r>
            <a:endParaRPr lang="ru-RU" sz="1200" dirty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25" t="11403" r="28025" b="24574"/>
          <a:stretch/>
        </p:blipFill>
        <p:spPr bwMode="auto">
          <a:xfrm>
            <a:off x="683567" y="1155628"/>
            <a:ext cx="3816425" cy="242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262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vs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9075" y="357175"/>
            <a:ext cx="7545850" cy="422793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375472" y="2402473"/>
            <a:ext cx="3930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9302A372-EB85-4A14-9B9E-6F2305329C24}" type="slidenum">
              <a:rPr lang="ru-RU">
                <a:solidFill>
                  <a:prstClr val="white"/>
                </a:solidFill>
              </a:rPr>
              <a:pPr/>
              <a:t>11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388424" y="4587974"/>
            <a:ext cx="3930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11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34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21142" y="2031690"/>
            <a:ext cx="513458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300" b="1" dirty="0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Благодарю за внимание!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460432" y="4587974"/>
            <a:ext cx="504056" cy="417414"/>
          </a:xfrm>
        </p:spPr>
        <p:txBody>
          <a:bodyPr/>
          <a:lstStyle/>
          <a:p>
            <a:pPr>
              <a:defRPr/>
            </a:pPr>
            <a:fld id="{1F7D483C-B650-4B9E-8229-9FE6A7848E85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642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3385" y="4531519"/>
            <a:ext cx="619858" cy="473869"/>
          </a:xfrm>
          <a:prstGeom prst="rect">
            <a:avLst/>
          </a:prstGeom>
        </p:spPr>
        <p:txBody>
          <a:bodyPr lIns="77925" tIns="38963" rIns="77925" bIns="38963"/>
          <a:lstStyle/>
          <a:p>
            <a:pPr>
              <a:defRPr/>
            </a:pPr>
            <a:fld id="{1F7D483C-B650-4B9E-8229-9FE6A7848E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267494"/>
            <a:ext cx="8136904" cy="522058"/>
          </a:xfrm>
          <a:prstGeom prst="rect">
            <a:avLst/>
          </a:prstGeom>
        </p:spPr>
        <p:txBody>
          <a:bodyPr vert="horz" wrap="square" lIns="88890" tIns="44445" rIns="88890" bIns="44445" rtlCol="0" anchor="ctr">
            <a:normAutofit fontScale="85000" lnSpcReduction="20000"/>
          </a:bodyPr>
          <a:lstStyle/>
          <a:p>
            <a:pPr defTabSz="888892"/>
            <a:endParaRPr lang="ru-RU" sz="4100" b="1" dirty="0">
              <a:solidFill>
                <a:srgbClr val="005AA9"/>
              </a:solidFill>
              <a:latin typeface="Calibri"/>
              <a:ea typeface="+mj-ea"/>
              <a:cs typeface="+mj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7544" y="1154485"/>
            <a:ext cx="1800200" cy="105316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77925" tIns="38963" rIns="77925" bIns="38963" rtlCol="0" anchor="ctr"/>
          <a:lstStyle/>
          <a:p>
            <a:pPr algn="ctr"/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имущество </a:t>
            </a:r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</a:t>
            </a:r>
            <a:endParaRPr lang="ru-RU" sz="1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609971" y="1121308"/>
            <a:ext cx="1958051" cy="109927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77925" tIns="38963" rIns="77925" bIns="38963" rtlCol="0" anchor="ctr"/>
          <a:lstStyle/>
          <a:p>
            <a:pPr algn="ctr"/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Земельный налог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411760" y="1138543"/>
            <a:ext cx="1872209" cy="108204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77925" tIns="38963" rIns="77925" bIns="38963" rtlCol="0" anchor="ctr"/>
          <a:lstStyle/>
          <a:p>
            <a:pPr algn="ctr"/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Транспортный налог</a:t>
            </a:r>
          </a:p>
        </p:txBody>
      </p:sp>
      <p:pic>
        <p:nvPicPr>
          <p:cNvPr id="1026" name="Picture 2" descr="C:\Users\inet\Desktop\картинки для презентации\dokumenty-neobhodimye-dlya-pokupki-doma-s-zemel-nym-uchastkom-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698" y="2499742"/>
            <a:ext cx="1746852" cy="1395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inet\Desktop\картинки для презентации\2aa2230a12cce06ebe88de0bbc104f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132" y="2499742"/>
            <a:ext cx="1766745" cy="1395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4458234" y="1154485"/>
            <a:ext cx="1977472" cy="106609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77925" tIns="38963" rIns="77925" bIns="38963" rtlCol="0" anchor="ctr"/>
          <a:lstStyle/>
          <a:p>
            <a:pPr algn="ctr"/>
            <a:r>
              <a:rPr 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имущество физических лиц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224143"/>
            <a:ext cx="8208912" cy="5654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399"/>
                </a:solidFill>
              </a:rPr>
              <a:t>Имущественные налоги в Российской Федерации</a:t>
            </a:r>
            <a:endParaRPr lang="ru-RU" sz="2400" b="1" dirty="0">
              <a:solidFill>
                <a:srgbClr val="003399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77" y="2499742"/>
            <a:ext cx="1835404" cy="1395228"/>
          </a:xfrm>
          <a:prstGeom prst="rect">
            <a:avLst/>
          </a:prstGeom>
        </p:spPr>
      </p:pic>
      <p:grpSp>
        <p:nvGrpSpPr>
          <p:cNvPr id="14" name="Группа 10"/>
          <p:cNvGrpSpPr>
            <a:grpSpLocks/>
          </p:cNvGrpSpPr>
          <p:nvPr/>
        </p:nvGrpSpPr>
        <p:grpSpPr bwMode="auto">
          <a:xfrm>
            <a:off x="6660232" y="2491841"/>
            <a:ext cx="1872208" cy="1403130"/>
            <a:chOff x="2387475" y="588254"/>
            <a:chExt cx="2898796" cy="2508088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387475" y="588254"/>
              <a:ext cx="2898796" cy="2508088"/>
            </a:xfrm>
            <a:prstGeom prst="rect">
              <a:avLst/>
            </a:prstGeom>
            <a:blipFill rotWithShape="0">
              <a:blip r:embed="rId5"/>
              <a:stretch>
                <a:fillRect/>
              </a:stretch>
            </a:blipFill>
            <a:ln>
              <a:solidFill>
                <a:schemeClr val="accent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6" name="Прямоугольник 15"/>
            <p:cNvSpPr/>
            <p:nvPr/>
          </p:nvSpPr>
          <p:spPr>
            <a:xfrm>
              <a:off x="2600876" y="798674"/>
              <a:ext cx="2521916" cy="229766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1440" bIns="91440" spcCol="1270" anchor="ctr"/>
            <a:lstStyle/>
            <a:p>
              <a:pPr algn="ctr" defTabSz="1599635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600" b="1" dirty="0"/>
                <a:t> </a:t>
              </a:r>
              <a:endParaRPr lang="ru-RU" sz="3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01389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3385" y="4531519"/>
            <a:ext cx="619858" cy="473869"/>
          </a:xfrm>
          <a:prstGeom prst="rect">
            <a:avLst/>
          </a:prstGeom>
        </p:spPr>
        <p:txBody>
          <a:bodyPr lIns="77925" tIns="38963" rIns="77925" bIns="38963"/>
          <a:lstStyle/>
          <a:p>
            <a:pPr>
              <a:defRPr/>
            </a:pPr>
            <a:fld id="{1F7D483C-B650-4B9E-8229-9FE6A7848E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82678" y="465516"/>
            <a:ext cx="6912768" cy="324036"/>
          </a:xfrm>
          <a:prstGeom prst="rect">
            <a:avLst/>
          </a:prstGeom>
        </p:spPr>
        <p:txBody>
          <a:bodyPr vert="horz" wrap="square" lIns="88890" tIns="44445" rIns="88890" bIns="44445" rtlCol="0" anchor="ctr">
            <a:normAutofit fontScale="47500" lnSpcReduction="20000"/>
          </a:bodyPr>
          <a:lstStyle/>
          <a:p>
            <a:pPr defTabSz="888892"/>
            <a:endParaRPr lang="ru-RU" sz="4100" b="1" dirty="0">
              <a:solidFill>
                <a:srgbClr val="005AA9"/>
              </a:solidFill>
              <a:latin typeface="Calibri"/>
              <a:ea typeface="+mj-ea"/>
              <a:cs typeface="+mj-cs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789552"/>
            <a:ext cx="2198233" cy="1131631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7925" tIns="38963" rIns="77925" bIns="38963" rtlCol="0" anchor="ctr"/>
          <a:lstStyle/>
          <a:p>
            <a:pPr algn="ctr"/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Налоговый кодекс РФ</a:t>
            </a:r>
            <a:endParaRPr lang="ru-RU" sz="1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683568" y="4155926"/>
            <a:ext cx="2218243" cy="806245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7925" tIns="38963" rIns="77925" bIns="38963"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32 </a:t>
            </a:r>
          </a:p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имущество физических лиц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63558" y="2022945"/>
            <a:ext cx="2218243" cy="629259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7925" tIns="38963" rIns="77925" bIns="38963"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28 </a:t>
            </a:r>
          </a:p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Транспортный налог 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36574" y="3484864"/>
            <a:ext cx="2012076" cy="606768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7925" tIns="38963" rIns="77925" bIns="38963"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31 </a:t>
            </a:r>
          </a:p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Земельный налог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1560" y="2753968"/>
            <a:ext cx="2376266" cy="648073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7925" tIns="38963" rIns="77925" bIns="38963"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Глава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имущество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347865" y="804381"/>
            <a:ext cx="2520279" cy="1131631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7925" tIns="38963" rIns="77925" bIns="38963" rtlCol="0" anchor="ctr"/>
          <a:lstStyle/>
          <a:p>
            <a:pPr algn="ctr"/>
            <a:r>
              <a:rPr 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Законы Вологодской области</a:t>
            </a:r>
            <a:endParaRPr lang="ru-RU" sz="1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347865" y="2022945"/>
            <a:ext cx="2592288" cy="1556917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77925" tIns="38963" rIns="77925" bIns="38963" rtlCol="0" anchor="ctr"/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налоге на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имущество организаций»</a:t>
            </a:r>
          </a:p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21.11.2003 N 968-ОЗ </a:t>
            </a:r>
          </a:p>
          <a:p>
            <a:pPr algn="ctr"/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347865" y="3169405"/>
            <a:ext cx="2592288" cy="1202545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77925" tIns="38963" rIns="77925" bIns="38963" rtlCol="0" anchor="ctr"/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транспортном налоге» </a:t>
            </a:r>
            <a:endParaRPr lang="ru-RU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15.11.2002 N 842-ОЗ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185042" y="774722"/>
            <a:ext cx="2448272" cy="1161289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7925" tIns="38963" rIns="77925" bIns="38963" rtlCol="0" anchor="ctr"/>
          <a:lstStyle/>
          <a:p>
            <a:pPr algn="ctr"/>
            <a:r>
              <a:rPr lang="ru-RU" sz="155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НПА представительных органов местного самоуправления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(ОМСУ)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78347" y="267495"/>
            <a:ext cx="7798109" cy="3600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3399"/>
                </a:solidFill>
              </a:rPr>
              <a:t>Законодательство</a:t>
            </a:r>
            <a:endParaRPr lang="ru-RU" sz="2800" b="1" dirty="0">
              <a:solidFill>
                <a:srgbClr val="003399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00192" y="2402473"/>
            <a:ext cx="23762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установлении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земельного налога, налога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имущество физических лиц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(181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ОМСУ)</a:t>
            </a:r>
          </a:p>
        </p:txBody>
      </p:sp>
    </p:spTree>
    <p:extLst>
      <p:ext uri="{BB962C8B-B14F-4D97-AF65-F5344CB8AC3E}">
        <p14:creationId xmlns:p14="http://schemas.microsoft.com/office/powerpoint/2010/main" val="274985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ъект 1"/>
          <p:cNvSpPr>
            <a:spLocks noGrp="1"/>
          </p:cNvSpPr>
          <p:nvPr>
            <p:ph idx="1"/>
          </p:nvPr>
        </p:nvSpPr>
        <p:spPr>
          <a:xfrm>
            <a:off x="467544" y="339502"/>
            <a:ext cx="8475698" cy="4487599"/>
          </a:xfrm>
        </p:spPr>
        <p:txBody>
          <a:bodyPr>
            <a:normAutofit/>
          </a:bodyPr>
          <a:lstStyle/>
          <a:p>
            <a:endParaRPr lang="ru-RU" alt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37850" y="123478"/>
            <a:ext cx="8435394" cy="504056"/>
          </a:xfrm>
        </p:spPr>
        <p:txBody>
          <a:bodyPr anchor="t">
            <a:noAutofit/>
          </a:bodyPr>
          <a:lstStyle/>
          <a:p>
            <a:pPr algn="ctr" defTabSz="913856" eaLnBrk="0" fontAlgn="base" hangingPunct="0">
              <a:lnSpc>
                <a:spcPts val="2104"/>
              </a:lnSpc>
              <a:spcAft>
                <a:spcPct val="0"/>
              </a:spcAft>
              <a:defRPr/>
            </a:pPr>
            <a:r>
              <a:rPr lang="ru-RU" sz="1800" cap="all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ЗАКОНОДАТЕЛЬНЫЕ ИНИЦИАТИВЫ</a:t>
            </a:r>
            <a:endParaRPr lang="ru-RU" sz="1800" cap="all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87111"/>
              </p:ext>
            </p:extLst>
          </p:nvPr>
        </p:nvGraphicFramePr>
        <p:xfrm>
          <a:off x="395536" y="483518"/>
          <a:ext cx="8208912" cy="4176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6044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88715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2020 год</a:t>
                      </a:r>
                      <a:endParaRPr lang="ru-RU" sz="1400" dirty="0"/>
                    </a:p>
                  </a:txBody>
                  <a:tcPr marL="78188" marR="78188" marT="31079" marB="310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2021 год</a:t>
                      </a:r>
                      <a:endParaRPr lang="ru-RU" sz="1000" dirty="0"/>
                    </a:p>
                  </a:txBody>
                  <a:tcPr marL="78188" marR="78188" marT="31079" marB="31079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89312"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1. Заявительный порядок предоставления льгот для налогоплательщиков-организаций по транспортному и земельному налогам;</a:t>
                      </a:r>
                    </a:p>
                    <a:p>
                      <a:pPr algn="just"/>
                      <a:r>
                        <a:rPr lang="ru-RU" sz="12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2. Сверка с налоговым органом объектов обложения транспортным и (или) земельным налогом;</a:t>
                      </a:r>
                    </a:p>
                    <a:p>
                      <a:pPr algn="just"/>
                      <a:r>
                        <a:rPr lang="ru-RU" sz="12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3. Отменено представление расчетов по авансовым платежам по налогу на имущество организаций (по области -14,3 тыс. налоговых расчетов);</a:t>
                      </a:r>
                    </a:p>
                    <a:p>
                      <a:pPr algn="just"/>
                      <a:r>
                        <a:rPr lang="ru-RU" sz="12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4. Возможность представления единой налоговой декларации по объектам, расположенным в разных МО (за исключением налога на имущество от кадастровой</a:t>
                      </a:r>
                      <a:r>
                        <a:rPr lang="ru-RU" sz="120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стоимости).</a:t>
                      </a:r>
                      <a:endParaRPr lang="ru-RU" sz="12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pPr algn="just"/>
                      <a:endParaRPr lang="ru-RU" sz="1200" b="1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endParaRPr lang="ru-RU" sz="120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marL="78188" marR="78188" marT="31079" marB="31079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1. Отменена обязанность по представлению в налоговые органы деклараций по транспортному и земельному налогам за 2020 год и последующие налоговые периоды;</a:t>
                      </a:r>
                    </a:p>
                    <a:p>
                      <a:pPr algn="just"/>
                      <a:r>
                        <a:rPr lang="ru-RU" sz="12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2. Налоговыми органами направлены организациям (их обособленным подразделениям) сообщения об исчисленной сумме транспортного и земельного налогов;</a:t>
                      </a:r>
                    </a:p>
                    <a:p>
                      <a:pPr algn="just"/>
                      <a:r>
                        <a:rPr lang="ru-RU" sz="12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3. Сроки уплаты транспортного и земельного налогов для организаций единые: налог - не позднее 1 марта; авансовые платежи - не позднее последнего числа месяца, следующего за истекшим отчетным периодом.</a:t>
                      </a:r>
                    </a:p>
                  </a:txBody>
                  <a:tcPr marL="78188" marR="78188" marT="31079" marB="31079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8324081" y="4531210"/>
            <a:ext cx="620370" cy="474071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3385" y="4531519"/>
            <a:ext cx="619858" cy="473869"/>
          </a:xfrm>
          <a:prstGeom prst="rect">
            <a:avLst/>
          </a:prstGeom>
        </p:spPr>
        <p:txBody>
          <a:bodyPr lIns="77925" tIns="38963" rIns="77925" bIns="38963"/>
          <a:lstStyle/>
          <a:p>
            <a:pPr>
              <a:defRPr/>
            </a:pPr>
            <a:fld id="{1F7D483C-B650-4B9E-8229-9FE6A7848E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98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9832" y="2931790"/>
            <a:ext cx="2520280" cy="864096"/>
          </a:xfrm>
        </p:spPr>
        <p:txBody>
          <a:bodyPr>
            <a:noAutofit/>
          </a:bodyPr>
          <a:lstStyle/>
          <a:p>
            <a:r>
              <a:rPr lang="ru-RU" sz="1050" dirty="0" smtClean="0">
                <a:solidFill>
                  <a:srgbClr val="002060"/>
                </a:solidFill>
              </a:rPr>
              <a:t>Количество направленных в </a:t>
            </a:r>
            <a:r>
              <a:rPr lang="ru-RU" sz="1050" dirty="0">
                <a:solidFill>
                  <a:srgbClr val="002060"/>
                </a:solidFill>
              </a:rPr>
              <a:t>2021 </a:t>
            </a:r>
            <a:r>
              <a:rPr lang="ru-RU" sz="1050" dirty="0" smtClean="0">
                <a:solidFill>
                  <a:srgbClr val="002060"/>
                </a:solidFill>
              </a:rPr>
              <a:t>году сообщений:</a:t>
            </a:r>
          </a:p>
          <a:p>
            <a:r>
              <a:rPr lang="ru-RU" sz="1050" dirty="0" smtClean="0">
                <a:solidFill>
                  <a:srgbClr val="002060"/>
                </a:solidFill>
              </a:rPr>
              <a:t>- по транспортному налогу – 5299;</a:t>
            </a:r>
          </a:p>
          <a:p>
            <a:r>
              <a:rPr lang="ru-RU" sz="1050" dirty="0" smtClean="0">
                <a:solidFill>
                  <a:srgbClr val="002060"/>
                </a:solidFill>
              </a:rPr>
              <a:t>- по земельному налогу – 5199.</a:t>
            </a:r>
          </a:p>
          <a:p>
            <a:r>
              <a:rPr lang="ru-RU" sz="1050" dirty="0" smtClean="0">
                <a:solidFill>
                  <a:srgbClr val="002060"/>
                </a:solidFill>
              </a:rPr>
              <a:t>  из них  90,7 % - по ТКС</a:t>
            </a:r>
            <a:endParaRPr lang="ru-RU" sz="1050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7494"/>
            <a:ext cx="8692274" cy="497966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 организаций об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исчисленных </a:t>
            </a:r>
            <a:r>
              <a:rPr lang="en-US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0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уммах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земельного и транспортного налогов</a:t>
            </a: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70D756-4916-40E7-8A77-5F85CA1AD3D2}" type="slidenum">
              <a:rPr lang="ru-RU" smtClean="0"/>
              <a:pPr/>
              <a:t>5</a:t>
            </a:fld>
            <a:endParaRPr lang="ru-RU" dirty="0"/>
          </a:p>
        </p:txBody>
      </p:sp>
      <p:pic>
        <p:nvPicPr>
          <p:cNvPr id="2050" name="Picture 2" descr="D:\ОТДЕЛ НАЛОГООБЛОЖЕНИЯ\ДОКЛАДЫ\КАРТИНКИ\43615_000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394" y="843558"/>
            <a:ext cx="2898938" cy="3600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ОТДЕЛ НАЛОГООБЛОЖЕНИЯ\ДОКЛАДЫ\КАРТИНКИ\43615_000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757" y="843558"/>
            <a:ext cx="2839996" cy="3571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inet\Desktop\картинки для презентации\Depositphotos_138901510_l-20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4290" y="1324286"/>
            <a:ext cx="1923257" cy="145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907976" y="4587974"/>
            <a:ext cx="7320689" cy="360040"/>
          </a:xfrm>
          <a:prstGeom prst="rect">
            <a:avLst/>
          </a:prstGeom>
        </p:spPr>
        <p:txBody>
          <a:bodyPr vert="horz" lIns="81576" tIns="40789" rIns="81576" bIns="40789" rtlCol="0">
            <a:normAutofit fontScale="32500" lnSpcReduction="20000"/>
          </a:bodyPr>
          <a:lstStyle>
            <a:lvl1pPr marL="284319" indent="0" algn="l" defTabSz="815763" rtl="0" eaLnBrk="1" latinLnBrk="0" hangingPunct="1">
              <a:spcBef>
                <a:spcPct val="20000"/>
              </a:spcBef>
              <a:buFontTx/>
              <a:buNone/>
              <a:defRPr sz="2900" b="1" i="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281835" indent="2485" algn="l" defTabSz="815763" rtl="0" eaLnBrk="1" latinLnBrk="0" hangingPunct="1">
              <a:spcBef>
                <a:spcPct val="20000"/>
              </a:spcBef>
              <a:buFont typeface="Arial" pitchFamily="34" charset="0"/>
              <a:buNone/>
              <a:defRPr sz="19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491660" indent="-203616" algn="l" defTabSz="815763" rtl="0" eaLnBrk="1" latinLnBrk="0" hangingPunct="1">
              <a:spcBef>
                <a:spcPct val="20000"/>
              </a:spcBef>
              <a:buFont typeface="Arial" pitchFamily="34" charset="0"/>
              <a:buChar char="•"/>
              <a:tabLst/>
              <a:defRPr sz="19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281835" algn="just" defTabSz="815763" rtl="0" eaLnBrk="1" latinLnBrk="0" hangingPunct="1">
              <a:lnSpc>
                <a:spcPts val="1409"/>
              </a:lnSpc>
              <a:spcBef>
                <a:spcPts val="313"/>
              </a:spcBef>
              <a:buFont typeface="Arial" pitchFamily="34" charset="0"/>
              <a:buNone/>
              <a:tabLst/>
              <a:defRPr sz="13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122374" indent="0" algn="l" defTabSz="815763" rtl="0" eaLnBrk="1" latinLnBrk="0" hangingPunct="1">
              <a:lnSpc>
                <a:spcPts val="1409"/>
              </a:lnSpc>
              <a:spcBef>
                <a:spcPts val="313"/>
              </a:spcBef>
              <a:buFont typeface="Arial" pitchFamily="34" charset="0"/>
              <a:buNone/>
              <a:defRPr sz="1100" b="0" i="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243347" indent="-203940" algn="l" defTabSz="8157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51227" indent="-203940" algn="l" defTabSz="8157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59109" indent="-203940" algn="l" defTabSz="8157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6990" indent="-203940" algn="l" defTabSz="8157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000" dirty="0" smtClean="0">
              <a:solidFill>
                <a:srgbClr val="002060"/>
              </a:solidFill>
            </a:endParaRPr>
          </a:p>
          <a:p>
            <a:pPr algn="ctr">
              <a:spcBef>
                <a:spcPts val="0"/>
              </a:spcBef>
            </a:pPr>
            <a:r>
              <a:rPr lang="ru-RU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ФНС России от 05.07.2019  N ММВ-7-21/337@</a:t>
            </a:r>
            <a:endParaRPr lang="ru-RU" sz="45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11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325439" y="4531207"/>
            <a:ext cx="619012" cy="474071"/>
          </a:xfrm>
          <a:prstGeom prst="rect">
            <a:avLst/>
          </a:prstGeom>
        </p:spPr>
        <p:txBody>
          <a:bodyPr lIns="71561" tIns="35780" rIns="71561" bIns="35780"/>
          <a:lstStyle/>
          <a:p>
            <a:fld id="{CE0E57E8-6E7D-453D-ABBB-DFFF4BB2ACB9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61783" y="185993"/>
            <a:ext cx="8743584" cy="587796"/>
          </a:xfrm>
          <a:prstGeom prst="rect">
            <a:avLst/>
          </a:prstGeom>
        </p:spPr>
        <p:txBody>
          <a:bodyPr vert="horz" wrap="square" lIns="81630" tIns="40815" rIns="81630" bIns="40815" rtlCol="0" anchor="ctr">
            <a:noAutofit/>
          </a:bodyPr>
          <a:lstStyle/>
          <a:p>
            <a:pPr algn="ctr" defTabSz="816296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Обязанность организаций в соответствии с пунктом 2.2 статьи 23 Налогового кодекса Российской Федерации</a:t>
            </a:r>
            <a:endParaRPr lang="ru-RU" sz="20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6" name="Объект 2"/>
          <p:cNvSpPr>
            <a:spLocks noGrp="1"/>
          </p:cNvSpPr>
          <p:nvPr>
            <p:ph sz="half" idx="1"/>
          </p:nvPr>
        </p:nvSpPr>
        <p:spPr>
          <a:xfrm>
            <a:off x="545484" y="773789"/>
            <a:ext cx="8335211" cy="1907403"/>
          </a:xfrm>
        </p:spPr>
        <p:txBody>
          <a:bodyPr>
            <a:normAutofit fontScale="25000" lnSpcReduction="20000"/>
          </a:bodyPr>
          <a:lstStyle/>
          <a:p>
            <a:pPr marL="0" indent="349108"/>
            <a:endParaRPr lang="ru-RU" sz="1600" b="1" i="1" dirty="0">
              <a:solidFill>
                <a:schemeClr val="accent5">
                  <a:lumMod val="75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marL="0" indent="349108" algn="just"/>
            <a:r>
              <a:rPr lang="ru-RU" sz="64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 1 января 2021 г. у организаций  появилась обязанность </a:t>
            </a:r>
            <a:r>
              <a:rPr lang="ru-RU" sz="6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информировать </a:t>
            </a:r>
            <a:r>
              <a:rPr lang="ru-RU" sz="64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налоговые органы </a:t>
            </a:r>
            <a:r>
              <a:rPr lang="ru-RU" sz="64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 транспортных средствах и земельных участках, которые являются объектами налогообложения </a:t>
            </a:r>
            <a:r>
              <a:rPr lang="ru-RU" sz="6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(не </a:t>
            </a:r>
            <a:r>
              <a:rPr lang="ru-RU" sz="64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подпадают под </a:t>
            </a:r>
            <a:r>
              <a:rPr lang="ru-RU" sz="6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льготу), и по </a:t>
            </a:r>
            <a:r>
              <a:rPr lang="ru-RU" sz="64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ним не получали </a:t>
            </a:r>
            <a:r>
              <a:rPr lang="ru-RU" sz="64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сообщения </a:t>
            </a:r>
            <a:r>
              <a:rPr lang="ru-RU" sz="64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 исчисленной сумме налога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800" b="1" i="1" u="sng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2568" indent="-1822568"/>
            <a:r>
              <a:rPr lang="ru-RU" sz="7400" b="1" i="1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представления </a:t>
            </a:r>
            <a:r>
              <a:rPr lang="ru-RU" sz="74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сообщения о наличии объекта налогообложения  </a:t>
            </a:r>
            <a:r>
              <a:rPr lang="ru-RU" sz="7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7400" b="1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однократно в срок до 31 декабря года, следующего за истекшим налоговым периодом </a:t>
            </a:r>
            <a:endParaRPr lang="ru-RU" sz="7400" b="1" i="1" dirty="0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822568" indent="-1822568" algn="ctr"/>
            <a:r>
              <a:rPr lang="ru-RU" sz="7400" b="1" i="1" dirty="0" smtClean="0">
                <a:solidFill>
                  <a:srgbClr val="3A7DCE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7400" b="1" i="1" dirty="0">
                <a:solidFill>
                  <a:srgbClr val="3A7DCE"/>
                </a:solidFill>
                <a:latin typeface="Times New Roman" pitchFamily="18" charset="0"/>
                <a:cs typeface="Times New Roman" pitchFamily="18" charset="0"/>
              </a:rPr>
              <a:t>за 2021 год представляется до 31 декабря 2021 года)</a:t>
            </a:r>
          </a:p>
          <a:p>
            <a:pPr algn="r"/>
            <a:endParaRPr lang="ru-RU" sz="22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207477"/>
            <a:endParaRPr lang="ru-RU" sz="13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207477"/>
            <a:endParaRPr lang="ru-RU" sz="13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207477"/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59" t="17543" r="20678" b="51916"/>
          <a:stretch/>
        </p:blipFill>
        <p:spPr bwMode="auto">
          <a:xfrm>
            <a:off x="2531406" y="2915972"/>
            <a:ext cx="4138361" cy="122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Стрелка вверх 17"/>
          <p:cNvSpPr/>
          <p:nvPr/>
        </p:nvSpPr>
        <p:spPr>
          <a:xfrm rot="5400000">
            <a:off x="4505897" y="2308902"/>
            <a:ext cx="189377" cy="4261508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endParaRPr lang="ru-RU"/>
          </a:p>
        </p:txBody>
      </p:sp>
      <p:pic>
        <p:nvPicPr>
          <p:cNvPr id="19" name="Picture 3" descr="d:\Королев\Рабочая\!АППАРАТНЫЕ\2018\05.02.18\Для слайдов\чел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397" y="3133205"/>
            <a:ext cx="1662512" cy="1379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Группа 19"/>
          <p:cNvGrpSpPr/>
          <p:nvPr/>
        </p:nvGrpSpPr>
        <p:grpSpPr>
          <a:xfrm>
            <a:off x="6876256" y="2915972"/>
            <a:ext cx="1588072" cy="1692166"/>
            <a:chOff x="594172" y="3422415"/>
            <a:chExt cx="1944216" cy="2596523"/>
          </a:xfrm>
        </p:grpSpPr>
        <p:sp>
          <p:nvSpPr>
            <p:cNvPr id="21" name="TextBox 20"/>
            <p:cNvSpPr txBox="1"/>
            <p:nvPr/>
          </p:nvSpPr>
          <p:spPr>
            <a:xfrm>
              <a:off x="594172" y="3422415"/>
              <a:ext cx="1886496" cy="389376"/>
            </a:xfrm>
            <a:prstGeom prst="rect">
              <a:avLst/>
            </a:prstGeom>
            <a:noFill/>
            <a:ln w="19050">
              <a:noFill/>
            </a:ln>
          </p:spPr>
          <p:txBody>
            <a:bodyPr vert="horz" wrap="square" lIns="104269" tIns="52135" rIns="104269" bIns="52135" rtlCol="0" anchor="ctr">
              <a:noAutofit/>
            </a:bodyPr>
            <a:lstStyle/>
            <a:p>
              <a:pPr algn="ctr" defTabSz="796083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ru-RU" b="1" dirty="0">
                  <a:latin typeface="Arial" pitchFamily="34" charset="0"/>
                  <a:cs typeface="Arial" pitchFamily="34" charset="0"/>
                </a:rPr>
                <a:t>ИФНС</a:t>
              </a:r>
            </a:p>
          </p:txBody>
        </p:sp>
        <p:pic>
          <p:nvPicPr>
            <p:cNvPr id="22" name="Picture 2" descr="O:\11 Сводно-аналитический отдел\_2019\Срочные задания\ПРЕЗЕНТАЦИЯ ШТН Казань 6-7 мая\Дома\IMG_0960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clrChange>
                <a:clrFrom>
                  <a:srgbClr val="F3FFFF"/>
                </a:clrFrom>
                <a:clrTo>
                  <a:srgbClr val="F3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35" t="10783" r="9027" b="11527"/>
            <a:stretch/>
          </p:blipFill>
          <p:spPr bwMode="auto">
            <a:xfrm>
              <a:off x="594172" y="3836466"/>
              <a:ext cx="1944216" cy="21824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2229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23479"/>
            <a:ext cx="8638445" cy="43204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600" dirty="0"/>
              <a:t>Изменения по </a:t>
            </a:r>
            <a:r>
              <a:rPr lang="ru-RU" sz="2600" dirty="0" smtClean="0">
                <a:solidFill>
                  <a:srgbClr val="FF0000"/>
                </a:solidFill>
              </a:rPr>
              <a:t>налогу на имущество организаций с 2022-2023 гг.</a:t>
            </a:r>
            <a:endParaRPr lang="ru-RU" sz="2600" dirty="0">
              <a:solidFill>
                <a:srgbClr val="FF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B132DE5-6925-4F1F-88F8-912D78B802B5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48947" y="555526"/>
            <a:ext cx="8205166" cy="8268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wrap="square" lIns="81630" tIns="40815" rIns="81630" bIns="40815" rtlCol="0" anchor="ctr">
            <a:normAutofit fontScale="47500" lnSpcReduction="20000"/>
          </a:bodyPr>
          <a:lstStyle/>
          <a:p>
            <a:pPr algn="just" defTabSz="816296"/>
            <a:r>
              <a:rPr lang="ru-RU" sz="38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С 2022 года  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налог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на имущество организаций уплачивается  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не позднее 1 марта; авансовые 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</a:rPr>
              <a:t>платежи - не 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</a:rPr>
              <a:t>позднее последнего числа месяца, следующего за истекшим отчетным периодом.</a:t>
            </a:r>
            <a:endParaRPr lang="ru-RU" sz="3700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8947" y="1491630"/>
            <a:ext cx="8205166" cy="9306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wrap="square" lIns="81630" tIns="40815" rIns="81630" bIns="40815" rtlCol="0" anchor="ctr">
            <a:noAutofit/>
          </a:bodyPr>
          <a:lstStyle/>
          <a:p>
            <a:pPr algn="just" defTabSz="816296">
              <a:lnSpc>
                <a:spcPct val="80000"/>
              </a:lnSpc>
            </a:pPr>
            <a:r>
              <a:rPr lang="ru-RU" sz="19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С 2023 года </a:t>
            </a:r>
            <a:r>
              <a:rPr lang="ru-RU" sz="19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отменена декларации по налогу на имущество для российских организаций в отношении объектов, налоговая база по которым определяется как их кадастровая стоимость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56823" y="3147814"/>
            <a:ext cx="8197290" cy="5040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wrap="square" lIns="81630" tIns="40815" rIns="81630" bIns="40815" rtlCol="0" anchor="ctr">
            <a:noAutofit/>
          </a:bodyPr>
          <a:lstStyle/>
          <a:p>
            <a:pPr algn="just" defTabSz="816296">
              <a:lnSpc>
                <a:spcPct val="80000"/>
              </a:lnSpc>
            </a:pPr>
            <a:r>
              <a:rPr lang="ru-RU" sz="19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С 2022 года </a:t>
            </a:r>
            <a:r>
              <a:rPr lang="ru-RU" sz="19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представление в налоговый орган заявления о предоставлении налоговой льготы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6823" y="2571750"/>
            <a:ext cx="8189413" cy="4320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wrap="square" lIns="81630" tIns="40815" rIns="81630" bIns="40815" rtlCol="0" anchor="ctr">
            <a:noAutofit/>
          </a:bodyPr>
          <a:lstStyle/>
          <a:p>
            <a:pPr defTabSz="816296"/>
            <a:r>
              <a:rPr lang="ru-RU" sz="19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С 2022 года </a:t>
            </a:r>
            <a:r>
              <a:rPr lang="ru-RU" sz="19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проведение сверки сведений об объектах.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4701" y="3795886"/>
            <a:ext cx="7723724" cy="8640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wrap="square" lIns="81630" tIns="40815" rIns="81630" bIns="40815" rtlCol="0" anchor="ctr">
            <a:noAutofit/>
          </a:bodyPr>
          <a:lstStyle/>
          <a:p>
            <a:pPr algn="just" defTabSz="816296">
              <a:lnSpc>
                <a:spcPct val="80000"/>
              </a:lnSpc>
            </a:pPr>
            <a:r>
              <a:rPr lang="ru-RU" sz="19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Налоговые </a:t>
            </a:r>
            <a:r>
              <a:rPr lang="ru-RU" sz="19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ставки </a:t>
            </a:r>
            <a:r>
              <a:rPr lang="ru-RU" sz="19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в 2022-2023 </a:t>
            </a:r>
            <a:r>
              <a:rPr lang="ru-RU" sz="19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гг. </a:t>
            </a:r>
            <a:r>
              <a:rPr lang="ru-RU" sz="19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 отношении железнодорожных путей общего пользования и сооружений, являющихся их неотъемлемой технологической частью, не могут превышать 1,6 </a:t>
            </a:r>
            <a:r>
              <a:rPr lang="ru-RU" sz="19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%.</a:t>
            </a:r>
            <a:endParaRPr lang="ru-RU" sz="1900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75655" y="4685708"/>
            <a:ext cx="6912769" cy="26230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wrap="square" lIns="81630" tIns="40815" rIns="81630" bIns="40815" rtlCol="0" anchor="ctr">
            <a:noAutofit/>
          </a:bodyPr>
          <a:lstStyle/>
          <a:p>
            <a:pPr algn="just" defTabSz="816296"/>
            <a:r>
              <a:rPr lang="ru-RU" sz="1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                                  Федеральный закон от </a:t>
            </a:r>
            <a:r>
              <a:rPr lang="ru-RU" sz="1400" b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02.07.2021 № 305-ФЗ</a:t>
            </a:r>
            <a:endParaRPr lang="ru-RU" sz="1400" b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968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82" y="73617"/>
            <a:ext cx="8189413" cy="726459"/>
          </a:xfrm>
        </p:spPr>
        <p:txBody>
          <a:bodyPr>
            <a:normAutofit/>
          </a:bodyPr>
          <a:lstStyle/>
          <a:p>
            <a:pPr algn="ctr">
              <a:lnSpc>
                <a:spcPts val="1721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Количество налогоплательщиков, представивших декларации по налогу на имущество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организаций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205706242"/>
              </p:ext>
            </p:extLst>
          </p:nvPr>
        </p:nvGraphicFramePr>
        <p:xfrm>
          <a:off x="4670574" y="915566"/>
          <a:ext cx="4005882" cy="38774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557501335"/>
              </p:ext>
            </p:extLst>
          </p:nvPr>
        </p:nvGraphicFramePr>
        <p:xfrm>
          <a:off x="422542" y="915566"/>
          <a:ext cx="3861426" cy="3869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Объект 35"/>
          <p:cNvSpPr>
            <a:spLocks/>
          </p:cNvSpPr>
          <p:nvPr/>
        </p:nvSpPr>
        <p:spPr bwMode="auto">
          <a:xfrm>
            <a:off x="569655" y="843558"/>
            <a:ext cx="3584971" cy="846487"/>
          </a:xfrm>
          <a:prstGeom prst="roundRect">
            <a:avLst>
              <a:gd name="adj" fmla="val 16667"/>
            </a:avLst>
          </a:prstGeom>
          <a:solidFill>
            <a:srgbClr val="DCE6F2"/>
          </a:solidFill>
          <a:ln w="19050" algn="ctr">
            <a:solidFill>
              <a:schemeClr val="accent1"/>
            </a:solidFill>
            <a:round/>
            <a:headEnd/>
            <a:tailEnd/>
          </a:ln>
        </p:spPr>
        <p:txBody>
          <a:bodyPr wrap="none" lIns="81587" tIns="40793" rIns="81587" bIns="40793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283336" algn="ctr" defTabSz="814591">
              <a:spcBef>
                <a:spcPct val="20000"/>
              </a:spcBef>
            </a:pP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 2019 год  </a:t>
            </a:r>
          </a:p>
          <a:p>
            <a:pPr marL="283336" algn="ctr" defTabSz="814591">
              <a:spcBef>
                <a:spcPct val="20000"/>
              </a:spcBef>
            </a:pP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представили декларации по НИО</a:t>
            </a:r>
          </a:p>
          <a:p>
            <a:pPr marL="283336" algn="ctr" defTabSz="814591">
              <a:spcBef>
                <a:spcPct val="20000"/>
              </a:spcBef>
            </a:pP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4792 юридических лица</a:t>
            </a:r>
          </a:p>
          <a:p>
            <a:pPr marL="283336" algn="ctr" defTabSz="814591">
              <a:spcBef>
                <a:spcPct val="20000"/>
              </a:spcBef>
            </a:pPr>
            <a:endParaRPr lang="ru-RU" sz="9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35"/>
          <p:cNvSpPr>
            <a:spLocks/>
          </p:cNvSpPr>
          <p:nvPr/>
        </p:nvSpPr>
        <p:spPr bwMode="auto">
          <a:xfrm>
            <a:off x="4866447" y="843558"/>
            <a:ext cx="3584971" cy="784027"/>
          </a:xfrm>
          <a:prstGeom prst="roundRect">
            <a:avLst>
              <a:gd name="adj" fmla="val 16667"/>
            </a:avLst>
          </a:prstGeom>
          <a:solidFill>
            <a:srgbClr val="DCE6F2"/>
          </a:solidFill>
          <a:ln w="19050" algn="ctr">
            <a:solidFill>
              <a:schemeClr val="accent1"/>
            </a:solidFill>
            <a:round/>
            <a:headEnd/>
            <a:tailEnd/>
          </a:ln>
        </p:spPr>
        <p:txBody>
          <a:bodyPr wrap="none" lIns="81587" tIns="40793" rIns="81587" bIns="40793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283336" algn="ctr" defTabSz="814591">
              <a:spcBef>
                <a:spcPct val="20000"/>
              </a:spcBef>
            </a:pPr>
            <a:endParaRPr lang="ru-RU" sz="900" b="1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 marL="283336" algn="ctr" defTabSz="814591">
              <a:spcBef>
                <a:spcPct val="20000"/>
              </a:spcBef>
            </a:pP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 2020 год  </a:t>
            </a:r>
          </a:p>
          <a:p>
            <a:pPr marL="283336" algn="ctr" defTabSz="814591">
              <a:spcBef>
                <a:spcPct val="20000"/>
              </a:spcBef>
            </a:pP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представили декларации по НИО</a:t>
            </a:r>
          </a:p>
          <a:p>
            <a:pPr marL="283336" algn="ctr" defTabSz="814591">
              <a:spcBef>
                <a:spcPct val="20000"/>
              </a:spcBef>
            </a:pP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4437 юридических лиц</a:t>
            </a:r>
          </a:p>
          <a:p>
            <a:pPr marL="283336" algn="ctr" defTabSz="814591">
              <a:spcBef>
                <a:spcPct val="20000"/>
              </a:spcBef>
            </a:pPr>
            <a:endParaRPr lang="ru-RU" sz="9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88424" y="4587974"/>
            <a:ext cx="504056" cy="274637"/>
          </a:xfrm>
        </p:spPr>
        <p:txBody>
          <a:bodyPr/>
          <a:lstStyle/>
          <a:p>
            <a:fld id="{E20E89E6-FE54-4E13-859C-1FA908D70D39}" type="slidenum">
              <a:rPr lang="ru-RU" sz="2100" smtClean="0">
                <a:solidFill>
                  <a:schemeClr val="bg1"/>
                </a:solidFill>
              </a:rPr>
              <a:pPr/>
              <a:t>8</a:t>
            </a:fld>
            <a:endParaRPr lang="ru-RU" sz="2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15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9832" y="2931790"/>
            <a:ext cx="2520280" cy="864096"/>
          </a:xfrm>
        </p:spPr>
        <p:txBody>
          <a:bodyPr>
            <a:noAutofit/>
          </a:bodyPr>
          <a:lstStyle/>
          <a:p>
            <a:endParaRPr lang="ru-RU" sz="1050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48128"/>
            <a:ext cx="8692274" cy="497966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 организаций об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исчисленных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налогах</a:t>
            </a: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70D756-4916-40E7-8A77-5F85CA1AD3D2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971600" y="4083918"/>
            <a:ext cx="7320689" cy="360040"/>
          </a:xfrm>
          <a:prstGeom prst="rect">
            <a:avLst/>
          </a:prstGeom>
        </p:spPr>
        <p:txBody>
          <a:bodyPr vert="horz" lIns="81576" tIns="40789" rIns="81576" bIns="40789" rtlCol="0">
            <a:normAutofit fontScale="32500" lnSpcReduction="20000"/>
          </a:bodyPr>
          <a:lstStyle>
            <a:lvl1pPr marL="284319" indent="0" algn="l" defTabSz="815763" rtl="0" eaLnBrk="1" latinLnBrk="0" hangingPunct="1">
              <a:spcBef>
                <a:spcPct val="20000"/>
              </a:spcBef>
              <a:buFontTx/>
              <a:buNone/>
              <a:defRPr sz="2900" b="1" i="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281835" indent="2485" algn="l" defTabSz="815763" rtl="0" eaLnBrk="1" latinLnBrk="0" hangingPunct="1">
              <a:spcBef>
                <a:spcPct val="20000"/>
              </a:spcBef>
              <a:buFont typeface="Arial" pitchFamily="34" charset="0"/>
              <a:buNone/>
              <a:defRPr sz="19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491660" indent="-203616" algn="l" defTabSz="815763" rtl="0" eaLnBrk="1" latinLnBrk="0" hangingPunct="1">
              <a:spcBef>
                <a:spcPct val="20000"/>
              </a:spcBef>
              <a:buFont typeface="Arial" pitchFamily="34" charset="0"/>
              <a:buChar char="•"/>
              <a:tabLst/>
              <a:defRPr sz="19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281835" algn="just" defTabSz="815763" rtl="0" eaLnBrk="1" latinLnBrk="0" hangingPunct="1">
              <a:lnSpc>
                <a:spcPts val="1409"/>
              </a:lnSpc>
              <a:spcBef>
                <a:spcPts val="313"/>
              </a:spcBef>
              <a:buFont typeface="Arial" pitchFamily="34" charset="0"/>
              <a:buNone/>
              <a:tabLst/>
              <a:defRPr sz="13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122374" indent="0" algn="l" defTabSz="815763" rtl="0" eaLnBrk="1" latinLnBrk="0" hangingPunct="1">
              <a:lnSpc>
                <a:spcPts val="1409"/>
              </a:lnSpc>
              <a:spcBef>
                <a:spcPts val="313"/>
              </a:spcBef>
              <a:buFont typeface="Arial" pitchFamily="34" charset="0"/>
              <a:buNone/>
              <a:defRPr sz="1100" b="0" i="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243347" indent="-203940" algn="l" defTabSz="8157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51227" indent="-203940" algn="l" defTabSz="8157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59109" indent="-203940" algn="l" defTabSz="8157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66990" indent="-203940" algn="l" defTabSz="8157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000" dirty="0" smtClean="0">
              <a:solidFill>
                <a:srgbClr val="002060"/>
              </a:solidFill>
            </a:endParaRPr>
          </a:p>
          <a:p>
            <a:pPr algn="ctr">
              <a:spcBef>
                <a:spcPts val="0"/>
              </a:spcBef>
            </a:pPr>
            <a:r>
              <a:rPr lang="ru-RU" sz="4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ФНС России от </a:t>
            </a:r>
            <a:r>
              <a:rPr lang="ru-RU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июля 2021 г. </a:t>
            </a:r>
            <a:r>
              <a:rPr lang="en-US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ru-RU" sz="4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ЕД-7-21/667@</a:t>
            </a:r>
          </a:p>
          <a:p>
            <a:endParaRPr lang="ru-RU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1" t="16474" r="9269" b="18404"/>
          <a:stretch/>
        </p:blipFill>
        <p:spPr bwMode="auto">
          <a:xfrm>
            <a:off x="971600" y="699542"/>
            <a:ext cx="7373242" cy="3305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162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26559</TotalTime>
  <Words>641</Words>
  <Application>Microsoft Office PowerPoint</Application>
  <PresentationFormat>Экран (16:9)</PresentationFormat>
  <Paragraphs>102</Paragraphs>
  <Slides>12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Present_FNS2012_A4</vt:lpstr>
      <vt:lpstr>Презентация PowerPoint</vt:lpstr>
      <vt:lpstr>Презентация PowerPoint</vt:lpstr>
      <vt:lpstr>Презентация PowerPoint</vt:lpstr>
      <vt:lpstr>ЗАКОНОДАТЕЛЬНЫЕ ИНИЦИАТИВЫ</vt:lpstr>
      <vt:lpstr>Информирование организаций об исчисленных cуммах земельного и транспортного налогов</vt:lpstr>
      <vt:lpstr>Презентация PowerPoint</vt:lpstr>
      <vt:lpstr>Изменения по налогу на имущество организаций с 2022-2023 гг.</vt:lpstr>
      <vt:lpstr>Количество налогоплательщиков, представивших декларации по налогу на имущество организаций</vt:lpstr>
      <vt:lpstr>Информирование организаций об исчисленных налогах</vt:lpstr>
      <vt:lpstr>Заявительный характер льгот по налогу на имущество организаций</vt:lpstr>
      <vt:lpstr>Презентация PowerPoint</vt:lpstr>
      <vt:lpstr>Презентация PowerPoint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Шустиков Константин Васильевич</cp:lastModifiedBy>
  <cp:revision>1481</cp:revision>
  <cp:lastPrinted>2021-11-02T12:27:18Z</cp:lastPrinted>
  <dcterms:created xsi:type="dcterms:W3CDTF">2013-04-18T07:19:29Z</dcterms:created>
  <dcterms:modified xsi:type="dcterms:W3CDTF">2021-11-09T14:32:13Z</dcterms:modified>
</cp:coreProperties>
</file>