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3" r:id="rId4"/>
    <p:sldId id="281" r:id="rId5"/>
    <p:sldId id="286" r:id="rId6"/>
    <p:sldId id="287" r:id="rId7"/>
    <p:sldId id="261" r:id="rId8"/>
    <p:sldId id="280" r:id="rId9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0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747" autoAdjust="0"/>
    <p:restoredTop sz="91637" autoAdjust="0"/>
  </p:normalViewPr>
  <p:slideViewPr>
    <p:cSldViewPr>
      <p:cViewPr varScale="1">
        <p:scale>
          <a:sx n="73" d="100"/>
          <a:sy n="73" d="100"/>
        </p:scale>
        <p:origin x="-164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85C20-ED1D-4CAD-866E-BD20FD67D0C4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1299C-AA0A-4077-8FFD-8871E8A8E9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302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4CD3A-5B07-4FFE-8101-DF06DFB5BB3A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02040-54CA-4098-B9C1-404C66C5BA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403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DAC66-4FED-49BF-8826-275018BDFC79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E152E-DAB5-4877-9A90-A27C7492E0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412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AF008-2D25-438D-B531-FFCF96C134F5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20544-3767-4EBD-8E93-6A104FB120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875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5990B-073C-4DB0-A12B-BA04C2392E53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4781F-83AB-4848-968B-B079C62F2D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653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DB0CC-9C54-4A7A-991A-4F13A6C16CAC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39C6D-1DC8-4C5D-9815-EB740C44EA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101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BC3F4-14F0-4FA3-BA71-12DE48B67DB8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FD31C-1694-4CC3-A3B7-68F068FD45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55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D0D38-C14E-4A78-9F45-A4981D329042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33D88-68C4-4DE3-921D-5C553CD2CF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260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95771-94BE-4DB5-B372-76C1B019E4DA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61A1B-5FE0-47A3-A66C-3D94505A7F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357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AA337-0E4A-445C-9817-A916A1295DAA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AAF93-088B-4EE0-9438-71B3014EB9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064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3EAC3-EF54-426A-B81D-2676B72A828D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6CBD5-04E6-4409-8C8F-2AC0E5391C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008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6365E8A-3BF7-4942-A259-AD0087267B0A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4F1B44-9A97-44DE-8FA8-28C6C3FC2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Описание: E:\fns_\pict\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" t="47926" r="71323" b="2791"/>
          <a:stretch>
            <a:fillRect/>
          </a:stretch>
        </p:blipFill>
        <p:spPr bwMode="auto">
          <a:xfrm>
            <a:off x="323850" y="333375"/>
            <a:ext cx="8569325" cy="611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288" y="2133600"/>
            <a:ext cx="9144000" cy="2232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1962"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prstClr val="white"/>
                </a:solidFill>
              </a:rPr>
              <a:t>УПРАВЛЕНИЕ </a:t>
            </a:r>
          </a:p>
          <a:p>
            <a:pPr algn="ctr" defTabSz="1041962"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prstClr val="white"/>
                </a:solidFill>
              </a:rPr>
              <a:t>ФЕДЕРАЛЬНОЙ НАЛОГОВОЙ СЛУЖБЫ </a:t>
            </a:r>
          </a:p>
          <a:p>
            <a:pPr algn="ctr" defTabSz="1041962"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prstClr val="white"/>
                </a:solidFill>
              </a:rPr>
              <a:t>ПО  ВОЛОГОДСКОЙ ОБЛАСТИ</a:t>
            </a:r>
          </a:p>
          <a:p>
            <a:pPr algn="ctr" defTabSz="1041962" fontAlgn="auto">
              <a:spcAft>
                <a:spcPts val="0"/>
              </a:spcAft>
              <a:defRPr/>
            </a:pPr>
            <a:endParaRPr lang="ru-RU" sz="2000" b="1" dirty="0">
              <a:solidFill>
                <a:prstClr val="white"/>
              </a:solidFill>
            </a:endParaRPr>
          </a:p>
          <a:p>
            <a:pPr algn="ctr" defTabSz="1041962" fontAlgn="auto">
              <a:spcAft>
                <a:spcPts val="0"/>
              </a:spcAft>
              <a:defRPr/>
            </a:pPr>
            <a:endParaRPr lang="ru-RU" sz="2000" b="1" dirty="0">
              <a:solidFill>
                <a:prstClr val="white"/>
              </a:solidFill>
            </a:endParaRPr>
          </a:p>
          <a:p>
            <a:pPr algn="ctr" defTabSz="1041962" fontAlgn="auto">
              <a:spcAft>
                <a:spcPts val="0"/>
              </a:spcAft>
              <a:defRPr/>
            </a:pPr>
            <a:endParaRPr lang="ru-RU" sz="2000" b="1" dirty="0">
              <a:solidFill>
                <a:prstClr val="white"/>
              </a:solidFill>
            </a:endParaRPr>
          </a:p>
        </p:txBody>
      </p:sp>
      <p:pic>
        <p:nvPicPr>
          <p:cNvPr id="2052" name="Picture 3" descr="Описание: E:\fns_\pict\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" t="5386" r="89847" b="56010"/>
          <a:stretch>
            <a:fillRect/>
          </a:stretch>
        </p:blipFill>
        <p:spPr bwMode="auto">
          <a:xfrm>
            <a:off x="8896350" y="5597525"/>
            <a:ext cx="236538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450" y="655638"/>
            <a:ext cx="1204913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054" name="Прямоугольник 1"/>
          <p:cNvSpPr>
            <a:spLocks noChangeArrowheads="1"/>
          </p:cNvSpPr>
          <p:nvPr/>
        </p:nvSpPr>
        <p:spPr bwMode="auto">
          <a:xfrm>
            <a:off x="4710113" y="5908675"/>
            <a:ext cx="38909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sz="2800" b="1">
                <a:solidFill>
                  <a:schemeClr val="bg1"/>
                </a:solidFill>
                <a:latin typeface="Arial" charset="0"/>
              </a:rPr>
              <a:t>www.nalog.gov.ru</a:t>
            </a:r>
            <a:endParaRPr lang="ru-RU" sz="2800"/>
          </a:p>
        </p:txBody>
      </p:sp>
      <p:pic>
        <p:nvPicPr>
          <p:cNvPr id="205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" y="3068638"/>
            <a:ext cx="8059737" cy="218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Описание: E:\fns_\pict\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0" t="47926" r="37688" b="2791"/>
          <a:stretch>
            <a:fillRect/>
          </a:stretch>
        </p:blipFill>
        <p:spPr bwMode="auto">
          <a:xfrm>
            <a:off x="323850" y="333375"/>
            <a:ext cx="8607425" cy="613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Описание: E:\fns_\pict\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" t="5386" r="89847" b="56010"/>
          <a:stretch>
            <a:fillRect/>
          </a:stretch>
        </p:blipFill>
        <p:spPr bwMode="auto">
          <a:xfrm>
            <a:off x="8896350" y="5597525"/>
            <a:ext cx="236538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23850" y="254000"/>
            <a:ext cx="8572500" cy="461963"/>
          </a:xfrm>
          <a:prstGeom prst="rect">
            <a:avLst/>
          </a:prstGeom>
          <a:solidFill>
            <a:srgbClr val="ED7013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Главная страница сайта ФНС России – раздел «Сервисы»</a:t>
            </a:r>
            <a:endParaRPr lang="ru-RU" sz="24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  <a:cs typeface="+mn-cs"/>
            </a:endParaRPr>
          </a:p>
        </p:txBody>
      </p:sp>
      <p:pic>
        <p:nvPicPr>
          <p:cNvPr id="3077" name="Picture 7" descr="F:\0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715963"/>
            <a:ext cx="8683625" cy="553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Стрелка вниз 6"/>
          <p:cNvSpPr>
            <a:spLocks noChangeArrowheads="1"/>
          </p:cNvSpPr>
          <p:nvPr/>
        </p:nvSpPr>
        <p:spPr bwMode="auto">
          <a:xfrm>
            <a:off x="3779838" y="3929063"/>
            <a:ext cx="315912" cy="523875"/>
          </a:xfrm>
          <a:prstGeom prst="downArrow">
            <a:avLst>
              <a:gd name="adj1" fmla="val 50000"/>
              <a:gd name="adj2" fmla="val 50048"/>
            </a:avLst>
          </a:prstGeom>
          <a:solidFill>
            <a:srgbClr val="ED7013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3079" name="Прямоугольник 1"/>
          <p:cNvSpPr>
            <a:spLocks noChangeArrowheads="1"/>
          </p:cNvSpPr>
          <p:nvPr/>
        </p:nvSpPr>
        <p:spPr bwMode="auto">
          <a:xfrm>
            <a:off x="4741863" y="6202363"/>
            <a:ext cx="38909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sz="2800" b="1">
                <a:solidFill>
                  <a:srgbClr val="0070C0"/>
                </a:solidFill>
                <a:latin typeface="Arial" charset="0"/>
              </a:rPr>
              <a:t>www.nalog.gov.ru</a:t>
            </a:r>
            <a:endParaRPr lang="ru-RU" sz="280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Описание: E:\fns_\pict\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0" t="47926" r="37688" b="2791"/>
          <a:stretch>
            <a:fillRect/>
          </a:stretch>
        </p:blipFill>
        <p:spPr bwMode="auto">
          <a:xfrm>
            <a:off x="323850" y="333375"/>
            <a:ext cx="8607425" cy="613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6661" t="11526" r="1260" b="3989"/>
          <a:stretch/>
        </p:blipFill>
        <p:spPr>
          <a:xfrm>
            <a:off x="107950" y="695325"/>
            <a:ext cx="7848600" cy="57372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100" name="Стрелка вниз 10"/>
          <p:cNvSpPr>
            <a:spLocks noChangeArrowheads="1"/>
          </p:cNvSpPr>
          <p:nvPr/>
        </p:nvSpPr>
        <p:spPr bwMode="auto">
          <a:xfrm rot="-5400000">
            <a:off x="211931" y="2604294"/>
            <a:ext cx="315913" cy="523875"/>
          </a:xfrm>
          <a:prstGeom prst="downArrow">
            <a:avLst>
              <a:gd name="adj1" fmla="val 50000"/>
              <a:gd name="adj2" fmla="val 50048"/>
            </a:avLst>
          </a:prstGeom>
          <a:solidFill>
            <a:srgbClr val="ED7013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4101" name="Стрелка вниз 11"/>
          <p:cNvSpPr>
            <a:spLocks noChangeArrowheads="1"/>
          </p:cNvSpPr>
          <p:nvPr/>
        </p:nvSpPr>
        <p:spPr bwMode="auto">
          <a:xfrm rot="-5400000">
            <a:off x="2515394" y="2604294"/>
            <a:ext cx="315913" cy="523875"/>
          </a:xfrm>
          <a:prstGeom prst="downArrow">
            <a:avLst>
              <a:gd name="adj1" fmla="val 50000"/>
              <a:gd name="adj2" fmla="val 50048"/>
            </a:avLst>
          </a:prstGeom>
          <a:solidFill>
            <a:srgbClr val="ED7013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4102" name="Стрелка вниз 12"/>
          <p:cNvSpPr>
            <a:spLocks noChangeArrowheads="1"/>
          </p:cNvSpPr>
          <p:nvPr/>
        </p:nvSpPr>
        <p:spPr bwMode="auto">
          <a:xfrm rot="-5400000">
            <a:off x="211932" y="5158581"/>
            <a:ext cx="315912" cy="523875"/>
          </a:xfrm>
          <a:prstGeom prst="downArrow">
            <a:avLst>
              <a:gd name="adj1" fmla="val 50000"/>
              <a:gd name="adj2" fmla="val 50048"/>
            </a:avLst>
          </a:prstGeom>
          <a:solidFill>
            <a:srgbClr val="ED7013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4103" name="Стрелка вниз 13"/>
          <p:cNvSpPr>
            <a:spLocks noChangeArrowheads="1"/>
          </p:cNvSpPr>
          <p:nvPr/>
        </p:nvSpPr>
        <p:spPr bwMode="auto">
          <a:xfrm rot="-5400000">
            <a:off x="2515395" y="5158581"/>
            <a:ext cx="315912" cy="523875"/>
          </a:xfrm>
          <a:prstGeom prst="downArrow">
            <a:avLst>
              <a:gd name="adj1" fmla="val 50000"/>
              <a:gd name="adj2" fmla="val 50048"/>
            </a:avLst>
          </a:prstGeom>
          <a:solidFill>
            <a:srgbClr val="ED7013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4104" name="Стрелка вниз 14"/>
          <p:cNvSpPr>
            <a:spLocks noChangeArrowheads="1"/>
          </p:cNvSpPr>
          <p:nvPr/>
        </p:nvSpPr>
        <p:spPr bwMode="auto">
          <a:xfrm rot="-5400000">
            <a:off x="4820445" y="2596356"/>
            <a:ext cx="315912" cy="523875"/>
          </a:xfrm>
          <a:prstGeom prst="downArrow">
            <a:avLst>
              <a:gd name="adj1" fmla="val 50000"/>
              <a:gd name="adj2" fmla="val 50048"/>
            </a:avLst>
          </a:prstGeom>
          <a:solidFill>
            <a:srgbClr val="ED7013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4105" name="Стрелка вниз 15"/>
          <p:cNvSpPr>
            <a:spLocks noChangeArrowheads="1"/>
          </p:cNvSpPr>
          <p:nvPr/>
        </p:nvSpPr>
        <p:spPr bwMode="auto">
          <a:xfrm rot="-5400000">
            <a:off x="4788695" y="5158581"/>
            <a:ext cx="315912" cy="523875"/>
          </a:xfrm>
          <a:prstGeom prst="downArrow">
            <a:avLst>
              <a:gd name="adj1" fmla="val 50000"/>
              <a:gd name="adj2" fmla="val 50048"/>
            </a:avLst>
          </a:prstGeom>
          <a:solidFill>
            <a:srgbClr val="ED7013"/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pic>
        <p:nvPicPr>
          <p:cNvPr id="4106" name="Picture 3" descr="Описание: E:\fns_\pict\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" t="5386" r="89847" b="56010"/>
          <a:stretch>
            <a:fillRect/>
          </a:stretch>
        </p:blipFill>
        <p:spPr bwMode="auto">
          <a:xfrm>
            <a:off x="8896350" y="5597525"/>
            <a:ext cx="236538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0" y="4763"/>
            <a:ext cx="9132888" cy="461962"/>
          </a:xfrm>
          <a:prstGeom prst="rect">
            <a:avLst/>
          </a:prstGeom>
          <a:solidFill>
            <a:srgbClr val="ED7013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rial" panose="020B0604020202020204" pitchFamily="34" charset="0"/>
              </a:rPr>
              <a:t>Раздел «Сервисы» включает в себя 13 блоков: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224713" y="490538"/>
            <a:ext cx="1908175" cy="5816600"/>
          </a:xfrm>
          <a:prstGeom prst="rect">
            <a:avLst/>
          </a:prstGeom>
          <a:solidFill>
            <a:schemeClr val="accent5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ru-RU" sz="13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ЛИЧНЫЕ КАБИНЕТЫ</a:t>
            </a:r>
          </a:p>
          <a:p>
            <a:pPr marL="285750" indent="-28575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ru-RU" sz="13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 </a:t>
            </a:r>
            <a:r>
              <a:rPr lang="en-US" sz="13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COVID-19</a:t>
            </a:r>
          </a:p>
          <a:p>
            <a:pPr marL="342900" indent="-34290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ru-RU" sz="13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РЕГИСТРАЦИЯ БИЗНЕСА</a:t>
            </a:r>
          </a:p>
          <a:p>
            <a:pPr marL="342900" indent="-34290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ru-RU" sz="13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СВЕДЕНИЯ           ОБ ИНН</a:t>
            </a:r>
          </a:p>
          <a:p>
            <a:pPr marL="342900" indent="-34290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ru-RU" sz="13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ОПЛАТА НАЛОГОВ               И ПОШЛИН</a:t>
            </a:r>
          </a:p>
          <a:p>
            <a:pPr marL="342900" indent="-34290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ru-RU" sz="13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РИСКИ БИЗНЕСА</a:t>
            </a:r>
          </a:p>
          <a:p>
            <a:pPr marL="342900" indent="-34290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ru-RU" sz="13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СВЕДЕНИЯ ИЗ РЕЕСТРОВ</a:t>
            </a:r>
          </a:p>
          <a:p>
            <a:pPr marL="342900" indent="-34290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ru-RU" sz="13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НАЛОГОВЫЕ КАЛЬКУЛЯТОРЫ</a:t>
            </a:r>
          </a:p>
          <a:p>
            <a:pPr marL="342900" indent="-34290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ru-RU" sz="13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НАЛОГОВЫЙ УЧЕТ</a:t>
            </a:r>
          </a:p>
          <a:p>
            <a:pPr marL="342900" indent="-34290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ru-RU" sz="13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СПРАВОЧНАЯ ИНФОРМАЦИЯ</a:t>
            </a:r>
          </a:p>
          <a:p>
            <a:pPr marL="342900" indent="-34290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ru-RU" sz="13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ОБРАТНАЯ СВЯЗЬ / ПОМОЩЬ</a:t>
            </a:r>
          </a:p>
          <a:p>
            <a:pPr marL="342900" indent="-34290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ru-RU" sz="13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МЕЖДУНАРОДНОЕ НАЛОГООБЛОЖЕНИЕ</a:t>
            </a:r>
          </a:p>
          <a:p>
            <a:pPr marL="342900" indent="-342900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ru-RU" sz="13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ПРОГРАММНЫЕ СРЕДСТВА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 descr="Описание: E:\fns_\pict\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" t="5386" r="89847" b="56010"/>
          <a:stretch>
            <a:fillRect/>
          </a:stretch>
        </p:blipFill>
        <p:spPr bwMode="auto">
          <a:xfrm>
            <a:off x="8896350" y="5597525"/>
            <a:ext cx="236538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Описание: E:\fns_\pict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0" t="47926" r="37688" b="2791"/>
          <a:stretch>
            <a:fillRect/>
          </a:stretch>
        </p:blipFill>
        <p:spPr bwMode="auto">
          <a:xfrm>
            <a:off x="323850" y="333375"/>
            <a:ext cx="8607425" cy="613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7463"/>
            <a:ext cx="9132888" cy="830262"/>
          </a:xfrm>
          <a:prstGeom prst="rect">
            <a:avLst/>
          </a:prstGeom>
          <a:solidFill>
            <a:srgbClr val="0070C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     Наиболее востребованные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     интернет-сервисы ФНС России</a:t>
            </a:r>
            <a:endParaRPr lang="ru-RU" sz="24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72225" y="152400"/>
            <a:ext cx="2524125" cy="522288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Блок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«СПРАВОЧНАЯ ИНФОРМАЦИЯ»</a:t>
            </a:r>
            <a:endParaRPr lang="en-US" sz="14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  <a:cs typeface="+mn-cs"/>
            </a:endParaRPr>
          </a:p>
        </p:txBody>
      </p:sp>
      <p:pic>
        <p:nvPicPr>
          <p:cNvPr id="51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5" y="85725"/>
            <a:ext cx="682625" cy="69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5127" name="Прямоугольник 7"/>
          <p:cNvSpPr>
            <a:spLocks noChangeArrowheads="1"/>
          </p:cNvSpPr>
          <p:nvPr/>
        </p:nvSpPr>
        <p:spPr bwMode="auto">
          <a:xfrm>
            <a:off x="307975" y="971550"/>
            <a:ext cx="86233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200" b="1">
                <a:solidFill>
                  <a:srgbClr val="0070C0"/>
                </a:solidFill>
                <a:latin typeface="Arial Narrow" pitchFamily="34" charset="0"/>
              </a:rPr>
              <a:t>СПРАВОЧНАЯ ИНФОРМАЦИЯ О СТАВКАХ И ЛЬГОТАХ</a:t>
            </a:r>
          </a:p>
          <a:p>
            <a:r>
              <a:rPr lang="ru-RU" sz="2200" b="1">
                <a:solidFill>
                  <a:srgbClr val="0070C0"/>
                </a:solidFill>
                <a:latin typeface="Arial Narrow" pitchFamily="34" charset="0"/>
              </a:rPr>
              <a:t>ПО ИМУЩЕСТВЕННЫМ НАЛОГАМ</a:t>
            </a:r>
          </a:p>
        </p:txBody>
      </p:sp>
      <p:sp>
        <p:nvSpPr>
          <p:cNvPr id="5128" name="Прямоугольник 15"/>
          <p:cNvSpPr>
            <a:spLocks noChangeArrowheads="1"/>
          </p:cNvSpPr>
          <p:nvPr/>
        </p:nvSpPr>
        <p:spPr bwMode="auto">
          <a:xfrm>
            <a:off x="307975" y="1755775"/>
            <a:ext cx="85883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2060"/>
                </a:solidFill>
                <a:latin typeface="Arial Narrow" pitchFamily="34" charset="0"/>
              </a:rPr>
              <a:t>Ресурс позволяет информировать налогоплательщиков о принятых органами власти субъектов Российской Федерации и органами местного самоуправления нормативных правовых актах по установлению соответствующих элементов налогообложения, а также органы местного самоуправления, представительные (законодательные) органы власти субъектов Российской Федерации о практике реализации полномочий по установлению налоговых ставок и льгот по различным муниципальным образованиям, субъектам Российской Федерации.</a:t>
            </a:r>
            <a:endParaRPr lang="ru-RU" b="1">
              <a:solidFill>
                <a:srgbClr val="002060"/>
              </a:solidFill>
              <a:latin typeface="Arial Narrow" pitchFamily="34" charset="0"/>
            </a:endParaRPr>
          </a:p>
        </p:txBody>
      </p:sp>
      <p:pic>
        <p:nvPicPr>
          <p:cNvPr id="17" name="Рисунок 16"/>
          <p:cNvPicPr/>
          <p:nvPr/>
        </p:nvPicPr>
        <p:blipFill rotWithShape="1">
          <a:blip r:embed="rId5"/>
          <a:srcRect l="21969" t="26946" r="23924" b="16066"/>
          <a:stretch/>
        </p:blipFill>
        <p:spPr bwMode="auto">
          <a:xfrm>
            <a:off x="1547813" y="3398838"/>
            <a:ext cx="5832475" cy="3489325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Стрелка вправо 17"/>
          <p:cNvSpPr/>
          <p:nvPr/>
        </p:nvSpPr>
        <p:spPr>
          <a:xfrm rot="10800000">
            <a:off x="3687763" y="5221288"/>
            <a:ext cx="252412" cy="2413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2730500" y="4670425"/>
            <a:ext cx="244475" cy="18097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10800000">
            <a:off x="5580063" y="5578475"/>
            <a:ext cx="252412" cy="24288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0800000">
            <a:off x="5570538" y="6615113"/>
            <a:ext cx="250825" cy="24288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188913"/>
            <a:ext cx="8569325" cy="640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6147" name="Прямоугольник 2"/>
          <p:cNvSpPr>
            <a:spLocks noChangeArrowheads="1"/>
          </p:cNvSpPr>
          <p:nvPr/>
        </p:nvSpPr>
        <p:spPr bwMode="auto">
          <a:xfrm>
            <a:off x="247650" y="1412875"/>
            <a:ext cx="8648700" cy="524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>
                <a:latin typeface="Arial Narrow" pitchFamily="34" charset="0"/>
              </a:rPr>
              <a:t>1.      о законе субъекта Российской Федерации, нормативном правовом акте органа местного самоуправления об установлении налога на соответствующей территории;</a:t>
            </a:r>
          </a:p>
          <a:p>
            <a:pPr>
              <a:spcAft>
                <a:spcPts val="600"/>
              </a:spcAft>
            </a:pPr>
            <a:r>
              <a:rPr lang="ru-RU" sz="1400" b="1">
                <a:latin typeface="Arial Narrow" pitchFamily="34" charset="0"/>
              </a:rPr>
              <a:t>2.      о налоговых ставках и льготах, установленных на региональном и местном уровнях:</a:t>
            </a:r>
          </a:p>
          <a:p>
            <a:pPr>
              <a:spcAft>
                <a:spcPts val="600"/>
              </a:spcAft>
            </a:pPr>
            <a:r>
              <a:rPr lang="ru-RU" sz="1400" b="1">
                <a:latin typeface="Arial Narrow" pitchFamily="34" charset="0"/>
              </a:rPr>
              <a:t>законами субъектов Российской Федерации - по транспортному налогу и налогу на имущество организаций;</a:t>
            </a:r>
          </a:p>
          <a:p>
            <a:pPr>
              <a:spcAft>
                <a:spcPts val="600"/>
              </a:spcAft>
            </a:pPr>
            <a:r>
              <a:rPr lang="ru-RU" sz="1400" b="1">
                <a:latin typeface="Arial Narrow" pitchFamily="34" charset="0"/>
              </a:rPr>
              <a:t>нормативными правовыми актами органов местного самоуправления (законами городов федерального значения Москвы и Санкт-Петербурга) - по земельному налогу и налогу на имущество физических лиц;</a:t>
            </a:r>
          </a:p>
          <a:p>
            <a:pPr>
              <a:spcAft>
                <a:spcPts val="600"/>
              </a:spcAft>
            </a:pPr>
            <a:r>
              <a:rPr lang="ru-RU" sz="1400" b="1">
                <a:latin typeface="Arial Narrow" pitchFamily="34" charset="0"/>
              </a:rPr>
              <a:t>3.      о налоговых льготах, установленных федеральным законодательством:</a:t>
            </a:r>
          </a:p>
          <a:p>
            <a:pPr>
              <a:spcAft>
                <a:spcPts val="600"/>
              </a:spcAft>
            </a:pPr>
            <a:r>
              <a:rPr lang="ru-RU" sz="1400" b="1">
                <a:latin typeface="Arial Narrow" pitchFamily="34" charset="0"/>
              </a:rPr>
              <a:t>Налоговым кодексом Российской Федерации – по транспортному налогу, налогу на имущество организаций и земельному налогу;</a:t>
            </a:r>
          </a:p>
          <a:p>
            <a:pPr>
              <a:spcAft>
                <a:spcPts val="600"/>
              </a:spcAft>
            </a:pPr>
            <a:r>
              <a:rPr lang="ru-RU" sz="1400" b="1">
                <a:latin typeface="Arial Narrow" pitchFamily="34" charset="0"/>
              </a:rPr>
              <a:t>Законом Российской Федерации от 09.12.1991 № 2003-1 «О налогах на имущество физических лиц» - по налогу на имущество физических лиц (до 01.01.2015 года);</a:t>
            </a:r>
            <a:endParaRPr lang="ru-RU" sz="1400">
              <a:latin typeface="Arial Narrow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1400" b="1">
                <a:latin typeface="Arial Narrow" pitchFamily="34" charset="0"/>
              </a:rPr>
              <a:t>главой 32 Налогового кодекса Российской Федерации по налогу на имущество физических лиц (с 01.01.2015 года).</a:t>
            </a:r>
          </a:p>
          <a:p>
            <a:pPr>
              <a:spcAft>
                <a:spcPts val="600"/>
              </a:spcAft>
            </a:pPr>
            <a:r>
              <a:rPr lang="ru-RU" sz="1400" b="1">
                <a:latin typeface="Arial Narrow" pitchFamily="34" charset="0"/>
              </a:rPr>
              <a:t>4.      о документах, которые необходимо представить в налоговый орган для подтверждения права на применение налоговой льготы.</a:t>
            </a:r>
          </a:p>
          <a:p>
            <a:pPr algn="ctr"/>
            <a:r>
              <a:rPr lang="ru-RU" sz="1400" b="1">
                <a:solidFill>
                  <a:srgbClr val="C00000"/>
                </a:solidFill>
                <a:latin typeface="Arial Narrow" pitchFamily="34" charset="0"/>
              </a:rPr>
              <a:t>В случаях, когда нормативными правовыми актами ставки по налогам не определены</a:t>
            </a:r>
          </a:p>
          <a:p>
            <a:pPr algn="ctr">
              <a:spcAft>
                <a:spcPts val="600"/>
              </a:spcAft>
            </a:pPr>
            <a:r>
              <a:rPr lang="ru-RU" sz="1400" b="1">
                <a:solidFill>
                  <a:srgbClr val="C00000"/>
                </a:solidFill>
                <a:latin typeface="Arial Narrow" pitchFamily="34" charset="0"/>
              </a:rPr>
              <a:t>(или определены не в полном объеме), по таким субъектам Российской Федерации и муниципальным образованиям применяются налоговые ставки, предусмотренные Налоговым кодексом Российской Федерации (статья 1 Федерального закона от 29.11.2012 № 202-ФЗ).</a:t>
            </a:r>
          </a:p>
          <a:p>
            <a:pPr algn="ctr"/>
            <a:r>
              <a:rPr lang="ru-RU" sz="1400" b="1">
                <a:solidFill>
                  <a:srgbClr val="C00000"/>
                </a:solidFill>
                <a:latin typeface="Arial Narrow" pitchFamily="34" charset="0"/>
              </a:rPr>
              <a:t> В случае, когда размеры налогового вычета не прописаны в нормативных правовых актах,</a:t>
            </a:r>
          </a:p>
          <a:p>
            <a:pPr algn="ctr">
              <a:spcAft>
                <a:spcPts val="600"/>
              </a:spcAft>
            </a:pPr>
            <a:r>
              <a:rPr lang="ru-RU" sz="1400" b="1">
                <a:solidFill>
                  <a:srgbClr val="C00000"/>
                </a:solidFill>
                <a:latin typeface="Arial Narrow" pitchFamily="34" charset="0"/>
              </a:rPr>
              <a:t>применяются вычеты, установленные статьей 403 главы 32 Налогового кодекса Российской Федерации.</a:t>
            </a:r>
            <a:endParaRPr lang="ru-RU" sz="1200" b="1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6148" name="Прямоугольник 3"/>
          <p:cNvSpPr>
            <a:spLocks noChangeArrowheads="1"/>
          </p:cNvSpPr>
          <p:nvPr/>
        </p:nvSpPr>
        <p:spPr bwMode="auto">
          <a:xfrm>
            <a:off x="179388" y="115888"/>
            <a:ext cx="87852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70C0"/>
                </a:solidFill>
                <a:latin typeface="Arial Narrow" pitchFamily="34" charset="0"/>
              </a:rPr>
              <a:t>База данных информационного ресурса </a:t>
            </a:r>
          </a:p>
          <a:p>
            <a:pPr algn="ctr"/>
            <a:r>
              <a:rPr lang="ru-RU" sz="2000" b="1">
                <a:solidFill>
                  <a:srgbClr val="0070C0"/>
                </a:solidFill>
                <a:latin typeface="Arial Narrow" pitchFamily="34" charset="0"/>
              </a:rPr>
              <a:t>«Справочная информация о ставках и льгота по имущественным налогам»</a:t>
            </a:r>
          </a:p>
          <a:p>
            <a:pPr algn="ctr"/>
            <a:r>
              <a:rPr lang="ru-RU" sz="2000" b="1">
                <a:solidFill>
                  <a:srgbClr val="0070C0"/>
                </a:solidFill>
                <a:latin typeface="Arial Narrow" pitchFamily="34" charset="0"/>
              </a:rPr>
              <a:t>содержит следующую информацию:</a:t>
            </a:r>
          </a:p>
        </p:txBody>
      </p:sp>
      <p:pic>
        <p:nvPicPr>
          <p:cNvPr id="6149" name="Picture 3" descr="Описание: E:\fns_\pict\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" t="5386" r="89847" b="56010"/>
          <a:stretch>
            <a:fillRect/>
          </a:stretch>
        </p:blipFill>
        <p:spPr bwMode="auto">
          <a:xfrm>
            <a:off x="8896350" y="5597525"/>
            <a:ext cx="236538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Описание: E:\fns_\pict\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" t="5386" r="89847" b="56010"/>
          <a:stretch>
            <a:fillRect/>
          </a:stretch>
        </p:blipFill>
        <p:spPr bwMode="auto">
          <a:xfrm>
            <a:off x="8896350" y="5597525"/>
            <a:ext cx="236538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 descr="Описание: E:\fns_\pict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0" t="47926" r="37688" b="2791"/>
          <a:stretch>
            <a:fillRect/>
          </a:stretch>
        </p:blipFill>
        <p:spPr bwMode="auto">
          <a:xfrm>
            <a:off x="18721" y="339038"/>
            <a:ext cx="8607425" cy="613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7463"/>
            <a:ext cx="9132888" cy="830262"/>
          </a:xfrm>
          <a:prstGeom prst="rect">
            <a:avLst/>
          </a:prstGeom>
          <a:solidFill>
            <a:srgbClr val="0070C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     Наиболее востребованные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     интернет-сервисы ФНС России</a:t>
            </a:r>
            <a:endParaRPr lang="ru-RU" sz="24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72225" y="131763"/>
            <a:ext cx="2643188" cy="523875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Блок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«</a:t>
            </a:r>
            <a:r>
              <a:rPr lang="ru-RU" sz="14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У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ПЛАТА </a:t>
            </a:r>
            <a:r>
              <a:rPr lang="ru-RU" sz="14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НАЛОГОВ И ПОШЛИН»</a:t>
            </a:r>
            <a:endParaRPr lang="en-US" sz="14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  <a:cs typeface="+mn-cs"/>
            </a:endParaRPr>
          </a:p>
        </p:txBody>
      </p:sp>
      <p:pic>
        <p:nvPicPr>
          <p:cNvPr id="204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5" y="85725"/>
            <a:ext cx="682625" cy="69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0487" name="Прямоугольник 7"/>
          <p:cNvSpPr>
            <a:spLocks noChangeArrowheads="1"/>
          </p:cNvSpPr>
          <p:nvPr/>
        </p:nvSpPr>
        <p:spPr bwMode="auto">
          <a:xfrm>
            <a:off x="2520437" y="938213"/>
            <a:ext cx="4193381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0070C0"/>
                </a:solidFill>
                <a:latin typeface="Arial Narrow" pitchFamily="34" charset="0"/>
              </a:rPr>
              <a:t>УПЛАТА </a:t>
            </a:r>
            <a:r>
              <a:rPr lang="ru-RU" sz="2200" b="1" dirty="0" smtClean="0">
                <a:solidFill>
                  <a:srgbClr val="0070C0"/>
                </a:solidFill>
                <a:latin typeface="Arial Narrow" pitchFamily="34" charset="0"/>
              </a:rPr>
              <a:t>НАЛОГОВ И ПОШЛИН</a:t>
            </a:r>
            <a:endParaRPr lang="ru-RU" sz="22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/>
          <a:srcRect l="24014" t="42363" r="24774" b="5186"/>
          <a:stretch/>
        </p:blipFill>
        <p:spPr bwMode="auto">
          <a:xfrm>
            <a:off x="122237" y="1412071"/>
            <a:ext cx="8774113" cy="50546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трелка вправо 10"/>
          <p:cNvSpPr/>
          <p:nvPr/>
        </p:nvSpPr>
        <p:spPr>
          <a:xfrm rot="10800000">
            <a:off x="2987824" y="1484314"/>
            <a:ext cx="977900" cy="48577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Стрелка вправо 11"/>
          <p:cNvSpPr/>
          <p:nvPr/>
        </p:nvSpPr>
        <p:spPr>
          <a:xfrm rot="10800000">
            <a:off x="4352980" y="5993526"/>
            <a:ext cx="977900" cy="48577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Прямоугольник 8"/>
          <p:cNvSpPr>
            <a:spLocks noChangeArrowheads="1"/>
          </p:cNvSpPr>
          <p:nvPr/>
        </p:nvSpPr>
        <p:spPr bwMode="auto">
          <a:xfrm>
            <a:off x="4184658" y="1647032"/>
            <a:ext cx="4692650" cy="64611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Narrow" pitchFamily="34" charset="0"/>
              </a:rPr>
              <a:t>Введите индекс документа или пропустите</a:t>
            </a:r>
          </a:p>
          <a:p>
            <a:r>
              <a:rPr lang="ru-RU" dirty="0">
                <a:solidFill>
                  <a:schemeClr val="bg1"/>
                </a:solidFill>
                <a:latin typeface="Arial Narrow" pitchFamily="34" charset="0"/>
              </a:rPr>
              <a:t>и перейдите к заполнению платежного документа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4932363" y="2293145"/>
            <a:ext cx="2761456" cy="363775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579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Описание: E:\fns_\pict\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" t="5386" r="89847" b="56010"/>
          <a:stretch>
            <a:fillRect/>
          </a:stretch>
        </p:blipFill>
        <p:spPr bwMode="auto">
          <a:xfrm>
            <a:off x="8896350" y="5597525"/>
            <a:ext cx="236538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Описание: E:\fns_\pict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0" t="47926" r="37688" b="2791"/>
          <a:stretch>
            <a:fillRect/>
          </a:stretch>
        </p:blipFill>
        <p:spPr bwMode="auto">
          <a:xfrm>
            <a:off x="323850" y="333375"/>
            <a:ext cx="8607425" cy="613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17463"/>
            <a:ext cx="9132888" cy="830262"/>
          </a:xfrm>
          <a:prstGeom prst="rect">
            <a:avLst/>
          </a:prstGeom>
          <a:solidFill>
            <a:srgbClr val="0070C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     Наиболее востребованные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     интернет-сервисы ФНС России</a:t>
            </a:r>
            <a:endParaRPr lang="ru-RU" sz="24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16688" y="131763"/>
            <a:ext cx="2498725" cy="523875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Блок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+mn-cs"/>
              </a:rPr>
              <a:t>«ЛИЧНЫЕ КАБИНЕТЫ»</a:t>
            </a:r>
            <a:endParaRPr lang="en-US" sz="14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 Narrow" panose="020B0606020202030204" pitchFamily="34" charset="0"/>
              <a:cs typeface="+mn-cs"/>
            </a:endParaRPr>
          </a:p>
        </p:txBody>
      </p:sp>
      <p:pic>
        <p:nvPicPr>
          <p:cNvPr id="71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5" y="85725"/>
            <a:ext cx="682625" cy="69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7175" name="Прямоугольник 23"/>
          <p:cNvSpPr>
            <a:spLocks noChangeArrowheads="1"/>
          </p:cNvSpPr>
          <p:nvPr/>
        </p:nvSpPr>
        <p:spPr bwMode="auto">
          <a:xfrm>
            <a:off x="323850" y="993775"/>
            <a:ext cx="5688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Arial Narrow" pitchFamily="34" charset="0"/>
              </a:rPr>
              <a:t>ЛИЧНЫЙ КАБИНЕТ ДЛЯ ФИЗИЧЕСКИХ ЛИЦ</a:t>
            </a:r>
          </a:p>
        </p:txBody>
      </p:sp>
      <p:pic>
        <p:nvPicPr>
          <p:cNvPr id="7176" name="Рисунок 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6" t="11046" r="14217" b="3751"/>
          <a:stretch>
            <a:fillRect/>
          </a:stretch>
        </p:blipFill>
        <p:spPr bwMode="auto">
          <a:xfrm>
            <a:off x="458788" y="1700213"/>
            <a:ext cx="3095625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3" t="2550" r="8894"/>
          <a:stretch>
            <a:fillRect/>
          </a:stretch>
        </p:blipFill>
        <p:spPr bwMode="auto">
          <a:xfrm>
            <a:off x="458788" y="4005263"/>
            <a:ext cx="3113087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7178" name="Picture 11" descr="F:\Nalogi-FL-01-2506x133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5" r="4384"/>
          <a:stretch>
            <a:fillRect/>
          </a:stretch>
        </p:blipFill>
        <p:spPr bwMode="auto">
          <a:xfrm>
            <a:off x="3787775" y="2997200"/>
            <a:ext cx="5013325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9" name="Прямоугольник 23"/>
          <p:cNvSpPr>
            <a:spLocks noChangeArrowheads="1"/>
          </p:cNvSpPr>
          <p:nvPr/>
        </p:nvSpPr>
        <p:spPr bwMode="auto">
          <a:xfrm>
            <a:off x="4695825" y="1873250"/>
            <a:ext cx="41052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Arial Narrow" pitchFamily="34" charset="0"/>
              </a:rPr>
              <a:t>МОБИЛЬНОЕ ПРИЛОЖЕНИЕ </a:t>
            </a:r>
          </a:p>
          <a:p>
            <a:r>
              <a:rPr lang="ru-RU" sz="2400" b="1">
                <a:solidFill>
                  <a:srgbClr val="0070C0"/>
                </a:solidFill>
                <a:latin typeface="Arial Narrow" pitchFamily="34" charset="0"/>
              </a:rPr>
              <a:t>НАЛОГИ ФЛ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Описание: E:\fns_\pict\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" t="5386" r="89847" b="56010"/>
          <a:stretch>
            <a:fillRect/>
          </a:stretch>
        </p:blipFill>
        <p:spPr bwMode="auto">
          <a:xfrm>
            <a:off x="8896350" y="5597525"/>
            <a:ext cx="236538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Описание: E:\fns_\pict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0" t="47926" r="37688" b="2791"/>
          <a:stretch>
            <a:fillRect/>
          </a:stretch>
        </p:blipFill>
        <p:spPr bwMode="auto">
          <a:xfrm>
            <a:off x="323850" y="333375"/>
            <a:ext cx="8607425" cy="613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Прямоугольник 4"/>
          <p:cNvSpPr>
            <a:spLocks noChangeArrowheads="1"/>
          </p:cNvSpPr>
          <p:nvPr/>
        </p:nvSpPr>
        <p:spPr bwMode="auto">
          <a:xfrm>
            <a:off x="307975" y="2781300"/>
            <a:ext cx="86233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0070C0"/>
                </a:solidFill>
                <a:latin typeface="Arial Narrow" pitchFamily="34" charset="0"/>
              </a:rPr>
              <a:t>Спасибо за внимание!</a:t>
            </a:r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313" y="765175"/>
            <a:ext cx="1204912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433</Words>
  <Application>Microsoft Office PowerPoint</Application>
  <PresentationFormat>Экран (4:3)</PresentationFormat>
  <Paragraphs>59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iNternet_kab_209</dc:creator>
  <cp:lastModifiedBy>Семенова Алёна Алексеевна</cp:lastModifiedBy>
  <cp:revision>138</cp:revision>
  <cp:lastPrinted>2021-11-10T06:43:52Z</cp:lastPrinted>
  <dcterms:created xsi:type="dcterms:W3CDTF">2019-03-14T06:01:55Z</dcterms:created>
  <dcterms:modified xsi:type="dcterms:W3CDTF">2021-11-10T06:45:10Z</dcterms:modified>
</cp:coreProperties>
</file>