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8" r:id="rId1"/>
  </p:sldMasterIdLst>
  <p:notesMasterIdLst>
    <p:notesMasterId r:id="rId8"/>
  </p:notesMasterIdLst>
  <p:sldIdLst>
    <p:sldId id="256" r:id="rId2"/>
    <p:sldId id="297" r:id="rId3"/>
    <p:sldId id="285" r:id="rId4"/>
    <p:sldId id="295" r:id="rId5"/>
    <p:sldId id="280" r:id="rId6"/>
    <p:sldId id="270" r:id="rId7"/>
  </p:sldIdLst>
  <p:sldSz cx="10693400" cy="7561263"/>
  <p:notesSz cx="6797675" cy="9872663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07" autoAdjust="0"/>
  </p:normalViewPr>
  <p:slideViewPr>
    <p:cSldViewPr>
      <p:cViewPr>
        <p:scale>
          <a:sx n="100" d="100"/>
          <a:sy n="100" d="100"/>
        </p:scale>
        <p:origin x="-1278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198" dirty="0">
                <a:solidFill>
                  <a:srgbClr val="002060"/>
                </a:solidFill>
              </a:rPr>
              <a:t>всего </a:t>
            </a:r>
            <a:r>
              <a:rPr lang="ru-RU" sz="3198" dirty="0" smtClean="0">
                <a:solidFill>
                  <a:srgbClr val="002060"/>
                </a:solidFill>
              </a:rPr>
              <a:t>7919 актуальных записей в ЕГРЮЛ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850152102811643E-2"/>
          <c:y val="0.16781580283069295"/>
          <c:w val="0.67116011191441716"/>
          <c:h val="0.754191644469997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7919 записей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explosion val="25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explosion val="30"/>
            <c:spPr>
              <a:solidFill>
                <a:srgbClr val="FFC000"/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798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dirty="0" smtClean="0"/>
                      <a:t>4747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2798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dirty="0" smtClean="0"/>
                      <a:t>1892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2798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dirty="0" smtClean="0"/>
                      <a:t>663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об адресе</c:v>
                </c:pt>
                <c:pt idx="1">
                  <c:v>о руководителе</c:v>
                </c:pt>
                <c:pt idx="2">
                  <c:v>об учредителе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4747</c:v>
                </c:pt>
                <c:pt idx="1">
                  <c:v>1892</c:v>
                </c:pt>
                <c:pt idx="2">
                  <c:v>663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7">
          <a:noFill/>
        </a:ln>
      </c:spPr>
    </c:plotArea>
    <c:legend>
      <c:legendPos val="r"/>
      <c:layout>
        <c:manualLayout>
          <c:xMode val="edge"/>
          <c:yMode val="edge"/>
          <c:x val="0.76865201938778427"/>
          <c:y val="0.42794517351997668"/>
          <c:w val="0.21221976583181143"/>
          <c:h val="0.20646343051955926"/>
        </c:manualLayout>
      </c:layout>
      <c:overlay val="0"/>
      <c:txPr>
        <a:bodyPr/>
        <a:lstStyle/>
        <a:p>
          <a:pPr>
            <a:defRPr sz="1999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096979505737309E-2"/>
          <c:y val="2.9279279279279279E-2"/>
          <c:w val="0.68025770450749079"/>
          <c:h val="0.562902213236858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2020 год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2693">
              <a:solidFill>
                <a:schemeClr val="tx2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2.6393929396238865E-3"/>
                  <c:y val="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2787858792477729E-3"/>
                  <c:y val="7.207207207207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7.657657657657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557571758495449E-2"/>
                  <c:y val="-2.0270270270270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999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протоколов</c:v>
                </c:pt>
                <c:pt idx="1">
                  <c:v>количество постановлений ч.4.ст.14.25 КоАП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299</c:v>
                </c:pt>
                <c:pt idx="1">
                  <c:v>135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2021 год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693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1.3199042960276616E-3"/>
                  <c:y val="9.6846846846846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7.4324324324324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393929396237898E-3"/>
                  <c:y val="8.108108108108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16661167931278E-2"/>
                  <c:y val="-2.7027027027027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999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протоколов</c:v>
                </c:pt>
                <c:pt idx="1">
                  <c:v>количество постановлений ч.4.ст.14.25 КоАП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404</c:v>
                </c:pt>
                <c:pt idx="1">
                  <c:v>185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 1 полугодие 2022 года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количество протоколов</c:v>
                </c:pt>
                <c:pt idx="1">
                  <c:v>количество постановлений ч.4.ст.14.25 КоАП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550</c:v>
                </c:pt>
                <c:pt idx="1">
                  <c:v>371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524928"/>
        <c:axId val="50526464"/>
        <c:axId val="0"/>
      </c:bar3DChart>
      <c:catAx>
        <c:axId val="50524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0526464"/>
        <c:crosses val="autoZero"/>
        <c:auto val="1"/>
        <c:lblAlgn val="ctr"/>
        <c:lblOffset val="100"/>
        <c:noMultiLvlLbl val="0"/>
      </c:catAx>
      <c:valAx>
        <c:axId val="5052646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50524928"/>
        <c:crosses val="autoZero"/>
        <c:crossBetween val="between"/>
      </c:valAx>
      <c:spPr>
        <a:noFill/>
        <a:ln w="25387">
          <a:noFill/>
        </a:ln>
      </c:spPr>
    </c:plotArea>
    <c:legend>
      <c:legendPos val="r"/>
      <c:layout>
        <c:manualLayout>
          <c:xMode val="edge"/>
          <c:yMode val="edge"/>
          <c:x val="0.73537186604561255"/>
          <c:y val="5.4418670639143081E-2"/>
          <c:w val="0.26462813395438733"/>
          <c:h val="0.67779243810739875"/>
        </c:manualLayout>
      </c:layout>
      <c:overlay val="0"/>
      <c:txPr>
        <a:bodyPr/>
        <a:lstStyle/>
        <a:p>
          <a:pPr>
            <a:defRPr sz="2799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0.29402</cdr:x>
      <cdr:y>0.14423</cdr:y>
    </cdr:from>
    <cdr:to>
      <cdr:x>0.35163</cdr:x>
      <cdr:y>0.20423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29520" y="813296"/>
          <a:ext cx="554406" cy="338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550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  <a:cs typeface="Calibri" pitchFamily="34" charset="0"/>
          </a:endParaRPr>
        </a:p>
      </cdr:txBody>
    </cdr:sp>
  </cdr:relSizeAnchor>
  <cdr:relSizeAnchor xmlns:cdr="http://schemas.openxmlformats.org/drawingml/2006/chartDrawing">
    <cdr:from>
      <cdr:x>0.68312</cdr:x>
      <cdr:y>0.33578</cdr:y>
    </cdr:from>
    <cdr:to>
      <cdr:x>0.77814</cdr:x>
      <cdr:y>0.49795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73936" y="189341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0.62326</cdr:x>
      <cdr:y>0.157</cdr:y>
    </cdr:from>
    <cdr:to>
      <cdr:x>0.71828</cdr:x>
      <cdr:y>0.24254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97872" y="885304"/>
          <a:ext cx="914400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0.58584</cdr:x>
      <cdr:y>0.2847</cdr:y>
    </cdr:from>
    <cdr:to>
      <cdr:x>0.66067</cdr:x>
      <cdr:y>0.36132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637832" y="1605384"/>
          <a:ext cx="720121" cy="4320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371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l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r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56907B5-5FC9-4F73-87D2-0F7C5EB22DE6}" type="datetimeFigureOut">
              <a:rPr lang="ru-RU"/>
              <a:pPr>
                <a:defRPr/>
              </a:pPr>
              <a:t>18.08.2022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81050" y="741363"/>
            <a:ext cx="52355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6" tIns="45567" rIns="91136" bIns="4556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7888"/>
            <a:ext cx="5438775" cy="4443412"/>
          </a:xfrm>
          <a:prstGeom prst="rect">
            <a:avLst/>
          </a:prstGeom>
        </p:spPr>
        <p:txBody>
          <a:bodyPr vert="horz" lIns="91136" tIns="45567" rIns="91136" bIns="4556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l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r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38DEB3-588B-47C5-A961-03A7BF4425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627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38DEB3-588B-47C5-A961-03A7BF44253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180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255720-EC37-40D9-82C5-305DD817DBB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7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B3E96-4882-4C57-9EDF-1C606C4BA915}" type="datetimeFigureOut">
              <a:rPr lang="ru-RU"/>
              <a:pPr>
                <a:defRPr/>
              </a:pPr>
              <a:t>18.08.2022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B9AEE-9F36-4B50-9264-6EB73F1CA6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506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41D50-425B-4791-B7C3-99804E81F8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64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74EC-F4CD-4F1E-B8F3-E11B50E777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3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5E2C7-21AF-4079-AB8E-505F242035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877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059A2-F673-46DA-BDBA-17CDAB1E19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81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B73F-56E2-4C20-8B8D-CEB05B067C8B}" type="datetimeFigureOut">
              <a:rPr lang="ru-RU"/>
              <a:pPr>
                <a:defRPr/>
              </a:pPr>
              <a:t>18.08.2022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EB8D8-11C3-4142-AA79-6CBBE727C2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26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6F1F3-8567-4155-9EE8-45A3388DE7B1}" type="datetimeFigureOut">
              <a:rPr lang="ru-RU"/>
              <a:pPr>
                <a:defRPr/>
              </a:pPr>
              <a:t>18.08.2022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18DFB-2F31-44DC-B088-D02D85E65B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92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1782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6D00-FFBE-460D-B718-47832A229A9E}" type="datetimeFigureOut">
              <a:rPr lang="ru-RU"/>
              <a:pPr>
                <a:defRPr/>
              </a:pPr>
              <a:t>18.08.2022</a:t>
            </a:fld>
            <a:endParaRPr lang="ru-RU" dirty="0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9164B-BDDB-455B-8424-77C626C0CC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310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1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1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BF0F7-9A6E-4C34-BCB3-58184CF312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2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0392-11CB-4812-8CE0-96612F5597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79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E7AD8-4919-48A0-B549-8F6D87D254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9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EE5B6-7312-45FC-B641-2963289446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409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F89EE-CA14-425C-BF15-F7AD8F6C21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5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FE4C037-1654-4BF8-8B14-B811FDFDA3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27" r:id="rId5"/>
    <p:sldLayoutId id="2147484337" r:id="rId6"/>
    <p:sldLayoutId id="2147484328" r:id="rId7"/>
    <p:sldLayoutId id="2147484329" r:id="rId8"/>
    <p:sldLayoutId id="2147484330" r:id="rId9"/>
    <p:sldLayoutId id="2147484331" r:id="rId10"/>
    <p:sldLayoutId id="2147484332" r:id="rId11"/>
    <p:sldLayoutId id="2147484338" r:id="rId12"/>
    <p:sldLayoutId id="2147484339" r:id="rId13"/>
  </p:sldLayoutIdLst>
  <p:hf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525" indent="-39052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809625" y="2700338"/>
            <a:ext cx="9163050" cy="2125662"/>
          </a:xfrm>
        </p:spPr>
        <p:txBody>
          <a:bodyPr rtlCol="0">
            <a:normAutofit fontScale="90000"/>
          </a:bodyPr>
          <a:lstStyle/>
          <a:p>
            <a:pPr defTabSz="1042872" eaLnBrk="1" fontAlgn="auto" hangingPunct="1">
              <a:spcAft>
                <a:spcPts val="0"/>
              </a:spcAft>
              <a:defRPr/>
            </a:pPr>
            <a:r>
              <a:rPr lang="ru-RU" altLang="ru-RU" sz="4400" smtClean="0"/>
              <a:t>Тема </a:t>
            </a:r>
            <a:r>
              <a:rPr lang="ru-RU" altLang="ru-RU" sz="4400"/>
              <a:t>«Достоверность ЕГРЮЛ, как основная составляющая прозрачного ведения бизнеса и комфортного налогового администрирования</a:t>
            </a:r>
            <a:r>
              <a:rPr lang="ru-RU" altLang="ru-RU" smtClean="0"/>
              <a:t>»</a:t>
            </a:r>
            <a:endParaRPr lang="ru-RU" altLang="ru-RU" dirty="0" smtClean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375" y="5076825"/>
            <a:ext cx="7486650" cy="1139825"/>
          </a:xfrm>
        </p:spPr>
        <p:txBody>
          <a:bodyPr/>
          <a:lstStyle/>
          <a:p>
            <a:pPr eaLnBrk="1" hangingPunct="1"/>
            <a:r>
              <a:rPr lang="ru-RU" altLang="ru-RU" sz="2400" dirty="0" smtClean="0">
                <a:solidFill>
                  <a:schemeClr val="bg1"/>
                </a:solidFill>
              </a:rPr>
              <a:t>Заместитель руководителя УФНС России по Вологодской области Макарова Светлана Васильевна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3588" y="0"/>
            <a:ext cx="6265862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</a:t>
            </a:r>
            <a:b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 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Вологодской области</a:t>
            </a:r>
            <a:endParaRPr lang="ru-RU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70888" y="107950"/>
            <a:ext cx="1512887" cy="1152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100" dirty="0"/>
          </a:p>
          <a:p>
            <a:pPr>
              <a:defRPr/>
            </a:pP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Сервисы сайта ФНС России 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www.nalog.ru)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EB8D8-11C3-4142-AA79-6CBBE727C23D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1781051"/>
            <a:ext cx="5256584" cy="502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756" y="1781051"/>
            <a:ext cx="4248472" cy="502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409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668337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записей о недостоверности сведений в ЕГРЮЛ                                 по состоянию на 01.07.2022г.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2412399"/>
              </p:ext>
            </p:extLst>
          </p:nvPr>
        </p:nvGraphicFramePr>
        <p:xfrm>
          <a:off x="534988" y="1189038"/>
          <a:ext cx="9623425" cy="556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1A1451-42EC-4F88-8E39-BBA9F90DBFF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957549"/>
          </a:xfrm>
        </p:spPr>
        <p:txBody>
          <a:bodyPr/>
          <a:lstStyle/>
          <a:p>
            <a:r>
              <a:rPr lang="ru-RU" sz="40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Сайт ФНС России </a:t>
            </a:r>
            <a:r>
              <a:rPr lang="en-US" sz="4000" b="1" dirty="0" smtClean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(www.nalog.ru</a:t>
            </a:r>
            <a:r>
              <a:rPr lang="en-US" sz="4000" b="1" dirty="0">
                <a:solidFill>
                  <a:srgbClr val="376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ru-RU" sz="40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34670" y="1260352"/>
            <a:ext cx="4724775" cy="864096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Риски бизнеса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 себя и контрагента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432101" y="1188344"/>
            <a:ext cx="4726631" cy="576064"/>
          </a:xfrm>
        </p:spPr>
        <p:txBody>
          <a:bodyPr/>
          <a:lstStyle/>
          <a:p>
            <a:r>
              <a:rPr lang="ru-RU" dirty="0" smtClean="0"/>
              <a:t>Прозрачный </a:t>
            </a:r>
            <a:r>
              <a:rPr lang="ru-RU" dirty="0"/>
              <a:t>Б</a:t>
            </a:r>
            <a:r>
              <a:rPr lang="ru-RU" dirty="0" smtClean="0"/>
              <a:t>изнес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EB8D8-11C3-4142-AA79-6CBBE727C23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3725" y="2196456"/>
            <a:ext cx="4725988" cy="20882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3924647"/>
            <a:ext cx="338455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142" y="4372074"/>
            <a:ext cx="3171825" cy="284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08" y="1851793"/>
            <a:ext cx="4462659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6" y="4372073"/>
            <a:ext cx="396081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4681263"/>
            <a:ext cx="2736850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7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741362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Привлечение к административной ответственности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598766"/>
              </p:ext>
            </p:extLst>
          </p:nvPr>
        </p:nvGraphicFramePr>
        <p:xfrm>
          <a:off x="500956" y="1095127"/>
          <a:ext cx="9623425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73917-2238-4975-B8BE-541FC8F4671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5" y="1620838"/>
            <a:ext cx="8561388" cy="5475287"/>
          </a:xfrm>
        </p:spPr>
        <p:txBody>
          <a:bodyPr/>
          <a:lstStyle/>
          <a:p>
            <a:pPr algn="just">
              <a:defRPr/>
            </a:pPr>
            <a:r>
              <a:rPr lang="ru-RU" sz="3600" dirty="0">
                <a:solidFill>
                  <a:srgbClr val="002060"/>
                </a:solidFill>
              </a:rPr>
              <a:t>Жизненный реестр -  максимально достоверный, актуальный, меняющийся, востребованный  и интересный для всех, потому что является количественным и качественным срезом юридических </a:t>
            </a:r>
            <a:r>
              <a:rPr lang="ru-RU" sz="3600" dirty="0" smtClean="0">
                <a:solidFill>
                  <a:srgbClr val="002060"/>
                </a:solidFill>
              </a:rPr>
              <a:t>лиц </a:t>
            </a:r>
            <a:r>
              <a:rPr lang="ru-RU" sz="3600" dirty="0">
                <a:solidFill>
                  <a:srgbClr val="002060"/>
                </a:solidFill>
              </a:rPr>
              <a:t>в их развитии  - от рождения до </a:t>
            </a:r>
            <a:r>
              <a:rPr lang="ru-RU" sz="3600" dirty="0" smtClean="0">
                <a:solidFill>
                  <a:srgbClr val="002060"/>
                </a:solidFill>
              </a:rPr>
              <a:t>ухода.</a:t>
            </a:r>
          </a:p>
          <a:p>
            <a:pPr algn="just"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0438" y="539750"/>
            <a:ext cx="8582025" cy="72072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ЦЕЛЬ 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ЖИЗНЕННЫЙ РЕЕСТР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DD9ACE-F101-4015-AB2F-398A07BFBF42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3960</TotalTime>
  <Words>129</Words>
  <Application>Microsoft Office PowerPoint</Application>
  <PresentationFormat>Произвольный</PresentationFormat>
  <Paragraphs>28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Тема «Достоверность ЕГРЮЛ, как основная составляющая прозрачного ведения бизнеса и комфортного налогового администрирования»</vt:lpstr>
      <vt:lpstr>Сервисы сайта ФНС России (www.nalog.ru)</vt:lpstr>
      <vt:lpstr>Количество записей о недостоверности сведений в ЕГРЮЛ                                 по состоянию на 01.07.2022г.</vt:lpstr>
      <vt:lpstr>Сайт ФНС России (www.nalog.ru)</vt:lpstr>
      <vt:lpstr>Привлечение к административной ответственности</vt:lpstr>
      <vt:lpstr>НАША ЦЕЛЬ  – ЖИЗНЕННЫЙ РЕЕСТР 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5900-19-011</dc:creator>
  <cp:lastModifiedBy>Титова Юлия Николаевна</cp:lastModifiedBy>
  <cp:revision>257</cp:revision>
  <cp:lastPrinted>2016-09-27T10:39:17Z</cp:lastPrinted>
  <dcterms:created xsi:type="dcterms:W3CDTF">2013-07-01T03:39:50Z</dcterms:created>
  <dcterms:modified xsi:type="dcterms:W3CDTF">2022-08-18T05:13:39Z</dcterms:modified>
</cp:coreProperties>
</file>