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theme/theme3.xml" ContentType="application/vnd.openxmlformats-officedocument.theme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61" r:id="rId1"/>
    <p:sldMasterId id="2147483701" r:id="rId2"/>
    <p:sldMasterId id="2147483714" r:id="rId3"/>
    <p:sldMasterId id="2147483727" r:id="rId4"/>
  </p:sldMasterIdLst>
  <p:notesMasterIdLst>
    <p:notesMasterId r:id="rId17"/>
  </p:notesMasterIdLst>
  <p:sldIdLst>
    <p:sldId id="392" r:id="rId5"/>
    <p:sldId id="394" r:id="rId6"/>
    <p:sldId id="404" r:id="rId7"/>
    <p:sldId id="405" r:id="rId8"/>
    <p:sldId id="406" r:id="rId9"/>
    <p:sldId id="407" r:id="rId10"/>
    <p:sldId id="408" r:id="rId11"/>
    <p:sldId id="409" r:id="rId12"/>
    <p:sldId id="410" r:id="rId13"/>
    <p:sldId id="411" r:id="rId14"/>
    <p:sldId id="412" r:id="rId15"/>
    <p:sldId id="413" r:id="rId16"/>
  </p:sldIdLst>
  <p:sldSz cx="10325100" cy="7150100"/>
  <p:notesSz cx="6858000" cy="9926638"/>
  <p:defaultTextStyle>
    <a:defPPr>
      <a:defRPr lang="ru-RU"/>
    </a:defPPr>
    <a:lvl1pPr marL="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96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52" userDrawn="1">
          <p15:clr>
            <a:srgbClr val="A4A3A4"/>
          </p15:clr>
        </p15:guide>
        <p15:guide id="2" pos="3252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7434"/>
    <a:srgbClr val="CCFFFF"/>
    <a:srgbClr val="FFFFCC"/>
    <a:srgbClr val="C7605D"/>
    <a:srgbClr val="C96765"/>
    <a:srgbClr val="6898C0"/>
    <a:srgbClr val="91BADB"/>
    <a:srgbClr val="F5801F"/>
    <a:srgbClr val="ECECEC"/>
    <a:srgbClr val="779DCB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7565" autoAdjust="0"/>
    <p:restoredTop sz="94660"/>
  </p:normalViewPr>
  <p:slideViewPr>
    <p:cSldViewPr snapToGrid="0">
      <p:cViewPr varScale="1">
        <p:scale>
          <a:sx n="88" d="100"/>
          <a:sy n="88" d="100"/>
        </p:scale>
        <p:origin x="-1038" y="-114"/>
      </p:cViewPr>
      <p:guideLst>
        <p:guide orient="horz" pos="2252"/>
        <p:guide pos="32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slide" Target="slides/slide9.xml"/><Relationship Id="rId18" Type="http://schemas.openxmlformats.org/officeDocument/2006/relationships/presProps" Target="presProps.xml"/><Relationship Id="rId3" Type="http://schemas.openxmlformats.org/officeDocument/2006/relationships/slideMaster" Target="slideMasters/slideMaster3.xml"/><Relationship Id="rId21" Type="http://schemas.openxmlformats.org/officeDocument/2006/relationships/tableStyles" Target="tableStyles.xml"/><Relationship Id="rId7" Type="http://schemas.openxmlformats.org/officeDocument/2006/relationships/slide" Target="slides/slide3.xml"/><Relationship Id="rId12" Type="http://schemas.openxmlformats.org/officeDocument/2006/relationships/slide" Target="slides/slide8.xml"/><Relationship Id="rId17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2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slide" Target="slides/slide11.xml"/><Relationship Id="rId10" Type="http://schemas.openxmlformats.org/officeDocument/2006/relationships/slide" Target="slides/slide6.xml"/><Relationship Id="rId19" Type="http://schemas.openxmlformats.org/officeDocument/2006/relationships/viewProps" Target="viewProps.xml"/><Relationship Id="rId4" Type="http://schemas.openxmlformats.org/officeDocument/2006/relationships/slideMaster" Target="slideMasters/slideMaster4.xml"/><Relationship Id="rId9" Type="http://schemas.openxmlformats.org/officeDocument/2006/relationships/slide" Target="slides/slide5.xml"/><Relationship Id="rId14" Type="http://schemas.openxmlformats.org/officeDocument/2006/relationships/slide" Target="slides/slide10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9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65" y="8"/>
            <a:ext cx="2972334" cy="497923"/>
          </a:xfrm>
          <a:prstGeom prst="rect">
            <a:avLst/>
          </a:prstGeom>
        </p:spPr>
        <p:txBody>
          <a:bodyPr vert="horz" lIns="91834" tIns="45920" rIns="91834" bIns="45920" rtlCol="0"/>
          <a:lstStyle>
            <a:lvl1pPr algn="r">
              <a:defRPr sz="1200"/>
            </a:lvl1pPr>
          </a:lstStyle>
          <a:p>
            <a:fld id="{015D4280-BC41-4E42-AA16-2AA78C7B1FFE}" type="datetimeFigureOut">
              <a:rPr lang="ru-RU" smtClean="0"/>
              <a:t>18.05.2021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011238" y="1241425"/>
            <a:ext cx="4835525" cy="33496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834" tIns="45920" rIns="91834" bIns="459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777201"/>
            <a:ext cx="5486400" cy="3908614"/>
          </a:xfrm>
          <a:prstGeom prst="rect">
            <a:avLst/>
          </a:prstGeom>
        </p:spPr>
        <p:txBody>
          <a:bodyPr vert="horz" lIns="91834" tIns="45920" rIns="91834" bIns="459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9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65" y="9428725"/>
            <a:ext cx="2972334" cy="497922"/>
          </a:xfrm>
          <a:prstGeom prst="rect">
            <a:avLst/>
          </a:prstGeom>
        </p:spPr>
        <p:txBody>
          <a:bodyPr vert="horz" lIns="91834" tIns="45920" rIns="91834" bIns="45920" rtlCol="0" anchor="b"/>
          <a:lstStyle>
            <a:lvl1pPr algn="r">
              <a:defRPr sz="1200"/>
            </a:lvl1pPr>
          </a:lstStyle>
          <a:p>
            <a:fld id="{2E1820A0-B833-4BFF-80CC-437100E604A7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87444996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1pPr>
    <a:lvl2pPr marL="49926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2pPr>
    <a:lvl3pPr marL="998525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3pPr>
    <a:lvl4pPr marL="149778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4pPr>
    <a:lvl5pPr marL="1997050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5pPr>
    <a:lvl6pPr marL="2496312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6pPr>
    <a:lvl7pPr marL="2995574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7pPr>
    <a:lvl8pPr marL="3494837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8pPr>
    <a:lvl9pPr marL="3994099" algn="l" defTabSz="998525" rtl="0" eaLnBrk="1" latinLnBrk="0" hangingPunct="1">
      <a:defRPr sz="131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3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4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7624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5248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42873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90497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38122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85746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33371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8099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0005185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47188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3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3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286562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 smtClean="0"/>
              <a:t>О ЧЕМ ВЫ РАССКАЖЕТЕ СЕГОДНЯ? </a:t>
            </a:r>
            <a:endParaRPr lang="ru-RU" dirty="0"/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0" y="1625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2" y="2574050"/>
            <a:ext cx="4715924" cy="1201200"/>
          </a:xfrm>
          <a:prstGeom prst="rect">
            <a:avLst/>
          </a:prstGeom>
        </p:spPr>
        <p:txBody>
          <a:bodyPr vert="horz" wrap="square" lIns="144999" tIns="72499" rIns="144999" bIns="72499" rtlCol="0" anchor="ctr">
            <a:noAutofit/>
          </a:bodyPr>
          <a:lstStyle/>
          <a:p>
            <a:pPr algn="ctr" defTabSz="1449951">
              <a:spcBef>
                <a:spcPct val="0"/>
              </a:spcBef>
            </a:pPr>
            <a:r>
              <a:rPr lang="ru-RU" sz="2502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502" b="1" dirty="0">
                <a:solidFill>
                  <a:prstClr val="white"/>
                </a:solidFill>
              </a:rPr>
            </a:br>
            <a:r>
              <a:rPr lang="ru-RU" sz="2502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265766524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4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43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6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2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36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1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05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89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73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351C65E-8F6E-42EE-B3C0-4A95FCE679DA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347106817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12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49097" indent="-149097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06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03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15" indent="-15581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09" indent="-149097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047CD7BE-4192-4CA4-8359-4EFF4B96C4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57008290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43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684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2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36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1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050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89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73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168660-84F5-4C75-8EDB-FDB4F0A9815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1294735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8C8EA1E-51AC-4F56-BEE6-45F4EDBB0C3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6787832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7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43" indent="0">
              <a:buNone/>
              <a:defRPr sz="1694" b="1"/>
            </a:lvl2pPr>
            <a:lvl3pPr marL="773684" indent="0">
              <a:buNone/>
              <a:defRPr sz="1524" b="1"/>
            </a:lvl3pPr>
            <a:lvl4pPr marL="1160526" indent="0">
              <a:buNone/>
              <a:defRPr sz="1355" b="1"/>
            </a:lvl4pPr>
            <a:lvl5pPr marL="1547368" indent="0">
              <a:buNone/>
              <a:defRPr sz="1355" b="1"/>
            </a:lvl5pPr>
            <a:lvl6pPr marL="1934210" indent="0">
              <a:buNone/>
              <a:defRPr sz="1355" b="1"/>
            </a:lvl6pPr>
            <a:lvl7pPr marL="2321050" indent="0">
              <a:buNone/>
              <a:defRPr sz="1355" b="1"/>
            </a:lvl7pPr>
            <a:lvl8pPr marL="2707894" indent="0">
              <a:buNone/>
              <a:defRPr sz="1355" b="1"/>
            </a:lvl8pPr>
            <a:lvl9pPr marL="3094734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7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677E4E8-EA03-4B81-B471-5BAA76F4ED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85689642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A7A3B0-9322-4C6A-93A9-E9BB0442A478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7980533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E01B4E-A66B-4E86-8A70-8E9886B2E62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5954896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7" y="5158097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7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7"/>
            <a:ext cx="9577605" cy="5024005"/>
          </a:xfrm>
        </p:spPr>
        <p:txBody>
          <a:bodyPr lIns="0" tIns="0" rIns="0" bIns="0"/>
          <a:lstStyle>
            <a:lvl1pPr marL="183554" indent="-183554">
              <a:buClr>
                <a:srgbClr val="C00000"/>
              </a:buClr>
              <a:buFont typeface="Arial" pitchFamily="34" charset="0"/>
              <a:buChar char="•"/>
              <a:defRPr sz="2919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75371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558926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750748" indent="-191821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934299" indent="-18355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5"/>
            <a:ext cx="533798" cy="380677"/>
          </a:xfrm>
        </p:spPr>
        <p:txBody>
          <a:bodyPr lIns="0" rIns="0"/>
          <a:lstStyle>
            <a:lvl1pPr algn="ctr">
              <a:defRPr sz="3336" b="1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2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27093" tIns="63547" rIns="127093" bIns="63547" anchor="ctr"/>
          <a:lstStyle/>
          <a:p>
            <a:pPr algn="ctr" defTabSz="1270888">
              <a:defRPr/>
            </a:pPr>
            <a:endParaRPr lang="ru-RU" sz="2502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809650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2D43A7-6EF3-41E0-AC48-2E00E820301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446265818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43" indent="0">
              <a:buNone/>
              <a:defRPr sz="2371"/>
            </a:lvl2pPr>
            <a:lvl3pPr marL="773684" indent="0">
              <a:buNone/>
              <a:defRPr sz="2033"/>
            </a:lvl3pPr>
            <a:lvl4pPr marL="1160526" indent="0">
              <a:buNone/>
              <a:defRPr sz="1694"/>
            </a:lvl4pPr>
            <a:lvl5pPr marL="1547368" indent="0">
              <a:buNone/>
              <a:defRPr sz="1694"/>
            </a:lvl5pPr>
            <a:lvl6pPr marL="1934210" indent="0">
              <a:buNone/>
              <a:defRPr sz="1694"/>
            </a:lvl6pPr>
            <a:lvl7pPr marL="2321050" indent="0">
              <a:buNone/>
              <a:defRPr sz="1694"/>
            </a:lvl7pPr>
            <a:lvl8pPr marL="2707894" indent="0">
              <a:buNone/>
              <a:defRPr sz="1694"/>
            </a:lvl8pPr>
            <a:lvl9pPr marL="3094734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43" indent="0">
              <a:buNone/>
              <a:defRPr sz="1016"/>
            </a:lvl2pPr>
            <a:lvl3pPr marL="773684" indent="0">
              <a:buNone/>
              <a:defRPr sz="847"/>
            </a:lvl3pPr>
            <a:lvl4pPr marL="1160526" indent="0">
              <a:buNone/>
              <a:defRPr sz="762"/>
            </a:lvl4pPr>
            <a:lvl5pPr marL="1547368" indent="0">
              <a:buNone/>
              <a:defRPr sz="762"/>
            </a:lvl5pPr>
            <a:lvl6pPr marL="1934210" indent="0">
              <a:buNone/>
              <a:defRPr sz="762"/>
            </a:lvl6pPr>
            <a:lvl7pPr marL="2321050" indent="0">
              <a:buNone/>
              <a:defRPr sz="762"/>
            </a:lvl7pPr>
            <a:lvl8pPr marL="2707894" indent="0">
              <a:buNone/>
              <a:defRPr sz="762"/>
            </a:lvl8pPr>
            <a:lvl9pPr marL="3094734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A6FD15E-3132-4DC4-8489-EB787B96F0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01239087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8EC45D7-153B-400D-9BFC-F653B25E357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2444166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A6F6B33-DF5C-43F9-98E6-2DA38D106FA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824209377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2299506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3"/>
            <a:ext cx="8776335" cy="1532637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5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0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5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0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25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08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79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11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C547AB2-916E-4871-86E4-EB94C8F6331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23648989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 userDrawn="1"/>
        </p:nvSpPr>
        <p:spPr>
          <a:xfrm>
            <a:off x="9732214" y="5157341"/>
            <a:ext cx="489367" cy="1315818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5" name="Прямоугольник 4"/>
          <p:cNvSpPr/>
          <p:nvPr userDrawn="1"/>
        </p:nvSpPr>
        <p:spPr>
          <a:xfrm>
            <a:off x="9732214" y="6493020"/>
            <a:ext cx="489367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0" y="0"/>
            <a:ext cx="326693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37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 smtClean="0"/>
              <a:t>Образец заголовка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6"/>
            <a:ext cx="9577605" cy="5024005"/>
          </a:xfrm>
        </p:spPr>
        <p:txBody>
          <a:bodyPr lIns="0" tIns="0" rIns="0" bIns="0"/>
          <a:lstStyle>
            <a:lvl1pPr marL="149100" indent="-149100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13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14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30" indent="-155815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27" indent="-149100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 smtClean="0"/>
              <a:t>Образец текста</a:t>
            </a:r>
          </a:p>
          <a:p>
            <a:pPr lvl="1"/>
            <a:r>
              <a:rPr lang="ru-RU" dirty="0" smtClean="0"/>
              <a:t>Второй уровень</a:t>
            </a:r>
          </a:p>
          <a:p>
            <a:pPr lvl="2"/>
            <a:r>
              <a:rPr lang="ru-RU" dirty="0" smtClean="0"/>
              <a:t>Третий уровень</a:t>
            </a:r>
          </a:p>
          <a:p>
            <a:pPr lvl="3"/>
            <a:r>
              <a:rPr lang="ru-RU" dirty="0" smtClean="0"/>
              <a:t>Четвертый уровень</a:t>
            </a:r>
          </a:p>
          <a:p>
            <a:pPr lvl="4"/>
            <a:r>
              <a:rPr lang="ru-RU" dirty="0" smtClean="0"/>
              <a:t>Пятый уровень</a:t>
            </a:r>
            <a:endParaRPr lang="ru-RU" dirty="0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047" y="6507915"/>
            <a:ext cx="533733" cy="380677"/>
          </a:xfrm>
        </p:spPr>
        <p:txBody>
          <a:bodyPr lIns="0" rIns="0"/>
          <a:lstStyle>
            <a:lvl1pPr algn="ctr">
              <a:defRPr sz="2710" b="1">
                <a:solidFill>
                  <a:srgbClr val="FFFFFF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fld id="{9FFBF7B0-9092-44D9-ABE0-0C51D321D4E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8083735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5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0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5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0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25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08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7962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11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CC5D8-AD74-47A1-98D7-85562BDAA21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75259332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673F320-416C-467B-B61F-BF9202FFDCA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803554099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6" y="1600498"/>
            <a:ext cx="4562045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6" y="2267508"/>
            <a:ext cx="4562045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8"/>
            <a:ext cx="4563837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52" indent="0">
              <a:buNone/>
              <a:defRPr sz="1694" b="1"/>
            </a:lvl2pPr>
            <a:lvl3pPr marL="773702" indent="0">
              <a:buNone/>
              <a:defRPr sz="1524" b="1"/>
            </a:lvl3pPr>
            <a:lvl4pPr marL="1160554" indent="0">
              <a:buNone/>
              <a:defRPr sz="1355" b="1"/>
            </a:lvl4pPr>
            <a:lvl5pPr marL="1547407" indent="0">
              <a:buNone/>
              <a:defRPr sz="1355" b="1"/>
            </a:lvl5pPr>
            <a:lvl6pPr marL="1934257" indent="0">
              <a:buNone/>
              <a:defRPr sz="1355" b="1"/>
            </a:lvl6pPr>
            <a:lvl7pPr marL="2321108" indent="0">
              <a:buNone/>
              <a:defRPr sz="1355" b="1"/>
            </a:lvl7pPr>
            <a:lvl8pPr marL="2707962" indent="0">
              <a:buNone/>
              <a:defRPr sz="1355" b="1"/>
            </a:lvl8pPr>
            <a:lvl9pPr marL="3094811" indent="0">
              <a:buNone/>
              <a:defRPr sz="1355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7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78A0EC-99EA-43FD-82B3-E6F128D635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7463767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8"/>
            <a:ext cx="8776335" cy="1420089"/>
          </a:xfrm>
        </p:spPr>
        <p:txBody>
          <a:bodyPr anchor="t"/>
          <a:lstStyle>
            <a:lvl1pPr algn="l">
              <a:defRPr sz="417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2085">
                <a:solidFill>
                  <a:schemeClr val="tx1">
                    <a:tint val="75000"/>
                  </a:schemeClr>
                </a:solidFill>
              </a:defRPr>
            </a:lvl1pPr>
            <a:lvl2pPr marL="476245" indent="0">
              <a:buNone/>
              <a:defRPr sz="1877">
                <a:solidFill>
                  <a:schemeClr val="tx1">
                    <a:tint val="75000"/>
                  </a:schemeClr>
                </a:solidFill>
              </a:defRPr>
            </a:lvl2pPr>
            <a:lvl3pPr marL="952488" indent="0">
              <a:buNone/>
              <a:defRPr sz="1668">
                <a:solidFill>
                  <a:schemeClr val="tx1">
                    <a:tint val="75000"/>
                  </a:schemeClr>
                </a:solidFill>
              </a:defRPr>
            </a:lvl3pPr>
            <a:lvl4pPr marL="1428733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4pPr>
            <a:lvl5pPr marL="1904978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5pPr>
            <a:lvl6pPr marL="2381221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6pPr>
            <a:lvl7pPr marL="2857465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7pPr>
            <a:lvl8pPr marL="3333712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8pPr>
            <a:lvl9pPr marL="3809954" indent="0">
              <a:buNone/>
              <a:defRPr sz="14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629687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CAC99FA-66EF-4E6B-9B59-875313EBC15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932856052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70FADF9-50A2-47B7-BC6E-DF049501437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978315891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79"/>
            <a:ext cx="3396887" cy="1211546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3"/>
            <a:ext cx="5772018" cy="6102412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7"/>
            <a:ext cx="3396887" cy="4890868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6255CE6-844F-4B33-A9EF-6154A51A16D6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506964019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52" indent="0">
              <a:buNone/>
              <a:defRPr sz="2371"/>
            </a:lvl2pPr>
            <a:lvl3pPr marL="773702" indent="0">
              <a:buNone/>
              <a:defRPr sz="2033"/>
            </a:lvl3pPr>
            <a:lvl4pPr marL="1160554" indent="0">
              <a:buNone/>
              <a:defRPr sz="1694"/>
            </a:lvl4pPr>
            <a:lvl5pPr marL="1547407" indent="0">
              <a:buNone/>
              <a:defRPr sz="1694"/>
            </a:lvl5pPr>
            <a:lvl6pPr marL="1934257" indent="0">
              <a:buNone/>
              <a:defRPr sz="1694"/>
            </a:lvl6pPr>
            <a:lvl7pPr marL="2321108" indent="0">
              <a:buNone/>
              <a:defRPr sz="1694"/>
            </a:lvl7pPr>
            <a:lvl8pPr marL="2707962" indent="0">
              <a:buNone/>
              <a:defRPr sz="1694"/>
            </a:lvl8pPr>
            <a:lvl9pPr marL="3094811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52" indent="0">
              <a:buNone/>
              <a:defRPr sz="1016"/>
            </a:lvl2pPr>
            <a:lvl3pPr marL="773702" indent="0">
              <a:buNone/>
              <a:defRPr sz="847"/>
            </a:lvl3pPr>
            <a:lvl4pPr marL="1160554" indent="0">
              <a:buNone/>
              <a:defRPr sz="762"/>
            </a:lvl4pPr>
            <a:lvl5pPr marL="1547407" indent="0">
              <a:buNone/>
              <a:defRPr sz="762"/>
            </a:lvl5pPr>
            <a:lvl6pPr marL="1934257" indent="0">
              <a:buNone/>
              <a:defRPr sz="762"/>
            </a:lvl6pPr>
            <a:lvl7pPr marL="2321108" indent="0">
              <a:buNone/>
              <a:defRPr sz="762"/>
            </a:lvl7pPr>
            <a:lvl8pPr marL="2707962" indent="0">
              <a:buNone/>
              <a:defRPr sz="762"/>
            </a:lvl8pPr>
            <a:lvl9pPr marL="3094811" indent="0">
              <a:buNone/>
              <a:defRPr sz="762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DCF089-5041-4AE8-A9B4-CD36512A102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979940457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F1FAF68-E4FF-4787-BD32-A9A403FB592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4157446109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5" y="6627084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3" y="6627084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eaLnBrk="1" fontAlgn="auto" hangingPunct="1">
              <a:spcBef>
                <a:spcPts val="0"/>
              </a:spcBef>
              <a:spcAft>
                <a:spcPts val="0"/>
              </a:spcAft>
              <a:defRPr>
                <a:solidFill>
                  <a:prstClr val="black"/>
                </a:solidFill>
                <a:latin typeface="+mn-lt"/>
              </a:defRPr>
            </a:lvl1pPr>
          </a:lstStyle>
          <a:p>
            <a:pPr defTabSz="774405">
              <a:defRPr/>
            </a:pPr>
            <a:endParaRPr lang="ru-RU" sz="1524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351744-9EE3-4F3E-9248-A1AAD2CE667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40802259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1656"/>
            <a:ext cx="10325100" cy="7148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" name="Picture 2"/>
          <p:cNvPicPr>
            <a:picLocks noChangeAspect="1" noChangeArrowheads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>
            <a:spLocks noChangeArrowheads="1"/>
          </p:cNvSpPr>
          <p:nvPr userDrawn="1"/>
        </p:nvSpPr>
        <p:spPr bwMode="auto">
          <a:xfrm>
            <a:off x="2578586" y="2573706"/>
            <a:ext cx="4714861" cy="120161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117779" tIns="58889" rIns="117779" bIns="58889" anchor="ctr"/>
          <a:lstStyle>
            <a:lvl1pPr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 defTabSz="1390650"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defTabSz="1390650" fontAlgn="base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ctr" fontAlgn="base">
              <a:spcBef>
                <a:spcPct val="0"/>
              </a:spcBef>
              <a:spcAft>
                <a:spcPct val="0"/>
              </a:spcAft>
              <a:defRPr/>
            </a:pPr>
            <a:r>
              <a:rPr lang="ru-RU" altLang="ru-RU" sz="2033" b="1" smtClean="0">
                <a:solidFill>
                  <a:srgbClr val="FFFFFF"/>
                </a:solidFill>
              </a:rPr>
              <a:t>ФЕДЕРАЛЬНАЯ НАЛОГОВАЯ </a:t>
            </a:r>
            <a:br>
              <a:rPr lang="ru-RU" altLang="ru-RU" sz="2033" b="1" smtClean="0">
                <a:solidFill>
                  <a:srgbClr val="FFFFFF"/>
                </a:solidFill>
              </a:rPr>
            </a:br>
            <a:r>
              <a:rPr lang="ru-RU" altLang="ru-RU" sz="2033" b="1" smtClean="0">
                <a:solidFill>
                  <a:srgbClr val="FFFFFF"/>
                </a:solidFill>
              </a:rPr>
              <a:t>СЛУЖБА</a:t>
            </a:r>
          </a:p>
        </p:txBody>
      </p:sp>
      <p:sp>
        <p:nvSpPr>
          <p:cNvPr id="10" name="Текст 9"/>
          <p:cNvSpPr>
            <a:spLocks noGrp="1"/>
          </p:cNvSpPr>
          <p:nvPr>
            <p:ph type="body" sz="quarter" idx="10"/>
          </p:nvPr>
        </p:nvSpPr>
        <p:spPr>
          <a:xfrm>
            <a:off x="519331" y="4125431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smtClean="0"/>
              <a:t>Образец текста</a:t>
            </a:r>
          </a:p>
        </p:txBody>
      </p:sp>
    </p:spTree>
    <p:extLst>
      <p:ext uri="{BB962C8B-B14F-4D97-AF65-F5344CB8AC3E}">
        <p14:creationId xmlns:p14="http://schemas.microsoft.com/office/powerpoint/2010/main" val="3106026867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74383" y="2221172"/>
            <a:ext cx="8776335" cy="1532638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548765" y="4051727"/>
            <a:ext cx="7227570" cy="1827248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38686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773722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160584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547446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1934305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321167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270802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094889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4DD3B24-17C6-4A27-98CA-E0E92DC0559F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50884652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 userDrawn="1"/>
        </p:nvSpPr>
        <p:spPr>
          <a:xfrm>
            <a:off x="9732296" y="5158095"/>
            <a:ext cx="489366" cy="1315265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6" name="Прямоугольник 5"/>
          <p:cNvSpPr/>
          <p:nvPr userDrawn="1"/>
        </p:nvSpPr>
        <p:spPr>
          <a:xfrm>
            <a:off x="9732296" y="6493222"/>
            <a:ext cx="489366" cy="450191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 dirty="0">
              <a:solidFill>
                <a:prstClr val="white"/>
              </a:solidFill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8133959" cy="951487"/>
          </a:xfrm>
        </p:spPr>
        <p:txBody>
          <a:bodyPr/>
          <a:lstStyle>
            <a:lvl1pPr>
              <a:defRPr>
                <a:solidFill>
                  <a:srgbClr val="104E72"/>
                </a:solidFill>
              </a:defRPr>
            </a:lvl1pPr>
          </a:lstStyle>
          <a:p>
            <a:r>
              <a:rPr lang="ru-RU" dirty="0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647112" y="1422025"/>
            <a:ext cx="9577605" cy="5024005"/>
          </a:xfrm>
        </p:spPr>
        <p:txBody>
          <a:bodyPr lIns="0" tIns="0" rIns="0" bIns="0"/>
          <a:lstStyle>
            <a:lvl1pPr marL="149104" indent="-149104">
              <a:buClr>
                <a:srgbClr val="C00000"/>
              </a:buClr>
              <a:buFont typeface="Arial" pitchFamily="34" charset="0"/>
              <a:buChar char="•"/>
              <a:defRPr sz="2371" b="1"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1pPr>
            <a:lvl2pPr marL="304920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2pPr>
            <a:lvl3pPr marL="454025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3pPr>
            <a:lvl4pPr marL="609845" indent="-155819">
              <a:buClr>
                <a:srgbClr val="2685C5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4pPr>
            <a:lvl5pPr marL="758947" indent="-149104">
              <a:buClr>
                <a:srgbClr val="C00000"/>
              </a:buClr>
              <a:buFont typeface="Arial" pitchFamily="34" charset="0"/>
              <a:buChar char="•"/>
              <a:defRPr>
                <a:solidFill>
                  <a:srgbClr val="104E72"/>
                </a:solidFill>
                <a:latin typeface="Arial" pitchFamily="34" charset="0"/>
                <a:cs typeface="Arial" pitchFamily="34" charset="0"/>
              </a:defRPr>
            </a:lvl5pPr>
          </a:lstStyle>
          <a:p>
            <a:pPr lvl="0"/>
            <a:r>
              <a:rPr lang="ru-RU" dirty="0"/>
              <a:t>Образец текста</a:t>
            </a:r>
          </a:p>
          <a:p>
            <a:pPr lvl="1"/>
            <a:r>
              <a:rPr lang="ru-RU" dirty="0"/>
              <a:t>Второй уровень</a:t>
            </a:r>
          </a:p>
          <a:p>
            <a:pPr lvl="2"/>
            <a:r>
              <a:rPr lang="ru-RU" dirty="0"/>
              <a:t>Третий уровень</a:t>
            </a:r>
          </a:p>
          <a:p>
            <a:pPr lvl="3"/>
            <a:r>
              <a:rPr lang="ru-RU" dirty="0"/>
              <a:t>Четвертый уровень</a:t>
            </a:r>
          </a:p>
          <a:p>
            <a:pPr lvl="4"/>
            <a:r>
              <a:rPr lang="ru-RU" dirty="0"/>
              <a:t>Пятый уровень</a:t>
            </a:r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0"/>
          </p:nvPr>
        </p:nvSpPr>
        <p:spPr>
          <a:xfrm>
            <a:off x="9712421" y="6508163"/>
            <a:ext cx="533798" cy="380677"/>
          </a:xfrm>
        </p:spPr>
        <p:txBody>
          <a:bodyPr lIns="0" rIns="0"/>
          <a:lstStyle>
            <a:lvl1pPr algn="ctr">
              <a:defRPr sz="1807" i="0">
                <a:solidFill>
                  <a:schemeClr val="bg1"/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7" name="Прямоугольник 6"/>
          <p:cNvSpPr/>
          <p:nvPr userDrawn="1"/>
        </p:nvSpPr>
        <p:spPr>
          <a:xfrm>
            <a:off x="1" y="1"/>
            <a:ext cx="326244" cy="1125479"/>
          </a:xfrm>
          <a:prstGeom prst="rect">
            <a:avLst/>
          </a:prstGeom>
          <a:solidFill>
            <a:srgbClr val="C00000"/>
          </a:solidFill>
          <a:ln>
            <a:solidFill>
              <a:srgbClr val="C0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03235" tIns="51618" rIns="103235" bIns="51618" anchor="ctr"/>
          <a:lstStyle/>
          <a:p>
            <a:pPr algn="ctr" defTabSz="1032363">
              <a:defRPr/>
            </a:pPr>
            <a:endParaRPr lang="ru-RU" sz="2033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09559605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15612" y="4594607"/>
            <a:ext cx="8776335" cy="1420089"/>
          </a:xfrm>
        </p:spPr>
        <p:txBody>
          <a:bodyPr anchor="t"/>
          <a:lstStyle>
            <a:lvl1pPr algn="l">
              <a:defRPr sz="3388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815612" y="3030518"/>
            <a:ext cx="8776335" cy="1564084"/>
          </a:xfrm>
        </p:spPr>
        <p:txBody>
          <a:bodyPr anchor="b"/>
          <a:lstStyle>
            <a:lvl1pPr marL="0" indent="0">
              <a:buNone/>
              <a:defRPr sz="1694">
                <a:solidFill>
                  <a:schemeClr val="tx1">
                    <a:tint val="75000"/>
                  </a:schemeClr>
                </a:solidFill>
              </a:defRPr>
            </a:lvl1pPr>
            <a:lvl2pPr marL="386862" indent="0">
              <a:buNone/>
              <a:defRPr sz="1524">
                <a:solidFill>
                  <a:schemeClr val="tx1">
                    <a:tint val="75000"/>
                  </a:schemeClr>
                </a:solidFill>
              </a:defRPr>
            </a:lvl2pPr>
            <a:lvl3pPr marL="773722" indent="0">
              <a:buNone/>
              <a:defRPr sz="1355">
                <a:solidFill>
                  <a:schemeClr val="tx1">
                    <a:tint val="75000"/>
                  </a:schemeClr>
                </a:solidFill>
              </a:defRPr>
            </a:lvl3pPr>
            <a:lvl4pPr marL="1160584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4pPr>
            <a:lvl5pPr marL="1547446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5pPr>
            <a:lvl6pPr marL="1934305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6pPr>
            <a:lvl7pPr marL="2321167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7pPr>
            <a:lvl8pPr marL="270802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8pPr>
            <a:lvl9pPr marL="3094889" indent="0">
              <a:buNone/>
              <a:defRPr sz="1186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7F8021-ED8C-4BDF-B535-680A6D8767B5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01054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60"/>
            <a:ext cx="4560253" cy="4718735"/>
          </a:xfrm>
        </p:spPr>
        <p:txBody>
          <a:bodyPr/>
          <a:lstStyle>
            <a:lvl1pPr>
              <a:defRPr sz="2919"/>
            </a:lvl1pPr>
            <a:lvl2pPr>
              <a:defRPr sz="2502"/>
            </a:lvl2pPr>
            <a:lvl3pPr>
              <a:defRPr sz="2085"/>
            </a:lvl3pPr>
            <a:lvl4pPr>
              <a:defRPr sz="1877"/>
            </a:lvl4pPr>
            <a:lvl5pPr>
              <a:defRPr sz="1877"/>
            </a:lvl5pPr>
            <a:lvl6pPr>
              <a:defRPr sz="1877"/>
            </a:lvl6pPr>
            <a:lvl7pPr>
              <a:defRPr sz="1877"/>
            </a:lvl7pPr>
            <a:lvl8pPr>
              <a:defRPr sz="1877"/>
            </a:lvl8pPr>
            <a:lvl9pPr>
              <a:defRPr sz="1877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00377993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16255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248592" y="1668358"/>
            <a:ext cx="4560253" cy="4718735"/>
          </a:xfrm>
        </p:spPr>
        <p:txBody>
          <a:bodyPr/>
          <a:lstStyle>
            <a:lvl1pPr>
              <a:defRPr sz="2371"/>
            </a:lvl1pPr>
            <a:lvl2pPr>
              <a:defRPr sz="2033"/>
            </a:lvl2pPr>
            <a:lvl3pPr>
              <a:defRPr sz="1694"/>
            </a:lvl3pPr>
            <a:lvl4pPr>
              <a:defRPr sz="1524"/>
            </a:lvl4pPr>
            <a:lvl5pPr>
              <a:defRPr sz="1524"/>
            </a:lvl5pPr>
            <a:lvl6pPr>
              <a:defRPr sz="1524"/>
            </a:lvl6pPr>
            <a:lvl7pPr>
              <a:defRPr sz="1524"/>
            </a:lvl7pPr>
            <a:lvl8pPr>
              <a:defRPr sz="1524"/>
            </a:lvl8pPr>
            <a:lvl9pPr>
              <a:defRPr sz="152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AE65D7-EF62-48DF-8BE3-AABB744AD3D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9688675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8"/>
            <a:ext cx="4562046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5" y="1600498"/>
            <a:ext cx="4563838" cy="667012"/>
          </a:xfrm>
        </p:spPr>
        <p:txBody>
          <a:bodyPr anchor="b"/>
          <a:lstStyle>
            <a:lvl1pPr marL="0" indent="0">
              <a:buNone/>
              <a:defRPr sz="2033" b="1"/>
            </a:lvl1pPr>
            <a:lvl2pPr marL="386862" indent="0">
              <a:buNone/>
              <a:defRPr sz="1694" b="1"/>
            </a:lvl2pPr>
            <a:lvl3pPr marL="773722" indent="0">
              <a:buNone/>
              <a:defRPr sz="1524" b="1"/>
            </a:lvl3pPr>
            <a:lvl4pPr marL="1160584" indent="0">
              <a:buNone/>
              <a:defRPr sz="1355" b="1"/>
            </a:lvl4pPr>
            <a:lvl5pPr marL="1547446" indent="0">
              <a:buNone/>
              <a:defRPr sz="1355" b="1"/>
            </a:lvl5pPr>
            <a:lvl6pPr marL="1934305" indent="0">
              <a:buNone/>
              <a:defRPr sz="1355" b="1"/>
            </a:lvl6pPr>
            <a:lvl7pPr marL="2321167" indent="0">
              <a:buNone/>
              <a:defRPr sz="1355" b="1"/>
            </a:lvl7pPr>
            <a:lvl8pPr marL="2708029" indent="0">
              <a:buNone/>
              <a:defRPr sz="1355" b="1"/>
            </a:lvl8pPr>
            <a:lvl9pPr marL="3094889" indent="0">
              <a:buNone/>
              <a:defRPr sz="1355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5" y="2267508"/>
            <a:ext cx="4563838" cy="4119584"/>
          </a:xfrm>
        </p:spPr>
        <p:txBody>
          <a:bodyPr/>
          <a:lstStyle>
            <a:lvl1pPr>
              <a:defRPr sz="2033"/>
            </a:lvl1pPr>
            <a:lvl2pPr>
              <a:defRPr sz="1694"/>
            </a:lvl2pPr>
            <a:lvl3pPr>
              <a:defRPr sz="1524"/>
            </a:lvl3pPr>
            <a:lvl4pPr>
              <a:defRPr sz="1355"/>
            </a:lvl4pPr>
            <a:lvl5pPr>
              <a:defRPr sz="1355"/>
            </a:lvl5pPr>
            <a:lvl6pPr>
              <a:defRPr sz="1355"/>
            </a:lvl6pPr>
            <a:lvl7pPr>
              <a:defRPr sz="1355"/>
            </a:lvl7pPr>
            <a:lvl8pPr>
              <a:defRPr sz="1355"/>
            </a:lvl8pPr>
            <a:lvl9pPr>
              <a:defRPr sz="1355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03091220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573320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6061357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2" y="284679"/>
            <a:ext cx="3396887" cy="1211545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1"/>
            <a:ext cx="5772018" cy="6102413"/>
          </a:xfrm>
        </p:spPr>
        <p:txBody>
          <a:bodyPr/>
          <a:lstStyle>
            <a:lvl1pPr>
              <a:defRPr sz="2710"/>
            </a:lvl1pPr>
            <a:lvl2pPr>
              <a:defRPr sz="2371"/>
            </a:lvl2pPr>
            <a:lvl3pPr>
              <a:defRPr sz="2033"/>
            </a:lvl3pPr>
            <a:lvl4pPr>
              <a:defRPr sz="1694"/>
            </a:lvl4pPr>
            <a:lvl5pPr>
              <a:defRPr sz="1694"/>
            </a:lvl5pPr>
            <a:lvl6pPr>
              <a:defRPr sz="1694"/>
            </a:lvl6pPr>
            <a:lvl7pPr>
              <a:defRPr sz="1694"/>
            </a:lvl7pPr>
            <a:lvl8pPr>
              <a:defRPr sz="1694"/>
            </a:lvl8pPr>
            <a:lvl9pPr>
              <a:defRPr sz="1694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2" y="1496227"/>
            <a:ext cx="3396887" cy="4890867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2166718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0"/>
            <a:ext cx="6195060" cy="590878"/>
          </a:xfrm>
        </p:spPr>
        <p:txBody>
          <a:bodyPr anchor="b"/>
          <a:lstStyle>
            <a:lvl1pPr algn="l">
              <a:defRPr sz="1694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4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2710"/>
            </a:lvl1pPr>
            <a:lvl2pPr marL="386862" indent="0">
              <a:buNone/>
              <a:defRPr sz="2371"/>
            </a:lvl2pPr>
            <a:lvl3pPr marL="773722" indent="0">
              <a:buNone/>
              <a:defRPr sz="2033"/>
            </a:lvl3pPr>
            <a:lvl4pPr marL="1160584" indent="0">
              <a:buNone/>
              <a:defRPr sz="1694"/>
            </a:lvl4pPr>
            <a:lvl5pPr marL="1547446" indent="0">
              <a:buNone/>
              <a:defRPr sz="1694"/>
            </a:lvl5pPr>
            <a:lvl6pPr marL="1934305" indent="0">
              <a:buNone/>
              <a:defRPr sz="1694"/>
            </a:lvl6pPr>
            <a:lvl7pPr marL="2321167" indent="0">
              <a:buNone/>
              <a:defRPr sz="1694"/>
            </a:lvl7pPr>
            <a:lvl8pPr marL="2708029" indent="0">
              <a:buNone/>
              <a:defRPr sz="1694"/>
            </a:lvl8pPr>
            <a:lvl9pPr marL="3094889" indent="0">
              <a:buNone/>
              <a:defRPr sz="1694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7"/>
            <a:ext cx="6195060" cy="839144"/>
          </a:xfrm>
        </p:spPr>
        <p:txBody>
          <a:bodyPr/>
          <a:lstStyle>
            <a:lvl1pPr marL="0" indent="0">
              <a:buNone/>
              <a:defRPr sz="1186"/>
            </a:lvl1pPr>
            <a:lvl2pPr marL="386862" indent="0">
              <a:buNone/>
              <a:defRPr sz="1016"/>
            </a:lvl2pPr>
            <a:lvl3pPr marL="773722" indent="0">
              <a:buNone/>
              <a:defRPr sz="847"/>
            </a:lvl3pPr>
            <a:lvl4pPr marL="1160584" indent="0">
              <a:buNone/>
              <a:defRPr sz="762"/>
            </a:lvl4pPr>
            <a:lvl5pPr marL="1547446" indent="0">
              <a:buNone/>
              <a:defRPr sz="762"/>
            </a:lvl5pPr>
            <a:lvl6pPr marL="1934305" indent="0">
              <a:buNone/>
              <a:defRPr sz="762"/>
            </a:lvl6pPr>
            <a:lvl7pPr marL="2321167" indent="0">
              <a:buNone/>
              <a:defRPr sz="762"/>
            </a:lvl7pPr>
            <a:lvl8pPr marL="2708029" indent="0">
              <a:buNone/>
              <a:defRPr sz="762"/>
            </a:lvl8pPr>
            <a:lvl9pPr marL="3094889" indent="0">
              <a:buNone/>
              <a:defRPr sz="762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6131710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F7DC856-7421-485F-B27B-F1912165AC04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41131208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485697" y="286342"/>
            <a:ext cx="2323148" cy="6100757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16255" y="286342"/>
            <a:ext cx="6797358" cy="6100757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>
          <a:xfrm>
            <a:off x="516256" y="6627090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>
          <a:xfrm>
            <a:off x="3527746" y="6627090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 defTabSz="1032540">
              <a:defRPr/>
            </a:pPr>
            <a:endParaRPr lang="ru-RU" sz="2033">
              <a:solidFill>
                <a:prstClr val="black"/>
              </a:solidFill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29668C-78C1-4B50-A238-56637A7CF593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99393518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>
  <p:cSld name="1_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Текст 9"/>
          <p:cNvSpPr>
            <a:spLocks noGrp="1"/>
          </p:cNvSpPr>
          <p:nvPr>
            <p:ph type="body" sz="quarter" idx="10" hasCustomPrompt="1"/>
          </p:nvPr>
        </p:nvSpPr>
        <p:spPr>
          <a:xfrm>
            <a:off x="519331" y="4125432"/>
            <a:ext cx="9272306" cy="1271129"/>
          </a:xfrm>
        </p:spPr>
        <p:txBody>
          <a:bodyPr anchor="ctr"/>
          <a:lstStyle>
            <a:lvl1pPr marL="0" indent="0" algn="ctr">
              <a:buNone/>
              <a:defRPr>
                <a:solidFill>
                  <a:schemeClr val="bg1"/>
                </a:solidFill>
              </a:defRPr>
            </a:lvl1pPr>
          </a:lstStyle>
          <a:p>
            <a:pPr lvl="0"/>
            <a:r>
              <a:rPr lang="ru-RU" dirty="0"/>
              <a:t>О ЧЕМ ВЫ РАССКАЖЕТЕ СЕГОДНЯ? </a:t>
            </a:r>
          </a:p>
        </p:txBody>
      </p:sp>
      <p:pic>
        <p:nvPicPr>
          <p:cNvPr id="6" name="Picture 2" descr="Z:\Projects\Текущие\Проектная\FNS_2012\_БРЭНДБУК\out\PPT\3_1_present_16.9-01.png"/>
          <p:cNvPicPr>
            <a:picLocks noChangeAspect="1" noChangeArrowheads="1"/>
          </p:cNvPicPr>
          <p:nvPr userDrawn="1"/>
        </p:nvPicPr>
        <p:blipFill>
          <a:blip r:embed="rId2" cstate="print"/>
          <a:stretch>
            <a:fillRect/>
          </a:stretch>
        </p:blipFill>
        <p:spPr bwMode="auto">
          <a:xfrm>
            <a:off x="0" y="1624"/>
            <a:ext cx="10325100" cy="7149259"/>
          </a:xfrm>
          <a:prstGeom prst="rect">
            <a:avLst/>
          </a:prstGeom>
          <a:noFill/>
        </p:spPr>
      </p:pic>
      <p:pic>
        <p:nvPicPr>
          <p:cNvPr id="11" name="Picture 2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39" y="873901"/>
            <a:ext cx="763627" cy="18007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2" name="TextBox 11"/>
          <p:cNvSpPr txBox="1"/>
          <p:nvPr userDrawn="1"/>
        </p:nvSpPr>
        <p:spPr>
          <a:xfrm>
            <a:off x="2577971" y="2574050"/>
            <a:ext cx="4715924" cy="1201200"/>
          </a:xfrm>
          <a:prstGeom prst="rect">
            <a:avLst/>
          </a:prstGeom>
        </p:spPr>
        <p:txBody>
          <a:bodyPr vert="horz" wrap="square" lIns="117779" tIns="58889" rIns="117779" bIns="58889" rtlCol="0" anchor="ctr">
            <a:noAutofit/>
          </a:bodyPr>
          <a:lstStyle/>
          <a:p>
            <a:pPr algn="ctr" defTabSz="1177819">
              <a:spcBef>
                <a:spcPct val="0"/>
              </a:spcBef>
            </a:pPr>
            <a:r>
              <a:rPr lang="ru-RU" sz="2033" b="1" dirty="0">
                <a:solidFill>
                  <a:prstClr val="white"/>
                </a:solidFill>
              </a:rPr>
              <a:t>ФЕДЕРАЛЬНАЯ НАЛОГОВАЯ </a:t>
            </a:r>
            <a:br>
              <a:rPr lang="ru-RU" sz="2033" b="1" dirty="0">
                <a:solidFill>
                  <a:prstClr val="white"/>
                </a:solidFill>
              </a:rPr>
            </a:br>
            <a:r>
              <a:rPr lang="ru-RU" sz="2033" b="1" dirty="0">
                <a:solidFill>
                  <a:prstClr val="white"/>
                </a:solidFill>
              </a:rPr>
              <a:t>СЛУЖБА</a:t>
            </a:r>
          </a:p>
        </p:txBody>
      </p:sp>
    </p:spTree>
    <p:extLst>
      <p:ext uri="{BB962C8B-B14F-4D97-AF65-F5344CB8AC3E}">
        <p14:creationId xmlns:p14="http://schemas.microsoft.com/office/powerpoint/2010/main" val="108494138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516255" y="1600499"/>
            <a:ext cx="4562046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16255" y="2267508"/>
            <a:ext cx="4562046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245016" y="1600499"/>
            <a:ext cx="4563838" cy="667012"/>
          </a:xfrm>
        </p:spPr>
        <p:txBody>
          <a:bodyPr anchor="b"/>
          <a:lstStyle>
            <a:lvl1pPr marL="0" indent="0">
              <a:buNone/>
              <a:defRPr sz="2502" b="1"/>
            </a:lvl1pPr>
            <a:lvl2pPr marL="476245" indent="0">
              <a:buNone/>
              <a:defRPr sz="2085" b="1"/>
            </a:lvl2pPr>
            <a:lvl3pPr marL="952488" indent="0">
              <a:buNone/>
              <a:defRPr sz="1877" b="1"/>
            </a:lvl3pPr>
            <a:lvl4pPr marL="1428733" indent="0">
              <a:buNone/>
              <a:defRPr sz="1668" b="1"/>
            </a:lvl4pPr>
            <a:lvl5pPr marL="1904978" indent="0">
              <a:buNone/>
              <a:defRPr sz="1668" b="1"/>
            </a:lvl5pPr>
            <a:lvl6pPr marL="2381221" indent="0">
              <a:buNone/>
              <a:defRPr sz="1668" b="1"/>
            </a:lvl6pPr>
            <a:lvl7pPr marL="2857465" indent="0">
              <a:buNone/>
              <a:defRPr sz="1668" b="1"/>
            </a:lvl7pPr>
            <a:lvl8pPr marL="3333712" indent="0">
              <a:buNone/>
              <a:defRPr sz="1668" b="1"/>
            </a:lvl8pPr>
            <a:lvl9pPr marL="3809954" indent="0">
              <a:buNone/>
              <a:defRPr sz="1668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245016" y="2267508"/>
            <a:ext cx="4563838" cy="4119584"/>
          </a:xfrm>
        </p:spPr>
        <p:txBody>
          <a:bodyPr/>
          <a:lstStyle>
            <a:lvl1pPr>
              <a:defRPr sz="2502"/>
            </a:lvl1pPr>
            <a:lvl2pPr>
              <a:defRPr sz="2085"/>
            </a:lvl2pPr>
            <a:lvl3pPr>
              <a:defRPr sz="1877"/>
            </a:lvl3pPr>
            <a:lvl4pPr>
              <a:defRPr sz="1668"/>
            </a:lvl4pPr>
            <a:lvl5pPr>
              <a:defRPr sz="1668"/>
            </a:lvl5pPr>
            <a:lvl6pPr>
              <a:defRPr sz="1668"/>
            </a:lvl6pPr>
            <a:lvl7pPr>
              <a:defRPr sz="1668"/>
            </a:lvl7pPr>
            <a:lvl8pPr>
              <a:defRPr sz="1668"/>
            </a:lvl8pPr>
            <a:lvl9pPr>
              <a:defRPr sz="1668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23F9DB-885A-4D81-8D62-6BEB8B6A1F78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433671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7AF9FE5-6402-411A-AFD6-F5FDF53EA1D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731756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9A2D679-B1CE-4B80-B6F9-CAA5757C6480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27339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16263" y="284680"/>
            <a:ext cx="3396887" cy="1211546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036827" y="284684"/>
            <a:ext cx="5772018" cy="6102412"/>
          </a:xfrm>
        </p:spPr>
        <p:txBody>
          <a:bodyPr/>
          <a:lstStyle>
            <a:lvl1pPr>
              <a:defRPr sz="3336"/>
            </a:lvl1pPr>
            <a:lvl2pPr>
              <a:defRPr sz="2919"/>
            </a:lvl2pPr>
            <a:lvl3pPr>
              <a:defRPr sz="2502"/>
            </a:lvl3pPr>
            <a:lvl4pPr>
              <a:defRPr sz="2085"/>
            </a:lvl4pPr>
            <a:lvl5pPr>
              <a:defRPr sz="2085"/>
            </a:lvl5pPr>
            <a:lvl6pPr>
              <a:defRPr sz="2085"/>
            </a:lvl6pPr>
            <a:lvl7pPr>
              <a:defRPr sz="2085"/>
            </a:lvl7pPr>
            <a:lvl8pPr>
              <a:defRPr sz="2085"/>
            </a:lvl8pPr>
            <a:lvl9pPr>
              <a:defRPr sz="2085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516263" y="1496228"/>
            <a:ext cx="3396887" cy="4890868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778974-F02E-439E-80F3-43EB670DBF8C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8804778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023792" y="5005072"/>
            <a:ext cx="6195060" cy="590878"/>
          </a:xfrm>
        </p:spPr>
        <p:txBody>
          <a:bodyPr anchor="b"/>
          <a:lstStyle>
            <a:lvl1pPr algn="l">
              <a:defRPr sz="2085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2023792" y="638875"/>
            <a:ext cx="6195060" cy="4290060"/>
          </a:xfrm>
        </p:spPr>
        <p:txBody>
          <a:bodyPr rtlCol="0">
            <a:normAutofit/>
          </a:bodyPr>
          <a:lstStyle>
            <a:lvl1pPr marL="0" indent="0">
              <a:buNone/>
              <a:defRPr sz="3336"/>
            </a:lvl1pPr>
            <a:lvl2pPr marL="476245" indent="0">
              <a:buNone/>
              <a:defRPr sz="2919"/>
            </a:lvl2pPr>
            <a:lvl3pPr marL="952488" indent="0">
              <a:buNone/>
              <a:defRPr sz="2502"/>
            </a:lvl3pPr>
            <a:lvl4pPr marL="1428733" indent="0">
              <a:buNone/>
              <a:defRPr sz="2085"/>
            </a:lvl4pPr>
            <a:lvl5pPr marL="1904978" indent="0">
              <a:buNone/>
              <a:defRPr sz="2085"/>
            </a:lvl5pPr>
            <a:lvl6pPr marL="2381221" indent="0">
              <a:buNone/>
              <a:defRPr sz="2085"/>
            </a:lvl6pPr>
            <a:lvl7pPr marL="2857465" indent="0">
              <a:buNone/>
              <a:defRPr sz="2085"/>
            </a:lvl7pPr>
            <a:lvl8pPr marL="3333712" indent="0">
              <a:buNone/>
              <a:defRPr sz="2085"/>
            </a:lvl8pPr>
            <a:lvl9pPr marL="3809954" indent="0">
              <a:buNone/>
              <a:defRPr sz="2085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2023792" y="5595949"/>
            <a:ext cx="6195060" cy="839144"/>
          </a:xfrm>
        </p:spPr>
        <p:txBody>
          <a:bodyPr/>
          <a:lstStyle>
            <a:lvl1pPr marL="0" indent="0">
              <a:buNone/>
              <a:defRPr sz="1460"/>
            </a:lvl1pPr>
            <a:lvl2pPr marL="476245" indent="0">
              <a:buNone/>
              <a:defRPr sz="1251"/>
            </a:lvl2pPr>
            <a:lvl3pPr marL="952488" indent="0">
              <a:buNone/>
              <a:defRPr sz="1043"/>
            </a:lvl3pPr>
            <a:lvl4pPr marL="1428733" indent="0">
              <a:buNone/>
              <a:defRPr sz="938"/>
            </a:lvl4pPr>
            <a:lvl5pPr marL="1904978" indent="0">
              <a:buNone/>
              <a:defRPr sz="938"/>
            </a:lvl5pPr>
            <a:lvl6pPr marL="2381221" indent="0">
              <a:buNone/>
              <a:defRPr sz="938"/>
            </a:lvl6pPr>
            <a:lvl7pPr marL="2857465" indent="0">
              <a:buNone/>
              <a:defRPr sz="938"/>
            </a:lvl7pPr>
            <a:lvl8pPr marL="3333712" indent="0">
              <a:buNone/>
              <a:defRPr sz="938"/>
            </a:lvl8pPr>
            <a:lvl9pPr marL="3809954" indent="0">
              <a:buNone/>
              <a:defRPr sz="938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>
          <a:xfrm>
            <a:off x="516256" y="6627091"/>
            <a:ext cx="2409190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>
          <a:xfrm>
            <a:off x="3527746" y="6627091"/>
            <a:ext cx="3269615" cy="380677"/>
          </a:xfrm>
          <a:prstGeom prst="rect">
            <a:avLst/>
          </a:prstGeom>
        </p:spPr>
        <p:txBody>
          <a:bodyPr lIns="91360" tIns="45680" rIns="91360" bIns="45680"/>
          <a:lstStyle>
            <a:lvl1pPr fontAlgn="auto">
              <a:spcBef>
                <a:spcPts val="0"/>
              </a:spcBef>
              <a:spcAft>
                <a:spcPts val="0"/>
              </a:spcAft>
              <a:defRPr>
                <a:latin typeface="+mn-lt"/>
              </a:defRPr>
            </a:lvl1pPr>
          </a:lstStyle>
          <a:p>
            <a:pPr>
              <a:defRPr/>
            </a:pPr>
            <a:endParaRPr lang="ru-RU">
              <a:solidFill>
                <a:prstClr val="black"/>
              </a:solidFill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A5A0A1B-D7B0-4C6E-90BC-42E0241C5757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74131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0.xml"/><Relationship Id="rId13" Type="http://schemas.openxmlformats.org/officeDocument/2006/relationships/theme" Target="../theme/theme2.xml"/><Relationship Id="rId3" Type="http://schemas.openxmlformats.org/officeDocument/2006/relationships/slideLayout" Target="../slideLayouts/slideLayout15.xml"/><Relationship Id="rId7" Type="http://schemas.openxmlformats.org/officeDocument/2006/relationships/slideLayout" Target="../slideLayouts/slideLayout19.xml"/><Relationship Id="rId12" Type="http://schemas.openxmlformats.org/officeDocument/2006/relationships/slideLayout" Target="../slideLayouts/slideLayout24.xml"/><Relationship Id="rId2" Type="http://schemas.openxmlformats.org/officeDocument/2006/relationships/slideLayout" Target="../slideLayouts/slideLayout14.xml"/><Relationship Id="rId1" Type="http://schemas.openxmlformats.org/officeDocument/2006/relationships/slideLayout" Target="../slideLayouts/slideLayout13.xml"/><Relationship Id="rId6" Type="http://schemas.openxmlformats.org/officeDocument/2006/relationships/slideLayout" Target="../slideLayouts/slideLayout18.xml"/><Relationship Id="rId11" Type="http://schemas.openxmlformats.org/officeDocument/2006/relationships/slideLayout" Target="../slideLayouts/slideLayout23.xml"/><Relationship Id="rId5" Type="http://schemas.openxmlformats.org/officeDocument/2006/relationships/slideLayout" Target="../slideLayouts/slideLayout17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22.xml"/><Relationship Id="rId4" Type="http://schemas.openxmlformats.org/officeDocument/2006/relationships/slideLayout" Target="../slideLayouts/slideLayout16.xml"/><Relationship Id="rId9" Type="http://schemas.openxmlformats.org/officeDocument/2006/relationships/slideLayout" Target="../slideLayouts/slideLayout21.xml"/><Relationship Id="rId14" Type="http://schemas.openxmlformats.org/officeDocument/2006/relationships/image" Target="../media/image1.png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2.xml"/><Relationship Id="rId13" Type="http://schemas.openxmlformats.org/officeDocument/2006/relationships/theme" Target="../theme/theme3.xml"/><Relationship Id="rId3" Type="http://schemas.openxmlformats.org/officeDocument/2006/relationships/slideLayout" Target="../slideLayouts/slideLayout27.xml"/><Relationship Id="rId7" Type="http://schemas.openxmlformats.org/officeDocument/2006/relationships/slideLayout" Target="../slideLayouts/slideLayout31.xml"/><Relationship Id="rId12" Type="http://schemas.openxmlformats.org/officeDocument/2006/relationships/slideLayout" Target="../slideLayouts/slideLayout36.xml"/><Relationship Id="rId2" Type="http://schemas.openxmlformats.org/officeDocument/2006/relationships/slideLayout" Target="../slideLayouts/slideLayout26.xml"/><Relationship Id="rId1" Type="http://schemas.openxmlformats.org/officeDocument/2006/relationships/slideLayout" Target="../slideLayouts/slideLayout25.xml"/><Relationship Id="rId6" Type="http://schemas.openxmlformats.org/officeDocument/2006/relationships/slideLayout" Target="../slideLayouts/slideLayout30.xml"/><Relationship Id="rId11" Type="http://schemas.openxmlformats.org/officeDocument/2006/relationships/slideLayout" Target="../slideLayouts/slideLayout35.xml"/><Relationship Id="rId5" Type="http://schemas.openxmlformats.org/officeDocument/2006/relationships/slideLayout" Target="../slideLayouts/slideLayout29.xml"/><Relationship Id="rId15" Type="http://schemas.openxmlformats.org/officeDocument/2006/relationships/image" Target="../media/image5.png"/><Relationship Id="rId10" Type="http://schemas.openxmlformats.org/officeDocument/2006/relationships/slideLayout" Target="../slideLayouts/slideLayout34.xml"/><Relationship Id="rId4" Type="http://schemas.openxmlformats.org/officeDocument/2006/relationships/slideLayout" Target="../slideLayouts/slideLayout28.xml"/><Relationship Id="rId9" Type="http://schemas.openxmlformats.org/officeDocument/2006/relationships/slideLayout" Target="../slideLayouts/slideLayout33.xml"/><Relationship Id="rId14" Type="http://schemas.openxmlformats.org/officeDocument/2006/relationships/image" Target="../media/image1.png"/></Relationships>
</file>

<file path=ppt/slideMasters/_rels/slideMaster4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44.xml"/><Relationship Id="rId13" Type="http://schemas.openxmlformats.org/officeDocument/2006/relationships/theme" Target="../theme/theme4.xml"/><Relationship Id="rId3" Type="http://schemas.openxmlformats.org/officeDocument/2006/relationships/slideLayout" Target="../slideLayouts/slideLayout39.xml"/><Relationship Id="rId7" Type="http://schemas.openxmlformats.org/officeDocument/2006/relationships/slideLayout" Target="../slideLayouts/slideLayout43.xml"/><Relationship Id="rId12" Type="http://schemas.openxmlformats.org/officeDocument/2006/relationships/slideLayout" Target="../slideLayouts/slideLayout48.xml"/><Relationship Id="rId2" Type="http://schemas.openxmlformats.org/officeDocument/2006/relationships/slideLayout" Target="../slideLayouts/slideLayout38.xml"/><Relationship Id="rId1" Type="http://schemas.openxmlformats.org/officeDocument/2006/relationships/slideLayout" Target="../slideLayouts/slideLayout37.xml"/><Relationship Id="rId6" Type="http://schemas.openxmlformats.org/officeDocument/2006/relationships/slideLayout" Target="../slideLayouts/slideLayout42.xml"/><Relationship Id="rId11" Type="http://schemas.openxmlformats.org/officeDocument/2006/relationships/slideLayout" Target="../slideLayouts/slideLayout47.xml"/><Relationship Id="rId5" Type="http://schemas.openxmlformats.org/officeDocument/2006/relationships/slideLayout" Target="../slideLayouts/slideLayout41.xml"/><Relationship Id="rId15" Type="http://schemas.openxmlformats.org/officeDocument/2006/relationships/image" Target="../media/image2.gif"/><Relationship Id="rId10" Type="http://schemas.openxmlformats.org/officeDocument/2006/relationships/slideLayout" Target="../slideLayouts/slideLayout46.xml"/><Relationship Id="rId4" Type="http://schemas.openxmlformats.org/officeDocument/2006/relationships/slideLayout" Target="../slideLayouts/slideLayout40.xml"/><Relationship Id="rId9" Type="http://schemas.openxmlformats.org/officeDocument/2006/relationships/slideLayout" Target="../slideLayouts/slideLayout45.xml"/><Relationship Id="rId14" Type="http://schemas.openxmlformats.org/officeDocument/2006/relationships/image" Target="../media/image6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4" y="115866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9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1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51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500C75FB-29DB-479D-90FD-07DD74D67401}" type="slidenum">
              <a:rPr lang="ru-RU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9023715" y="115861"/>
            <a:ext cx="1188463" cy="10973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20" y="1155278"/>
            <a:ext cx="8376595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5251" tIns="47626" rIns="95251" bIns="47626" anchor="ctr"/>
          <a:lstStyle/>
          <a:p>
            <a:pPr algn="ctr">
              <a:defRPr/>
            </a:pPr>
            <a:endParaRPr lang="ru-RU" sz="1877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0" y="6974666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36636301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3" r:id="rId2"/>
    <p:sldLayoutId id="2147483664" r:id="rId3"/>
    <p:sldLayoutId id="2147483665" r:id="rId4"/>
    <p:sldLayoutId id="2147483666" r:id="rId5"/>
    <p:sldLayoutId id="2147483667" r:id="rId6"/>
    <p:sldLayoutId id="2147483668" r:id="rId7"/>
    <p:sldLayoutId id="2147483669" r:id="rId8"/>
    <p:sldLayoutId id="2147483670" r:id="rId9"/>
    <p:sldLayoutId id="2147483671" r:id="rId10"/>
    <p:sldLayoutId id="2147483672" r:id="rId11"/>
    <p:sldLayoutId id="214748367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3336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5pPr>
      <a:lvl6pPr marL="476245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6pPr>
      <a:lvl7pPr marL="95248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7pPr>
      <a:lvl8pPr marL="1428733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8pPr>
      <a:lvl9pPr marL="1904978" algn="l" rtl="0" fontAlgn="base">
        <a:spcBef>
          <a:spcPct val="0"/>
        </a:spcBef>
        <a:spcAft>
          <a:spcPct val="0"/>
        </a:spcAft>
        <a:defRPr sz="3336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357183" indent="-35718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336" kern="1200">
          <a:solidFill>
            <a:schemeClr val="tx1"/>
          </a:solidFill>
          <a:latin typeface="+mn-lt"/>
          <a:ea typeface="+mn-ea"/>
          <a:cs typeface="+mn-cs"/>
        </a:defRPr>
      </a:lvl1pPr>
      <a:lvl2pPr marL="773897" indent="-297655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919" kern="1200">
          <a:solidFill>
            <a:schemeClr val="tx1"/>
          </a:solidFill>
          <a:latin typeface="+mn-lt"/>
          <a:ea typeface="+mn-ea"/>
          <a:cs typeface="+mn-cs"/>
        </a:defRPr>
      </a:lvl2pPr>
      <a:lvl3pPr marL="1190611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502" kern="1200">
          <a:solidFill>
            <a:schemeClr val="tx1"/>
          </a:solidFill>
          <a:latin typeface="+mn-lt"/>
          <a:ea typeface="+mn-ea"/>
          <a:cs typeface="+mn-cs"/>
        </a:defRPr>
      </a:lvl3pPr>
      <a:lvl4pPr marL="1666856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85" kern="1200">
          <a:solidFill>
            <a:schemeClr val="tx1"/>
          </a:solidFill>
          <a:latin typeface="+mn-lt"/>
          <a:ea typeface="+mn-ea"/>
          <a:cs typeface="+mn-cs"/>
        </a:defRPr>
      </a:lvl4pPr>
      <a:lvl5pPr marL="2143100" indent="-238123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85" kern="1200">
          <a:solidFill>
            <a:schemeClr val="tx1"/>
          </a:solidFill>
          <a:latin typeface="+mn-lt"/>
          <a:ea typeface="+mn-ea"/>
          <a:cs typeface="+mn-cs"/>
        </a:defRPr>
      </a:lvl5pPr>
      <a:lvl6pPr marL="2619345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6pPr>
      <a:lvl7pPr marL="309558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7pPr>
      <a:lvl8pPr marL="3571833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8pPr>
      <a:lvl9pPr marL="4048078" indent="-238123" algn="l" defTabSz="952488" rtl="0" eaLnBrk="1" latinLnBrk="0" hangingPunct="1">
        <a:spcBef>
          <a:spcPct val="20000"/>
        </a:spcBef>
        <a:buFont typeface="Arial" pitchFamily="34" charset="0"/>
        <a:buChar char="•"/>
        <a:defRPr sz="2085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1pPr>
      <a:lvl2pPr marL="47624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2pPr>
      <a:lvl3pPr marL="95248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3pPr>
      <a:lvl4pPr marL="1428733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4pPr>
      <a:lvl5pPr marL="1904978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5pPr>
      <a:lvl6pPr marL="2381221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6pPr>
      <a:lvl7pPr marL="2857465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7pPr>
      <a:lvl8pPr marL="3333712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8pPr>
      <a:lvl9pPr marL="3809954" algn="l" defTabSz="952488" rtl="0" eaLnBrk="1" latinLnBrk="0" hangingPunct="1">
        <a:defRPr sz="187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4099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00905F5D-8C4F-4F67-8F20-5E724ADABA88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4101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4103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915727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2" r:id="rId1"/>
    <p:sldLayoutId id="2147483703" r:id="rId2"/>
    <p:sldLayoutId id="2147483704" r:id="rId3"/>
    <p:sldLayoutId id="2147483705" r:id="rId4"/>
    <p:sldLayoutId id="2147483706" r:id="rId5"/>
    <p:sldLayoutId id="2147483707" r:id="rId6"/>
    <p:sldLayoutId id="2147483708" r:id="rId7"/>
    <p:sldLayoutId id="2147483709" r:id="rId8"/>
    <p:sldLayoutId id="2147483710" r:id="rId9"/>
    <p:sldLayoutId id="2147483711" r:id="rId10"/>
    <p:sldLayoutId id="2147483712" r:id="rId11"/>
    <p:sldLayoutId id="2147483713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43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6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2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368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30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472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14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156" indent="-193422" algn="l" defTabSz="773684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43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68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26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368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1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050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89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734" algn="l" defTabSz="773684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Заголовок 1"/>
          <p:cNvSpPr>
            <a:spLocks noGrp="1"/>
          </p:cNvSpPr>
          <p:nvPr>
            <p:ph type="title"/>
          </p:nvPr>
        </p:nvSpPr>
        <p:spPr bwMode="auto">
          <a:xfrm>
            <a:off x="646664" y="115859"/>
            <a:ext cx="9162181" cy="9516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2051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5"/>
            <a:ext cx="9292590" cy="471873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84"/>
            <a:ext cx="2409190" cy="380677"/>
          </a:xfrm>
          <a:prstGeom prst="rect">
            <a:avLst/>
          </a:prstGeom>
        </p:spPr>
        <p:txBody>
          <a:bodyPr vert="horz" wrap="square" lIns="91360" tIns="45680" rIns="91360" bIns="4568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016">
                <a:solidFill>
                  <a:srgbClr val="898989"/>
                </a:solidFill>
              </a:defRPr>
            </a:lvl1pPr>
          </a:lstStyle>
          <a:p>
            <a:pPr defTabSz="774405" fontAlgn="base">
              <a:spcBef>
                <a:spcPct val="0"/>
              </a:spcBef>
              <a:spcAft>
                <a:spcPct val="0"/>
              </a:spcAft>
              <a:defRPr/>
            </a:pPr>
            <a:fld id="{A7D2D94E-558B-452D-B921-48D8C1C25BC7}" type="slidenum">
              <a:rPr lang="ru-RU" altLang="ru-RU" smtClean="0"/>
              <a:pPr defTabSz="774405"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ru-RU" altLang="ru-RU"/>
          </a:p>
        </p:txBody>
      </p:sp>
      <p:pic>
        <p:nvPicPr>
          <p:cNvPr id="2053" name="Рисунок 6"/>
          <p:cNvPicPr>
            <a:picLocks noChangeAspect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23707" y="115859"/>
            <a:ext cx="1188462" cy="10973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Прямоугольник 7"/>
          <p:cNvSpPr/>
          <p:nvPr/>
        </p:nvSpPr>
        <p:spPr>
          <a:xfrm>
            <a:off x="646663" y="1155271"/>
            <a:ext cx="8377044" cy="57930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774405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2055" name="Объект 3"/>
          <p:cNvPicPr>
            <a:picLocks noChangeAspect="1"/>
          </p:cNvPicPr>
          <p:nvPr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6974658"/>
            <a:ext cx="10325100" cy="17544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15276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5" r:id="rId1"/>
    <p:sldLayoutId id="2147483716" r:id="rId2"/>
    <p:sldLayoutId id="2147483717" r:id="rId3"/>
    <p:sldLayoutId id="2147483718" r:id="rId4"/>
    <p:sldLayoutId id="2147483719" r:id="rId5"/>
    <p:sldLayoutId id="2147483720" r:id="rId6"/>
    <p:sldLayoutId id="2147483721" r:id="rId7"/>
    <p:sldLayoutId id="2147483722" r:id="rId8"/>
    <p:sldLayoutId id="2147483723" r:id="rId9"/>
    <p:sldLayoutId id="2147483724" r:id="rId10"/>
    <p:sldLayoutId id="2147483725" r:id="rId11"/>
    <p:sldLayoutId id="2147483726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5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0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5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07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89058" indent="-2890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7860" indent="-240658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666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3865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39723" indent="-192257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68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34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386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238" indent="-193426" algn="l" defTabSz="77370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5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0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54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0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257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08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7962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11" algn="l" defTabSz="77370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2466" name="Заголовок 1"/>
          <p:cNvSpPr>
            <a:spLocks noGrp="1"/>
          </p:cNvSpPr>
          <p:nvPr>
            <p:ph type="title"/>
          </p:nvPr>
        </p:nvSpPr>
        <p:spPr bwMode="auto">
          <a:xfrm>
            <a:off x="647113" y="115864"/>
            <a:ext cx="9161733" cy="95169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заголовка</a:t>
            </a:r>
          </a:p>
        </p:txBody>
      </p:sp>
      <p:sp>
        <p:nvSpPr>
          <p:cNvPr id="62467" name="Текст 2"/>
          <p:cNvSpPr>
            <a:spLocks noGrp="1"/>
          </p:cNvSpPr>
          <p:nvPr>
            <p:ph type="body" idx="1"/>
          </p:nvPr>
        </p:nvSpPr>
        <p:spPr bwMode="auto">
          <a:xfrm>
            <a:off x="516255" y="1421747"/>
            <a:ext cx="9292590" cy="47187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360" tIns="45680" rIns="91360" bIns="4568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399655" y="6627090"/>
            <a:ext cx="2409190" cy="380677"/>
          </a:xfrm>
          <a:prstGeom prst="rect">
            <a:avLst/>
          </a:prstGeom>
        </p:spPr>
        <p:txBody>
          <a:bodyPr vert="horz" lIns="91360" tIns="45680" rIns="91360" bIns="4568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016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 defTabSz="1032540">
              <a:defRPr/>
            </a:pPr>
            <a:fld id="{500C75FB-29DB-479D-90FD-07DD74D67401}" type="slidenum">
              <a:rPr lang="ru-RU" smtClean="0">
                <a:solidFill>
                  <a:prstClr val="black">
                    <a:tint val="75000"/>
                  </a:prstClr>
                </a:solidFill>
              </a:rPr>
              <a:pPr defTabSz="1032540">
                <a:defRPr/>
              </a:pPr>
              <a:t>‹#›</a:t>
            </a:fld>
            <a:endParaRPr lang="ru-RU" dirty="0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62469" name="Рисунок 6"/>
          <p:cNvPicPr>
            <a:picLocks noChangeAspect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9023714" y="115859"/>
            <a:ext cx="1188463" cy="109734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Прямоугольник 7"/>
          <p:cNvSpPr/>
          <p:nvPr/>
        </p:nvSpPr>
        <p:spPr>
          <a:xfrm>
            <a:off x="647119" y="1155278"/>
            <a:ext cx="8376595" cy="57929"/>
          </a:xfrm>
          <a:prstGeom prst="rect">
            <a:avLst/>
          </a:prstGeom>
          <a:solidFill>
            <a:srgbClr val="2685C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77371" tIns="38685" rIns="77371" bIns="38685" anchor="ctr"/>
          <a:lstStyle/>
          <a:p>
            <a:pPr algn="ctr" defTabSz="1032540">
              <a:defRPr/>
            </a:pPr>
            <a:endParaRPr lang="ru-RU" sz="1524">
              <a:solidFill>
                <a:prstClr val="white"/>
              </a:solidFill>
            </a:endParaRPr>
          </a:p>
        </p:txBody>
      </p:sp>
      <p:pic>
        <p:nvPicPr>
          <p:cNvPr id="62471" name="Объект 3"/>
          <p:cNvPicPr>
            <a:picLocks noChangeAspect="1"/>
          </p:cNvPicPr>
          <p:nvPr/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0" y="6974664"/>
            <a:ext cx="10325100" cy="17544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:p14="http://schemas.microsoft.com/office/powerpoint/2010/main" val="187744334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8" r:id="rId1"/>
    <p:sldLayoutId id="2147483729" r:id="rId2"/>
    <p:sldLayoutId id="2147483730" r:id="rId3"/>
    <p:sldLayoutId id="2147483731" r:id="rId4"/>
    <p:sldLayoutId id="2147483732" r:id="rId5"/>
    <p:sldLayoutId id="2147483733" r:id="rId6"/>
    <p:sldLayoutId id="2147483734" r:id="rId7"/>
    <p:sldLayoutId id="2147483735" r:id="rId8"/>
    <p:sldLayoutId id="2147483736" r:id="rId9"/>
    <p:sldLayoutId id="2147483737" r:id="rId10"/>
    <p:sldLayoutId id="2147483738" r:id="rId11"/>
    <p:sldLayoutId id="2147483739" r:id="rId12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710" b="1" kern="1200">
          <a:solidFill>
            <a:schemeClr val="tx1"/>
          </a:solidFill>
          <a:latin typeface="Arial" pitchFamily="34" charset="0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5pPr>
      <a:lvl6pPr marL="38686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6pPr>
      <a:lvl7pPr marL="773722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7pPr>
      <a:lvl8pPr marL="1160584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8pPr>
      <a:lvl9pPr marL="1547446" algn="l" rtl="0" fontAlgn="base">
        <a:spcBef>
          <a:spcPct val="0"/>
        </a:spcBef>
        <a:spcAft>
          <a:spcPct val="0"/>
        </a:spcAft>
        <a:defRPr sz="2710" b="1">
          <a:solidFill>
            <a:schemeClr val="tx1"/>
          </a:solidFill>
          <a:latin typeface="Arial" charset="0"/>
          <a:cs typeface="Arial" charset="0"/>
        </a:defRPr>
      </a:lvl9pPr>
    </p:titleStyle>
    <p:bodyStyle>
      <a:lvl1pPr marL="290146" indent="-290146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710" kern="1200">
          <a:solidFill>
            <a:schemeClr val="tx1"/>
          </a:solidFill>
          <a:latin typeface="+mn-lt"/>
          <a:ea typeface="+mn-ea"/>
          <a:cs typeface="+mn-cs"/>
        </a:defRPr>
      </a:lvl1pPr>
      <a:lvl2pPr marL="628649" indent="-24179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371" kern="1200">
          <a:solidFill>
            <a:schemeClr val="tx1"/>
          </a:solidFill>
          <a:latin typeface="+mn-lt"/>
          <a:ea typeface="+mn-ea"/>
          <a:cs typeface="+mn-cs"/>
        </a:defRPr>
      </a:lvl2pPr>
      <a:lvl3pPr marL="967153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033" kern="1200">
          <a:solidFill>
            <a:schemeClr val="tx1"/>
          </a:solidFill>
          <a:latin typeface="+mn-lt"/>
          <a:ea typeface="+mn-ea"/>
          <a:cs typeface="+mn-cs"/>
        </a:defRPr>
      </a:lvl3pPr>
      <a:lvl4pPr marL="135401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1694" kern="1200">
          <a:solidFill>
            <a:schemeClr val="tx1"/>
          </a:solidFill>
          <a:latin typeface="+mn-lt"/>
          <a:ea typeface="+mn-ea"/>
          <a:cs typeface="+mn-cs"/>
        </a:defRPr>
      </a:lvl4pPr>
      <a:lvl5pPr marL="1740875" indent="-193431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94" kern="1200">
          <a:solidFill>
            <a:schemeClr val="tx1"/>
          </a:solidFill>
          <a:latin typeface="+mn-lt"/>
          <a:ea typeface="+mn-ea"/>
          <a:cs typeface="+mn-cs"/>
        </a:defRPr>
      </a:lvl5pPr>
      <a:lvl6pPr marL="212773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6pPr>
      <a:lvl7pPr marL="2514597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7pPr>
      <a:lvl8pPr marL="2901459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8pPr>
      <a:lvl9pPr marL="3288321" indent="-193431" algn="l" defTabSz="773722" rtl="0" eaLnBrk="1" latinLnBrk="0" hangingPunct="1">
        <a:spcBef>
          <a:spcPct val="20000"/>
        </a:spcBef>
        <a:buFont typeface="Arial" pitchFamily="34" charset="0"/>
        <a:buChar char="•"/>
        <a:defRPr sz="1694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1pPr>
      <a:lvl2pPr marL="38686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2pPr>
      <a:lvl3pPr marL="773722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3pPr>
      <a:lvl4pPr marL="1160584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4pPr>
      <a:lvl5pPr marL="1547446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5pPr>
      <a:lvl6pPr marL="1934305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6pPr>
      <a:lvl7pPr marL="2321167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7pPr>
      <a:lvl8pPr marL="270802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8pPr>
      <a:lvl9pPr marL="3094889" algn="l" defTabSz="773722" rtl="0" eaLnBrk="1" latinLnBrk="0" hangingPunct="1">
        <a:defRPr sz="1524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microsoft.com/office/2007/relationships/hdphoto" Target="../media/hdphoto9.wdp"/><Relationship Id="rId7" Type="http://schemas.microsoft.com/office/2007/relationships/hdphoto" Target="../media/hdphoto11.wdp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7.png"/><Relationship Id="rId5" Type="http://schemas.microsoft.com/office/2007/relationships/hdphoto" Target="../media/hdphoto10.wdp"/><Relationship Id="rId4" Type="http://schemas.openxmlformats.org/officeDocument/2006/relationships/image" Target="../media/image26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Relationship Id="rId5" Type="http://schemas.microsoft.com/office/2007/relationships/hdphoto" Target="../media/hdphoto1.wdp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3" Type="http://schemas.microsoft.com/office/2007/relationships/hdphoto" Target="../media/hdphoto2.wdp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2.xml"/><Relationship Id="rId5" Type="http://schemas.microsoft.com/office/2007/relationships/hdphoto" Target="../media/hdphoto3.wdp"/><Relationship Id="rId4" Type="http://schemas.openxmlformats.org/officeDocument/2006/relationships/image" Target="../media/image11.png"/></Relationships>
</file>

<file path=ppt/slides/_rels/slide4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5.wdp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png"/></Relationships>
</file>

<file path=ppt/slides/_rels/slide7.xml.rels><?xml version="1.0" encoding="UTF-8" standalone="yes"?>
<Relationships xmlns="http://schemas.openxmlformats.org/package/2006/relationships"><Relationship Id="rId3" Type="http://schemas.microsoft.com/office/2007/relationships/hdphoto" Target="../media/hdphoto6.wdp"/><Relationship Id="rId7" Type="http://schemas.microsoft.com/office/2007/relationships/hdphoto" Target="../media/hdphoto7.wdp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png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3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2.xml"/><Relationship Id="rId6" Type="http://schemas.microsoft.com/office/2007/relationships/hdphoto" Target="../media/hdphoto8.wdp"/><Relationship Id="rId5" Type="http://schemas.openxmlformats.org/officeDocument/2006/relationships/image" Target="../media/image22.png"/><Relationship Id="rId4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8208" y="3055319"/>
            <a:ext cx="8133959" cy="951487"/>
          </a:xfrm>
        </p:spPr>
        <p:txBody>
          <a:bodyPr/>
          <a:lstStyle/>
          <a:p>
            <a:pPr algn="ctr"/>
            <a:r>
              <a:rPr lang="ru-RU" sz="24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Порядок исчисления имущественных налогов, использование ЕНП, последствия неуплаты</a:t>
            </a:r>
            <a:endParaRPr lang="ru-RU" sz="24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4297680" y="5196840"/>
            <a:ext cx="5166360" cy="160492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Главный государственный налоговый инспектор отдела урегулирования задолженности </a:t>
            </a:r>
          </a:p>
          <a:p>
            <a:r>
              <a:rPr lang="ru-RU" dirty="0" smtClean="0">
                <a:latin typeface="Arial Narrow" pitchFamily="34" charset="0"/>
              </a:rPr>
              <a:t>УФНС России по Вологодской области</a:t>
            </a:r>
          </a:p>
          <a:p>
            <a:r>
              <a:rPr lang="ru-RU" dirty="0" smtClean="0">
                <a:latin typeface="Arial Narrow" pitchFamily="34" charset="0"/>
              </a:rPr>
              <a:t>Л.В. Шведова</a:t>
            </a:r>
          </a:p>
          <a:p>
            <a:endParaRPr lang="ru-RU" dirty="0"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347566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10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3657" y="342900"/>
            <a:ext cx="9243786" cy="623582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2352843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Прямоугольник 19"/>
          <p:cNvSpPr/>
          <p:nvPr/>
        </p:nvSpPr>
        <p:spPr>
          <a:xfrm>
            <a:off x="4212277" y="1223381"/>
            <a:ext cx="4715934" cy="5469466"/>
          </a:xfrm>
          <a:prstGeom prst="rect">
            <a:avLst/>
          </a:prstGeom>
          <a:solidFill>
            <a:schemeClr val="accent2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11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647112" y="115566"/>
            <a:ext cx="93096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уплата имущественных налогов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grpSp>
        <p:nvGrpSpPr>
          <p:cNvPr id="19" name="Группа 18"/>
          <p:cNvGrpSpPr/>
          <p:nvPr/>
        </p:nvGrpSpPr>
        <p:grpSpPr>
          <a:xfrm>
            <a:off x="369561" y="1672114"/>
            <a:ext cx="4044950" cy="4572000"/>
            <a:chOff x="408517" y="1486476"/>
            <a:chExt cx="4044950" cy="4572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Прямоугольник 5"/>
            <p:cNvSpPr/>
            <p:nvPr/>
          </p:nvSpPr>
          <p:spPr>
            <a:xfrm>
              <a:off x="584201" y="1486476"/>
              <a:ext cx="3767666" cy="4572000"/>
            </a:xfrm>
            <a:prstGeom prst="rect">
              <a:avLst/>
            </a:prstGeom>
            <a:solidFill>
              <a:schemeClr val="accent1">
                <a:lumMod val="20000"/>
                <a:lumOff val="80000"/>
                <a:alpha val="91000"/>
              </a:schemeClr>
            </a:solidFill>
          </p:spPr>
          <p:txBody>
            <a:bodyPr wrap="square" rtlCol="0" anchor="ctr">
              <a:spAutoFit/>
            </a:bodyPr>
            <a:lstStyle/>
            <a:p>
              <a:pPr algn="ctr" eaLnBrk="1" hangingPunct="1">
                <a:spcBef>
                  <a:spcPts val="0"/>
                </a:spcBef>
              </a:pPr>
              <a:endParaRPr lang="ru-RU" b="1" dirty="0" smtClean="0">
                <a:latin typeface="Arial Narrow" pitchFamily="34" charset="0"/>
              </a:endParaRPr>
            </a:p>
          </p:txBody>
        </p:sp>
        <p:pic>
          <p:nvPicPr>
            <p:cNvPr id="7" name="Picture 2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BEBA8EAE-BF5A-486C-A8C5-ECC9F3942E4B}">
                  <a14:imgProps xmlns:a14="http://schemas.microsoft.com/office/drawing/2010/main">
                    <a14:imgLayer r:embed="rId3">
                      <a14:imgEffect>
                        <a14:backgroundRemoval t="0" b="100000" l="9766" r="89844">
                          <a14:foregroundMark x1="32813" y1="32031" x2="32031" y2="32031"/>
                          <a14:foregroundMark x1="32031" y1="28516" x2="32031" y2="28516"/>
                          <a14:foregroundMark x1="35156" y1="21094" x2="35156" y2="21094"/>
                          <a14:foregroundMark x1="34375" y1="16016" x2="34375" y2="16016"/>
                          <a14:foregroundMark x1="34375" y1="14063" x2="34375" y2="14063"/>
                          <a14:foregroundMark x1="37891" y1="8984" x2="37891" y2="8984"/>
                          <a14:foregroundMark x1="59766" y1="8984" x2="59766" y2="8984"/>
                          <a14:foregroundMark x1="69141" y1="17969" x2="69141" y2="17969"/>
                          <a14:foregroundMark x1="55859" y1="22656" x2="55859" y2="22656"/>
                          <a14:foregroundMark x1="73828" y1="30078" x2="73828" y2="30078"/>
                          <a14:foregroundMark x1="67188" y1="35547" x2="67188" y2="35547"/>
                          <a14:foregroundMark x1="61328" y1="41797" x2="61328" y2="41797"/>
                          <a14:foregroundMark x1="58203" y1="50000" x2="58203" y2="50000"/>
                          <a14:foregroundMark x1="57031" y1="53906" x2="57031" y2="53906"/>
                          <a14:foregroundMark x1="55859" y1="58203" x2="55859" y2="58203"/>
                          <a14:foregroundMark x1="55469" y1="62891" x2="55469" y2="62891"/>
                          <a14:foregroundMark x1="30859" y1="71484" x2="30859" y2="71484"/>
                          <a14:foregroundMark x1="36328" y1="78906" x2="36328" y2="78906"/>
                          <a14:foregroundMark x1="35547" y1="87109" x2="35547" y2="87109"/>
                          <a14:foregroundMark x1="53516" y1="74219" x2="53516" y2="74219"/>
                          <a14:foregroundMark x1="76172" y1="77734" x2="76172" y2="77734"/>
                          <a14:foregroundMark x1="68750" y1="87500" x2="68750" y2="87500"/>
                          <a14:foregroundMark x1="75000" y1="58203" x2="75000" y2="58203"/>
                          <a14:foregroundMark x1="80078" y1="44922" x2="80078" y2="44141"/>
                          <a14:foregroundMark x1="76172" y1="30078" x2="76172" y2="30078"/>
                          <a14:foregroundMark x1="56250" y1="27344" x2="56250" y2="27344"/>
                          <a14:foregroundMark x1="40625" y1="28906" x2="40625" y2="28906"/>
                          <a14:foregroundMark x1="26563" y1="37891" x2="26563" y2="37891"/>
                          <a14:foregroundMark x1="35547" y1="30859" x2="35547" y2="30859"/>
                          <a14:foregroundMark x1="33984" y1="29297" x2="33984" y2="29297"/>
                          <a14:foregroundMark x1="32422" y1="28906" x2="31641" y2="28906"/>
                          <a14:foregroundMark x1="28906" y1="30469" x2="28906" y2="30469"/>
                          <a14:foregroundMark x1="28516" y1="27344" x2="28516" y2="27344"/>
                          <a14:foregroundMark x1="45313" y1="28516" x2="45313" y2="28516"/>
                          <a14:foregroundMark x1="49219" y1="27734" x2="49219" y2="27734"/>
                          <a14:foregroundMark x1="53906" y1="26563" x2="53906" y2="26563"/>
                          <a14:foregroundMark x1="53125" y1="19531" x2="52734" y2="19531"/>
                          <a14:foregroundMark x1="53125" y1="11328" x2="53125" y2="11328"/>
                          <a14:foregroundMark x1="51953" y1="15234" x2="51953" y2="15234"/>
                          <a14:foregroundMark x1="56250" y1="14844" x2="55469" y2="14844"/>
                          <a14:foregroundMark x1="44922" y1="8984" x2="44922" y2="8984"/>
                          <a14:foregroundMark x1="35156" y1="7031" x2="35156" y2="7031"/>
                          <a14:foregroundMark x1="28125" y1="7813" x2="28125" y2="7813"/>
                          <a14:foregroundMark x1="31250" y1="17578" x2="31641" y2="16797"/>
                          <a14:foregroundMark x1="22266" y1="8984" x2="22266" y2="8984"/>
                          <a14:foregroundMark x1="21094" y1="14844" x2="21094" y2="14844"/>
                          <a14:foregroundMark x1="20313" y1="19531" x2="20313" y2="19531"/>
                          <a14:foregroundMark x1="33203" y1="13281" x2="33203" y2="13281"/>
                          <a14:foregroundMark x1="19922" y1="41406" x2="19922" y2="41406"/>
                          <a14:foregroundMark x1="19531" y1="35547" x2="19531" y2="35547"/>
                          <a14:foregroundMark x1="36719" y1="39844" x2="36719" y2="39844"/>
                          <a14:foregroundMark x1="42969" y1="38672" x2="42969" y2="38672"/>
                          <a14:foregroundMark x1="57422" y1="39844" x2="57422" y2="39844"/>
                          <a14:foregroundMark x1="60938" y1="38281" x2="60938" y2="38281"/>
                          <a14:foregroundMark x1="74219" y1="38281" x2="73828" y2="38281"/>
                          <a14:foregroundMark x1="70703" y1="40625" x2="70703" y2="40625"/>
                          <a14:foregroundMark x1="66797" y1="40625" x2="66797" y2="40625"/>
                          <a14:foregroundMark x1="75000" y1="39844" x2="75000" y2="39844"/>
                          <a14:foregroundMark x1="80078" y1="33594" x2="80078" y2="33594"/>
                          <a14:foregroundMark x1="80859" y1="49609" x2="80859" y2="49609"/>
                          <a14:foregroundMark x1="78516" y1="54297" x2="78516" y2="54297"/>
                          <a14:foregroundMark x1="78516" y1="47656" x2="78516" y2="47656"/>
                          <a14:foregroundMark x1="76563" y1="51172" x2="76563" y2="51172"/>
                          <a14:foregroundMark x1="67188" y1="45313" x2="67188" y2="45313"/>
                          <a14:foregroundMark x1="58984" y1="44922" x2="58984" y2="44922"/>
                          <a14:foregroundMark x1="43359" y1="44922" x2="43359" y2="44922"/>
                          <a14:foregroundMark x1="32813" y1="44922" x2="32813" y2="44922"/>
                          <a14:foregroundMark x1="22656" y1="47266" x2="22656" y2="47266"/>
                          <a14:foregroundMark x1="23828" y1="52344" x2="23828" y2="52344"/>
                          <a14:foregroundMark x1="18750" y1="52344" x2="18750" y2="52344"/>
                          <a14:foregroundMark x1="21875" y1="58984" x2="21875" y2="58984"/>
                          <a14:foregroundMark x1="24609" y1="60938" x2="24609" y2="60938"/>
                          <a14:foregroundMark x1="21094" y1="62109" x2="21094" y2="62109"/>
                          <a14:foregroundMark x1="19922" y1="65625" x2="19922" y2="65625"/>
                          <a14:foregroundMark x1="32422" y1="59375" x2="32422" y2="60156"/>
                          <a14:foregroundMark x1="41406" y1="60938" x2="41406" y2="60938"/>
                          <a14:foregroundMark x1="53125" y1="60938" x2="53125" y2="60938"/>
                          <a14:foregroundMark x1="62109" y1="61328" x2="62109" y2="61328"/>
                          <a14:foregroundMark x1="71484" y1="60938" x2="71484" y2="60938"/>
                          <a14:foregroundMark x1="78906" y1="61719" x2="78906" y2="61719"/>
                          <a14:foregroundMark x1="78906" y1="66016" x2="78906" y2="66016"/>
                          <a14:foregroundMark x1="75000" y1="70313" x2="75000" y2="70313"/>
                          <a14:foregroundMark x1="78516" y1="71484" x2="78516" y2="71484"/>
                          <a14:foregroundMark x1="78125" y1="78906" x2="78125" y2="78906"/>
                          <a14:foregroundMark x1="79297" y1="75391" x2="79297" y2="75391"/>
                          <a14:foregroundMark x1="80078" y1="83594" x2="80078" y2="83594"/>
                          <a14:foregroundMark x1="77344" y1="82813" x2="77344" y2="82813"/>
                          <a14:foregroundMark x1="77734" y1="87109" x2="77734" y2="87109"/>
                          <a14:foregroundMark x1="79297" y1="89453" x2="79297" y2="89453"/>
                          <a14:foregroundMark x1="76563" y1="91797" x2="76563" y2="91797"/>
                          <a14:foregroundMark x1="68750" y1="67578" x2="68750" y2="67578"/>
                          <a14:foregroundMark x1="70313" y1="71094" x2="70313" y2="71094"/>
                          <a14:foregroundMark x1="71484" y1="76172" x2="71484" y2="76172"/>
                          <a14:foregroundMark x1="71875" y1="82813" x2="71875" y2="82813"/>
                          <a14:foregroundMark x1="63672" y1="67969" x2="63672" y2="67969"/>
                          <a14:foregroundMark x1="63672" y1="72656" x2="63672" y2="72656"/>
                          <a14:foregroundMark x1="62891" y1="82031" x2="62891" y2="82031"/>
                          <a14:foregroundMark x1="64453" y1="90234" x2="64453" y2="90234"/>
                          <a14:foregroundMark x1="56641" y1="67969" x2="56641" y2="67969"/>
                          <a14:foregroundMark x1="59766" y1="67578" x2="59766" y2="67578"/>
                          <a14:foregroundMark x1="57422" y1="73438" x2="57422" y2="73438"/>
                          <a14:foregroundMark x1="58984" y1="80469" x2="58984" y2="80469"/>
                          <a14:foregroundMark x1="56641" y1="87500" x2="56641" y2="87500"/>
                          <a14:foregroundMark x1="47656" y1="67969" x2="47656" y2="67969"/>
                          <a14:foregroundMark x1="46875" y1="73828" x2="46875" y2="73828"/>
                          <a14:foregroundMark x1="50391" y1="83203" x2="50391" y2="83203"/>
                          <a14:foregroundMark x1="49609" y1="86328" x2="49609" y2="86328"/>
                          <a14:foregroundMark x1="49609" y1="88281" x2="49609" y2="88281"/>
                          <a14:foregroundMark x1="44922" y1="89063" x2="44922" y2="89063"/>
                          <a14:foregroundMark x1="43359" y1="81250" x2="43359" y2="81250"/>
                          <a14:foregroundMark x1="45703" y1="83203" x2="45703" y2="83203"/>
                          <a14:foregroundMark x1="40625" y1="82813" x2="40625" y2="82813"/>
                          <a14:foregroundMark x1="37500" y1="83203" x2="37500" y2="83203"/>
                          <a14:foregroundMark x1="31641" y1="67969" x2="31641" y2="67969"/>
                          <a14:foregroundMark x1="22266" y1="71875" x2="22266" y2="71875"/>
                          <a14:foregroundMark x1="23047" y1="69531" x2="23047" y2="69531"/>
                          <a14:foregroundMark x1="28125" y1="74609" x2="28125" y2="74609"/>
                          <a14:foregroundMark x1="25781" y1="83594" x2="25781" y2="83594"/>
                          <a14:foregroundMark x1="21094" y1="86719" x2="21094" y2="86719"/>
                        </a14:backgroundRemoval>
                      </a14:imgEffect>
                    </a14:imgLayer>
                  </a14:imgProps>
                </a:ex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08517" y="2793999"/>
              <a:ext cx="2480733" cy="299720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</p:pic>
        <p:sp>
          <p:nvSpPr>
            <p:cNvPr id="8" name="Прямоугольник 7"/>
            <p:cNvSpPr/>
            <p:nvPr/>
          </p:nvSpPr>
          <p:spPr>
            <a:xfrm>
              <a:off x="905732" y="1608091"/>
              <a:ext cx="1486304" cy="394852"/>
            </a:xfrm>
            <a:prstGeom prst="rect">
              <a:avLst/>
            </a:prstGeom>
          </p:spPr>
          <p:txBody>
            <a:bodyPr wrap="none">
              <a:spAutoFit/>
            </a:bodyPr>
            <a:lstStyle/>
            <a:p>
              <a:pPr algn="ctr"/>
              <a:r>
                <a:rPr lang="ru-RU" b="1" dirty="0">
                  <a:latin typeface="Arial Narrow" pitchFamily="34" charset="0"/>
                </a:rPr>
                <a:t>Ст. 69 НК РФ</a:t>
              </a:r>
            </a:p>
          </p:txBody>
        </p:sp>
        <p:sp>
          <p:nvSpPr>
            <p:cNvPr id="9" name="Прямоугольник 8"/>
            <p:cNvSpPr/>
            <p:nvPr/>
          </p:nvSpPr>
          <p:spPr>
            <a:xfrm>
              <a:off x="905732" y="2002943"/>
              <a:ext cx="2320925" cy="523220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r>
                <a:rPr lang="ru-RU" sz="1400" dirty="0" smtClean="0">
                  <a:latin typeface="Arial Narrow" pitchFamily="34" charset="0"/>
                </a:rPr>
                <a:t>Требование </a:t>
              </a:r>
              <a:r>
                <a:rPr lang="ru-RU" sz="1400" dirty="0">
                  <a:latin typeface="Arial Narrow" pitchFamily="34" charset="0"/>
                </a:rPr>
                <a:t>об уплате налога, сбора, пени и штрафа</a:t>
              </a:r>
            </a:p>
          </p:txBody>
        </p:sp>
        <p:grpSp>
          <p:nvGrpSpPr>
            <p:cNvPr id="14" name="Группа 13"/>
            <p:cNvGrpSpPr/>
            <p:nvPr/>
          </p:nvGrpSpPr>
          <p:grpSpPr>
            <a:xfrm>
              <a:off x="2116815" y="3436003"/>
              <a:ext cx="2222354" cy="892552"/>
              <a:chOff x="2169035" y="3242101"/>
              <a:chExt cx="2758564" cy="684088"/>
            </a:xfrm>
          </p:grpSpPr>
          <p:cxnSp>
            <p:nvCxnSpPr>
              <p:cNvPr id="11" name="Прямая соединительная линия 10"/>
              <p:cNvCxnSpPr/>
              <p:nvPr/>
            </p:nvCxnSpPr>
            <p:spPr>
              <a:xfrm>
                <a:off x="2169035" y="3544867"/>
                <a:ext cx="880533" cy="0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2" name="Прямоугольник 11"/>
              <p:cNvSpPr/>
              <p:nvPr/>
            </p:nvSpPr>
            <p:spPr>
              <a:xfrm>
                <a:off x="3039532" y="3242101"/>
                <a:ext cx="1888067" cy="684088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r>
                  <a:rPr lang="ru-RU" sz="1300" dirty="0" smtClean="0">
                    <a:latin typeface="Arial Narrow" pitchFamily="34" charset="0"/>
                  </a:rPr>
                  <a:t>Сумма задолженности по налогу, размере пеней, штрафа</a:t>
                </a:r>
                <a:endParaRPr lang="ru-RU" sz="1300" dirty="0">
                  <a:latin typeface="Arial Narrow" pitchFamily="34" charset="0"/>
                </a:endParaRPr>
              </a:p>
            </p:txBody>
          </p:sp>
        </p:grpSp>
        <p:grpSp>
          <p:nvGrpSpPr>
            <p:cNvPr id="15" name="Группа 14"/>
            <p:cNvGrpSpPr/>
            <p:nvPr/>
          </p:nvGrpSpPr>
          <p:grpSpPr>
            <a:xfrm>
              <a:off x="2087563" y="4583806"/>
              <a:ext cx="2365904" cy="892552"/>
              <a:chOff x="2146681" y="3546616"/>
              <a:chExt cx="2365904" cy="892552"/>
            </a:xfrm>
          </p:grpSpPr>
          <p:cxnSp>
            <p:nvCxnSpPr>
              <p:cNvPr id="16" name="Прямая соединительная линия 15"/>
              <p:cNvCxnSpPr/>
              <p:nvPr/>
            </p:nvCxnSpPr>
            <p:spPr>
              <a:xfrm>
                <a:off x="2146681" y="3986024"/>
                <a:ext cx="738627" cy="0"/>
              </a:xfrm>
              <a:prstGeom prst="line">
                <a:avLst/>
              </a:prstGeom>
              <a:ln w="38100">
                <a:solidFill>
                  <a:srgbClr val="FFC000"/>
                </a:solidFill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5"/>
              </a:lnRef>
              <a:fillRef idx="0">
                <a:schemeClr val="accent5"/>
              </a:fillRef>
              <a:effectRef idx="0">
                <a:schemeClr val="accent5"/>
              </a:effectRef>
              <a:fontRef idx="minor">
                <a:schemeClr val="tx1"/>
              </a:fontRef>
            </p:style>
          </p:cxnSp>
          <p:sp>
            <p:nvSpPr>
              <p:cNvPr id="17" name="Прямоугольник 16"/>
              <p:cNvSpPr/>
              <p:nvPr/>
            </p:nvSpPr>
            <p:spPr>
              <a:xfrm>
                <a:off x="2948368" y="3546616"/>
                <a:ext cx="1564217" cy="892552"/>
              </a:xfrm>
              <a:prstGeom prst="rect">
                <a:avLst/>
              </a:prstGeom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txBody>
              <a:bodyPr wrap="square">
                <a:spAutoFit/>
              </a:bodyPr>
              <a:lstStyle/>
              <a:p>
                <a:r>
                  <a:rPr lang="ru-RU" sz="1300" dirty="0" smtClean="0">
                    <a:latin typeface="Arial Narrow" pitchFamily="34" charset="0"/>
                  </a:rPr>
                  <a:t>Срок для </a:t>
                </a:r>
                <a:r>
                  <a:rPr lang="ru-RU" sz="1300" dirty="0">
                    <a:latin typeface="Arial Narrow" pitchFamily="34" charset="0"/>
                  </a:rPr>
                  <a:t>добровольного исполнения обязанности</a:t>
                </a:r>
              </a:p>
            </p:txBody>
          </p:sp>
        </p:grpSp>
      </p:grpSp>
      <p:sp>
        <p:nvSpPr>
          <p:cNvPr id="21" name="Прямоугольник 20"/>
          <p:cNvSpPr/>
          <p:nvPr/>
        </p:nvSpPr>
        <p:spPr>
          <a:xfrm>
            <a:off x="4532842" y="1412782"/>
            <a:ext cx="1486304" cy="3948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latin typeface="Arial Narrow" pitchFamily="34" charset="0"/>
              </a:rPr>
              <a:t>Ст. </a:t>
            </a:r>
            <a:r>
              <a:rPr lang="ru-RU" b="1" dirty="0" smtClean="0">
                <a:latin typeface="Arial Narrow" pitchFamily="34" charset="0"/>
              </a:rPr>
              <a:t>48 </a:t>
            </a:r>
            <a:r>
              <a:rPr lang="ru-RU" b="1" dirty="0">
                <a:latin typeface="Arial Narrow" pitchFamily="34" charset="0"/>
              </a:rPr>
              <a:t>НК РФ</a:t>
            </a:r>
          </a:p>
        </p:txBody>
      </p:sp>
      <p:sp>
        <p:nvSpPr>
          <p:cNvPr id="22" name="Прямоугольник 21"/>
          <p:cNvSpPr/>
          <p:nvPr/>
        </p:nvSpPr>
        <p:spPr>
          <a:xfrm>
            <a:off x="4592110" y="1805517"/>
            <a:ext cx="3974947" cy="30777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dirty="0" smtClean="0">
                <a:latin typeface="Arial Narrow" pitchFamily="34" charset="0"/>
              </a:rPr>
              <a:t>Заявление в суд о взыскании задолженности </a:t>
            </a:r>
            <a:endParaRPr lang="ru-RU" sz="1400" dirty="0">
              <a:latin typeface="Arial Narrow" pitchFamily="34" charset="0"/>
            </a:endParaRPr>
          </a:p>
        </p:txBody>
      </p: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89691" l="9434" r="89623">
                        <a14:foregroundMark x1="28302" y1="54639" x2="28302" y2="54639"/>
                        <a14:foregroundMark x1="40566" y1="55670" x2="40566" y2="55670"/>
                        <a14:foregroundMark x1="57547" y1="54639" x2="57547" y2="54639"/>
                        <a14:foregroundMark x1="69811" y1="56701" x2="69811" y2="56701"/>
                        <a14:foregroundMark x1="65094" y1="78351" x2="65094" y2="783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75013" y="3845519"/>
            <a:ext cx="1009650" cy="923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3" name="Прямоугольник 22"/>
          <p:cNvSpPr/>
          <p:nvPr/>
        </p:nvSpPr>
        <p:spPr>
          <a:xfrm>
            <a:off x="4532841" y="2075763"/>
            <a:ext cx="3477683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400" u="sng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Сумма </a:t>
            </a:r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задолженности ≥ 10 </a:t>
            </a:r>
            <a:r>
              <a:rPr lang="ru-RU" sz="1400" u="sng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тыс. руб</a:t>
            </a:r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в течение 6 месяцев со срока исполнения по требованию об уплате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5" name="Прямоугольник 24"/>
          <p:cNvSpPr/>
          <p:nvPr/>
        </p:nvSpPr>
        <p:spPr>
          <a:xfrm>
            <a:off x="4532842" y="2939435"/>
            <a:ext cx="3947129" cy="8156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spcBef>
                <a:spcPts val="600"/>
              </a:spcBef>
              <a:buFont typeface="Wingdings" pitchFamily="2" charset="2"/>
              <a:buChar char="ü"/>
            </a:pPr>
            <a:r>
              <a:rPr lang="ru-RU" sz="1400" u="sng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Сумма </a:t>
            </a:r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задолженности &lt; 10 </a:t>
            </a:r>
            <a:r>
              <a:rPr lang="ru-RU" sz="1400" u="sng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тыс. руб</a:t>
            </a:r>
            <a:r>
              <a:rPr lang="ru-RU" sz="1400" u="sng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.</a:t>
            </a:r>
          </a:p>
          <a:p>
            <a:pPr>
              <a:spcBef>
                <a:spcPts val="600"/>
              </a:spcBef>
            </a:pPr>
            <a:r>
              <a:rPr lang="ru-RU" sz="14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через 3 года в течение 6 месяцев со срока исполнения самого раннего требования об уплате</a:t>
            </a:r>
            <a:endParaRPr lang="ru-RU" sz="1400" dirty="0">
              <a:solidFill>
                <a:schemeClr val="tx2">
                  <a:lumMod val="75000"/>
                </a:schemeClr>
              </a:solidFill>
              <a:latin typeface="Arial Narrow" pitchFamily="34" charset="0"/>
            </a:endParaRPr>
          </a:p>
        </p:txBody>
      </p:sp>
      <p:sp>
        <p:nvSpPr>
          <p:cNvPr id="24" name="Прямоугольник 23"/>
          <p:cNvSpPr/>
          <p:nvPr/>
        </p:nvSpPr>
        <p:spPr>
          <a:xfrm>
            <a:off x="5156933" y="3958114"/>
            <a:ext cx="3512204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Судебный</a:t>
            </a:r>
            <a:r>
              <a:rPr lang="ru-RU" sz="2400" dirty="0" smtClean="0"/>
              <a:t>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приказ о взыскании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суммы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налога и пени с налогоплательщика</a:t>
            </a:r>
          </a:p>
        </p:txBody>
      </p:sp>
      <p:pic>
        <p:nvPicPr>
          <p:cNvPr id="5123" name="Picture 3"/>
          <p:cNvPicPr>
            <a:picLocks noChangeAspect="1" noChangeArrowheads="1"/>
          </p:cNvPicPr>
          <p:nvPr/>
        </p:nvPicPr>
        <p:blipFill>
          <a:blip r:embed="rId6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80" b="89216" l="9434" r="89623">
                        <a14:foregroundMark x1="50943" y1="32353" x2="50943" y2="32353"/>
                        <a14:foregroundMark x1="53774" y1="47059" x2="53774" y2="47059"/>
                        <a14:foregroundMark x1="41509" y1="51961" x2="41509" y2="51961"/>
                        <a14:foregroundMark x1="64151" y1="52941" x2="64151" y2="52941"/>
                        <a14:foregroundMark x1="51887" y1="61765" x2="51887" y2="61765"/>
                        <a14:foregroundMark x1="67925" y1="64706" x2="67925" y2="647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58715" y="4829164"/>
            <a:ext cx="1009650" cy="9715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Прямоугольник 27"/>
          <p:cNvSpPr/>
          <p:nvPr/>
        </p:nvSpPr>
        <p:spPr>
          <a:xfrm>
            <a:off x="5156933" y="4937738"/>
            <a:ext cx="3512204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Взыскание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в соответствии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с </a:t>
            </a:r>
            <a:r>
              <a:rPr lang="ru-RU" sz="1800" dirty="0" smtClean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Федеральным законом от 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02.10.2007 </a:t>
            </a:r>
            <a:r>
              <a:rPr lang="en-US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N 229-</a:t>
            </a:r>
            <a:r>
              <a:rPr lang="ru-RU" sz="1800" dirty="0">
                <a:solidFill>
                  <a:schemeClr val="tx2">
                    <a:lumMod val="75000"/>
                  </a:schemeClr>
                </a:solidFill>
                <a:latin typeface="Arial Narrow" pitchFamily="34" charset="0"/>
              </a:rPr>
              <a:t>ФЗ «Об исполнительном производстве»</a:t>
            </a:r>
          </a:p>
        </p:txBody>
      </p:sp>
    </p:spTree>
    <p:extLst>
      <p:ext uri="{BB962C8B-B14F-4D97-AF65-F5344CB8AC3E}">
        <p14:creationId xmlns:p14="http://schemas.microsoft.com/office/powerpoint/2010/main" val="21092012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12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 noGrp="1"/>
          </p:cNvSpPr>
          <p:nvPr>
            <p:ph type="title"/>
          </p:nvPr>
        </p:nvSpPr>
        <p:spPr bwMode="auto">
          <a:xfrm>
            <a:off x="647112" y="115566"/>
            <a:ext cx="93096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Последствия неуплаты имущественных налогов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828221" y="1480244"/>
            <a:ext cx="9377888" cy="461665"/>
          </a:xfrm>
          <a:prstGeom prst="rect">
            <a:avLst/>
          </a:prstGeo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none">
            <a:spAutoFit/>
          </a:bodyPr>
          <a:lstStyle/>
          <a:p>
            <a:r>
              <a:rPr lang="ru-RU" sz="2400" dirty="0" smtClean="0">
                <a:latin typeface="Arial Narrow" pitchFamily="34" charset="0"/>
              </a:rPr>
              <a:t>Негативные </a:t>
            </a:r>
            <a:r>
              <a:rPr lang="ru-RU" sz="2400" dirty="0">
                <a:latin typeface="Arial Narrow" pitchFamily="34" charset="0"/>
              </a:rPr>
              <a:t>последствия </a:t>
            </a:r>
            <a:r>
              <a:rPr lang="ru-RU" sz="2400" dirty="0" smtClean="0">
                <a:latin typeface="Arial Narrow" pitchFamily="34" charset="0"/>
              </a:rPr>
              <a:t>неуплаты налогов </a:t>
            </a:r>
            <a:r>
              <a:rPr lang="ru-RU" sz="2400" dirty="0">
                <a:latin typeface="Arial Narrow" pitchFamily="34" charset="0"/>
              </a:rPr>
              <a:t>в установленный законом </a:t>
            </a:r>
            <a:r>
              <a:rPr lang="ru-RU" sz="2400" dirty="0" smtClean="0">
                <a:latin typeface="Arial Narrow" pitchFamily="34" charset="0"/>
              </a:rPr>
              <a:t>срок:   </a:t>
            </a:r>
            <a:endParaRPr lang="ru-RU" sz="2400" dirty="0">
              <a:latin typeface="Arial Narrow" pitchFamily="34" charset="0"/>
            </a:endParaRPr>
          </a:p>
        </p:txBody>
      </p:sp>
      <p:pic>
        <p:nvPicPr>
          <p:cNvPr id="614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54" y="2186100"/>
            <a:ext cx="416379" cy="4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9" name="Прямая соединительная линия 8"/>
          <p:cNvCxnSpPr/>
          <p:nvPr/>
        </p:nvCxnSpPr>
        <p:spPr>
          <a:xfrm>
            <a:off x="828221" y="1941909"/>
            <a:ext cx="8963479" cy="0"/>
          </a:xfrm>
          <a:prstGeom prst="line">
            <a:avLst/>
          </a:prstGeom>
          <a:ln w="28575" cmpd="dbl">
            <a:solidFill>
              <a:srgbClr val="FF0000"/>
            </a:solidFill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" name="Прямоугольник 9"/>
          <p:cNvSpPr/>
          <p:nvPr/>
        </p:nvSpPr>
        <p:spPr>
          <a:xfrm>
            <a:off x="1568921" y="2214300"/>
            <a:ext cx="1729961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 smtClean="0">
                <a:latin typeface="Arial Narrow" pitchFamily="34" charset="0"/>
              </a:rPr>
              <a:t>Начисление </a:t>
            </a:r>
            <a:r>
              <a:rPr lang="ru-RU" sz="1800" dirty="0">
                <a:latin typeface="Arial Narrow" pitchFamily="34" charset="0"/>
              </a:rPr>
              <a:t>пени</a:t>
            </a:r>
          </a:p>
        </p:txBody>
      </p:sp>
      <p:pic>
        <p:nvPicPr>
          <p:cNvPr id="1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54" y="2748847"/>
            <a:ext cx="416379" cy="4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3" name="Прямоугольник 12"/>
          <p:cNvSpPr/>
          <p:nvPr/>
        </p:nvSpPr>
        <p:spPr>
          <a:xfrm>
            <a:off x="1568921" y="2777047"/>
            <a:ext cx="5788764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 smtClean="0">
                <a:latin typeface="Arial Narrow" pitchFamily="34" charset="0"/>
              </a:rPr>
              <a:t>Необходимость </a:t>
            </a:r>
            <a:r>
              <a:rPr lang="ru-RU" sz="1800" dirty="0">
                <a:latin typeface="Arial Narrow" pitchFamily="34" charset="0"/>
              </a:rPr>
              <a:t>уплаты госпошлины и исполнительского сбора</a:t>
            </a:r>
          </a:p>
        </p:txBody>
      </p:sp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54" y="3329685"/>
            <a:ext cx="416379" cy="4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7" name="Прямоугольник 16"/>
          <p:cNvSpPr/>
          <p:nvPr/>
        </p:nvSpPr>
        <p:spPr>
          <a:xfrm>
            <a:off x="1556368" y="3329685"/>
            <a:ext cx="763702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 smtClean="0">
                <a:latin typeface="Arial Narrow" pitchFamily="34" charset="0"/>
              </a:rPr>
              <a:t>Удержание </a:t>
            </a:r>
            <a:r>
              <a:rPr lang="ru-RU" sz="1800" dirty="0">
                <a:latin typeface="Arial Narrow" pitchFamily="34" charset="0"/>
              </a:rPr>
              <a:t>долга из заработной </a:t>
            </a:r>
            <a:r>
              <a:rPr lang="ru-RU" sz="1800" dirty="0" smtClean="0">
                <a:latin typeface="Arial Narrow" pitchFamily="34" charset="0"/>
              </a:rPr>
              <a:t>платы, </a:t>
            </a:r>
            <a:r>
              <a:rPr lang="ru-RU" sz="1800" dirty="0">
                <a:latin typeface="Arial Narrow" pitchFamily="34" charset="0"/>
              </a:rPr>
              <a:t>пенсии либо иных периодических платежей</a:t>
            </a:r>
          </a:p>
        </p:txBody>
      </p:sp>
      <p:pic>
        <p:nvPicPr>
          <p:cNvPr id="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54" y="3870842"/>
            <a:ext cx="416379" cy="4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Прямоугольник 10"/>
          <p:cNvSpPr/>
          <p:nvPr/>
        </p:nvSpPr>
        <p:spPr>
          <a:xfrm>
            <a:off x="1568921" y="3875647"/>
            <a:ext cx="186140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1800" dirty="0">
                <a:latin typeface="Arial Narrow" pitchFamily="34" charset="0"/>
              </a:rPr>
              <a:t>Блокировка счетов</a:t>
            </a:r>
          </a:p>
        </p:txBody>
      </p:sp>
      <p:sp>
        <p:nvSpPr>
          <p:cNvPr id="19" name="Прямоугольник 18"/>
          <p:cNvSpPr/>
          <p:nvPr/>
        </p:nvSpPr>
        <p:spPr>
          <a:xfrm>
            <a:off x="1556367" y="4381254"/>
            <a:ext cx="8649741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Arial Narrow" pitchFamily="34" charset="0"/>
              </a:rPr>
              <a:t>Запрет на совершение регистрационных действий в отношении движимого и недвижимого имущества</a:t>
            </a:r>
          </a:p>
        </p:txBody>
      </p:sp>
      <p:pic>
        <p:nvPicPr>
          <p:cNvPr id="21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54" y="4483859"/>
            <a:ext cx="416379" cy="4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0" name="Прямоугольник 19"/>
          <p:cNvSpPr/>
          <p:nvPr/>
        </p:nvSpPr>
        <p:spPr>
          <a:xfrm>
            <a:off x="1584518" y="5080253"/>
            <a:ext cx="2007768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Arial Narrow" pitchFamily="34" charset="0"/>
              </a:rPr>
              <a:t>Арест имущества</a:t>
            </a:r>
          </a:p>
        </p:txBody>
      </p:sp>
      <p:pic>
        <p:nvPicPr>
          <p:cNvPr id="23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54" y="5052053"/>
            <a:ext cx="416379" cy="4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54" y="5624663"/>
            <a:ext cx="416379" cy="4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2" name="Прямоугольник 21"/>
          <p:cNvSpPr/>
          <p:nvPr/>
        </p:nvSpPr>
        <p:spPr>
          <a:xfrm>
            <a:off x="1584518" y="5621006"/>
            <a:ext cx="3725442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Arial Narrow" pitchFamily="34" charset="0"/>
              </a:rPr>
              <a:t>Запрет на выезд за пределы РФ</a:t>
            </a:r>
          </a:p>
        </p:txBody>
      </p:sp>
      <p:pic>
        <p:nvPicPr>
          <p:cNvPr id="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92854" y="6185683"/>
            <a:ext cx="416379" cy="410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1459148" y="6083078"/>
            <a:ext cx="8311092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Arial Narrow" pitchFamily="34" charset="0"/>
              </a:rPr>
              <a:t>Влияние публичной информации об исполнительном производстве на результаты рассмотрения заявки на предоставление заемных средств</a:t>
            </a:r>
          </a:p>
        </p:txBody>
      </p:sp>
    </p:spTree>
    <p:extLst>
      <p:ext uri="{BB962C8B-B14F-4D97-AF65-F5344CB8AC3E}">
        <p14:creationId xmlns:p14="http://schemas.microsoft.com/office/powerpoint/2010/main" val="347553021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73719" y="252879"/>
            <a:ext cx="8491261" cy="951487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Имущественные  налоги  физических  лиц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2</a:t>
            </a:fld>
            <a:endParaRPr lang="ru-RU" dirty="0">
              <a:solidFill>
                <a:prstClr val="white"/>
              </a:solidFill>
            </a:endParaRP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57" y="3341822"/>
            <a:ext cx="1008000" cy="1000951"/>
          </a:xfrm>
          <a:prstGeom prst="rect">
            <a:avLst/>
          </a:prstGeom>
          <a:noFill/>
          <a:ln w="28575">
            <a:solidFill>
              <a:schemeClr val="accent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57" y="1776124"/>
            <a:ext cx="1008000" cy="957404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3" name="TextBox 2"/>
          <p:cNvSpPr txBox="1"/>
          <p:nvPr/>
        </p:nvSpPr>
        <p:spPr>
          <a:xfrm>
            <a:off x="1829757" y="2057400"/>
            <a:ext cx="5890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Narrow" pitchFamily="34" charset="0"/>
              </a:rPr>
              <a:t>Транспортный налог с физических лиц</a:t>
            </a:r>
            <a:endParaRPr lang="ru-RU" sz="2400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1829757" y="3611047"/>
            <a:ext cx="5890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Налог </a:t>
            </a:r>
            <a:r>
              <a:rPr lang="ru-RU" sz="2400" dirty="0">
                <a:solidFill>
                  <a:schemeClr val="tx2"/>
                </a:solidFill>
                <a:latin typeface="Arial Narrow" pitchFamily="34" charset="0"/>
              </a:rPr>
              <a:t>на </a:t>
            </a:r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имущество с </a:t>
            </a:r>
            <a:r>
              <a:rPr lang="ru-RU" sz="2400" dirty="0">
                <a:solidFill>
                  <a:schemeClr val="tx2"/>
                </a:solidFill>
                <a:latin typeface="Arial Narrow" pitchFamily="34" charset="0"/>
              </a:rPr>
              <a:t>физических лиц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1829757" y="5113802"/>
            <a:ext cx="589026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434"/>
                </a:solidFill>
                <a:latin typeface="Arial Narrow" pitchFamily="34" charset="0"/>
              </a:rPr>
              <a:t>Земельный налог с </a:t>
            </a:r>
            <a:r>
              <a:rPr lang="ru-RU" sz="2400" dirty="0">
                <a:solidFill>
                  <a:srgbClr val="007434"/>
                </a:solidFill>
                <a:latin typeface="Arial Narrow" pitchFamily="34" charset="0"/>
              </a:rPr>
              <a:t>физических лиц</a:t>
            </a:r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9699" b="96823" l="5946" r="929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1757" y="4864093"/>
            <a:ext cx="1008000" cy="1086097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22352864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3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>
            <a:spLocks noGrp="1"/>
          </p:cNvSpPr>
          <p:nvPr>
            <p:ph type="title"/>
          </p:nvPr>
        </p:nvSpPr>
        <p:spPr>
          <a:xfrm>
            <a:off x="647112" y="115566"/>
            <a:ext cx="9068388" cy="951487"/>
          </a:xfrm>
          <a:solidFill>
            <a:schemeClr val="accent1">
              <a:lumMod val="20000"/>
              <a:lumOff val="80000"/>
            </a:schemeClr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/>
          <a:lstStyle/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Расчет Имущественных налогов  физических  лиц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678545" y="1389944"/>
            <a:ext cx="2624436" cy="697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Исчисление </a:t>
            </a:r>
            <a:r>
              <a:rPr lang="ru-RU" dirty="0">
                <a:latin typeface="Arial Narrow" pitchFamily="34" charset="0"/>
              </a:rPr>
              <a:t>сумм </a:t>
            </a:r>
            <a:endParaRPr lang="ru-RU" dirty="0" smtClean="0">
              <a:latin typeface="Arial Narrow" pitchFamily="34" charset="0"/>
            </a:endParaRPr>
          </a:p>
          <a:p>
            <a:r>
              <a:rPr lang="ru-RU" dirty="0" smtClean="0">
                <a:latin typeface="Arial Narrow" pitchFamily="34" charset="0"/>
              </a:rPr>
              <a:t>имущественных </a:t>
            </a:r>
            <a:r>
              <a:rPr lang="ru-RU" dirty="0">
                <a:latin typeface="Arial Narrow" pitchFamily="34" charset="0"/>
              </a:rPr>
              <a:t>налогов </a:t>
            </a:r>
          </a:p>
        </p:txBody>
      </p:sp>
      <p:cxnSp>
        <p:nvCxnSpPr>
          <p:cNvPr id="8" name="Прямая соединительная линия 7"/>
          <p:cNvCxnSpPr/>
          <p:nvPr/>
        </p:nvCxnSpPr>
        <p:spPr>
          <a:xfrm>
            <a:off x="678545" y="1338669"/>
            <a:ext cx="0" cy="5519331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4" name="Группа 13"/>
          <p:cNvGrpSpPr/>
          <p:nvPr/>
        </p:nvGrpSpPr>
        <p:grpSpPr>
          <a:xfrm>
            <a:off x="3302981" y="1238684"/>
            <a:ext cx="6340083" cy="999889"/>
            <a:chOff x="3302981" y="1238684"/>
            <a:chExt cx="6583290" cy="999889"/>
          </a:xfrm>
        </p:grpSpPr>
        <p:sp>
          <p:nvSpPr>
            <p:cNvPr id="9" name="Прямоугольник 8"/>
            <p:cNvSpPr/>
            <p:nvPr/>
          </p:nvSpPr>
          <p:spPr>
            <a:xfrm>
              <a:off x="4198620" y="1238684"/>
              <a:ext cx="5687651" cy="9998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налоговый </a:t>
              </a:r>
              <a:r>
                <a:rPr lang="ru-RU" dirty="0">
                  <a:latin typeface="Arial Narrow" pitchFamily="34" charset="0"/>
                </a:rPr>
                <a:t>орган, на территории </a:t>
              </a:r>
              <a:endParaRPr lang="ru-RU" dirty="0" smtClean="0">
                <a:latin typeface="Arial Narrow" pitchFamily="34" charset="0"/>
              </a:endParaRPr>
            </a:p>
            <a:p>
              <a:r>
                <a:rPr lang="ru-RU" dirty="0" smtClean="0">
                  <a:latin typeface="Arial Narrow" pitchFamily="34" charset="0"/>
                </a:rPr>
                <a:t>которого </a:t>
              </a:r>
              <a:r>
                <a:rPr lang="ru-RU" dirty="0">
                  <a:latin typeface="Arial Narrow" pitchFamily="34" charset="0"/>
                </a:rPr>
                <a:t>состоит на налоговом учете </a:t>
              </a:r>
              <a:endParaRPr lang="ru-RU" dirty="0" smtClean="0">
                <a:latin typeface="Arial Narrow" pitchFamily="34" charset="0"/>
              </a:endParaRPr>
            </a:p>
            <a:p>
              <a:r>
                <a:rPr lang="ru-RU" dirty="0" smtClean="0">
                  <a:latin typeface="Arial Narrow" pitchFamily="34" charset="0"/>
                </a:rPr>
                <a:t>налогоплательщик </a:t>
              </a:r>
              <a:endParaRPr lang="ru-RU" dirty="0">
                <a:latin typeface="Arial Narrow" pitchFamily="34" charset="0"/>
              </a:endParaRPr>
            </a:p>
          </p:txBody>
        </p:sp>
        <p:cxnSp>
          <p:nvCxnSpPr>
            <p:cNvPr id="12" name="Прямая соединительная линия 11"/>
            <p:cNvCxnSpPr>
              <a:stCxn id="6" idx="3"/>
            </p:cNvCxnSpPr>
            <p:nvPr/>
          </p:nvCxnSpPr>
          <p:spPr>
            <a:xfrm>
              <a:off x="3302981" y="1738629"/>
              <a:ext cx="895639" cy="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5" name="Прямоугольник 14"/>
          <p:cNvSpPr/>
          <p:nvPr/>
        </p:nvSpPr>
        <p:spPr>
          <a:xfrm>
            <a:off x="678545" y="2699444"/>
            <a:ext cx="2151551" cy="3948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Narrow" pitchFamily="34" charset="0"/>
              </a:rPr>
              <a:t>Налогоплательщики</a:t>
            </a:r>
          </a:p>
        </p:txBody>
      </p:sp>
      <p:grpSp>
        <p:nvGrpSpPr>
          <p:cNvPr id="20" name="Группа 19"/>
          <p:cNvGrpSpPr/>
          <p:nvPr/>
        </p:nvGrpSpPr>
        <p:grpSpPr>
          <a:xfrm>
            <a:off x="3302981" y="2396926"/>
            <a:ext cx="6340083" cy="999889"/>
            <a:chOff x="3302981" y="1238684"/>
            <a:chExt cx="6583290" cy="999889"/>
          </a:xfrm>
        </p:grpSpPr>
        <p:sp>
          <p:nvSpPr>
            <p:cNvPr id="21" name="Прямоугольник 20"/>
            <p:cNvSpPr/>
            <p:nvPr/>
          </p:nvSpPr>
          <p:spPr>
            <a:xfrm>
              <a:off x="4198620" y="1238684"/>
              <a:ext cx="5687651" cy="9998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физические </a:t>
              </a:r>
              <a:r>
                <a:rPr lang="ru-RU" dirty="0">
                  <a:latin typeface="Arial Narrow" pitchFamily="34" charset="0"/>
                </a:rPr>
                <a:t>лица, обладающие правом </a:t>
              </a:r>
              <a:endParaRPr lang="ru-RU" dirty="0" smtClean="0">
                <a:latin typeface="Arial Narrow" pitchFamily="34" charset="0"/>
              </a:endParaRPr>
            </a:p>
            <a:p>
              <a:r>
                <a:rPr lang="ru-RU" dirty="0" smtClean="0">
                  <a:latin typeface="Arial Narrow" pitchFamily="34" charset="0"/>
                </a:rPr>
                <a:t>собственности </a:t>
              </a:r>
              <a:r>
                <a:rPr lang="ru-RU" dirty="0">
                  <a:latin typeface="Arial Narrow" pitchFamily="34" charset="0"/>
                </a:rPr>
                <a:t>на имущество, признаваемое </a:t>
              </a:r>
              <a:endParaRPr lang="ru-RU" dirty="0" smtClean="0">
                <a:latin typeface="Arial Narrow" pitchFamily="34" charset="0"/>
              </a:endParaRPr>
            </a:p>
            <a:p>
              <a:r>
                <a:rPr lang="ru-RU" dirty="0" smtClean="0">
                  <a:latin typeface="Arial Narrow" pitchFamily="34" charset="0"/>
                </a:rPr>
                <a:t>объектом </a:t>
              </a:r>
              <a:r>
                <a:rPr lang="ru-RU" dirty="0">
                  <a:latin typeface="Arial Narrow" pitchFamily="34" charset="0"/>
                </a:rPr>
                <a:t>налогообложения</a:t>
              </a:r>
            </a:p>
          </p:txBody>
        </p:sp>
        <p:cxnSp>
          <p:nvCxnSpPr>
            <p:cNvPr id="23" name="Прямая соединительная линия 22"/>
            <p:cNvCxnSpPr/>
            <p:nvPr/>
          </p:nvCxnSpPr>
          <p:spPr>
            <a:xfrm>
              <a:off x="3302981" y="1738629"/>
              <a:ext cx="895639" cy="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pic>
        <p:nvPicPr>
          <p:cNvPr id="24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99360" l="0" r="100000">
                        <a14:foregroundMark x1="43360" y1="18560" x2="43360" y2="18560"/>
                        <a14:foregroundMark x1="29600" y1="94720" x2="29600" y2="9472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5496" y="2463511"/>
            <a:ext cx="859473" cy="8594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100000" l="897" r="100000">
                        <a14:foregroundMark x1="34529" y1="26906" x2="34529" y2="26906"/>
                        <a14:foregroundMark x1="41704" y1="26457" x2="41704" y2="26457"/>
                        <a14:foregroundMark x1="52466" y1="25561" x2="52466" y2="25561"/>
                        <a14:foregroundMark x1="43498" y1="23318" x2="43498" y2="23318"/>
                        <a14:foregroundMark x1="64126" y1="25561" x2="64126" y2="25561"/>
                        <a14:foregroundMark x1="72197" y1="26009" x2="72197" y2="26009"/>
                        <a14:foregroundMark x1="73991" y1="40807" x2="73991" y2="40807"/>
                        <a14:foregroundMark x1="64126" y1="37668" x2="64126" y2="37668"/>
                        <a14:foregroundMark x1="52466" y1="38117" x2="52466" y2="38117"/>
                        <a14:foregroundMark x1="42152" y1="37220" x2="42152" y2="37220"/>
                        <a14:foregroundMark x1="33632" y1="36323" x2="33632" y2="36323"/>
                        <a14:foregroundMark x1="45291" y1="36323" x2="45291" y2="36323"/>
                        <a14:foregroundMark x1="31839" y1="51570" x2="31839" y2="51570"/>
                        <a14:foregroundMark x1="41704" y1="52018" x2="41704" y2="52018"/>
                        <a14:foregroundMark x1="51570" y1="53363" x2="51570" y2="53363"/>
                        <a14:foregroundMark x1="63229" y1="52018" x2="63229" y2="52018"/>
                        <a14:foregroundMark x1="69955" y1="52018" x2="69955" y2="52018"/>
                        <a14:foregroundMark x1="73991" y1="53363" x2="73991" y2="53363"/>
                        <a14:foregroundMark x1="73543" y1="66368" x2="73543" y2="66368"/>
                        <a14:foregroundMark x1="63229" y1="65919" x2="63229" y2="65919"/>
                        <a14:foregroundMark x1="54709" y1="65471" x2="54709" y2="65471"/>
                        <a14:foregroundMark x1="43498" y1="65919" x2="43498" y2="65919"/>
                        <a14:foregroundMark x1="34529" y1="65471" x2="34529" y2="65471"/>
                        <a14:foregroundMark x1="34529" y1="74888" x2="34529" y2="74888"/>
                        <a14:foregroundMark x1="44843" y1="78027" x2="44843" y2="78027"/>
                        <a14:foregroundMark x1="54260" y1="78475" x2="54260" y2="78475"/>
                        <a14:foregroundMark x1="60987" y1="78475" x2="60987" y2="78475"/>
                        <a14:foregroundMark x1="72197" y1="79372" x2="72197" y2="79372"/>
                        <a14:foregroundMark x1="32735" y1="91031" x2="32735" y2="91031"/>
                        <a14:foregroundMark x1="45740" y1="92825" x2="45740" y2="92825"/>
                        <a14:foregroundMark x1="45291" y1="91928" x2="45291" y2="91928"/>
                        <a14:foregroundMark x1="43498" y1="91031" x2="43498" y2="91031"/>
                        <a14:foregroundMark x1="54260" y1="93274" x2="54260" y2="93274"/>
                        <a14:foregroundMark x1="66816" y1="91928" x2="66816" y2="91928"/>
                        <a14:foregroundMark x1="61435" y1="91928" x2="61435" y2="91928"/>
                        <a14:foregroundMark x1="85650" y1="71300" x2="85650" y2="71300"/>
                        <a14:foregroundMark x1="63229" y1="23318" x2="63229" y2="23318"/>
                        <a14:foregroundMark x1="43498" y1="51570" x2="43498" y2="51570"/>
                        <a14:foregroundMark x1="87444" y1="92825" x2="87444" y2="92825"/>
                        <a14:foregroundMark x1="7623" y1="74888" x2="7623" y2="74888"/>
                        <a14:foregroundMark x1="9417" y1="81166" x2="9417" y2="81166"/>
                        <a14:foregroundMark x1="7175" y1="66816" x2="7175" y2="66816"/>
                        <a14:foregroundMark x1="53363" y1="6278" x2="53363" y2="6278"/>
                        <a14:foregroundMark x1="62332" y1="8520" x2="62332" y2="8520"/>
                        <a14:foregroundMark x1="39910" y1="8969" x2="39910" y2="8969"/>
                        <a14:foregroundMark x1="54260" y1="13901" x2="54260" y2="13901"/>
                        <a14:foregroundMark x1="70852" y1="14350" x2="70852" y2="14350"/>
                        <a14:foregroundMark x1="42152" y1="15247" x2="42152" y2="15247"/>
                        <a14:foregroundMark x1="34529" y1="14798" x2="34529" y2="14798"/>
                        <a14:foregroundMark x1="26457" y1="14798" x2="26457" y2="14798"/>
                        <a14:foregroundMark x1="24215" y1="34529" x2="24215" y2="34529"/>
                        <a14:foregroundMark x1="24664" y1="46188" x2="24664" y2="46188"/>
                        <a14:foregroundMark x1="25561" y1="65919" x2="25561" y2="65919"/>
                        <a14:foregroundMark x1="23767" y1="80269" x2="23767" y2="80269"/>
                        <a14:foregroundMark x1="25112" y1="91928" x2="25112" y2="91928"/>
                        <a14:foregroundMark x1="81614" y1="29596" x2="81614" y2="29596"/>
                        <a14:foregroundMark x1="82063" y1="17489" x2="82063" y2="17489"/>
                        <a14:foregroundMark x1="82063" y1="41256" x2="82063" y2="41256"/>
                        <a14:foregroundMark x1="81166" y1="56502" x2="81166" y2="56502"/>
                        <a14:foregroundMark x1="82960" y1="66368" x2="82960" y2="66368"/>
                        <a14:foregroundMark x1="81166" y1="73543" x2="81166" y2="73543"/>
                        <a14:foregroundMark x1="81614" y1="81166" x2="81614" y2="81166"/>
                        <a14:foregroundMark x1="81166" y1="87444" x2="81166" y2="87444"/>
                        <a14:foregroundMark x1="74439" y1="89238" x2="74439" y2="8923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85496" y="1338669"/>
            <a:ext cx="857568" cy="85756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5" name="Прямоугольник 24"/>
          <p:cNvSpPr/>
          <p:nvPr/>
        </p:nvSpPr>
        <p:spPr>
          <a:xfrm>
            <a:off x="678545" y="3749040"/>
            <a:ext cx="1904689" cy="697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Narrow" pitchFamily="34" charset="0"/>
              </a:rPr>
              <a:t>Объект </a:t>
            </a:r>
            <a:endParaRPr lang="ru-RU" dirty="0" smtClean="0">
              <a:latin typeface="Arial Narrow" pitchFamily="34" charset="0"/>
            </a:endParaRPr>
          </a:p>
          <a:p>
            <a:r>
              <a:rPr lang="ru-RU" dirty="0" smtClean="0">
                <a:latin typeface="Arial Narrow" pitchFamily="34" charset="0"/>
              </a:rPr>
              <a:t>налогообложения</a:t>
            </a:r>
            <a:endParaRPr lang="ru-RU" dirty="0">
              <a:latin typeface="Arial Narrow" pitchFamily="34" charset="0"/>
            </a:endParaRPr>
          </a:p>
        </p:txBody>
      </p:sp>
      <p:grpSp>
        <p:nvGrpSpPr>
          <p:cNvPr id="27" name="Группа 26"/>
          <p:cNvGrpSpPr/>
          <p:nvPr/>
        </p:nvGrpSpPr>
        <p:grpSpPr>
          <a:xfrm>
            <a:off x="3281881" y="3555165"/>
            <a:ext cx="6363088" cy="999889"/>
            <a:chOff x="3302981" y="1238684"/>
            <a:chExt cx="6583290" cy="999889"/>
          </a:xfrm>
        </p:grpSpPr>
        <p:sp>
          <p:nvSpPr>
            <p:cNvPr id="28" name="Прямоугольник 27"/>
            <p:cNvSpPr/>
            <p:nvPr/>
          </p:nvSpPr>
          <p:spPr>
            <a:xfrm>
              <a:off x="4198620" y="1238684"/>
              <a:ext cx="5687651" cy="999889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- транспортное средство</a:t>
              </a:r>
            </a:p>
            <a:p>
              <a:r>
                <a:rPr lang="ru-RU" dirty="0" smtClean="0">
                  <a:latin typeface="Arial Narrow" pitchFamily="34" charset="0"/>
                </a:rPr>
                <a:t>- земельный участок</a:t>
              </a:r>
            </a:p>
            <a:p>
              <a:r>
                <a:rPr lang="ru-RU" dirty="0" smtClean="0">
                  <a:latin typeface="Arial Narrow" pitchFamily="34" charset="0"/>
                </a:rPr>
                <a:t>- объект </a:t>
              </a:r>
              <a:r>
                <a:rPr lang="ru-RU" dirty="0">
                  <a:latin typeface="Arial Narrow" pitchFamily="34" charset="0"/>
                </a:rPr>
                <a:t>недвижимого имущества</a:t>
              </a:r>
            </a:p>
          </p:txBody>
        </p:sp>
        <p:cxnSp>
          <p:nvCxnSpPr>
            <p:cNvPr id="29" name="Прямая соединительная линия 28"/>
            <p:cNvCxnSpPr/>
            <p:nvPr/>
          </p:nvCxnSpPr>
          <p:spPr>
            <a:xfrm>
              <a:off x="3302981" y="1738629"/>
              <a:ext cx="895639" cy="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1" name="Прямоугольник 30"/>
          <p:cNvSpPr/>
          <p:nvPr/>
        </p:nvSpPr>
        <p:spPr>
          <a:xfrm>
            <a:off x="678545" y="4767002"/>
            <a:ext cx="2151551" cy="6973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 smtClean="0">
                <a:latin typeface="Arial Narrow" pitchFamily="34" charset="0"/>
              </a:rPr>
              <a:t>Налоговая </a:t>
            </a:r>
            <a:r>
              <a:rPr lang="ru-RU" dirty="0">
                <a:latin typeface="Arial Narrow" pitchFamily="34" charset="0"/>
              </a:rPr>
              <a:t>база </a:t>
            </a:r>
            <a:endParaRPr lang="ru-RU" dirty="0" smtClean="0">
              <a:latin typeface="Arial Narrow" pitchFamily="34" charset="0"/>
            </a:endParaRPr>
          </a:p>
          <a:p>
            <a:r>
              <a:rPr lang="ru-RU" dirty="0" smtClean="0">
                <a:latin typeface="Arial Narrow" pitchFamily="34" charset="0"/>
              </a:rPr>
              <a:t>объекта </a:t>
            </a:r>
            <a:r>
              <a:rPr lang="ru-RU" dirty="0">
                <a:latin typeface="Arial Narrow" pitchFamily="34" charset="0"/>
              </a:rPr>
              <a:t>имущества </a:t>
            </a:r>
          </a:p>
        </p:txBody>
      </p:sp>
      <p:grpSp>
        <p:nvGrpSpPr>
          <p:cNvPr id="33" name="Группа 32"/>
          <p:cNvGrpSpPr/>
          <p:nvPr/>
        </p:nvGrpSpPr>
        <p:grpSpPr>
          <a:xfrm>
            <a:off x="3281880" y="4689404"/>
            <a:ext cx="6361184" cy="697370"/>
            <a:chOff x="3302981" y="1238684"/>
            <a:chExt cx="6583290" cy="697370"/>
          </a:xfrm>
        </p:grpSpPr>
        <p:sp>
          <p:nvSpPr>
            <p:cNvPr id="34" name="Прямоугольник 33"/>
            <p:cNvSpPr/>
            <p:nvPr/>
          </p:nvSpPr>
          <p:spPr>
            <a:xfrm>
              <a:off x="4198620" y="1238684"/>
              <a:ext cx="5687651" cy="69737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- мощность автомобиля (в </a:t>
              </a:r>
              <a:r>
                <a:rPr lang="ru-RU" dirty="0">
                  <a:latin typeface="Arial Narrow" pitchFamily="34" charset="0"/>
                </a:rPr>
                <a:t>лошадиных </a:t>
              </a:r>
              <a:r>
                <a:rPr lang="ru-RU" dirty="0" smtClean="0">
                  <a:latin typeface="Arial Narrow" pitchFamily="34" charset="0"/>
                </a:rPr>
                <a:t>силах)</a:t>
              </a:r>
            </a:p>
            <a:p>
              <a:r>
                <a:rPr lang="ru-RU" dirty="0" smtClean="0">
                  <a:latin typeface="Arial Narrow" pitchFamily="34" charset="0"/>
                </a:rPr>
                <a:t>- кадастровая </a:t>
              </a:r>
              <a:r>
                <a:rPr lang="ru-RU" dirty="0">
                  <a:latin typeface="Arial Narrow" pitchFamily="34" charset="0"/>
                </a:rPr>
                <a:t>стоимость</a:t>
              </a:r>
            </a:p>
          </p:txBody>
        </p:sp>
        <p:cxnSp>
          <p:nvCxnSpPr>
            <p:cNvPr id="35" name="Прямая соединительная линия 34"/>
            <p:cNvCxnSpPr/>
            <p:nvPr/>
          </p:nvCxnSpPr>
          <p:spPr>
            <a:xfrm>
              <a:off x="3302981" y="1587368"/>
              <a:ext cx="895639" cy="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2048" name="Прямоугольник 2047"/>
          <p:cNvSpPr/>
          <p:nvPr/>
        </p:nvSpPr>
        <p:spPr>
          <a:xfrm>
            <a:off x="678545" y="5530699"/>
            <a:ext cx="2064989" cy="3948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Narrow" pitchFamily="34" charset="0"/>
              </a:rPr>
              <a:t> Налоговый период</a:t>
            </a:r>
          </a:p>
        </p:txBody>
      </p:sp>
      <p:grpSp>
        <p:nvGrpSpPr>
          <p:cNvPr id="37" name="Группа 36"/>
          <p:cNvGrpSpPr/>
          <p:nvPr/>
        </p:nvGrpSpPr>
        <p:grpSpPr>
          <a:xfrm>
            <a:off x="3281879" y="5514763"/>
            <a:ext cx="6361185" cy="394852"/>
            <a:chOff x="3302980" y="1238684"/>
            <a:chExt cx="6583291" cy="394852"/>
          </a:xfrm>
        </p:grpSpPr>
        <p:sp>
          <p:nvSpPr>
            <p:cNvPr id="38" name="Прямоугольник 37"/>
            <p:cNvSpPr/>
            <p:nvPr/>
          </p:nvSpPr>
          <p:spPr>
            <a:xfrm>
              <a:off x="4198620" y="1238684"/>
              <a:ext cx="5687651" cy="394852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календарный год</a:t>
              </a:r>
              <a:endParaRPr lang="ru-RU" dirty="0">
                <a:latin typeface="Arial Narrow" pitchFamily="34" charset="0"/>
              </a:endParaRPr>
            </a:p>
          </p:txBody>
        </p:sp>
        <p:cxnSp>
          <p:nvCxnSpPr>
            <p:cNvPr id="39" name="Прямая соединительная линия 38"/>
            <p:cNvCxnSpPr/>
            <p:nvPr/>
          </p:nvCxnSpPr>
          <p:spPr>
            <a:xfrm>
              <a:off x="3302980" y="1452045"/>
              <a:ext cx="895639" cy="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1" name="Прямоугольник 40"/>
          <p:cNvSpPr/>
          <p:nvPr/>
        </p:nvSpPr>
        <p:spPr>
          <a:xfrm>
            <a:off x="692170" y="6165709"/>
            <a:ext cx="2037737" cy="39485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dirty="0">
                <a:latin typeface="Arial Narrow" pitchFamily="34" charset="0"/>
              </a:rPr>
              <a:t> </a:t>
            </a:r>
            <a:r>
              <a:rPr lang="ru-RU" dirty="0" smtClean="0">
                <a:latin typeface="Arial Narrow" pitchFamily="34" charset="0"/>
              </a:rPr>
              <a:t>Налоговые льготы</a:t>
            </a:r>
            <a:endParaRPr lang="ru-RU" dirty="0">
              <a:latin typeface="Arial Narrow" pitchFamily="34" charset="0"/>
            </a:endParaRPr>
          </a:p>
        </p:txBody>
      </p:sp>
      <p:grpSp>
        <p:nvGrpSpPr>
          <p:cNvPr id="42" name="Группа 41"/>
          <p:cNvGrpSpPr/>
          <p:nvPr/>
        </p:nvGrpSpPr>
        <p:grpSpPr>
          <a:xfrm>
            <a:off x="3281879" y="6091801"/>
            <a:ext cx="6361185" cy="697370"/>
            <a:chOff x="3302980" y="1185344"/>
            <a:chExt cx="6583291" cy="697370"/>
          </a:xfrm>
        </p:grpSpPr>
        <p:sp>
          <p:nvSpPr>
            <p:cNvPr id="43" name="Прямоугольник 42"/>
            <p:cNvSpPr/>
            <p:nvPr/>
          </p:nvSpPr>
          <p:spPr>
            <a:xfrm>
              <a:off x="4198620" y="1185344"/>
              <a:ext cx="5687651" cy="697370"/>
            </a:xfrm>
            <a:prstGeom prst="rect">
              <a:avLst/>
            </a:prstGeom>
            <a:solidFill>
              <a:schemeClr val="accent1">
                <a:lumMod val="20000"/>
                <a:lumOff val="80000"/>
              </a:schemeClr>
            </a:solidFill>
          </p:spPr>
          <p:txBody>
            <a:bodyPr wrap="square">
              <a:spAutoFit/>
            </a:bodyPr>
            <a:lstStyle/>
            <a:p>
              <a:r>
                <a:rPr lang="ru-RU" dirty="0" smtClean="0">
                  <a:latin typeface="Arial Narrow" pitchFamily="34" charset="0"/>
                </a:rPr>
                <a:t>устанавливаются на </a:t>
              </a:r>
              <a:r>
                <a:rPr lang="ru-RU" dirty="0">
                  <a:latin typeface="Arial Narrow" pitchFamily="34" charset="0"/>
                </a:rPr>
                <a:t>федеральном </a:t>
              </a:r>
              <a:r>
                <a:rPr lang="ru-RU" dirty="0" smtClean="0">
                  <a:latin typeface="Arial Narrow" pitchFamily="34" charset="0"/>
                </a:rPr>
                <a:t>уровне и </a:t>
              </a:r>
              <a:r>
                <a:rPr lang="ru-RU" dirty="0">
                  <a:latin typeface="Arial Narrow" pitchFamily="34" charset="0"/>
                </a:rPr>
                <a:t>на уровнях субъектов РФ и муниципальных образований</a:t>
              </a:r>
            </a:p>
          </p:txBody>
        </p:sp>
        <p:cxnSp>
          <p:nvCxnSpPr>
            <p:cNvPr id="44" name="Прямая соединительная линия 43"/>
            <p:cNvCxnSpPr/>
            <p:nvPr/>
          </p:nvCxnSpPr>
          <p:spPr>
            <a:xfrm>
              <a:off x="3302980" y="1452045"/>
              <a:ext cx="895639" cy="1"/>
            </a:xfrm>
            <a:prstGeom prst="line">
              <a:avLst/>
            </a:prstGeom>
            <a:ln>
              <a:tailEnd type="oval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</p:spTree>
    <p:extLst>
      <p:ext uri="{BB962C8B-B14F-4D97-AF65-F5344CB8AC3E}">
        <p14:creationId xmlns:p14="http://schemas.microsoft.com/office/powerpoint/2010/main" val="332780887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4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47112" y="115566"/>
            <a:ext cx="90683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Беззаявительный </a:t>
            </a:r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порядок предоставления льгот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5520916" y="1122894"/>
            <a:ext cx="1410964" cy="83099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4800" dirty="0" smtClean="0">
                <a:solidFill>
                  <a:srgbClr val="007434"/>
                </a:solidFill>
                <a:latin typeface="Arial Narrow" pitchFamily="34" charset="0"/>
              </a:rPr>
              <a:t>37</a:t>
            </a:r>
            <a:r>
              <a:rPr lang="ru-RU" sz="3200" dirty="0" smtClean="0">
                <a:solidFill>
                  <a:srgbClr val="007434"/>
                </a:solidFill>
                <a:latin typeface="Arial Narrow" pitchFamily="34" charset="0"/>
              </a:rPr>
              <a:t>тыс.</a:t>
            </a:r>
            <a:endParaRPr lang="ru-RU" sz="1400" dirty="0">
              <a:solidFill>
                <a:srgbClr val="007434"/>
              </a:solidFill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6931880" y="1189708"/>
            <a:ext cx="2867127" cy="697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 smtClean="0">
                <a:solidFill>
                  <a:srgbClr val="007434"/>
                </a:solidFill>
                <a:latin typeface="Arial Narrow" pitchFamily="34" charset="0"/>
              </a:rPr>
              <a:t>владельцев имущества в Вологодской области </a:t>
            </a:r>
            <a:endParaRPr lang="ru-RU" dirty="0">
              <a:solidFill>
                <a:srgbClr val="007434"/>
              </a:solidFill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332276" y="2043963"/>
            <a:ext cx="9383224" cy="458587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spcAft>
                <a:spcPts val="1200"/>
              </a:spcAft>
            </a:pPr>
            <a:r>
              <a:rPr lang="ru-RU" sz="2000" u="sng" dirty="0" smtClean="0">
                <a:solidFill>
                  <a:srgbClr val="007434"/>
                </a:solidFill>
                <a:latin typeface="Arial Narrow" pitchFamily="34" charset="0"/>
              </a:rPr>
              <a:t>Категории </a:t>
            </a:r>
            <a:r>
              <a:rPr lang="ru-RU" sz="2000" u="sng" dirty="0">
                <a:solidFill>
                  <a:srgbClr val="007434"/>
                </a:solidFill>
                <a:latin typeface="Arial Narrow" pitchFamily="34" charset="0"/>
              </a:rPr>
              <a:t>физических </a:t>
            </a:r>
            <a:r>
              <a:rPr lang="ru-RU" sz="2000" u="sng" dirty="0" smtClean="0">
                <a:solidFill>
                  <a:srgbClr val="007434"/>
                </a:solidFill>
                <a:latin typeface="Arial Narrow" pitchFamily="34" charset="0"/>
              </a:rPr>
              <a:t>лиц:</a:t>
            </a:r>
          </a:p>
          <a:p>
            <a:pPr marL="457200" indent="-457200">
              <a:spcAft>
                <a:spcPts val="1200"/>
              </a:spcAft>
              <a:buClr>
                <a:srgbClr val="007434"/>
              </a:buClr>
              <a:buSzPct val="110000"/>
              <a:buFont typeface="+mj-lt"/>
              <a:buAutoNum type="arabicPeriod"/>
            </a:pPr>
            <a:r>
              <a:rPr lang="ru-RU" sz="1600" dirty="0">
                <a:latin typeface="Arial Narrow" pitchFamily="34" charset="0"/>
              </a:rPr>
              <a:t>инвалиды I и II групп инвалидности;</a:t>
            </a:r>
          </a:p>
          <a:p>
            <a:pPr marL="457200" indent="-457200">
              <a:spcAft>
                <a:spcPts val="1200"/>
              </a:spcAft>
              <a:buClr>
                <a:srgbClr val="007434"/>
              </a:buClr>
              <a:buSzPct val="110000"/>
              <a:buFont typeface="+mj-lt"/>
              <a:buAutoNum type="arabicPeriod"/>
            </a:pPr>
            <a:r>
              <a:rPr lang="ru-RU" sz="1600" dirty="0" smtClean="0">
                <a:latin typeface="Arial Narrow" pitchFamily="34" charset="0"/>
              </a:rPr>
              <a:t>инвалиды </a:t>
            </a:r>
            <a:r>
              <a:rPr lang="ru-RU" sz="1600" dirty="0">
                <a:latin typeface="Arial Narrow" pitchFamily="34" charset="0"/>
              </a:rPr>
              <a:t>с детства, дети-инвалиды;</a:t>
            </a:r>
          </a:p>
          <a:p>
            <a:pPr marL="457200" indent="-457200">
              <a:spcAft>
                <a:spcPts val="1200"/>
              </a:spcAft>
              <a:buClr>
                <a:srgbClr val="007434"/>
              </a:buClr>
              <a:buSzPct val="110000"/>
              <a:buFont typeface="+mj-lt"/>
              <a:buAutoNum type="arabicPeriod"/>
            </a:pPr>
            <a:r>
              <a:rPr lang="ru-RU" sz="1600" dirty="0" smtClean="0">
                <a:latin typeface="Arial Narrow" pitchFamily="34" charset="0"/>
              </a:rPr>
              <a:t>пенсионеры</a:t>
            </a:r>
            <a:r>
              <a:rPr lang="ru-RU" sz="1600" dirty="0">
                <a:latin typeface="Arial Narrow" pitchFamily="34" charset="0"/>
              </a:rPr>
              <a:t>, получающие пенсии, назначаемые в порядке, установленном пенсионным законодательством;</a:t>
            </a:r>
          </a:p>
          <a:p>
            <a:pPr marL="457200" indent="-457200">
              <a:spcAft>
                <a:spcPts val="1200"/>
              </a:spcAft>
              <a:buClr>
                <a:srgbClr val="007434"/>
              </a:buClr>
              <a:buSzPct val="110000"/>
              <a:buFont typeface="+mj-lt"/>
              <a:buAutoNum type="arabicPeriod"/>
            </a:pPr>
            <a:r>
              <a:rPr lang="ru-RU" sz="1600" dirty="0" smtClean="0">
                <a:latin typeface="Arial Narrow" pitchFamily="34" charset="0"/>
              </a:rPr>
              <a:t>физические </a:t>
            </a:r>
            <a:r>
              <a:rPr lang="ru-RU" sz="1600" dirty="0">
                <a:latin typeface="Arial Narrow" pitchFamily="34" charset="0"/>
              </a:rPr>
              <a:t>лица, соответствующие условиям, необходимым для назначения пенсии в соответствии с законодательством Российской Федерации, действовавшим на 31 декабря 2018 года;</a:t>
            </a:r>
          </a:p>
          <a:p>
            <a:pPr marL="457200" indent="-457200">
              <a:spcAft>
                <a:spcPts val="1200"/>
              </a:spcAft>
              <a:buClr>
                <a:srgbClr val="007434"/>
              </a:buClr>
              <a:buSzPct val="110000"/>
              <a:buFont typeface="+mj-lt"/>
              <a:buAutoNum type="arabicPeriod"/>
            </a:pPr>
            <a:r>
              <a:rPr lang="ru-RU" sz="1600" dirty="0" smtClean="0">
                <a:latin typeface="Arial Narrow" pitchFamily="34" charset="0"/>
              </a:rPr>
              <a:t>физические </a:t>
            </a:r>
            <a:r>
              <a:rPr lang="ru-RU" sz="1600" dirty="0">
                <a:latin typeface="Arial Narrow" pitchFamily="34" charset="0"/>
              </a:rPr>
              <a:t>лица, получившие или перенесшие лучевую болезнь или ставшие инвалидами в результате испытаний, учений и иных работ, связанных с любыми видами ядерных установок;</a:t>
            </a:r>
          </a:p>
          <a:p>
            <a:pPr marL="457200" indent="-457200">
              <a:spcAft>
                <a:spcPts val="1200"/>
              </a:spcAft>
              <a:buClr>
                <a:srgbClr val="007434"/>
              </a:buClr>
              <a:buSzPct val="110000"/>
              <a:buFont typeface="+mj-lt"/>
              <a:buAutoNum type="arabicPeriod"/>
            </a:pPr>
            <a:r>
              <a:rPr lang="ru-RU" sz="1600" dirty="0" smtClean="0">
                <a:latin typeface="Arial Narrow" pitchFamily="34" charset="0"/>
              </a:rPr>
              <a:t>физические </a:t>
            </a:r>
            <a:r>
              <a:rPr lang="ru-RU" sz="1600" dirty="0">
                <a:latin typeface="Arial Narrow" pitchFamily="34" charset="0"/>
              </a:rPr>
              <a:t>лица - в отношении хозяйственных строений или сооружений, площадь каждого из которых не превышает 50 квадратных метров и которые расположены на земельных участках для ведения личного подсобного хозяйства, огородничества, садоводства или индивидуального жилищного строительства;</a:t>
            </a:r>
          </a:p>
          <a:p>
            <a:pPr marL="457200" indent="-457200">
              <a:spcAft>
                <a:spcPts val="1200"/>
              </a:spcAft>
              <a:buClr>
                <a:srgbClr val="007434"/>
              </a:buClr>
              <a:buSzPct val="110000"/>
              <a:buFont typeface="+mj-lt"/>
              <a:buAutoNum type="arabicPeriod"/>
            </a:pPr>
            <a:r>
              <a:rPr lang="ru-RU" sz="1600" dirty="0" smtClean="0">
                <a:latin typeface="Arial Narrow" pitchFamily="34" charset="0"/>
              </a:rPr>
              <a:t>лица</a:t>
            </a:r>
            <a:r>
              <a:rPr lang="ru-RU" sz="1600" dirty="0">
                <a:latin typeface="Arial Narrow" pitchFamily="34" charset="0"/>
              </a:rPr>
              <a:t>, имеющие трех и более несовершеннолетних детей.</a:t>
            </a:r>
          </a:p>
          <a:p>
            <a:pPr marL="457200" indent="-457200">
              <a:spcAft>
                <a:spcPts val="1200"/>
              </a:spcAft>
              <a:buFont typeface="+mj-lt"/>
              <a:buAutoNum type="arabicPeriod"/>
            </a:pPr>
            <a:endParaRPr lang="ru-RU" sz="1600" dirty="0">
              <a:latin typeface="Arial Narrow" pitchFamily="34" charset="0"/>
            </a:endParaRPr>
          </a:p>
        </p:txBody>
      </p:sp>
      <p:sp>
        <p:nvSpPr>
          <p:cNvPr id="10" name="Прямоугольник 9"/>
          <p:cNvSpPr/>
          <p:nvPr/>
        </p:nvSpPr>
        <p:spPr>
          <a:xfrm>
            <a:off x="889747" y="1408547"/>
            <a:ext cx="4452720" cy="394852"/>
          </a:xfrm>
          <a:prstGeom prst="rect">
            <a:avLst/>
          </a:prstGeom>
          <a:ln>
            <a:solidFill>
              <a:srgbClr val="92D050"/>
            </a:solidFill>
          </a:ln>
        </p:spPr>
        <p:txBody>
          <a:bodyPr wrap="square">
            <a:spAutoFit/>
          </a:bodyPr>
          <a:lstStyle/>
          <a:p>
            <a:pPr algn="r"/>
            <a:r>
              <a:rPr lang="ru-RU" dirty="0" smtClean="0">
                <a:latin typeface="Arial Narrow" pitchFamily="34" charset="0"/>
              </a:rPr>
              <a:t>Не </a:t>
            </a:r>
            <a:r>
              <a:rPr lang="ru-RU" dirty="0">
                <a:latin typeface="Arial Narrow" pitchFamily="34" charset="0"/>
              </a:rPr>
              <a:t>нужно обращаться в </a:t>
            </a:r>
            <a:r>
              <a:rPr lang="ru-RU" dirty="0" smtClean="0">
                <a:latin typeface="Arial Narrow" pitchFamily="34" charset="0"/>
              </a:rPr>
              <a:t>налоговые органы</a:t>
            </a:r>
            <a:endParaRPr lang="ru-RU" dirty="0">
              <a:latin typeface="Arial Narrow" pitchFamily="34" charset="0"/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639" r="891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5224" y="1282123"/>
            <a:ext cx="790575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89573213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5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5" name="Заголовок 1"/>
          <p:cNvSpPr txBox="1">
            <a:spLocks/>
          </p:cNvSpPr>
          <p:nvPr/>
        </p:nvSpPr>
        <p:spPr bwMode="auto">
          <a:xfrm>
            <a:off x="647112" y="115566"/>
            <a:ext cx="90683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предоставление льгот</a:t>
            </a:r>
            <a:endParaRPr lang="ru-RU" sz="2200" cap="all" dirty="0">
              <a:solidFill>
                <a:schemeClr val="accent1">
                  <a:lumMod val="75000"/>
                </a:schemeClr>
              </a:solidFill>
              <a:latin typeface="Arial Narrow" pitchFamily="34" charset="0"/>
              <a:cs typeface="+mj-cs"/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100000" l="9220" r="95745">
                        <a14:foregroundMark x1="55319" y1="19388" x2="55319" y2="19388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335" y="1507065"/>
            <a:ext cx="2488408" cy="162802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2538939" y="5010600"/>
            <a:ext cx="6901393" cy="6973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 smtClean="0">
                <a:latin typeface="Arial Narrow" pitchFamily="34" charset="0"/>
              </a:rPr>
              <a:t>В 2021 году </a:t>
            </a:r>
            <a:r>
              <a:rPr lang="ru-RU" dirty="0" smtClean="0">
                <a:latin typeface="Arial Narrow" pitchFamily="34" charset="0"/>
              </a:rPr>
              <a:t>получены </a:t>
            </a:r>
            <a:r>
              <a:rPr lang="ru-RU" dirty="0">
                <a:latin typeface="Arial Narrow" pitchFamily="34" charset="0"/>
              </a:rPr>
              <a:t>сведения от органов соцзащиты области (при исчислении налога за 2020 год будет предоставлена </a:t>
            </a:r>
            <a:r>
              <a:rPr lang="ru-RU" dirty="0" smtClean="0">
                <a:latin typeface="Arial Narrow" pitchFamily="34" charset="0"/>
              </a:rPr>
              <a:t>льгота)</a:t>
            </a:r>
            <a:endParaRPr lang="ru-RU" dirty="0">
              <a:latin typeface="Arial Narrow" pitchFamily="34" charset="0"/>
            </a:endParaRPr>
          </a:p>
        </p:txBody>
      </p:sp>
      <p:sp>
        <p:nvSpPr>
          <p:cNvPr id="7" name="Прямоугольник 6"/>
          <p:cNvSpPr/>
          <p:nvPr/>
        </p:nvSpPr>
        <p:spPr>
          <a:xfrm>
            <a:off x="711557" y="4820676"/>
            <a:ext cx="153126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434"/>
                </a:solidFill>
                <a:latin typeface="Arial Narrow" pitchFamily="34" charset="0"/>
              </a:rPr>
              <a:t>&gt; 15 </a:t>
            </a:r>
            <a:r>
              <a:rPr lang="ru-RU" sz="2000" dirty="0">
                <a:solidFill>
                  <a:srgbClr val="007434"/>
                </a:solidFill>
                <a:latin typeface="Arial Narrow" pitchFamily="34" charset="0"/>
              </a:rPr>
              <a:t>тыс. многодетных </a:t>
            </a:r>
          </a:p>
          <a:p>
            <a:r>
              <a:rPr lang="ru-RU" sz="2000" dirty="0">
                <a:solidFill>
                  <a:srgbClr val="007434"/>
                </a:solidFill>
                <a:latin typeface="Arial Narrow" pitchFamily="34" charset="0"/>
              </a:rPr>
              <a:t>граждан</a:t>
            </a:r>
          </a:p>
        </p:txBody>
      </p:sp>
      <p:sp>
        <p:nvSpPr>
          <p:cNvPr id="8" name="Прямоугольник 7"/>
          <p:cNvSpPr/>
          <p:nvPr/>
        </p:nvSpPr>
        <p:spPr>
          <a:xfrm>
            <a:off x="2538939" y="3258911"/>
            <a:ext cx="7096127" cy="130240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u="sng" dirty="0">
                <a:latin typeface="Arial Narrow" pitchFamily="34" charset="0"/>
              </a:rPr>
              <a:t>В 2020 году </a:t>
            </a:r>
            <a:r>
              <a:rPr lang="ru-RU" dirty="0">
                <a:latin typeface="Arial Narrow" pitchFamily="34" charset="0"/>
              </a:rPr>
              <a:t>при расчете налога за 2019 год применены дополнительные налоговые вычеты на 6 соток при расчете земельного налога и на 5 и 7 квадратных метров по жилым помещениям за каждого ребенка</a:t>
            </a:r>
          </a:p>
        </p:txBody>
      </p:sp>
      <p:sp>
        <p:nvSpPr>
          <p:cNvPr id="9" name="Прямоугольник 8"/>
          <p:cNvSpPr/>
          <p:nvPr/>
        </p:nvSpPr>
        <p:spPr>
          <a:xfrm>
            <a:off x="711558" y="3258911"/>
            <a:ext cx="1683620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dirty="0">
                <a:solidFill>
                  <a:srgbClr val="007434"/>
                </a:solidFill>
                <a:latin typeface="Arial Narrow" pitchFamily="34" charset="0"/>
              </a:rPr>
              <a:t>1,9 тыс. </a:t>
            </a:r>
            <a:r>
              <a:rPr lang="ru-RU" sz="2000" dirty="0">
                <a:solidFill>
                  <a:srgbClr val="007434"/>
                </a:solidFill>
                <a:latin typeface="Arial Narrow" pitchFamily="34" charset="0"/>
              </a:rPr>
              <a:t>многодетных граждан </a:t>
            </a:r>
          </a:p>
        </p:txBody>
      </p:sp>
    </p:spTree>
    <p:extLst>
      <p:ext uri="{BB962C8B-B14F-4D97-AF65-F5344CB8AC3E}">
        <p14:creationId xmlns:p14="http://schemas.microsoft.com/office/powerpoint/2010/main" val="10918459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6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47112" y="115566"/>
            <a:ext cx="90683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Личный кабинет налогоплательщика для физических лиц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 cstate="print">
            <a:duotone>
              <a:schemeClr val="accent1">
                <a:shade val="45000"/>
                <a:satMod val="135000"/>
              </a:schemeClr>
              <a:prstClr val="white"/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36327" y="1577771"/>
            <a:ext cx="2932913" cy="4820078"/>
          </a:xfrm>
          <a:prstGeom prst="rect">
            <a:avLst/>
          </a:prstGeom>
          <a:noFill/>
          <a:ln>
            <a:noFill/>
          </a:ln>
          <a:effectLst>
            <a:glow>
              <a:schemeClr val="accent1"/>
            </a:glow>
            <a:outerShdw dist="35921" dir="2700000" algn="ctr" rotWithShape="0">
              <a:schemeClr val="bg2"/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13487" y="1413934"/>
            <a:ext cx="2772619" cy="515620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86106" y="1228249"/>
            <a:ext cx="3079191" cy="5487799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Прямоугольник 8"/>
          <p:cNvSpPr/>
          <p:nvPr/>
        </p:nvSpPr>
        <p:spPr>
          <a:xfrm>
            <a:off x="8641497" y="3095772"/>
            <a:ext cx="1476187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>
                <a:solidFill>
                  <a:srgbClr val="007434"/>
                </a:solidFill>
                <a:latin typeface="Arial Narrow" pitchFamily="34" charset="0"/>
              </a:rPr>
              <a:t>330</a:t>
            </a:r>
            <a:r>
              <a:rPr lang="ru-RU" sz="2800" dirty="0" smtClean="0">
                <a:solidFill>
                  <a:srgbClr val="007434"/>
                </a:solidFill>
                <a:latin typeface="Arial Narrow" pitchFamily="34" charset="0"/>
              </a:rPr>
              <a:t> </a:t>
            </a:r>
            <a:r>
              <a:rPr lang="ru-RU" sz="2800" dirty="0">
                <a:solidFill>
                  <a:srgbClr val="007434"/>
                </a:solidFill>
                <a:latin typeface="Arial Narrow" pitchFamily="34" charset="0"/>
              </a:rPr>
              <a:t>тыс. </a:t>
            </a:r>
            <a:r>
              <a:rPr lang="ru-RU" sz="2400" dirty="0" smtClean="0">
                <a:solidFill>
                  <a:srgbClr val="007434"/>
                </a:solidFill>
                <a:latin typeface="Arial Narrow" pitchFamily="34" charset="0"/>
              </a:rPr>
              <a:t>человек</a:t>
            </a:r>
            <a:endParaRPr lang="ru-RU" sz="2400" dirty="0">
              <a:solidFill>
                <a:srgbClr val="007434"/>
              </a:solidFill>
              <a:latin typeface="Arial Narrow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852017373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7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47112" y="115566"/>
            <a:ext cx="90683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единый налоговый платеж для физических лиц </a:t>
            </a:r>
          </a:p>
        </p:txBody>
      </p:sp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9910" b="97838" l="5529" r="89904">
                        <a14:foregroundMark x1="63702" y1="28649" x2="63702" y2="28649"/>
                        <a14:foregroundMark x1="62981" y1="30811" x2="62019" y2="30450"/>
                        <a14:foregroundMark x1="71154" y1="24685" x2="71154" y2="24685"/>
                        <a14:foregroundMark x1="63942" y1="14955" x2="63942" y2="14955"/>
                        <a14:foregroundMark x1="66106" y1="21081" x2="66106" y2="21081"/>
                        <a14:foregroundMark x1="59856" y1="24685" x2="59856" y2="24685"/>
                        <a14:foregroundMark x1="55288" y1="21982" x2="55288" y2="21982"/>
                        <a14:foregroundMark x1="56731" y1="20000" x2="56731" y2="20000"/>
                        <a14:foregroundMark x1="60817" y1="17297" x2="60817" y2="17297"/>
                        <a14:foregroundMark x1="60337" y1="18559" x2="60337" y2="18559"/>
                        <a14:foregroundMark x1="64904" y1="19099" x2="64904" y2="19099"/>
                        <a14:foregroundMark x1="68510" y1="20000" x2="68510" y2="20000"/>
                        <a14:foregroundMark x1="73317" y1="22703" x2="73317" y2="22703"/>
                        <a14:foregroundMark x1="78125" y1="24505" x2="78125" y2="24505"/>
                        <a14:foregroundMark x1="78365" y1="19820" x2="78365" y2="19820"/>
                        <a14:foregroundMark x1="82452" y1="18198" x2="82452" y2="18198"/>
                        <a14:foregroundMark x1="74760" y1="18198" x2="74760" y2="18198"/>
                        <a14:foregroundMark x1="67788" y1="16577" x2="67788" y2="16577"/>
                        <a14:foregroundMark x1="58413" y1="15315" x2="58413" y2="15315"/>
                        <a14:foregroundMark x1="57933" y1="13333" x2="57933" y2="13333"/>
                        <a14:foregroundMark x1="65385" y1="13874" x2="65385" y2="13874"/>
                        <a14:foregroundMark x1="72356" y1="14775" x2="72356" y2="14775"/>
                        <a14:foregroundMark x1="78846" y1="14955" x2="78846" y2="14955"/>
                        <a14:foregroundMark x1="84135" y1="14955" x2="84135" y2="14955"/>
                        <a14:foregroundMark x1="87260" y1="12793" x2="87260" y2="12793"/>
                        <a14:foregroundMark x1="86058" y1="13694" x2="86058" y2="13694"/>
                        <a14:foregroundMark x1="78606" y1="12432" x2="78606" y2="12432"/>
                        <a14:foregroundMark x1="68750" y1="12793" x2="68750" y2="12793"/>
                        <a14:foregroundMark x1="60817" y1="12072" x2="60817" y2="12072"/>
                        <a14:foregroundMark x1="58173" y1="11892" x2="58173" y2="11892"/>
                        <a14:foregroundMark x1="87260" y1="11171" x2="87260" y2="11171"/>
                        <a14:foregroundMark x1="82212" y1="10631" x2="82212" y2="10631"/>
                        <a14:foregroundMark x1="72356" y1="10631" x2="72356" y2="10631"/>
                        <a14:foregroundMark x1="63462" y1="10450" x2="63462" y2="10450"/>
                        <a14:foregroundMark x1="58413" y1="10631" x2="58413" y2="10631"/>
                        <a14:backgroundMark x1="24760" y1="72973" x2="24760" y2="72973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83401" y="1210733"/>
            <a:ext cx="2832100" cy="4131734"/>
          </a:xfrm>
          <a:prstGeom prst="rect">
            <a:avLst/>
          </a:prstGeom>
          <a:gradFill flip="none" rotWithShape="1">
            <a:gsLst>
              <a:gs pos="0">
                <a:schemeClr val="accent1"/>
              </a:gs>
              <a:gs pos="35000">
                <a:schemeClr val="accent1">
                  <a:lumMod val="20000"/>
                  <a:lumOff val="80000"/>
                </a:schemeClr>
              </a:gs>
              <a:gs pos="9000">
                <a:srgbClr val="92B1D6"/>
              </a:gs>
              <a:gs pos="48000">
                <a:srgbClr val="EEF3F9"/>
              </a:gs>
              <a:gs pos="63000">
                <a:schemeClr val="bg1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/>
        </p:spPr>
      </p:pic>
      <p:pic>
        <p:nvPicPr>
          <p:cNvPr id="8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157" y="2859666"/>
            <a:ext cx="864000" cy="857959"/>
          </a:xfrm>
          <a:prstGeom prst="rect">
            <a:avLst/>
          </a:prstGeom>
          <a:noFill/>
          <a:ln w="28575">
            <a:solidFill>
              <a:schemeClr val="accent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9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157" y="1615260"/>
            <a:ext cx="864000" cy="820632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BEBA8EAE-BF5A-486C-A8C5-ECC9F3942E4B}">
                <a14:imgProps xmlns:a14="http://schemas.microsoft.com/office/drawing/2010/main">
                  <a14:imgLayer r:embed="rId7">
                    <a14:imgEffect>
                      <a14:backgroundRemoval t="9699" b="96823" l="5946" r="929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95157" y="4127167"/>
            <a:ext cx="864000" cy="930941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31157" y="1718734"/>
            <a:ext cx="3275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C00000"/>
                </a:solidFill>
                <a:latin typeface="Arial Narrow" pitchFamily="34" charset="0"/>
              </a:rPr>
              <a:t>Транспортный налог с физических лиц</a:t>
            </a:r>
            <a:endParaRPr lang="ru-RU" sz="2400" dirty="0">
              <a:solidFill>
                <a:srgbClr val="C00000"/>
              </a:solidFill>
              <a:latin typeface="Arial Narrow" pitchFamily="34" charset="0"/>
            </a:endParaRPr>
          </a:p>
        </p:txBody>
      </p:sp>
      <p:sp>
        <p:nvSpPr>
          <p:cNvPr id="12" name="TextBox 11"/>
          <p:cNvSpPr txBox="1"/>
          <p:nvPr/>
        </p:nvSpPr>
        <p:spPr>
          <a:xfrm>
            <a:off x="424290" y="2914399"/>
            <a:ext cx="3275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Налог </a:t>
            </a:r>
            <a:r>
              <a:rPr lang="ru-RU" sz="2400" dirty="0">
                <a:solidFill>
                  <a:schemeClr val="tx2"/>
                </a:solidFill>
                <a:latin typeface="Arial Narrow" pitchFamily="34" charset="0"/>
              </a:rPr>
              <a:t>на </a:t>
            </a:r>
            <a:r>
              <a:rPr lang="ru-RU" sz="2400" dirty="0" smtClean="0">
                <a:solidFill>
                  <a:schemeClr val="tx2"/>
                </a:solidFill>
                <a:latin typeface="Arial Narrow" pitchFamily="34" charset="0"/>
              </a:rPr>
              <a:t>имущество с </a:t>
            </a:r>
            <a:r>
              <a:rPr lang="ru-RU" sz="2400" dirty="0">
                <a:solidFill>
                  <a:schemeClr val="tx2"/>
                </a:solidFill>
                <a:latin typeface="Arial Narrow" pitchFamily="34" charset="0"/>
              </a:rPr>
              <a:t>физических лиц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424289" y="4177139"/>
            <a:ext cx="3275643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solidFill>
                  <a:srgbClr val="007434"/>
                </a:solidFill>
                <a:latin typeface="Arial Narrow" pitchFamily="34" charset="0"/>
              </a:rPr>
              <a:t>Земельный налог с </a:t>
            </a:r>
            <a:r>
              <a:rPr lang="ru-RU" sz="2400" dirty="0">
                <a:solidFill>
                  <a:srgbClr val="007434"/>
                </a:solidFill>
                <a:latin typeface="Arial Narrow" pitchFamily="34" charset="0"/>
              </a:rPr>
              <a:t>физических лиц</a:t>
            </a:r>
          </a:p>
        </p:txBody>
      </p:sp>
      <p:cxnSp>
        <p:nvCxnSpPr>
          <p:cNvPr id="7" name="Прямая со стрелкой 6"/>
          <p:cNvCxnSpPr/>
          <p:nvPr/>
        </p:nvCxnSpPr>
        <p:spPr>
          <a:xfrm flipH="1" flipV="1">
            <a:off x="5003801" y="2025576"/>
            <a:ext cx="1879599" cy="1692049"/>
          </a:xfrm>
          <a:prstGeom prst="straightConnector1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Прямая со стрелкой 15"/>
          <p:cNvCxnSpPr/>
          <p:nvPr/>
        </p:nvCxnSpPr>
        <p:spPr>
          <a:xfrm flipH="1" flipV="1">
            <a:off x="5063068" y="3256821"/>
            <a:ext cx="1752599" cy="629379"/>
          </a:xfrm>
          <a:prstGeom prst="straightConnector1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Прямая со стрелкой 18"/>
          <p:cNvCxnSpPr/>
          <p:nvPr/>
        </p:nvCxnSpPr>
        <p:spPr>
          <a:xfrm flipH="1">
            <a:off x="5003801" y="4127167"/>
            <a:ext cx="1811866" cy="343233"/>
          </a:xfrm>
          <a:prstGeom prst="straightConnector1">
            <a:avLst/>
          </a:prstGeom>
          <a:ln>
            <a:tail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Прямоугольник 17"/>
          <p:cNvSpPr/>
          <p:nvPr/>
        </p:nvSpPr>
        <p:spPr>
          <a:xfrm>
            <a:off x="955674" y="5774832"/>
            <a:ext cx="7096125" cy="984885"/>
          </a:xfrm>
          <a:prstGeom prst="rect">
            <a:avLst/>
          </a:prstGeom>
          <a:pattFill prst="narHorz">
            <a:fgClr>
              <a:schemeClr val="accent1">
                <a:lumMod val="20000"/>
                <a:lumOff val="80000"/>
              </a:schemeClr>
            </a:fgClr>
            <a:bgClr>
              <a:schemeClr val="bg1"/>
            </a:bgClr>
          </a:patt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>
            <a:spAutoFit/>
          </a:bodyPr>
          <a:lstStyle/>
          <a:p>
            <a:pPr algn="ctr"/>
            <a:r>
              <a:rPr lang="ru-RU" sz="3000" dirty="0">
                <a:solidFill>
                  <a:srgbClr val="002060"/>
                </a:solidFill>
                <a:latin typeface="Arial Narrow" pitchFamily="34" charset="0"/>
              </a:rPr>
              <a:t>КБК </a:t>
            </a:r>
            <a:r>
              <a:rPr lang="ru-RU" sz="3000" b="1" dirty="0" smtClean="0">
                <a:solidFill>
                  <a:srgbClr val="002060"/>
                </a:solidFill>
                <a:latin typeface="Arial Narrow" pitchFamily="34" charset="0"/>
              </a:rPr>
              <a:t>18210607000011000110 </a:t>
            </a:r>
          </a:p>
          <a:p>
            <a:pPr algn="ctr"/>
            <a:r>
              <a:rPr lang="ru-RU" sz="2800" dirty="0" smtClean="0">
                <a:solidFill>
                  <a:srgbClr val="002060"/>
                </a:solidFill>
                <a:latin typeface="Arial Narrow" pitchFamily="34" charset="0"/>
              </a:rPr>
              <a:t>«</a:t>
            </a:r>
            <a:r>
              <a:rPr lang="ru-RU" sz="2800" dirty="0">
                <a:solidFill>
                  <a:srgbClr val="002060"/>
                </a:solidFill>
                <a:latin typeface="Arial Narrow" pitchFamily="34" charset="0"/>
              </a:rPr>
              <a:t>Единый налоговый платеж физического лица»</a:t>
            </a:r>
          </a:p>
        </p:txBody>
      </p:sp>
    </p:spTree>
    <p:extLst>
      <p:ext uri="{BB962C8B-B14F-4D97-AF65-F5344CB8AC3E}">
        <p14:creationId xmlns:p14="http://schemas.microsoft.com/office/powerpoint/2010/main" val="178732467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" name="Стрелка вправо 24"/>
          <p:cNvSpPr/>
          <p:nvPr/>
        </p:nvSpPr>
        <p:spPr>
          <a:xfrm flipH="1">
            <a:off x="5503333" y="1411817"/>
            <a:ext cx="2980267" cy="867833"/>
          </a:xfrm>
          <a:custGeom>
            <a:avLst/>
            <a:gdLst>
              <a:gd name="connsiteX0" fmla="*/ 0 w 1571154"/>
              <a:gd name="connsiteY0" fmla="*/ 116417 h 465666"/>
              <a:gd name="connsiteX1" fmla="*/ 1338321 w 1571154"/>
              <a:gd name="connsiteY1" fmla="*/ 116417 h 465666"/>
              <a:gd name="connsiteX2" fmla="*/ 1338321 w 1571154"/>
              <a:gd name="connsiteY2" fmla="*/ 0 h 465666"/>
              <a:gd name="connsiteX3" fmla="*/ 1571154 w 1571154"/>
              <a:gd name="connsiteY3" fmla="*/ 232833 h 465666"/>
              <a:gd name="connsiteX4" fmla="*/ 1338321 w 1571154"/>
              <a:gd name="connsiteY4" fmla="*/ 465666 h 465666"/>
              <a:gd name="connsiteX5" fmla="*/ 1338321 w 1571154"/>
              <a:gd name="connsiteY5" fmla="*/ 349250 h 465666"/>
              <a:gd name="connsiteX6" fmla="*/ 0 w 1571154"/>
              <a:gd name="connsiteY6" fmla="*/ 349250 h 465666"/>
              <a:gd name="connsiteX7" fmla="*/ 0 w 1571154"/>
              <a:gd name="connsiteY7" fmla="*/ 116417 h 465666"/>
              <a:gd name="connsiteX0" fmla="*/ 0 w 1579621"/>
              <a:gd name="connsiteY0" fmla="*/ 0 h 611716"/>
              <a:gd name="connsiteX1" fmla="*/ 1346788 w 1579621"/>
              <a:gd name="connsiteY1" fmla="*/ 262467 h 611716"/>
              <a:gd name="connsiteX2" fmla="*/ 1346788 w 1579621"/>
              <a:gd name="connsiteY2" fmla="*/ 146050 h 611716"/>
              <a:gd name="connsiteX3" fmla="*/ 1579621 w 1579621"/>
              <a:gd name="connsiteY3" fmla="*/ 378883 h 611716"/>
              <a:gd name="connsiteX4" fmla="*/ 1346788 w 1579621"/>
              <a:gd name="connsiteY4" fmla="*/ 611716 h 611716"/>
              <a:gd name="connsiteX5" fmla="*/ 1346788 w 1579621"/>
              <a:gd name="connsiteY5" fmla="*/ 495300 h 611716"/>
              <a:gd name="connsiteX6" fmla="*/ 8467 w 1579621"/>
              <a:gd name="connsiteY6" fmla="*/ 495300 h 611716"/>
              <a:gd name="connsiteX7" fmla="*/ 0 w 1579621"/>
              <a:gd name="connsiteY7" fmla="*/ 0 h 611716"/>
              <a:gd name="connsiteX0" fmla="*/ 0 w 1579621"/>
              <a:gd name="connsiteY0" fmla="*/ 0 h 867833"/>
              <a:gd name="connsiteX1" fmla="*/ 1346788 w 1579621"/>
              <a:gd name="connsiteY1" fmla="*/ 262467 h 867833"/>
              <a:gd name="connsiteX2" fmla="*/ 1346788 w 1579621"/>
              <a:gd name="connsiteY2" fmla="*/ 146050 h 867833"/>
              <a:gd name="connsiteX3" fmla="*/ 1579621 w 1579621"/>
              <a:gd name="connsiteY3" fmla="*/ 378883 h 867833"/>
              <a:gd name="connsiteX4" fmla="*/ 1346788 w 1579621"/>
              <a:gd name="connsiteY4" fmla="*/ 611716 h 867833"/>
              <a:gd name="connsiteX5" fmla="*/ 1346788 w 1579621"/>
              <a:gd name="connsiteY5" fmla="*/ 495300 h 867833"/>
              <a:gd name="connsiteX6" fmla="*/ 8467 w 1579621"/>
              <a:gd name="connsiteY6" fmla="*/ 867833 h 867833"/>
              <a:gd name="connsiteX7" fmla="*/ 0 w 1579621"/>
              <a:gd name="connsiteY7" fmla="*/ 0 h 86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79621" h="867833">
                <a:moveTo>
                  <a:pt x="0" y="0"/>
                </a:moveTo>
                <a:lnTo>
                  <a:pt x="1346788" y="262467"/>
                </a:lnTo>
                <a:lnTo>
                  <a:pt x="1346788" y="146050"/>
                </a:lnTo>
                <a:lnTo>
                  <a:pt x="1579621" y="378883"/>
                </a:lnTo>
                <a:lnTo>
                  <a:pt x="1346788" y="611716"/>
                </a:lnTo>
                <a:lnTo>
                  <a:pt x="1346788" y="495300"/>
                </a:lnTo>
                <a:lnTo>
                  <a:pt x="8467" y="867833"/>
                </a:lnTo>
                <a:cubicBezTo>
                  <a:pt x="5645" y="578555"/>
                  <a:pt x="2822" y="289278"/>
                  <a:pt x="0" y="0"/>
                </a:cubicBezTo>
                <a:close/>
              </a:path>
            </a:pathLst>
          </a:custGeom>
          <a:gradFill flip="none" rotWithShape="1">
            <a:gsLst>
              <a:gs pos="2000">
                <a:schemeClr val="accent1">
                  <a:lumMod val="60000"/>
                  <a:lumOff val="40000"/>
                </a:schemeClr>
              </a:gs>
              <a:gs pos="63000">
                <a:schemeClr val="bg1"/>
              </a:gs>
            </a:gsLst>
            <a:lin ang="108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5" name="Стрелка вправо 24"/>
          <p:cNvSpPr/>
          <p:nvPr/>
        </p:nvSpPr>
        <p:spPr>
          <a:xfrm>
            <a:off x="804333" y="1411817"/>
            <a:ext cx="2980267" cy="867833"/>
          </a:xfrm>
          <a:custGeom>
            <a:avLst/>
            <a:gdLst>
              <a:gd name="connsiteX0" fmla="*/ 0 w 1571154"/>
              <a:gd name="connsiteY0" fmla="*/ 116417 h 465666"/>
              <a:gd name="connsiteX1" fmla="*/ 1338321 w 1571154"/>
              <a:gd name="connsiteY1" fmla="*/ 116417 h 465666"/>
              <a:gd name="connsiteX2" fmla="*/ 1338321 w 1571154"/>
              <a:gd name="connsiteY2" fmla="*/ 0 h 465666"/>
              <a:gd name="connsiteX3" fmla="*/ 1571154 w 1571154"/>
              <a:gd name="connsiteY3" fmla="*/ 232833 h 465666"/>
              <a:gd name="connsiteX4" fmla="*/ 1338321 w 1571154"/>
              <a:gd name="connsiteY4" fmla="*/ 465666 h 465666"/>
              <a:gd name="connsiteX5" fmla="*/ 1338321 w 1571154"/>
              <a:gd name="connsiteY5" fmla="*/ 349250 h 465666"/>
              <a:gd name="connsiteX6" fmla="*/ 0 w 1571154"/>
              <a:gd name="connsiteY6" fmla="*/ 349250 h 465666"/>
              <a:gd name="connsiteX7" fmla="*/ 0 w 1571154"/>
              <a:gd name="connsiteY7" fmla="*/ 116417 h 465666"/>
              <a:gd name="connsiteX0" fmla="*/ 0 w 1579621"/>
              <a:gd name="connsiteY0" fmla="*/ 0 h 611716"/>
              <a:gd name="connsiteX1" fmla="*/ 1346788 w 1579621"/>
              <a:gd name="connsiteY1" fmla="*/ 262467 h 611716"/>
              <a:gd name="connsiteX2" fmla="*/ 1346788 w 1579621"/>
              <a:gd name="connsiteY2" fmla="*/ 146050 h 611716"/>
              <a:gd name="connsiteX3" fmla="*/ 1579621 w 1579621"/>
              <a:gd name="connsiteY3" fmla="*/ 378883 h 611716"/>
              <a:gd name="connsiteX4" fmla="*/ 1346788 w 1579621"/>
              <a:gd name="connsiteY4" fmla="*/ 611716 h 611716"/>
              <a:gd name="connsiteX5" fmla="*/ 1346788 w 1579621"/>
              <a:gd name="connsiteY5" fmla="*/ 495300 h 611716"/>
              <a:gd name="connsiteX6" fmla="*/ 8467 w 1579621"/>
              <a:gd name="connsiteY6" fmla="*/ 495300 h 611716"/>
              <a:gd name="connsiteX7" fmla="*/ 0 w 1579621"/>
              <a:gd name="connsiteY7" fmla="*/ 0 h 611716"/>
              <a:gd name="connsiteX0" fmla="*/ 0 w 1579621"/>
              <a:gd name="connsiteY0" fmla="*/ 0 h 867833"/>
              <a:gd name="connsiteX1" fmla="*/ 1346788 w 1579621"/>
              <a:gd name="connsiteY1" fmla="*/ 262467 h 867833"/>
              <a:gd name="connsiteX2" fmla="*/ 1346788 w 1579621"/>
              <a:gd name="connsiteY2" fmla="*/ 146050 h 867833"/>
              <a:gd name="connsiteX3" fmla="*/ 1579621 w 1579621"/>
              <a:gd name="connsiteY3" fmla="*/ 378883 h 867833"/>
              <a:gd name="connsiteX4" fmla="*/ 1346788 w 1579621"/>
              <a:gd name="connsiteY4" fmla="*/ 611716 h 867833"/>
              <a:gd name="connsiteX5" fmla="*/ 1346788 w 1579621"/>
              <a:gd name="connsiteY5" fmla="*/ 495300 h 867833"/>
              <a:gd name="connsiteX6" fmla="*/ 8467 w 1579621"/>
              <a:gd name="connsiteY6" fmla="*/ 867833 h 867833"/>
              <a:gd name="connsiteX7" fmla="*/ 0 w 1579621"/>
              <a:gd name="connsiteY7" fmla="*/ 0 h 86783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1579621" h="867833">
                <a:moveTo>
                  <a:pt x="0" y="0"/>
                </a:moveTo>
                <a:lnTo>
                  <a:pt x="1346788" y="262467"/>
                </a:lnTo>
                <a:lnTo>
                  <a:pt x="1346788" y="146050"/>
                </a:lnTo>
                <a:lnTo>
                  <a:pt x="1579621" y="378883"/>
                </a:lnTo>
                <a:lnTo>
                  <a:pt x="1346788" y="611716"/>
                </a:lnTo>
                <a:lnTo>
                  <a:pt x="1346788" y="495300"/>
                </a:lnTo>
                <a:lnTo>
                  <a:pt x="8467" y="867833"/>
                </a:lnTo>
                <a:cubicBezTo>
                  <a:pt x="5645" y="578555"/>
                  <a:pt x="2822" y="289278"/>
                  <a:pt x="0" y="0"/>
                </a:cubicBezTo>
                <a:close/>
              </a:path>
            </a:pathLst>
          </a:custGeom>
          <a:gradFill flip="none" rotWithShape="1">
            <a:gsLst>
              <a:gs pos="2000">
                <a:schemeClr val="accent1">
                  <a:lumMod val="60000"/>
                  <a:lumOff val="40000"/>
                </a:schemeClr>
              </a:gs>
              <a:gs pos="63000">
                <a:schemeClr val="bg1"/>
              </a:gs>
            </a:gsLst>
            <a:lin ang="10800000" scaled="1"/>
            <a:tileRect/>
          </a:gradFill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27" name="Прямоугольник 26"/>
          <p:cNvSpPr/>
          <p:nvPr/>
        </p:nvSpPr>
        <p:spPr>
          <a:xfrm>
            <a:off x="4188881" y="3772647"/>
            <a:ext cx="5168900" cy="1200329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</p:spPr>
        <p:txBody>
          <a:bodyPr wrap="square" rtlCol="0" anchor="ctr">
            <a:spAutoFit/>
          </a:bodyPr>
          <a:lstStyle/>
          <a:p>
            <a:r>
              <a:rPr lang="ru-RU" sz="1800" dirty="0" smtClean="0">
                <a:solidFill>
                  <a:sysClr val="windowText" lastClr="000000"/>
                </a:solidFill>
                <a:latin typeface="Arial Narrow" pitchFamily="34" charset="0"/>
              </a:rPr>
              <a:t> </a:t>
            </a:r>
          </a:p>
          <a:p>
            <a:r>
              <a:rPr lang="ru-RU" sz="1800" dirty="0" smtClean="0">
                <a:solidFill>
                  <a:sysClr val="windowText" lastClr="000000"/>
                </a:solidFill>
                <a:latin typeface="Arial Narrow" pitchFamily="34" charset="0"/>
              </a:rPr>
              <a:t>- Уплата </a:t>
            </a:r>
            <a:r>
              <a:rPr lang="ru-RU" sz="1800" dirty="0">
                <a:solidFill>
                  <a:sysClr val="windowText" lastClr="000000"/>
                </a:solidFill>
                <a:latin typeface="Arial Narrow" pitchFamily="34" charset="0"/>
              </a:rPr>
              <a:t>налогов, страховых взносов физических </a:t>
            </a:r>
            <a:r>
              <a:rPr lang="ru-RU" sz="1800" dirty="0" smtClean="0">
                <a:solidFill>
                  <a:sysClr val="windowText" lastClr="000000"/>
                </a:solidFill>
                <a:latin typeface="Arial Narrow" pitchFamily="34" charset="0"/>
              </a:rPr>
              <a:t>лиц</a:t>
            </a:r>
          </a:p>
          <a:p>
            <a:r>
              <a:rPr lang="ru-RU" sz="1800" dirty="0" smtClean="0">
                <a:solidFill>
                  <a:sysClr val="windowText" lastClr="000000"/>
                </a:solidFill>
                <a:latin typeface="Arial Narrow" pitchFamily="34" charset="0"/>
              </a:rPr>
              <a:t>- Уплата </a:t>
            </a:r>
            <a:r>
              <a:rPr lang="ru-RU" sz="1800" dirty="0">
                <a:solidFill>
                  <a:sysClr val="windowText" lastClr="000000"/>
                </a:solidFill>
                <a:latin typeface="Arial Narrow" pitchFamily="34" charset="0"/>
              </a:rPr>
              <a:t>налогов за третьих </a:t>
            </a:r>
            <a:r>
              <a:rPr lang="ru-RU" sz="1800" dirty="0" smtClean="0">
                <a:solidFill>
                  <a:sysClr val="windowText" lastClr="000000"/>
                </a:solidFill>
                <a:latin typeface="Arial Narrow" pitchFamily="34" charset="0"/>
              </a:rPr>
              <a:t>лиц</a:t>
            </a:r>
          </a:p>
          <a:p>
            <a:r>
              <a:rPr lang="ru-RU" sz="1800" dirty="0" smtClean="0">
                <a:solidFill>
                  <a:sysClr val="windowText" lastClr="000000"/>
                </a:solidFill>
                <a:latin typeface="Arial Narrow" pitchFamily="34" charset="0"/>
              </a:rPr>
              <a:t>- Заполнение </a:t>
            </a:r>
            <a:r>
              <a:rPr lang="ru-RU" sz="1800" dirty="0">
                <a:solidFill>
                  <a:sysClr val="windowText" lastClr="000000"/>
                </a:solidFill>
                <a:latin typeface="Arial Narrow" pitchFamily="34" charset="0"/>
              </a:rPr>
              <a:t>платежного </a:t>
            </a:r>
            <a:r>
              <a:rPr lang="ru-RU" sz="1800" dirty="0" smtClean="0">
                <a:solidFill>
                  <a:sysClr val="windowText" lastClr="000000"/>
                </a:solidFill>
                <a:latin typeface="Arial Narrow" pitchFamily="34" charset="0"/>
              </a:rPr>
              <a:t>поручения</a:t>
            </a:r>
            <a:endParaRPr lang="ru-RU" dirty="0" smtClean="0">
              <a:solidFill>
                <a:sysClr val="windowText" lastClr="000000"/>
              </a:solidFill>
              <a:latin typeface="Arial Narrow" pitchFamily="34" charset="0"/>
            </a:endParaRPr>
          </a:p>
        </p:txBody>
      </p:sp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8</a:t>
            </a:fld>
            <a:endParaRPr lang="ru-RU" dirty="0">
              <a:solidFill>
                <a:prstClr val="white"/>
              </a:solidFill>
            </a:endParaRPr>
          </a:p>
        </p:txBody>
      </p:sp>
      <p:sp>
        <p:nvSpPr>
          <p:cNvPr id="6" name="Заголовок 1"/>
          <p:cNvSpPr txBox="1">
            <a:spLocks/>
          </p:cNvSpPr>
          <p:nvPr/>
        </p:nvSpPr>
        <p:spPr bwMode="auto">
          <a:xfrm>
            <a:off x="647112" y="115566"/>
            <a:ext cx="90683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уплата </a:t>
            </a:r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единого налогового платежа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47112" y="1339217"/>
            <a:ext cx="1388534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Narrow" pitchFamily="34" charset="0"/>
              </a:rPr>
              <a:t>Полная уплата</a:t>
            </a:r>
            <a:endParaRPr lang="ru-RU" sz="2400" dirty="0">
              <a:latin typeface="Arial Narrow" pitchFamily="34" charset="0"/>
            </a:endParaRPr>
          </a:p>
        </p:txBody>
      </p:sp>
      <p:sp>
        <p:nvSpPr>
          <p:cNvPr id="20" name="TextBox 19"/>
          <p:cNvSpPr txBox="1"/>
          <p:nvPr/>
        </p:nvSpPr>
        <p:spPr>
          <a:xfrm>
            <a:off x="7258047" y="1400792"/>
            <a:ext cx="2015067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2400" dirty="0" smtClean="0">
                <a:latin typeface="Arial Narrow" pitchFamily="34" charset="0"/>
              </a:rPr>
              <a:t>Уплата частями</a:t>
            </a:r>
            <a:endParaRPr lang="ru-RU" sz="2400" dirty="0">
              <a:latin typeface="Arial Narrow" pitchFamily="34" charset="0"/>
            </a:endParaRPr>
          </a:p>
        </p:txBody>
      </p:sp>
      <p:grpSp>
        <p:nvGrpSpPr>
          <p:cNvPr id="15" name="Группа 14"/>
          <p:cNvGrpSpPr/>
          <p:nvPr/>
        </p:nvGrpSpPr>
        <p:grpSpPr>
          <a:xfrm>
            <a:off x="4020459" y="1141940"/>
            <a:ext cx="1225550" cy="1225550"/>
            <a:chOff x="4159248" y="1140883"/>
            <a:chExt cx="1225550" cy="1225550"/>
          </a:xfrm>
        </p:grpSpPr>
        <p:pic>
          <p:nvPicPr>
            <p:cNvPr id="3074" name="Picture 2" descr="C:\Users\3500-01-516\Desktop\Слайды\Человечки\image-14-05-21-08-32-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9248" y="1140883"/>
              <a:ext cx="1225550" cy="1225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22" name="TextBox 21"/>
            <p:cNvSpPr txBox="1"/>
            <p:nvPr/>
          </p:nvSpPr>
          <p:spPr>
            <a:xfrm>
              <a:off x="4386936" y="1686982"/>
              <a:ext cx="7701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Arial Narrow" pitchFamily="34" charset="0"/>
                </a:rPr>
                <a:t>ЕНП</a:t>
              </a:r>
              <a:endParaRPr lang="ru-RU" sz="2000" b="1" dirty="0">
                <a:latin typeface="Arial Narrow" pitchFamily="34" charset="0"/>
              </a:endParaRPr>
            </a:p>
          </p:txBody>
        </p:sp>
      </p:grpSp>
      <p:sp>
        <p:nvSpPr>
          <p:cNvPr id="24" name="Прямоугольник 23"/>
          <p:cNvSpPr/>
          <p:nvPr/>
        </p:nvSpPr>
        <p:spPr>
          <a:xfrm>
            <a:off x="516466" y="2773861"/>
            <a:ext cx="8993185" cy="40011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Через сервис «Личный кабинет налогоплательщика для физических лиц»</a:t>
            </a:r>
          </a:p>
        </p:txBody>
      </p:sp>
      <p:sp>
        <p:nvSpPr>
          <p:cNvPr id="28" name="Прямоугольник 27"/>
          <p:cNvSpPr/>
          <p:nvPr/>
        </p:nvSpPr>
        <p:spPr>
          <a:xfrm>
            <a:off x="516467" y="3572592"/>
            <a:ext cx="8993184" cy="40011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Через интернет-сервисы сайта ФНС России </a:t>
            </a:r>
          </a:p>
        </p:txBody>
      </p:sp>
      <p:sp>
        <p:nvSpPr>
          <p:cNvPr id="33" name="Прямоугольник 32"/>
          <p:cNvSpPr/>
          <p:nvPr/>
        </p:nvSpPr>
        <p:spPr>
          <a:xfrm>
            <a:off x="516467" y="5262795"/>
            <a:ext cx="8993185" cy="40011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Через банк, в том числе через онлайн-сервисы</a:t>
            </a:r>
          </a:p>
        </p:txBody>
      </p:sp>
      <p:sp>
        <p:nvSpPr>
          <p:cNvPr id="34" name="Прямоугольник 33"/>
          <p:cNvSpPr/>
          <p:nvPr/>
        </p:nvSpPr>
        <p:spPr>
          <a:xfrm>
            <a:off x="516464" y="6033261"/>
            <a:ext cx="8993185" cy="400110"/>
          </a:xfrm>
          <a:prstGeom prst="rect">
            <a:avLst/>
          </a:prstGeom>
          <a:solidFill>
            <a:schemeClr val="accent1"/>
          </a:soli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r>
              <a:rPr lang="ru-RU" sz="2000" b="1" dirty="0" smtClean="0">
                <a:solidFill>
                  <a:schemeClr val="bg1"/>
                </a:solidFill>
                <a:latin typeface="Arial Narrow" pitchFamily="34" charset="0"/>
              </a:rPr>
              <a:t>Через отделение Почты России</a:t>
            </a:r>
          </a:p>
        </p:txBody>
      </p:sp>
    </p:spTree>
    <p:extLst>
      <p:ext uri="{BB962C8B-B14F-4D97-AF65-F5344CB8AC3E}">
        <p14:creationId xmlns:p14="http://schemas.microsoft.com/office/powerpoint/2010/main" val="424368114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" name="Прямоугольник 22"/>
          <p:cNvSpPr/>
          <p:nvPr/>
        </p:nvSpPr>
        <p:spPr>
          <a:xfrm>
            <a:off x="355600" y="1261533"/>
            <a:ext cx="5232400" cy="2074334"/>
          </a:xfrm>
          <a:prstGeom prst="rect">
            <a:avLst/>
          </a:prstGeom>
          <a:gradFill flip="none" rotWithShape="1">
            <a:gsLst>
              <a:gs pos="45859">
                <a:srgbClr val="EEF3E3"/>
              </a:gs>
              <a:gs pos="2000">
                <a:schemeClr val="accent3">
                  <a:lumMod val="60000"/>
                  <a:lumOff val="40000"/>
                </a:schemeClr>
              </a:gs>
              <a:gs pos="63000">
                <a:schemeClr val="bg1"/>
              </a:gs>
            </a:gsLst>
            <a:lin ang="2700000" scaled="1"/>
            <a:tileRect/>
          </a:gradFill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wrap="square" rtlCol="0" anchor="ctr">
            <a:spAutoFit/>
          </a:bodyPr>
          <a:lstStyle/>
          <a:p>
            <a:pPr algn="ctr" eaLnBrk="1" hangingPunct="1">
              <a:spcBef>
                <a:spcPts val="0"/>
              </a:spcBef>
            </a:pPr>
            <a:endParaRPr lang="ru-RU" b="1" dirty="0" smtClean="0">
              <a:solidFill>
                <a:srgbClr val="009900"/>
              </a:solidFill>
              <a:latin typeface="Arial Narrow" pitchFamily="34" charset="0"/>
            </a:endParaRPr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302A372-EB85-4A14-9B9E-6F2305329C24}" type="slidenum">
              <a:rPr lang="ru-RU" smtClean="0">
                <a:solidFill>
                  <a:prstClr val="white"/>
                </a:solidFill>
              </a:rPr>
              <a:pPr>
                <a:defRPr/>
              </a:pPr>
              <a:t>9</a:t>
            </a:fld>
            <a:endParaRPr lang="ru-RU" dirty="0">
              <a:solidFill>
                <a:prstClr val="white"/>
              </a:solidFill>
            </a:endParaRPr>
          </a:p>
        </p:txBody>
      </p:sp>
      <p:grpSp>
        <p:nvGrpSpPr>
          <p:cNvPr id="5" name="Группа 4"/>
          <p:cNvGrpSpPr/>
          <p:nvPr/>
        </p:nvGrpSpPr>
        <p:grpSpPr>
          <a:xfrm>
            <a:off x="5737032" y="1309012"/>
            <a:ext cx="1643482" cy="1848952"/>
            <a:chOff x="4159248" y="1140883"/>
            <a:chExt cx="1225550" cy="1225550"/>
          </a:xfrm>
        </p:grpSpPr>
        <p:pic>
          <p:nvPicPr>
            <p:cNvPr id="6" name="Picture 2" descr="C:\Users\3500-01-516\Desktop\Слайды\Человечки\image-14-05-21-08-32-1.png"/>
            <p:cNvPicPr>
              <a:picLocks noChangeAspect="1" noChangeArrowheads="1"/>
            </p:cNvPicPr>
            <p:nvPr/>
          </p:nvPicPr>
          <p:blipFill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159248" y="1140883"/>
              <a:ext cx="1225550" cy="1225550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7" name="TextBox 6"/>
            <p:cNvSpPr txBox="1"/>
            <p:nvPr/>
          </p:nvSpPr>
          <p:spPr>
            <a:xfrm>
              <a:off x="4386936" y="1686982"/>
              <a:ext cx="77017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2000" b="1" dirty="0" smtClean="0">
                  <a:latin typeface="Arial Narrow" pitchFamily="34" charset="0"/>
                </a:rPr>
                <a:t>ЕНП</a:t>
              </a:r>
              <a:endParaRPr lang="ru-RU" sz="2000" b="1" dirty="0">
                <a:latin typeface="Arial Narrow" pitchFamily="34" charset="0"/>
              </a:endParaRPr>
            </a:p>
          </p:txBody>
        </p:sp>
      </p:grpSp>
      <p:sp>
        <p:nvSpPr>
          <p:cNvPr id="8" name="Заголовок 1"/>
          <p:cNvSpPr txBox="1">
            <a:spLocks/>
          </p:cNvSpPr>
          <p:nvPr/>
        </p:nvSpPr>
        <p:spPr bwMode="auto">
          <a:xfrm>
            <a:off x="647112" y="115566"/>
            <a:ext cx="9068388" cy="951487"/>
          </a:xfrm>
          <a:prstGeom prst="rect">
            <a:avLst/>
          </a:prstGeom>
          <a:solidFill>
            <a:schemeClr val="accent1">
              <a:lumMod val="20000"/>
              <a:lumOff val="80000"/>
            </a:schemeClr>
          </a:solidFill>
          <a:ln w="9525">
            <a:noFill/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vert="horz" wrap="square" lIns="0" tIns="45680" rIns="0" bIns="45680" numCol="1" anchor="ctr" anchorCtr="0" compatLnSpc="1">
            <a:prstTxWarp prst="textNoShape">
              <a:avLst/>
            </a:prstTxWarp>
          </a:bodyPr>
          <a:lstStyle>
            <a:lvl1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 kern="1200">
                <a:solidFill>
                  <a:srgbClr val="104E72"/>
                </a:solidFill>
                <a:latin typeface="Arial" pitchFamily="34" charset="0"/>
                <a:ea typeface="+mj-ea"/>
                <a:cs typeface="Arial" pitchFamily="34" charset="0"/>
              </a:defRPr>
            </a:lvl1pPr>
            <a:lvl2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algn="l" rtl="0" eaLnBrk="0" fontAlgn="base" hangingPunct="0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476245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95248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1428733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1904978" algn="l" rtl="0" fontAlgn="base">
              <a:spcBef>
                <a:spcPct val="0"/>
              </a:spcBef>
              <a:spcAft>
                <a:spcPct val="0"/>
              </a:spcAft>
              <a:defRPr sz="3336" b="1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algn="ctr"/>
            <a:r>
              <a:rPr lang="ru-RU" sz="2200" cap="all" dirty="0" smtClean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уплата </a:t>
            </a:r>
            <a:r>
              <a:rPr lang="ru-RU" sz="2200" cap="all" dirty="0">
                <a:solidFill>
                  <a:schemeClr val="accent1">
                    <a:lumMod val="75000"/>
                  </a:schemeClr>
                </a:solidFill>
                <a:latin typeface="Arial Narrow" pitchFamily="34" charset="0"/>
                <a:cs typeface="+mj-cs"/>
              </a:rPr>
              <a:t>единого налогового платежа </a:t>
            </a:r>
          </a:p>
        </p:txBody>
      </p:sp>
      <p:pic>
        <p:nvPicPr>
          <p:cNvPr id="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8157" y="2186462"/>
            <a:ext cx="360000" cy="357485"/>
          </a:xfrm>
          <a:prstGeom prst="rect">
            <a:avLst/>
          </a:prstGeom>
          <a:noFill/>
          <a:ln w="28575">
            <a:solidFill>
              <a:schemeClr val="accent5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8157" y="1645081"/>
            <a:ext cx="360000" cy="341930"/>
          </a:xfrm>
          <a:prstGeom prst="rect">
            <a:avLst/>
          </a:prstGeom>
          <a:noFill/>
          <a:ln w="28575">
            <a:solidFill>
              <a:srgbClr val="FF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ackgroundRemoval t="9699" b="96823" l="5946" r="92973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208157" y="2748375"/>
            <a:ext cx="360000" cy="387895"/>
          </a:xfrm>
          <a:prstGeom prst="rect">
            <a:avLst/>
          </a:prstGeom>
          <a:noFill/>
          <a:ln w="28575">
            <a:solidFill>
              <a:srgbClr val="00B05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pSp>
        <p:nvGrpSpPr>
          <p:cNvPr id="15" name="Группа 14"/>
          <p:cNvGrpSpPr/>
          <p:nvPr/>
        </p:nvGrpSpPr>
        <p:grpSpPr>
          <a:xfrm>
            <a:off x="7467599" y="1418749"/>
            <a:ext cx="1278467" cy="341044"/>
            <a:chOff x="2683933" y="1430867"/>
            <a:chExt cx="1278467" cy="341044"/>
          </a:xfrm>
        </p:grpSpPr>
        <p:cxnSp>
          <p:nvCxnSpPr>
            <p:cNvPr id="13" name="Прямая со стрелкой 12"/>
            <p:cNvCxnSpPr/>
            <p:nvPr/>
          </p:nvCxnSpPr>
          <p:spPr>
            <a:xfrm>
              <a:off x="2683933" y="1771911"/>
              <a:ext cx="1278467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4" name="TextBox 13"/>
            <p:cNvSpPr txBox="1"/>
            <p:nvPr/>
          </p:nvSpPr>
          <p:spPr>
            <a:xfrm>
              <a:off x="2683933" y="1430867"/>
              <a:ext cx="1219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 Narrow" pitchFamily="34" charset="0"/>
                </a:rPr>
                <a:t>зачет</a:t>
              </a:r>
              <a:endParaRPr lang="ru-RU" sz="1600" dirty="0">
                <a:latin typeface="Arial Narrow" pitchFamily="34" charset="0"/>
              </a:endParaRPr>
            </a:p>
          </p:txBody>
        </p:sp>
      </p:grpSp>
      <p:grpSp>
        <p:nvGrpSpPr>
          <p:cNvPr id="16" name="Группа 15"/>
          <p:cNvGrpSpPr/>
          <p:nvPr/>
        </p:nvGrpSpPr>
        <p:grpSpPr>
          <a:xfrm>
            <a:off x="7467599" y="2061581"/>
            <a:ext cx="1278467" cy="341044"/>
            <a:chOff x="2683933" y="1430867"/>
            <a:chExt cx="1278467" cy="341044"/>
          </a:xfrm>
        </p:grpSpPr>
        <p:cxnSp>
          <p:nvCxnSpPr>
            <p:cNvPr id="17" name="Прямая со стрелкой 16"/>
            <p:cNvCxnSpPr/>
            <p:nvPr/>
          </p:nvCxnSpPr>
          <p:spPr>
            <a:xfrm>
              <a:off x="2683933" y="1771911"/>
              <a:ext cx="1278467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8" name="TextBox 17"/>
            <p:cNvSpPr txBox="1"/>
            <p:nvPr/>
          </p:nvSpPr>
          <p:spPr>
            <a:xfrm>
              <a:off x="2683933" y="1430867"/>
              <a:ext cx="1219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 Narrow" pitchFamily="34" charset="0"/>
                </a:rPr>
                <a:t>зачет</a:t>
              </a:r>
              <a:endParaRPr lang="ru-RU" sz="1600" dirty="0">
                <a:latin typeface="Arial Narrow" pitchFamily="34" charset="0"/>
              </a:endParaRPr>
            </a:p>
          </p:txBody>
        </p:sp>
      </p:grpSp>
      <p:grpSp>
        <p:nvGrpSpPr>
          <p:cNvPr id="19" name="Группа 18"/>
          <p:cNvGrpSpPr/>
          <p:nvPr/>
        </p:nvGrpSpPr>
        <p:grpSpPr>
          <a:xfrm>
            <a:off x="7467599" y="2683716"/>
            <a:ext cx="1278467" cy="341044"/>
            <a:chOff x="2683933" y="1430867"/>
            <a:chExt cx="1278467" cy="341044"/>
          </a:xfrm>
        </p:grpSpPr>
        <p:cxnSp>
          <p:nvCxnSpPr>
            <p:cNvPr id="20" name="Прямая со стрелкой 19"/>
            <p:cNvCxnSpPr/>
            <p:nvPr/>
          </p:nvCxnSpPr>
          <p:spPr>
            <a:xfrm>
              <a:off x="2683933" y="1771911"/>
              <a:ext cx="1278467" cy="0"/>
            </a:xfrm>
            <a:prstGeom prst="straightConnector1">
              <a:avLst/>
            </a:prstGeom>
            <a:ln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1" name="TextBox 20"/>
            <p:cNvSpPr txBox="1"/>
            <p:nvPr/>
          </p:nvSpPr>
          <p:spPr>
            <a:xfrm>
              <a:off x="2683933" y="1430867"/>
              <a:ext cx="121920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ru-RU" sz="1600" dirty="0" smtClean="0">
                  <a:latin typeface="Arial Narrow" pitchFamily="34" charset="0"/>
                </a:rPr>
                <a:t>зачет</a:t>
              </a:r>
              <a:endParaRPr lang="ru-RU" sz="1600" dirty="0">
                <a:latin typeface="Arial Narrow" pitchFamily="34" charset="0"/>
              </a:endParaRPr>
            </a:p>
          </p:txBody>
        </p:sp>
      </p:grpSp>
      <p:sp>
        <p:nvSpPr>
          <p:cNvPr id="22" name="Прямоугольник 21"/>
          <p:cNvSpPr/>
          <p:nvPr/>
        </p:nvSpPr>
        <p:spPr>
          <a:xfrm>
            <a:off x="583671" y="1403637"/>
            <a:ext cx="4776258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800" dirty="0">
                <a:latin typeface="Arial Narrow" pitchFamily="34" charset="0"/>
              </a:rPr>
              <a:t>Обязанность по уплате имущественных налогов считается исполненной налогоплательщиком </a:t>
            </a:r>
            <a:r>
              <a:rPr lang="ru-RU" sz="1800" u="sng" dirty="0">
                <a:latin typeface="Arial Narrow" pitchFamily="34" charset="0"/>
              </a:rPr>
              <a:t>со дня принятия налоговым органом решения о зачете</a:t>
            </a:r>
            <a:r>
              <a:rPr lang="ru-RU" sz="1800" dirty="0">
                <a:latin typeface="Arial Narrow" pitchFamily="34" charset="0"/>
              </a:rPr>
              <a:t> суммы ЕНП в счет исполнения обязанности налогоплательщика по уплате имущественных налогов</a:t>
            </a:r>
          </a:p>
        </p:txBody>
      </p:sp>
      <p:sp>
        <p:nvSpPr>
          <p:cNvPr id="24" name="Прямоугольник 23"/>
          <p:cNvSpPr/>
          <p:nvPr/>
        </p:nvSpPr>
        <p:spPr>
          <a:xfrm>
            <a:off x="6652796" y="4465133"/>
            <a:ext cx="314628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 smtClean="0">
                <a:solidFill>
                  <a:prstClr val="black"/>
                </a:solidFill>
                <a:latin typeface="Arial Narrow" pitchFamily="34" charset="0"/>
              </a:rPr>
              <a:t>в </a:t>
            </a:r>
            <a:r>
              <a:rPr lang="ru-RU" sz="1600" dirty="0">
                <a:solidFill>
                  <a:prstClr val="black"/>
                </a:solidFill>
                <a:latin typeface="Arial Narrow" pitchFamily="34" charset="0"/>
              </a:rPr>
              <a:t>счет будущих платежей по имущественным налогам (обязательств с не наступившими сроками уплаты)</a:t>
            </a:r>
          </a:p>
        </p:txBody>
      </p:sp>
      <p:sp>
        <p:nvSpPr>
          <p:cNvPr id="25" name="Прямоугольник 24"/>
          <p:cNvSpPr/>
          <p:nvPr/>
        </p:nvSpPr>
        <p:spPr>
          <a:xfrm>
            <a:off x="4049486" y="3757660"/>
            <a:ext cx="2210879" cy="43088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200" b="1" dirty="0">
                <a:latin typeface="Arial Narrow" pitchFamily="34" charset="0"/>
              </a:rPr>
              <a:t>Зачет сумм ЕНП </a:t>
            </a:r>
          </a:p>
        </p:txBody>
      </p:sp>
      <p:cxnSp>
        <p:nvCxnSpPr>
          <p:cNvPr id="27" name="Прямая соединительная линия 26"/>
          <p:cNvCxnSpPr/>
          <p:nvPr/>
        </p:nvCxnSpPr>
        <p:spPr>
          <a:xfrm flipH="1" flipV="1">
            <a:off x="1828801" y="3955085"/>
            <a:ext cx="2142066" cy="1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9" name="Прямая соединительная линия 28"/>
          <p:cNvCxnSpPr/>
          <p:nvPr/>
        </p:nvCxnSpPr>
        <p:spPr>
          <a:xfrm>
            <a:off x="1828801" y="3955085"/>
            <a:ext cx="0" cy="447581"/>
          </a:xfrm>
          <a:prstGeom prst="line">
            <a:avLst/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" name="Прямоугольник 29"/>
          <p:cNvSpPr/>
          <p:nvPr/>
        </p:nvSpPr>
        <p:spPr>
          <a:xfrm>
            <a:off x="292100" y="4465133"/>
            <a:ext cx="3073401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1600" dirty="0">
                <a:solidFill>
                  <a:prstClr val="black"/>
                </a:solidFill>
                <a:latin typeface="Arial Narrow" pitchFamily="34" charset="0"/>
              </a:rPr>
              <a:t>в счет имеющейся задолженности по имущественным налогам и/или задолженности по пеням по данным налогам</a:t>
            </a:r>
            <a:endParaRPr lang="ru-RU" sz="1600" dirty="0">
              <a:latin typeface="Arial Narrow" pitchFamily="34" charset="0"/>
            </a:endParaRPr>
          </a:p>
        </p:txBody>
      </p:sp>
      <p:cxnSp>
        <p:nvCxnSpPr>
          <p:cNvPr id="33" name="Прямая соединительная линия 32"/>
          <p:cNvCxnSpPr/>
          <p:nvPr/>
        </p:nvCxnSpPr>
        <p:spPr>
          <a:xfrm flipV="1">
            <a:off x="6083873" y="3955086"/>
            <a:ext cx="2142066" cy="1"/>
          </a:xfrm>
          <a:prstGeom prst="line">
            <a:avLst/>
          </a:prstGeom>
          <a:ln>
            <a:headEnd type="oval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Прямая соединительная линия 33"/>
          <p:cNvCxnSpPr/>
          <p:nvPr/>
        </p:nvCxnSpPr>
        <p:spPr>
          <a:xfrm flipH="1">
            <a:off x="8225939" y="3955086"/>
            <a:ext cx="0" cy="447581"/>
          </a:xfrm>
          <a:prstGeom prst="line">
            <a:avLst/>
          </a:prstGeom>
          <a:ln>
            <a:tailEnd type="stealt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7" name="Прямоугольник 36"/>
          <p:cNvSpPr/>
          <p:nvPr/>
        </p:nvSpPr>
        <p:spPr>
          <a:xfrm>
            <a:off x="973667" y="6090225"/>
            <a:ext cx="7323666" cy="584775"/>
          </a:xfrm>
          <a:prstGeom prst="rect">
            <a:avLst/>
          </a:prstGeom>
          <a:ln>
            <a:solidFill>
              <a:schemeClr val="bg1">
                <a:lumMod val="75000"/>
              </a:schemeClr>
            </a:solidFill>
          </a:ln>
        </p:spPr>
        <p:txBody>
          <a:bodyPr wrap="square">
            <a:spAutoFit/>
          </a:bodyPr>
          <a:lstStyle/>
          <a:p>
            <a:pPr algn="ctr"/>
            <a:r>
              <a:rPr lang="ru-RU" sz="1600" dirty="0" err="1" smtClean="0">
                <a:solidFill>
                  <a:prstClr val="black"/>
                </a:solidFill>
                <a:latin typeface="Arial Narrow" pitchFamily="34" charset="0"/>
              </a:rPr>
              <a:t>Незачтённый</a:t>
            </a:r>
            <a:r>
              <a:rPr lang="ru-RU" sz="1600" dirty="0" smtClean="0">
                <a:solidFill>
                  <a:prstClr val="black"/>
                </a:solidFill>
                <a:latin typeface="Arial Narrow" pitchFamily="34" charset="0"/>
              </a:rPr>
              <a:t> </a:t>
            </a:r>
            <a:r>
              <a:rPr lang="ru-RU" sz="1600" dirty="0">
                <a:solidFill>
                  <a:prstClr val="black"/>
                </a:solidFill>
                <a:latin typeface="Arial Narrow" pitchFamily="34" charset="0"/>
              </a:rPr>
              <a:t>остаток </a:t>
            </a:r>
            <a:r>
              <a:rPr lang="ru-RU" sz="1600" dirty="0" smtClean="0">
                <a:solidFill>
                  <a:prstClr val="black"/>
                </a:solidFill>
                <a:latin typeface="Arial Narrow" pitchFamily="34" charset="0"/>
              </a:rPr>
              <a:t>ЕНП может быть </a:t>
            </a:r>
            <a:r>
              <a:rPr lang="ru-RU" sz="1600" dirty="0">
                <a:solidFill>
                  <a:prstClr val="black"/>
                </a:solidFill>
                <a:latin typeface="Arial Narrow" pitchFamily="34" charset="0"/>
              </a:rPr>
              <a:t>возвращен </a:t>
            </a:r>
            <a:r>
              <a:rPr lang="ru-RU" sz="1600" dirty="0" smtClean="0">
                <a:solidFill>
                  <a:prstClr val="black"/>
                </a:solidFill>
                <a:latin typeface="Arial Narrow" pitchFamily="34" charset="0"/>
              </a:rPr>
              <a:t>по заявлению налогоплательщика в течение 1 месяца  со дня получения заявления о возврате налоговым органом</a:t>
            </a:r>
            <a:endParaRPr lang="ru-RU" sz="1600" dirty="0">
              <a:solidFill>
                <a:prstClr val="black"/>
              </a:solidFill>
              <a:latin typeface="Arial Narrow" pitchFamily="34" charset="0"/>
            </a:endParaRPr>
          </a:p>
        </p:txBody>
      </p:sp>
      <p:pic>
        <p:nvPicPr>
          <p:cNvPr id="36" name="Picture 2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0845" y="5729862"/>
            <a:ext cx="720725" cy="72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220610144"/>
      </p:ext>
    </p:extLst>
  </p:cSld>
  <p:clrMapOvr>
    <a:masterClrMapping/>
  </p:clrMapOvr>
</p:sld>
</file>

<file path=ppt/theme/theme1.xml><?xml version="1.0" encoding="utf-8"?>
<a:theme xmlns:a="http://schemas.openxmlformats.org/drawingml/2006/main" name="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2.xml><?xml version="1.0" encoding="utf-8"?>
<a:theme xmlns:a="http://schemas.openxmlformats.org/drawingml/2006/main" name="7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3.xml><?xml version="1.0" encoding="utf-8"?>
<a:theme xmlns:a="http://schemas.openxmlformats.org/drawingml/2006/main" name="1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4.xml><?xml version="1.0" encoding="utf-8"?>
<a:theme xmlns:a="http://schemas.openxmlformats.org/drawingml/2006/main" name="2_Специальное оформление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 wrap="square">
        <a:spAutoFit/>
      </a:bodyPr>
      <a:lstStyle>
        <a:defPPr algn="ctr" eaLnBrk="1" hangingPunct="1">
          <a:spcBef>
            <a:spcPts val="0"/>
          </a:spcBef>
          <a:defRPr b="1" dirty="0" smtClean="0">
            <a:solidFill>
              <a:srgbClr val="009900"/>
            </a:solidFill>
            <a:latin typeface="Arial Narrow" pitchFamily="34" charset="0"/>
          </a:defRPr>
        </a:defPPr>
      </a:lstStyle>
    </a:spDef>
  </a:objectDefaults>
  <a:extraClrSchemeLst/>
</a:theme>
</file>

<file path=ppt/theme/theme5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39459</TotalTime>
  <Words>711</Words>
  <Application>Microsoft Office PowerPoint</Application>
  <PresentationFormat>Произвольный</PresentationFormat>
  <Paragraphs>114</Paragraphs>
  <Slides>12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4</vt:i4>
      </vt:variant>
      <vt:variant>
        <vt:lpstr>Заголовки слайдов</vt:lpstr>
      </vt:variant>
      <vt:variant>
        <vt:i4>12</vt:i4>
      </vt:variant>
    </vt:vector>
  </HeadingPairs>
  <TitlesOfParts>
    <vt:vector size="16" baseType="lpstr">
      <vt:lpstr>Специальное оформление</vt:lpstr>
      <vt:lpstr>7_Специальное оформление</vt:lpstr>
      <vt:lpstr>1_Специальное оформление</vt:lpstr>
      <vt:lpstr>2_Специальное оформление</vt:lpstr>
      <vt:lpstr>Порядок исчисления имущественных налогов, использование ЕНП, последствия неуплаты</vt:lpstr>
      <vt:lpstr>Имущественные  налоги  физических  лиц</vt:lpstr>
      <vt:lpstr>Расчет Имущественных налогов  физических  лиц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уплата имущественных налогов</vt:lpstr>
      <vt:lpstr>Последствия неуплаты имущественных налогов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Ekaterina Ivanova</dc:creator>
  <cp:lastModifiedBy>Шведова Людмила Валентиновна</cp:lastModifiedBy>
  <cp:revision>635</cp:revision>
  <cp:lastPrinted>2021-05-18T13:01:59Z</cp:lastPrinted>
  <dcterms:created xsi:type="dcterms:W3CDTF">2019-04-30T10:46:03Z</dcterms:created>
  <dcterms:modified xsi:type="dcterms:W3CDTF">2021-05-18T13:24:12Z</dcterms:modified>
</cp:coreProperties>
</file>