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2"/>
  </p:notesMasterIdLst>
  <p:sldIdLst>
    <p:sldId id="392" r:id="rId5"/>
    <p:sldId id="414" r:id="rId6"/>
    <p:sldId id="404" r:id="rId7"/>
    <p:sldId id="394" r:id="rId8"/>
    <p:sldId id="405" r:id="rId9"/>
    <p:sldId id="415" r:id="rId10"/>
    <p:sldId id="412" r:id="rId11"/>
  </p:sldIdLst>
  <p:sldSz cx="10325100" cy="7150100"/>
  <p:notesSz cx="6858000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4"/>
    <a:srgbClr val="CCFFFF"/>
    <a:srgbClr val="FFFFCC"/>
    <a:srgbClr val="C7605D"/>
    <a:srgbClr val="C96765"/>
    <a:srgbClr val="6898C0"/>
    <a:srgbClr val="91BADB"/>
    <a:srgbClr val="F5801F"/>
    <a:srgbClr val="ECECEC"/>
    <a:srgbClr val="7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7565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1056" y="-54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65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17.05.2021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4" tIns="45920" rIns="91834" bIns="459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201"/>
            <a:ext cx="5486400" cy="3908614"/>
          </a:xfrm>
          <a:prstGeom prst="rect">
            <a:avLst/>
          </a:prstGeom>
        </p:spPr>
        <p:txBody>
          <a:bodyPr vert="horz" lIns="91834" tIns="45920" rIns="91834" bIns="459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65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8.jpeg"/><Relationship Id="rId7" Type="http://schemas.openxmlformats.org/officeDocument/2006/relationships/image" Target="../media/image11.pn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5" Type="http://schemas.microsoft.com/office/2007/relationships/hdphoto" Target="../media/hdphoto1.wdp"/><Relationship Id="rId10" Type="http://schemas.microsoft.com/office/2007/relationships/hdphoto" Target="../media/hdphoto3.wdp"/><Relationship Id="rId4" Type="http://schemas.openxmlformats.org/officeDocument/2006/relationships/image" Target="../media/image9.png"/><Relationship Id="rId9" Type="http://schemas.openxmlformats.org/officeDocument/2006/relationships/image" Target="../media/image1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Уголовно-правовая характеристика уклонения юридического лица от уплаты налогов или страховых взносов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7680" y="5196840"/>
            <a:ext cx="5166360" cy="1604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Старший </a:t>
            </a:r>
            <a:r>
              <a:rPr lang="ru-RU" dirty="0" smtClean="0">
                <a:latin typeface="Arial Narrow" pitchFamily="34" charset="0"/>
              </a:rPr>
              <a:t>государственный налоговый инспектор отдела урегулирования задолженности </a:t>
            </a:r>
          </a:p>
          <a:p>
            <a:r>
              <a:rPr lang="ru-RU" dirty="0" smtClean="0">
                <a:latin typeface="Arial Narrow" pitchFamily="34" charset="0"/>
              </a:rPr>
              <a:t>УФНС России по Вологодской области</a:t>
            </a:r>
          </a:p>
          <a:p>
            <a:r>
              <a:rPr lang="ru-RU" dirty="0" smtClean="0">
                <a:latin typeface="Arial Narrow" pitchFamily="34" charset="0"/>
              </a:rPr>
              <a:t>Е.А. Мухина</a:t>
            </a:r>
            <a:endParaRPr lang="ru-RU" dirty="0" smtClean="0">
              <a:latin typeface="Arial Narrow" pitchFamily="34" charset="0"/>
            </a:endParaRPr>
          </a:p>
          <a:p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915597" y="1523411"/>
            <a:ext cx="2017039" cy="1574211"/>
            <a:chOff x="3398520" y="1195468"/>
            <a:chExt cx="1726964" cy="3546326"/>
          </a:xfrm>
        </p:grpSpPr>
        <p:sp>
          <p:nvSpPr>
            <p:cNvPr id="7" name="TextBox 6"/>
            <p:cNvSpPr txBox="1"/>
            <p:nvPr/>
          </p:nvSpPr>
          <p:spPr>
            <a:xfrm>
              <a:off x="3398520" y="2051737"/>
              <a:ext cx="1726964" cy="269005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 Narrow" pitchFamily="34" charset="0"/>
                </a:rPr>
                <a:t>Направление требования об уплате </a:t>
              </a:r>
              <a:r>
                <a:rPr lang="ru-RU" sz="1600" dirty="0">
                  <a:latin typeface="Arial Narrow" pitchFamily="34" charset="0"/>
                </a:rPr>
                <a:t>в течение 20 дней</a:t>
              </a:r>
            </a:p>
          </p:txBody>
        </p:sp>
        <p:sp>
          <p:nvSpPr>
            <p:cNvPr id="8" name="TextBox 7"/>
            <p:cNvSpPr txBox="1"/>
            <p:nvPr/>
          </p:nvSpPr>
          <p:spPr>
            <a:xfrm>
              <a:off x="3398521" y="1195468"/>
              <a:ext cx="1726963" cy="9991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Ст. 70 НК РФ</a:t>
              </a:r>
              <a:endParaRPr lang="ru-RU" sz="2000" b="1" u="sng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endParaRPr>
            </a:p>
          </p:txBody>
        </p:sp>
      </p:grpSp>
      <p:grpSp>
        <p:nvGrpSpPr>
          <p:cNvPr id="9" name="Группа 8"/>
          <p:cNvGrpSpPr/>
          <p:nvPr/>
        </p:nvGrpSpPr>
        <p:grpSpPr>
          <a:xfrm>
            <a:off x="447074" y="1394309"/>
            <a:ext cx="2264059" cy="1636169"/>
            <a:chOff x="1014252" y="2858476"/>
            <a:chExt cx="2271794" cy="689057"/>
          </a:xfrm>
        </p:grpSpPr>
        <p:sp>
          <p:nvSpPr>
            <p:cNvPr id="10" name="Стрелка вправо 9"/>
            <p:cNvSpPr/>
            <p:nvPr/>
          </p:nvSpPr>
          <p:spPr>
            <a:xfrm>
              <a:off x="1014252" y="2858476"/>
              <a:ext cx="2271794" cy="689057"/>
            </a:xfrm>
            <a:prstGeom prst="rightArrow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32000">
                  <a:schemeClr val="bg1">
                    <a:alpha val="75000"/>
                  </a:schemeClr>
                </a:gs>
              </a:gsLst>
              <a:lin ang="0" scaled="1"/>
              <a:tileRect/>
            </a:gradFill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800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11" name="TextBox 10"/>
            <p:cNvSpPr txBox="1"/>
            <p:nvPr/>
          </p:nvSpPr>
          <p:spPr>
            <a:xfrm>
              <a:off x="1347587" y="3030584"/>
              <a:ext cx="1605124" cy="3448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Narrow" pitchFamily="34" charset="0"/>
                </a:rPr>
                <a:t>Решение по налоговой проверке вступило в силу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grpSp>
        <p:nvGrpSpPr>
          <p:cNvPr id="12" name="Группа 11"/>
          <p:cNvGrpSpPr/>
          <p:nvPr/>
        </p:nvGrpSpPr>
        <p:grpSpPr>
          <a:xfrm>
            <a:off x="6882416" y="1517536"/>
            <a:ext cx="2557918" cy="1354666"/>
            <a:chOff x="3398520" y="1195468"/>
            <a:chExt cx="1726964" cy="2728309"/>
          </a:xfrm>
        </p:grpSpPr>
        <p:sp>
          <p:nvSpPr>
            <p:cNvPr id="13" name="TextBox 12"/>
            <p:cNvSpPr txBox="1"/>
            <p:nvPr/>
          </p:nvSpPr>
          <p:spPr>
            <a:xfrm>
              <a:off x="3398520" y="2051737"/>
              <a:ext cx="1726964" cy="18720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1600" dirty="0" smtClean="0">
                  <a:latin typeface="Arial Narrow" pitchFamily="34" charset="0"/>
                </a:rPr>
                <a:t>Материалы по ст. </a:t>
              </a:r>
              <a:r>
                <a:rPr lang="ru-RU" sz="1600" dirty="0" smtClean="0">
                  <a:latin typeface="Arial Narrow" pitchFamily="34" charset="0"/>
                </a:rPr>
                <a:t>198-199.2 УК РФ в следственные органы</a:t>
              </a:r>
              <a:endParaRPr lang="ru-RU" sz="1600" dirty="0">
                <a:latin typeface="Arial Narrow" pitchFamily="34" charset="0"/>
              </a:endParaRPr>
            </a:p>
          </p:txBody>
        </p:sp>
        <p:sp>
          <p:nvSpPr>
            <p:cNvPr id="14" name="TextBox 13"/>
            <p:cNvSpPr txBox="1"/>
            <p:nvPr/>
          </p:nvSpPr>
          <p:spPr>
            <a:xfrm>
              <a:off x="3398521" y="1195468"/>
              <a:ext cx="1726963" cy="90135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п. 3 </a:t>
              </a:r>
              <a:r>
                <a:rPr lang="ru-RU" sz="20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Ст</a:t>
              </a:r>
              <a:r>
                <a:rPr lang="ru-RU" sz="20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. </a:t>
              </a:r>
              <a:r>
                <a:rPr lang="ru-RU" sz="20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32 </a:t>
              </a:r>
              <a:r>
                <a:rPr lang="ru-RU" sz="2000" b="1" u="sng" dirty="0" smtClean="0">
                  <a:solidFill>
                    <a:schemeClr val="tx2">
                      <a:lumMod val="75000"/>
                    </a:schemeClr>
                  </a:solidFill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  <a:latin typeface="Arial Narrow" pitchFamily="34" charset="0"/>
                </a:rPr>
                <a:t>НК РФ</a:t>
              </a:r>
              <a:endParaRPr lang="ru-RU" sz="2000" b="1" u="sng" dirty="0">
                <a:solidFill>
                  <a:schemeClr val="tx2">
                    <a:lumMod val="75000"/>
                  </a:schemeClr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4507304" y="1376786"/>
            <a:ext cx="2264059" cy="1636169"/>
            <a:chOff x="4507304" y="1376786"/>
            <a:chExt cx="2264059" cy="1636169"/>
          </a:xfrm>
        </p:grpSpPr>
        <p:sp>
          <p:nvSpPr>
            <p:cNvPr id="16" name="Стрелка вправо 15"/>
            <p:cNvSpPr/>
            <p:nvPr/>
          </p:nvSpPr>
          <p:spPr>
            <a:xfrm>
              <a:off x="4507304" y="1376786"/>
              <a:ext cx="2264059" cy="1636169"/>
            </a:xfrm>
            <a:prstGeom prst="rightArrow">
              <a:avLst/>
            </a:prstGeom>
            <a:gradFill flip="none" rotWithShape="1">
              <a:gsLst>
                <a:gs pos="100000">
                  <a:schemeClr val="accent2">
                    <a:lumMod val="60000"/>
                    <a:lumOff val="40000"/>
                  </a:schemeClr>
                </a:gs>
                <a:gs pos="26000">
                  <a:schemeClr val="bg1">
                    <a:alpha val="75000"/>
                  </a:schemeClr>
                </a:gs>
              </a:gsLst>
              <a:lin ang="0" scaled="1"/>
              <a:tileRect/>
            </a:gradFill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800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  <p:sp>
          <p:nvSpPr>
            <p:cNvPr id="17" name="TextBox 16"/>
            <p:cNvSpPr txBox="1"/>
            <p:nvPr/>
          </p:nvSpPr>
          <p:spPr>
            <a:xfrm>
              <a:off x="4932636" y="1717816"/>
              <a:ext cx="1599659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400" dirty="0" smtClean="0">
                  <a:latin typeface="Arial Narrow" pitchFamily="34" charset="0"/>
                </a:rPr>
                <a:t>Неуплата доначисленных сумм в течение 2 месяцев</a:t>
              </a:r>
              <a:endParaRPr lang="ru-RU" sz="1400" dirty="0">
                <a:latin typeface="Arial Narrow" pitchFamily="34" charset="0"/>
              </a:endParaRPr>
            </a:p>
          </p:txBody>
        </p:sp>
      </p:grpSp>
      <p:sp>
        <p:nvSpPr>
          <p:cNvPr id="18" name="Прямоугольник 17"/>
          <p:cNvSpPr/>
          <p:nvPr/>
        </p:nvSpPr>
        <p:spPr>
          <a:xfrm>
            <a:off x="779274" y="3594760"/>
            <a:ext cx="8720667" cy="1302408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dirty="0">
                <a:latin typeface="Arial Narrow" pitchFamily="34" charset="0"/>
              </a:rPr>
              <a:t>Федеральный закон от 29.07.2017 N 250-ФЗ "О внесении изменений в Уголовный кодекс Российской Федерации и Уголовно-процессуальный кодекс Российской Федерации в связи с совершенствованием правового регулирования отношений, связанных с уплатой страховых взносов в государственные внебюджетные фонды"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779274" y="5245760"/>
            <a:ext cx="8720667" cy="697370"/>
          </a:xfrm>
          <a:prstGeom prst="rect">
            <a:avLst/>
          </a:prstGeom>
          <a:solidFill>
            <a:schemeClr val="bg1">
              <a:lumMod val="95000"/>
            </a:schemeClr>
          </a:solidFill>
          <a:effectLst>
            <a:outerShdw blurRad="50800" dist="38100" algn="l" rotWithShape="0">
              <a:prstClr val="black">
                <a:alpha val="40000"/>
              </a:prstClr>
            </a:outerShdw>
          </a:effectLst>
        </p:spPr>
        <p:txBody>
          <a:bodyPr wrap="square">
            <a:spAutoFit/>
          </a:bodyPr>
          <a:lstStyle/>
          <a:p>
            <a:r>
              <a:rPr lang="ru-RU" dirty="0">
                <a:latin typeface="Arial Narrow" pitchFamily="34" charset="0"/>
              </a:rPr>
              <a:t>Соглашение </a:t>
            </a:r>
            <a:r>
              <a:rPr lang="ru-RU" dirty="0" smtClean="0">
                <a:latin typeface="Arial Narrow" pitchFamily="34" charset="0"/>
              </a:rPr>
              <a:t>от 13.02.2012 N 101-162-12/ММВ-27-2/3 "</a:t>
            </a:r>
            <a:r>
              <a:rPr lang="ru-RU" dirty="0">
                <a:latin typeface="Arial Narrow" pitchFamily="34" charset="0"/>
              </a:rPr>
              <a:t>О взаимодействии между Следственным комитетом Российской Федерации и Федеральной налоговой службой"</a:t>
            </a:r>
          </a:p>
        </p:txBody>
      </p:sp>
      <p:sp>
        <p:nvSpPr>
          <p:cNvPr id="21" name="Овал 20"/>
          <p:cNvSpPr/>
          <p:nvPr/>
        </p:nvSpPr>
        <p:spPr>
          <a:xfrm>
            <a:off x="689274" y="4154000"/>
            <a:ext cx="180000" cy="180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2" name="Овал 21"/>
          <p:cNvSpPr/>
          <p:nvPr/>
        </p:nvSpPr>
        <p:spPr>
          <a:xfrm>
            <a:off x="689274" y="5504445"/>
            <a:ext cx="180000" cy="180000"/>
          </a:xfrm>
          <a:prstGeom prst="ellipse">
            <a:avLst/>
          </a:prstGeom>
          <a:solidFill>
            <a:schemeClr val="tx2">
              <a:lumMod val="40000"/>
              <a:lumOff val="60000"/>
            </a:schemeClr>
          </a:soli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3" name="Заголовок 1"/>
          <p:cNvSpPr>
            <a:spLocks noGrp="1"/>
          </p:cNvSpPr>
          <p:nvPr>
            <p:ph type="title"/>
          </p:nvPr>
        </p:nvSpPr>
        <p:spPr>
          <a:xfrm>
            <a:off x="873719" y="252879"/>
            <a:ext cx="8491261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Взаимодействие налоговых и следственных органов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</p:spTree>
    <p:extLst>
      <p:ext uri="{BB962C8B-B14F-4D97-AF65-F5344CB8AC3E}">
        <p14:creationId xmlns:p14="http://schemas.microsoft.com/office/powerpoint/2010/main" val="200737552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TextBox 56"/>
          <p:cNvSpPr txBox="1"/>
          <p:nvPr/>
        </p:nvSpPr>
        <p:spPr>
          <a:xfrm>
            <a:off x="2112915" y="6092958"/>
            <a:ext cx="2349865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800" dirty="0" smtClean="0">
                <a:latin typeface="Arial Narrow" pitchFamily="34" charset="0"/>
              </a:rPr>
              <a:t>Ущерб бюджету</a:t>
            </a:r>
            <a:endParaRPr lang="ru-RU" sz="1800" dirty="0">
              <a:latin typeface="Arial Narrow" pitchFamily="34" charset="0"/>
            </a:endParaRPr>
          </a:p>
        </p:txBody>
      </p:sp>
      <p:sp>
        <p:nvSpPr>
          <p:cNvPr id="22" name="TextBox 21"/>
          <p:cNvSpPr txBox="1"/>
          <p:nvPr/>
        </p:nvSpPr>
        <p:spPr>
          <a:xfrm>
            <a:off x="326448" y="2606164"/>
            <a:ext cx="1786467" cy="156966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wrap="square" rtlCol="0">
            <a:spAutoFit/>
          </a:bodyPr>
          <a:lstStyle/>
          <a:p>
            <a:r>
              <a:rPr lang="ru-RU" sz="1600" dirty="0" smtClean="0">
                <a:latin typeface="Arial Narrow" pitchFamily="34" charset="0"/>
              </a:rPr>
              <a:t>Наличие задолженности </a:t>
            </a:r>
          </a:p>
          <a:p>
            <a:r>
              <a:rPr lang="ru-RU" sz="1600" dirty="0" smtClean="0">
                <a:latin typeface="Arial Narrow" pitchFamily="34" charset="0"/>
              </a:rPr>
              <a:t>по налогам</a:t>
            </a:r>
          </a:p>
          <a:p>
            <a:endParaRPr lang="ru-RU" sz="1600" dirty="0" smtClean="0">
              <a:latin typeface="Arial Narrow" pitchFamily="34" charset="0"/>
            </a:endParaRPr>
          </a:p>
          <a:p>
            <a:r>
              <a:rPr lang="ru-RU" sz="1600" dirty="0" smtClean="0">
                <a:latin typeface="Arial Narrow" pitchFamily="34" charset="0"/>
              </a:rPr>
              <a:t>Приостановка счетов</a:t>
            </a:r>
            <a:endParaRPr lang="ru-RU" sz="1600" dirty="0"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068388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Перенаправление денежных средств 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pic>
        <p:nvPicPr>
          <p:cNvPr id="1026" name="Picture 2" descr="C:\Users\3500-01-516\Desktop\Слайды\Человечки\image-26-04-21-06-34-1.jpe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39268" y="1678365"/>
            <a:ext cx="1217235" cy="121723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" name="Picture 2" descr="C:\Users\3500-01-516\Desktop\Слайды\Человечки\image-26-04-21-06-34-1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48101" y="5511501"/>
            <a:ext cx="824716" cy="824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3500-01-516\Desktop\Слайды\Человечки\image-26-04-21-06-34-2.jpe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0000" b="90000" l="10000" r="90000">
                        <a14:foregroundMark x1="56563" y1="43594" x2="56563" y2="43594"/>
                        <a14:foregroundMark x1="58281" y1="24375" x2="58281" y2="24375"/>
                        <a14:foregroundMark x1="82188" y1="17969" x2="82188" y2="17969"/>
                        <a14:foregroundMark x1="39531" y1="72969" x2="39531" y2="72969"/>
                        <a14:foregroundMark x1="26094" y1="72344" x2="26094" y2="72344"/>
                        <a14:foregroundMark x1="55313" y1="67031" x2="55313" y2="67031"/>
                        <a14:foregroundMark x1="62969" y1="68750" x2="62969" y2="68750"/>
                        <a14:foregroundMark x1="75781" y1="68281" x2="75781" y2="68281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4608" y="1278467"/>
            <a:ext cx="1085849" cy="10858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C:\Users\3500-01-516\Desktop\Слайды\Человечки\image-22-04-21-01-52-1.jpe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36809" y="3607855"/>
            <a:ext cx="382084" cy="38208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4" name="Picture 3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99360" l="0" r="100000">
                        <a14:foregroundMark x1="43360" y1="18560" x2="43360" y2="18560"/>
                        <a14:foregroundMark x1="29600" y1="94720" x2="29600" y2="947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83180" y="3746088"/>
            <a:ext cx="859473" cy="85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6" name="Picture 2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897" r="100000">
                        <a14:foregroundMark x1="34529" y1="26906" x2="34529" y2="26906"/>
                        <a14:foregroundMark x1="41704" y1="26457" x2="41704" y2="26457"/>
                        <a14:foregroundMark x1="52466" y1="25561" x2="52466" y2="25561"/>
                        <a14:foregroundMark x1="43498" y1="23318" x2="43498" y2="23318"/>
                        <a14:foregroundMark x1="64126" y1="25561" x2="64126" y2="25561"/>
                        <a14:foregroundMark x1="72197" y1="26009" x2="72197" y2="26009"/>
                        <a14:foregroundMark x1="73991" y1="40807" x2="73991" y2="40807"/>
                        <a14:foregroundMark x1="64126" y1="37668" x2="64126" y2="37668"/>
                        <a14:foregroundMark x1="52466" y1="38117" x2="52466" y2="38117"/>
                        <a14:foregroundMark x1="42152" y1="37220" x2="42152" y2="37220"/>
                        <a14:foregroundMark x1="33632" y1="36323" x2="33632" y2="36323"/>
                        <a14:foregroundMark x1="45291" y1="36323" x2="45291" y2="36323"/>
                        <a14:foregroundMark x1="31839" y1="51570" x2="31839" y2="51570"/>
                        <a14:foregroundMark x1="41704" y1="52018" x2="41704" y2="52018"/>
                        <a14:foregroundMark x1="51570" y1="53363" x2="51570" y2="53363"/>
                        <a14:foregroundMark x1="63229" y1="52018" x2="63229" y2="52018"/>
                        <a14:foregroundMark x1="69955" y1="52018" x2="69955" y2="52018"/>
                        <a14:foregroundMark x1="73991" y1="53363" x2="73991" y2="53363"/>
                        <a14:foregroundMark x1="73543" y1="66368" x2="73543" y2="66368"/>
                        <a14:foregroundMark x1="63229" y1="65919" x2="63229" y2="65919"/>
                        <a14:foregroundMark x1="54709" y1="65471" x2="54709" y2="65471"/>
                        <a14:foregroundMark x1="43498" y1="65919" x2="43498" y2="65919"/>
                        <a14:foregroundMark x1="34529" y1="65471" x2="34529" y2="65471"/>
                        <a14:foregroundMark x1="34529" y1="74888" x2="34529" y2="74888"/>
                        <a14:foregroundMark x1="44843" y1="78027" x2="44843" y2="78027"/>
                        <a14:foregroundMark x1="54260" y1="78475" x2="54260" y2="78475"/>
                        <a14:foregroundMark x1="60987" y1="78475" x2="60987" y2="78475"/>
                        <a14:foregroundMark x1="72197" y1="79372" x2="72197" y2="79372"/>
                        <a14:foregroundMark x1="32735" y1="91031" x2="32735" y2="91031"/>
                        <a14:foregroundMark x1="45740" y1="92825" x2="45740" y2="92825"/>
                        <a14:foregroundMark x1="45291" y1="91928" x2="45291" y2="91928"/>
                        <a14:foregroundMark x1="43498" y1="91031" x2="43498" y2="91031"/>
                        <a14:foregroundMark x1="54260" y1="93274" x2="54260" y2="93274"/>
                        <a14:foregroundMark x1="66816" y1="91928" x2="66816" y2="91928"/>
                        <a14:foregroundMark x1="61435" y1="91928" x2="61435" y2="91928"/>
                        <a14:foregroundMark x1="85650" y1="71300" x2="85650" y2="71300"/>
                        <a14:foregroundMark x1="63229" y1="23318" x2="63229" y2="23318"/>
                        <a14:foregroundMark x1="43498" y1="51570" x2="43498" y2="51570"/>
                        <a14:foregroundMark x1="87444" y1="92825" x2="87444" y2="92825"/>
                        <a14:foregroundMark x1="7623" y1="74888" x2="7623" y2="74888"/>
                        <a14:foregroundMark x1="9417" y1="81166" x2="9417" y2="81166"/>
                        <a14:foregroundMark x1="7175" y1="66816" x2="7175" y2="66816"/>
                        <a14:foregroundMark x1="53363" y1="6278" x2="53363" y2="6278"/>
                        <a14:foregroundMark x1="62332" y1="8520" x2="62332" y2="8520"/>
                        <a14:foregroundMark x1="39910" y1="8969" x2="39910" y2="8969"/>
                        <a14:foregroundMark x1="54260" y1="13901" x2="54260" y2="13901"/>
                        <a14:foregroundMark x1="70852" y1="14350" x2="70852" y2="14350"/>
                        <a14:foregroundMark x1="42152" y1="15247" x2="42152" y2="15247"/>
                        <a14:foregroundMark x1="34529" y1="14798" x2="34529" y2="14798"/>
                        <a14:foregroundMark x1="26457" y1="14798" x2="26457" y2="14798"/>
                        <a14:foregroundMark x1="24215" y1="34529" x2="24215" y2="34529"/>
                        <a14:foregroundMark x1="24664" y1="46188" x2="24664" y2="46188"/>
                        <a14:foregroundMark x1="25561" y1="65919" x2="25561" y2="65919"/>
                        <a14:foregroundMark x1="23767" y1="80269" x2="23767" y2="80269"/>
                        <a14:foregroundMark x1="25112" y1="91928" x2="25112" y2="91928"/>
                        <a14:foregroundMark x1="81614" y1="29596" x2="81614" y2="29596"/>
                        <a14:foregroundMark x1="82063" y1="17489" x2="82063" y2="17489"/>
                        <a14:foregroundMark x1="82063" y1="41256" x2="82063" y2="41256"/>
                        <a14:foregroundMark x1="81166" y1="56502" x2="81166" y2="56502"/>
                        <a14:foregroundMark x1="82960" y1="66368" x2="82960" y2="66368"/>
                        <a14:foregroundMark x1="81166" y1="73543" x2="81166" y2="73543"/>
                        <a14:foregroundMark x1="81614" y1="81166" x2="81614" y2="81166"/>
                        <a14:foregroundMark x1="81166" y1="87444" x2="81166" y2="87444"/>
                        <a14:foregroundMark x1="74439" y1="89238" x2="74439" y2="89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88884" y="5604722"/>
            <a:ext cx="857568" cy="85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Прямая соединительная линия 29"/>
          <p:cNvCxnSpPr>
            <a:endCxn id="2052" idx="0"/>
          </p:cNvCxnSpPr>
          <p:nvPr/>
        </p:nvCxnSpPr>
        <p:spPr>
          <a:xfrm>
            <a:off x="2542653" y="4224740"/>
            <a:ext cx="2122232" cy="816911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TextBox 2051"/>
          <p:cNvSpPr txBox="1"/>
          <p:nvPr/>
        </p:nvSpPr>
        <p:spPr>
          <a:xfrm>
            <a:off x="4490075" y="5041651"/>
            <a:ext cx="34961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>
                <a:solidFill>
                  <a:srgbClr val="FF0000"/>
                </a:solidFill>
              </a:rPr>
              <a:t>Х</a:t>
            </a:r>
            <a:endParaRPr lang="ru-RU" sz="2800" b="1" dirty="0">
              <a:solidFill>
                <a:srgbClr val="FF0000"/>
              </a:solidFill>
            </a:endParaRPr>
          </a:p>
        </p:txBody>
      </p:sp>
      <p:cxnSp>
        <p:nvCxnSpPr>
          <p:cNvPr id="63" name="Прямая соединительная линия 62"/>
          <p:cNvCxnSpPr>
            <a:stCxn id="2052" idx="0"/>
          </p:cNvCxnSpPr>
          <p:nvPr/>
        </p:nvCxnSpPr>
        <p:spPr>
          <a:xfrm flipV="1">
            <a:off x="4664885" y="4175825"/>
            <a:ext cx="245782" cy="865826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Прямая соединительная линия 64"/>
          <p:cNvCxnSpPr/>
          <p:nvPr/>
        </p:nvCxnSpPr>
        <p:spPr>
          <a:xfrm flipV="1">
            <a:off x="5360457" y="2796035"/>
            <a:ext cx="2578811" cy="924357"/>
          </a:xfrm>
          <a:prstGeom prst="line">
            <a:avLst/>
          </a:prstGeom>
          <a:ln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Прямая соединительная линия 66"/>
          <p:cNvCxnSpPr/>
          <p:nvPr/>
        </p:nvCxnSpPr>
        <p:spPr>
          <a:xfrm>
            <a:off x="5360457" y="3989939"/>
            <a:ext cx="2781519" cy="1722755"/>
          </a:xfrm>
          <a:prstGeom prst="line">
            <a:avLst/>
          </a:prstGeom>
          <a:ln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Прямая соединительная линия 68"/>
          <p:cNvCxnSpPr/>
          <p:nvPr/>
        </p:nvCxnSpPr>
        <p:spPr>
          <a:xfrm flipH="1" flipV="1">
            <a:off x="5024664" y="2286982"/>
            <a:ext cx="21788" cy="1167418"/>
          </a:xfrm>
          <a:prstGeom prst="line">
            <a:avLst/>
          </a:prstGeom>
          <a:ln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flipV="1">
            <a:off x="2542652" y="2364316"/>
            <a:ext cx="1731956" cy="1506544"/>
          </a:xfrm>
          <a:prstGeom prst="line">
            <a:avLst/>
          </a:prstGeom>
          <a:ln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7" name="Прямая соединительная линия 76"/>
          <p:cNvCxnSpPr/>
          <p:nvPr/>
        </p:nvCxnSpPr>
        <p:spPr>
          <a:xfrm>
            <a:off x="5360457" y="2091267"/>
            <a:ext cx="3187427" cy="3402185"/>
          </a:xfrm>
          <a:prstGeom prst="line">
            <a:avLst/>
          </a:prstGeom>
          <a:ln>
            <a:headEnd type="oval"/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27808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4131" y="261346"/>
            <a:ext cx="9420757" cy="788521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Статья 199.2 УК РФ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1" name="Picture 5" descr="I:\Izmeneniya_v_ugolovnom_kodekse_RF_v_2017_godu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62865" y="1243807"/>
            <a:ext cx="2232025" cy="16144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1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4988" y="1225551"/>
            <a:ext cx="2238375" cy="16208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5" name="Блок-схема: подготовка 14"/>
          <p:cNvSpPr/>
          <p:nvPr/>
        </p:nvSpPr>
        <p:spPr>
          <a:xfrm>
            <a:off x="3090332" y="1243807"/>
            <a:ext cx="4258735" cy="1584325"/>
          </a:xfrm>
          <a:prstGeom prst="flowChartPreparation">
            <a:avLst/>
          </a:prstGeom>
          <a:gradFill flip="none" rotWithShape="1">
            <a:gsLst>
              <a:gs pos="100000">
                <a:schemeClr val="accent1">
                  <a:lumMod val="60000"/>
                  <a:lumOff val="40000"/>
                </a:schemeClr>
              </a:gs>
              <a:gs pos="1667">
                <a:schemeClr val="accent1">
                  <a:lumMod val="60000"/>
                  <a:lumOff val="40000"/>
                </a:schemeClr>
              </a:gs>
              <a:gs pos="76000">
                <a:schemeClr val="bg1"/>
              </a:gs>
              <a:gs pos="31000">
                <a:schemeClr val="bg1"/>
              </a:gs>
              <a:gs pos="52000">
                <a:schemeClr val="bg1"/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424" tIns="45712" rIns="91424" bIns="45712" anchor="ctr"/>
          <a:lstStyle/>
          <a:p>
            <a:pPr algn="ctr" eaLnBrk="1" hangingPunct="1">
              <a:defRPr/>
            </a:pPr>
            <a:r>
              <a:rPr lang="ru-RU" sz="2500" b="1" dirty="0" smtClean="0">
                <a:solidFill>
                  <a:srgbClr val="0070C0"/>
                </a:solidFill>
                <a:cs typeface="Times New Roman" pitchFamily="18" charset="0"/>
              </a:rPr>
              <a:t>  </a:t>
            </a:r>
            <a:r>
              <a:rPr lang="ru-RU" sz="2000" b="1" dirty="0" smtClean="0">
                <a:solidFill>
                  <a:srgbClr val="0070C0"/>
                </a:solidFill>
                <a:latin typeface="Arial Narrow" pitchFamily="34" charset="0"/>
                <a:cs typeface="Times New Roman" pitchFamily="18" charset="0"/>
              </a:rPr>
              <a:t>СТАТЬЯ 199.2 УК РФ «Сокрытие денежных средств (имущества) от взыскания</a:t>
            </a:r>
            <a:r>
              <a:rPr lang="ru-RU" sz="1800" b="1" dirty="0" smtClean="0">
                <a:solidFill>
                  <a:srgbClr val="0070C0"/>
                </a:solidFill>
                <a:latin typeface="Arial Narrow" pitchFamily="34" charset="0"/>
                <a:cs typeface="Times New Roman" pitchFamily="18" charset="0"/>
              </a:rPr>
              <a:t>»</a:t>
            </a:r>
            <a:endParaRPr lang="ru-RU" sz="2600" b="1" dirty="0">
              <a:solidFill>
                <a:srgbClr val="0070C0"/>
              </a:solidFill>
              <a:latin typeface="Arial Narrow" pitchFamily="34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74131" y="2970013"/>
            <a:ext cx="9420757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dirty="0" smtClean="0">
                <a:latin typeface="Arial Narrow" pitchFamily="34" charset="0"/>
              </a:rPr>
              <a:t>Сокрытие </a:t>
            </a:r>
            <a:r>
              <a:rPr lang="ru-RU" dirty="0">
                <a:latin typeface="Arial Narrow" pitchFamily="34" charset="0"/>
              </a:rPr>
              <a:t>денежных средств либо имущества организации или индивидуального предпринимателя, за счет которых в порядке, предусмотренном законодательством РФ, должно быть произведено взыскание недоимки по налогам, сборам, страховым взносам, в крупном или особо крупном размере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474131" y="4651170"/>
            <a:ext cx="1834156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Крупный размер</a:t>
            </a:r>
            <a:endParaRPr lang="ru-RU" dirty="0">
              <a:latin typeface="Arial Narrow" pitchFamily="34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3090332" y="4653713"/>
            <a:ext cx="6426201" cy="394852"/>
            <a:chOff x="3294746" y="1238684"/>
            <a:chExt cx="6426201" cy="394852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4198620" y="1238684"/>
              <a:ext cx="5522327" cy="3948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Сумма сокрытых денежных средств ≥ 2 250 млн. руб.</a:t>
              </a:r>
              <a:endParaRPr lang="ru-RU" dirty="0">
                <a:latin typeface="Arial Narrow" pitchFamily="34" charset="0"/>
              </a:endParaRP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3294746" y="1427384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Прямоугольник 29"/>
          <p:cNvSpPr/>
          <p:nvPr/>
        </p:nvSpPr>
        <p:spPr>
          <a:xfrm>
            <a:off x="474131" y="5582393"/>
            <a:ext cx="2417650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Особо крупный размер</a:t>
            </a:r>
            <a:endParaRPr lang="ru-RU" dirty="0">
              <a:latin typeface="Arial Narrow" pitchFamily="34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3090331" y="5584936"/>
            <a:ext cx="6426202" cy="394852"/>
            <a:chOff x="3294745" y="1238684"/>
            <a:chExt cx="6426202" cy="394852"/>
          </a:xfrm>
        </p:grpSpPr>
        <p:sp>
          <p:nvSpPr>
            <p:cNvPr id="32" name="Прямоугольник 31"/>
            <p:cNvSpPr/>
            <p:nvPr/>
          </p:nvSpPr>
          <p:spPr>
            <a:xfrm>
              <a:off x="4198620" y="1238684"/>
              <a:ext cx="5522327" cy="3948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Сумма сокрытых денежных средств ≥ 9 000 млн. руб.</a:t>
              </a:r>
              <a:endParaRPr lang="ru-RU" dirty="0">
                <a:latin typeface="Arial Narrow" pitchFamily="34" charset="0"/>
              </a:endParaRPr>
            </a:p>
          </p:txBody>
        </p:sp>
        <p:cxnSp>
          <p:nvCxnSpPr>
            <p:cNvPr id="33" name="Прямая соединительная линия 32"/>
            <p:cNvCxnSpPr/>
            <p:nvPr/>
          </p:nvCxnSpPr>
          <p:spPr>
            <a:xfrm>
              <a:off x="3294745" y="1433566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2235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Прямоугольник 11"/>
          <p:cNvSpPr/>
          <p:nvPr/>
        </p:nvSpPr>
        <p:spPr>
          <a:xfrm>
            <a:off x="647112" y="1432463"/>
            <a:ext cx="8780228" cy="923330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1800" dirty="0" smtClean="0">
                <a:latin typeface="Arial Narrow" pitchFamily="34" charset="0"/>
              </a:rPr>
              <a:t>Правоотношения в сфере преступления.</a:t>
            </a:r>
          </a:p>
          <a:p>
            <a:pPr algn="ctr"/>
            <a:r>
              <a:rPr lang="ru-RU" sz="1800" u="sng" dirty="0" smtClean="0">
                <a:latin typeface="Arial Narrow" pitchFamily="34" charset="0"/>
              </a:rPr>
              <a:t>Предмет преступления</a:t>
            </a:r>
            <a:r>
              <a:rPr lang="ru-RU" sz="1800" dirty="0">
                <a:latin typeface="Arial Narrow" pitchFamily="34" charset="0"/>
              </a:rPr>
              <a:t>: денежные средства или имущество, за счет которых должно быть произведено взыскание недоимки по налогам (сборам) и страховым взносам (ст. 47, 48 НК РФ)</a:t>
            </a:r>
            <a:endParaRPr lang="ru-RU" sz="1800" dirty="0" smtClean="0">
              <a:latin typeface="Arial Narrow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Состав преступления, предусмотренного ст. 199.2 УК РФ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91067" y="1235099"/>
            <a:ext cx="2404533" cy="369332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Объект преступления</a:t>
            </a:r>
            <a:endParaRPr lang="ru-RU" sz="1800" b="1" dirty="0" smtClean="0"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647112" y="2756461"/>
            <a:ext cx="8780228" cy="76944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800" dirty="0" smtClean="0">
              <a:latin typeface="Arial Narrow" pitchFamily="34" charset="0"/>
            </a:endParaRPr>
          </a:p>
          <a:p>
            <a:pPr algn="ctr"/>
            <a:r>
              <a:rPr lang="ru-RU" sz="1800" dirty="0" smtClean="0">
                <a:latin typeface="Arial Narrow" pitchFamily="34" charset="0"/>
              </a:rPr>
              <a:t>Сокрытие </a:t>
            </a:r>
            <a:r>
              <a:rPr lang="ru-RU" sz="1800" dirty="0">
                <a:latin typeface="Arial Narrow" pitchFamily="34" charset="0"/>
              </a:rPr>
              <a:t>денежных средств или имущества, за счет которых должно быть произведено взыскание недоимки по налогам (сборам) и страховым взносам в крупном размере</a:t>
            </a:r>
            <a:endParaRPr lang="ru-RU" sz="1800" dirty="0" smtClean="0">
              <a:latin typeface="Arial Narrow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91067" y="2571795"/>
            <a:ext cx="2404533" cy="369332"/>
          </a:xfrm>
          <a:prstGeom prst="rect">
            <a:avLst/>
          </a:prstGeom>
          <a:solidFill>
            <a:schemeClr val="accent4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Объективная сторона</a:t>
            </a:r>
            <a:endParaRPr lang="ru-RU" sz="1800" b="1" dirty="0" smtClean="0">
              <a:latin typeface="Arial Narrow" pitchFamily="34" charset="0"/>
            </a:endParaRPr>
          </a:p>
        </p:txBody>
      </p:sp>
      <p:sp>
        <p:nvSpPr>
          <p:cNvPr id="26" name="Прямоугольник 25"/>
          <p:cNvSpPr/>
          <p:nvPr/>
        </p:nvSpPr>
        <p:spPr>
          <a:xfrm>
            <a:off x="647112" y="3937514"/>
            <a:ext cx="8780228" cy="1323439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800" dirty="0" smtClean="0">
              <a:latin typeface="Arial Narrow" pitchFamily="34" charset="0"/>
            </a:endParaRPr>
          </a:p>
          <a:p>
            <a:pPr algn="ctr"/>
            <a:r>
              <a:rPr lang="ru-RU" sz="1800" dirty="0" smtClean="0">
                <a:latin typeface="Arial Narrow" pitchFamily="34" charset="0"/>
              </a:rPr>
              <a:t>Физическое </a:t>
            </a:r>
            <a:r>
              <a:rPr lang="ru-RU" sz="1800" dirty="0">
                <a:latin typeface="Arial Narrow" pitchFamily="34" charset="0"/>
              </a:rPr>
              <a:t>лицо, имеющее статус индивидуального предпринимателя, собственник имущества организации, руководитель организации либо лицо, выполняющее управленческие функции в этой организации, связанные с распоряжением ее имуществом, в том числе денежными средствами</a:t>
            </a:r>
            <a:endParaRPr lang="ru-RU" sz="1800" dirty="0" smtClean="0">
              <a:latin typeface="Arial Narrow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91067" y="3775099"/>
            <a:ext cx="2404533" cy="369332"/>
          </a:xfrm>
          <a:prstGeom prst="rect">
            <a:avLst/>
          </a:prstGeom>
          <a:solidFill>
            <a:schemeClr val="accent5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Субъект</a:t>
            </a:r>
            <a:endParaRPr lang="ru-RU" sz="1800" b="1" dirty="0" smtClean="0">
              <a:latin typeface="Arial Narrow" pitchFamily="34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491067" y="5712167"/>
            <a:ext cx="8780228" cy="769441"/>
          </a:xfrm>
          <a:prstGeom prst="rect">
            <a:avLst/>
          </a:prstGeom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/>
            <a:endParaRPr lang="ru-RU" sz="800" dirty="0" smtClean="0">
              <a:latin typeface="Arial Narrow" pitchFamily="34" charset="0"/>
            </a:endParaRPr>
          </a:p>
          <a:p>
            <a:pPr algn="ctr"/>
            <a:r>
              <a:rPr lang="ru-RU" sz="1800" dirty="0" smtClean="0">
                <a:latin typeface="Arial Narrow" pitchFamily="34" charset="0"/>
              </a:rPr>
              <a:t>Сокрытие </a:t>
            </a:r>
            <a:r>
              <a:rPr lang="ru-RU" sz="1800" dirty="0">
                <a:latin typeface="Arial Narrow" pitchFamily="34" charset="0"/>
              </a:rPr>
              <a:t>денежных средств или имущества организации или ИП, за счет которых должно производиться взыскание налогов (сборов), страховых взносов</a:t>
            </a:r>
            <a:endParaRPr lang="ru-RU" sz="1800" dirty="0" smtClean="0">
              <a:latin typeface="Arial Narrow" pitchFamily="34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414867" y="5541995"/>
            <a:ext cx="2404533" cy="369332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  <a:ln>
            <a:solidFill>
              <a:schemeClr val="bg1">
                <a:lumMod val="85000"/>
              </a:schemeClr>
            </a:solidFill>
          </a:ln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1800" b="1" dirty="0" smtClean="0">
                <a:latin typeface="Arial Narrow" pitchFamily="34" charset="0"/>
              </a:rPr>
              <a:t>Субъективная сторона</a:t>
            </a:r>
            <a:endParaRPr lang="ru-RU" sz="1800" b="1" dirty="0" smtClean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573213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</a:rPr>
              <a:t>наличие признаков состава преступления, предусмотренного ст. 199.2 УК РФ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47111" y="1663630"/>
            <a:ext cx="8903289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360000" indent="-342900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000" dirty="0">
                <a:latin typeface="Arial Narrow" pitchFamily="34" charset="0"/>
              </a:rPr>
              <a:t>- задолженность по налогам (сборам) и страховым  взносам (без учета пени и штрафов) в размере свыше 2.250 млн. руб. не погашена в установленные в требовании об уплате налогов, сборов, страховых взносов сроки;</a:t>
            </a:r>
          </a:p>
          <a:p>
            <a:pPr marL="360000" indent="-342900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000" dirty="0">
                <a:latin typeface="Arial Narrow" pitchFamily="34" charset="0"/>
              </a:rPr>
              <a:t>- налоговым органом применены меры принудительного взыскания и обеспечительные меры (операции по расчетным счетам приостановлены);</a:t>
            </a:r>
          </a:p>
          <a:p>
            <a:pPr marL="360000" indent="-342900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000" dirty="0">
                <a:latin typeface="Arial Narrow" pitchFamily="34" charset="0"/>
              </a:rPr>
              <a:t>- на расчетный счет должника перестали поступать денежные средства после принятия обеспечительных мер и мер принудительного взыскания;</a:t>
            </a:r>
          </a:p>
          <a:p>
            <a:pPr marL="360000" indent="-342900">
              <a:spcBef>
                <a:spcPts val="1200"/>
              </a:spcBef>
              <a:spcAft>
                <a:spcPts val="1200"/>
              </a:spcAft>
              <a:buClr>
                <a:srgbClr val="C00000"/>
              </a:buClr>
              <a:buFont typeface="Wingdings" pitchFamily="2" charset="2"/>
              <a:buChar char="q"/>
            </a:pPr>
            <a:r>
              <a:rPr lang="ru-RU" sz="2000" dirty="0">
                <a:latin typeface="Arial Narrow" pitchFamily="34" charset="0"/>
              </a:rPr>
              <a:t>- деятельность налогоплательщика не прекращена, финансово-хозяйственная деятельность фактически осуществляется. При этом сокрытие также может иметь место и когда налогоплательщик фактически прекратил сою деятельность. </a:t>
            </a:r>
            <a:endParaRPr lang="ru-RU" sz="20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5523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4876798" y="1261557"/>
            <a:ext cx="4140000" cy="5616000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47112" y="115566"/>
            <a:ext cx="93096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Наказание </a:t>
            </a:r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За уклонение от уплаты налогов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545245" y="1261557"/>
            <a:ext cx="4140000" cy="5616000"/>
          </a:xfrm>
          <a:prstGeom prst="rect">
            <a:avLst/>
          </a:prstGeom>
          <a:solidFill>
            <a:schemeClr val="accent1">
              <a:lumMod val="20000"/>
              <a:lumOff val="80000"/>
              <a:alpha val="91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latin typeface="Arial Narrow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62000" y="1473200"/>
            <a:ext cx="3598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В крупном размере</a:t>
            </a:r>
            <a:endParaRPr lang="ru-RU" sz="2400" u="sng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618067" y="2013527"/>
            <a:ext cx="3945466" cy="440120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штраф </a:t>
            </a:r>
            <a:r>
              <a:rPr lang="ru-RU" sz="1600" dirty="0">
                <a:latin typeface="Arial Narrow" pitchFamily="34" charset="0"/>
              </a:rPr>
              <a:t>от 100 до 300 тыс. руб.;</a:t>
            </a:r>
          </a:p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штраф </a:t>
            </a:r>
            <a:r>
              <a:rPr lang="ru-RU" sz="1600" dirty="0">
                <a:latin typeface="Arial Narrow" pitchFamily="34" charset="0"/>
              </a:rPr>
              <a:t>в размере заработной платы или иного дохода осужденного за период от 1 до 2 лет;</a:t>
            </a:r>
          </a:p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принудительные </a:t>
            </a:r>
            <a:r>
              <a:rPr lang="ru-RU" sz="1600" dirty="0">
                <a:latin typeface="Arial Narrow" pitchFamily="34" charset="0"/>
              </a:rPr>
              <a:t>работы на срок до 2 лет с лишением права занимать определенные должности или заниматься определенной деятельностью на срок до 3 лет или без такового;</a:t>
            </a:r>
          </a:p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арест </a:t>
            </a:r>
            <a:r>
              <a:rPr lang="ru-RU" sz="1600" dirty="0">
                <a:latin typeface="Arial Narrow" pitchFamily="34" charset="0"/>
              </a:rPr>
              <a:t>на срок до шести месяцев;</a:t>
            </a:r>
          </a:p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лишение </a:t>
            </a:r>
            <a:r>
              <a:rPr lang="ru-RU" sz="1600" dirty="0">
                <a:latin typeface="Arial Narrow" pitchFamily="34" charset="0"/>
              </a:rPr>
              <a:t>свободы на срок до 2 лет с лишением права занимать определенные должности или заниматься определенной деятельностью на срок до 3 лет или без такового</a:t>
            </a:r>
            <a:endParaRPr lang="ru-RU" sz="1600" dirty="0">
              <a:latin typeface="Arial Narrow" pitchFamily="34" charset="0"/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020733" y="1473199"/>
            <a:ext cx="3598333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u="sng" dirty="0" smtClean="0">
                <a:solidFill>
                  <a:schemeClr val="tx2"/>
                </a:solidFill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  <a:latin typeface="Arial Narrow" pitchFamily="34" charset="0"/>
              </a:rPr>
              <a:t>В особо крупном размере</a:t>
            </a:r>
            <a:endParaRPr lang="ru-RU" sz="2400" u="sng" dirty="0">
              <a:solidFill>
                <a:schemeClr val="tx2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  <a:latin typeface="Arial Narrow" pitchFamily="34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5012164" y="2213581"/>
            <a:ext cx="3869267" cy="40010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штраф </a:t>
            </a:r>
            <a:r>
              <a:rPr lang="ru-RU" sz="1600" dirty="0">
                <a:latin typeface="Arial Narrow" pitchFamily="34" charset="0"/>
              </a:rPr>
              <a:t>в размере от 200 до 500 тыс. </a:t>
            </a:r>
            <a:r>
              <a:rPr lang="ru-RU" sz="1600" dirty="0">
                <a:latin typeface="Arial Narrow" pitchFamily="34" charset="0"/>
              </a:rPr>
              <a:t>руб.;</a:t>
            </a:r>
          </a:p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штраф </a:t>
            </a:r>
            <a:r>
              <a:rPr lang="ru-RU" sz="1600" dirty="0">
                <a:latin typeface="Arial Narrow" pitchFamily="34" charset="0"/>
              </a:rPr>
              <a:t>в размере заработной платы или иного дохода осужденного за период от одного года до трех лет;</a:t>
            </a:r>
          </a:p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принудительные </a:t>
            </a:r>
            <a:r>
              <a:rPr lang="ru-RU" sz="1600" dirty="0">
                <a:latin typeface="Arial Narrow" pitchFamily="34" charset="0"/>
              </a:rPr>
              <a:t>работы на срок до пяти лет с лишением права занимать определенные должности или заниматься определенной деятельностью на срок до 3 лет или без такового;</a:t>
            </a:r>
          </a:p>
          <a:p>
            <a:pPr marL="285750" indent="-285750">
              <a:spcBef>
                <a:spcPts val="1200"/>
              </a:spcBef>
              <a:buClr>
                <a:schemeClr val="tx2"/>
              </a:buClr>
              <a:buFont typeface="Wingdings" pitchFamily="2" charset="2"/>
              <a:buChar char="§"/>
            </a:pPr>
            <a:r>
              <a:rPr lang="ru-RU" sz="1600" dirty="0" smtClean="0">
                <a:latin typeface="Arial Narrow" pitchFamily="34" charset="0"/>
              </a:rPr>
              <a:t>лишение </a:t>
            </a:r>
            <a:r>
              <a:rPr lang="ru-RU" sz="1600" dirty="0">
                <a:latin typeface="Arial Narrow" pitchFamily="34" charset="0"/>
              </a:rPr>
              <a:t>свободы на срок до шести лет с лишением права занимать определенные должности или заниматься определенной деятельностью на срок до 3 лет или без </a:t>
            </a:r>
            <a:r>
              <a:rPr lang="ru-RU" sz="1600" dirty="0" smtClean="0">
                <a:latin typeface="Arial Narrow" pitchFamily="34" charset="0"/>
              </a:rPr>
              <a:t>такового</a:t>
            </a:r>
            <a:endParaRPr lang="ru-RU" sz="1600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09201298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39537</TotalTime>
  <Words>661</Words>
  <Application>Microsoft Office PowerPoint</Application>
  <PresentationFormat>Произвольный</PresentationFormat>
  <Paragraphs>64</Paragraphs>
  <Slides>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7</vt:i4>
      </vt:variant>
    </vt:vector>
  </HeadingPairs>
  <TitlesOfParts>
    <vt:vector size="11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Уголовно-правовая характеристика уклонения юридического лица от уплаты налогов или страховых взносов</vt:lpstr>
      <vt:lpstr>Взаимодействие налоговых и следственных органов</vt:lpstr>
      <vt:lpstr>Перенаправление денежных средств </vt:lpstr>
      <vt:lpstr>Статья 199.2 УК РФ</vt:lpstr>
      <vt:lpstr>Презентация PowerPoint</vt:lpstr>
      <vt:lpstr>Презентация PowerPoint</vt:lpstr>
      <vt:lpstr>Наказание За уклонение от уплаты налогов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Зобнина Ирина Сергеевна</cp:lastModifiedBy>
  <cp:revision>645</cp:revision>
  <cp:lastPrinted>2021-02-04T15:13:00Z</cp:lastPrinted>
  <dcterms:created xsi:type="dcterms:W3CDTF">2019-04-30T10:46:03Z</dcterms:created>
  <dcterms:modified xsi:type="dcterms:W3CDTF">2021-05-17T08:58:52Z</dcterms:modified>
</cp:coreProperties>
</file>