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drawings/drawing2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6"/>
  </p:notesMasterIdLst>
  <p:sldIdLst>
    <p:sldId id="392" r:id="rId5"/>
    <p:sldId id="394" r:id="rId6"/>
    <p:sldId id="393" r:id="rId7"/>
    <p:sldId id="398" r:id="rId8"/>
    <p:sldId id="399" r:id="rId9"/>
    <p:sldId id="396" r:id="rId10"/>
    <p:sldId id="400" r:id="rId11"/>
    <p:sldId id="401" r:id="rId12"/>
    <p:sldId id="402" r:id="rId13"/>
    <p:sldId id="403" r:id="rId14"/>
    <p:sldId id="404" r:id="rId15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FFFF"/>
    <a:srgbClr val="FFFFCC"/>
    <a:srgbClr val="C7605D"/>
    <a:srgbClr val="C96765"/>
    <a:srgbClr val="6898C0"/>
    <a:srgbClr val="91BADB"/>
    <a:srgbClr val="F5801F"/>
    <a:srgbClr val="ECECEC"/>
    <a:srgbClr val="779DCB"/>
    <a:srgbClr val="FF942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5" autoAdjust="0"/>
    <p:restoredTop sz="94660"/>
  </p:normalViewPr>
  <p:slideViewPr>
    <p:cSldViewPr snapToGrid="0">
      <p:cViewPr>
        <p:scale>
          <a:sx n="125" d="100"/>
          <a:sy n="125" d="100"/>
        </p:scale>
        <p:origin x="-654" y="504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../embeddings/oleObject1.bin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../embeddings/oleObject2.bin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>
        <c:manualLayout>
          <c:layoutTarget val="inner"/>
          <c:xMode val="edge"/>
          <c:yMode val="edge"/>
          <c:x val="2.1528895603916669E-2"/>
          <c:y val="0.24627533241387486"/>
          <c:w val="0.9310904742591013"/>
          <c:h val="0.64941091706285925"/>
        </c:manualLayout>
      </c:layout>
      <c:barChart>
        <c:barDir val="col"/>
        <c:grouping val="clustered"/>
        <c:varyColors val="0"/>
        <c:ser>
          <c:idx val="1"/>
          <c:order val="0"/>
          <c:tx>
            <c:strRef>
              <c:f>Лист1!$C$1</c:f>
              <c:strCache>
                <c:ptCount val="1"/>
                <c:pt idx="0">
                  <c:v>01.04.2020</c:v>
                </c:pt>
              </c:strCache>
            </c:strRef>
          </c:tx>
          <c:spPr>
            <a:solidFill>
              <a:schemeClr val="accent2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4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5.5350553505535052E-3"/>
                  <c:y val="5.53505575261177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3.6900369003690036E-3"/>
                  <c:y val="5.5348378370309106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0"/>
                  <c:y val="5.5350557526117729E-3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Совокупная задолженность</c:v>
                </c:pt>
                <c:pt idx="1">
                  <c:v>Налоги</c:v>
                </c:pt>
                <c:pt idx="2">
                  <c:v>Страховые взносы</c:v>
                </c:pt>
              </c:strCache>
            </c:strRef>
          </c:cat>
          <c:val>
            <c:numRef>
              <c:f>Лист1!$C$2:$C$4</c:f>
              <c:numCache>
                <c:formatCode>General</c:formatCode>
                <c:ptCount val="3"/>
                <c:pt idx="0">
                  <c:v>8.8000000000000007</c:v>
                </c:pt>
                <c:pt idx="1">
                  <c:v>5.7</c:v>
                </c:pt>
                <c:pt idx="2">
                  <c:v>3.1</c:v>
                </c:pt>
              </c:numCache>
            </c:numRef>
          </c:val>
        </c:ser>
        <c:ser>
          <c:idx val="0"/>
          <c:order val="1"/>
          <c:tx>
            <c:strRef>
              <c:f>Лист1!$B$1</c:f>
              <c:strCache>
                <c:ptCount val="1"/>
                <c:pt idx="0">
                  <c:v>01.04.2021</c:v>
                </c:pt>
              </c:strCache>
            </c:strRef>
          </c:tx>
          <c:spPr>
            <a:solidFill>
              <a:schemeClr val="accent1">
                <a:lumMod val="75000"/>
              </a:schemeClr>
            </a:solidFill>
          </c:spPr>
          <c:invertIfNegative val="0"/>
          <c:dPt>
            <c:idx val="0"/>
            <c:invertIfNegative val="0"/>
            <c:bubble3D val="0"/>
            <c:spPr>
              <a:solidFill>
                <a:schemeClr val="accent1"/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dPt>
            <c:idx val="2"/>
            <c:invertIfNegative val="0"/>
            <c:bubble3D val="0"/>
            <c:spPr>
              <a:solidFill>
                <a:schemeClr val="accent4"/>
              </a:solidFill>
            </c:spPr>
          </c:dPt>
          <c:dLbls>
            <c:dLbl>
              <c:idx val="0"/>
              <c:layout>
                <c:manualLayout>
                  <c:x val="1.8450184501845018E-3"/>
                  <c:y val="1.6605167257835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8450184501845018E-3"/>
                  <c:y val="1.3837639381529432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1.8450184501845018E-3"/>
                  <c:y val="1.1070111505223546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latin typeface="Arial Narrow" pitchFamily="34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Лист1!$A$2:$A$4</c:f>
              <c:strCache>
                <c:ptCount val="3"/>
                <c:pt idx="0">
                  <c:v>Совокупная задолженность</c:v>
                </c:pt>
                <c:pt idx="1">
                  <c:v>Налоги</c:v>
                </c:pt>
                <c:pt idx="2">
                  <c:v>Страховые взносы</c:v>
                </c:pt>
              </c:strCache>
            </c:strRef>
          </c:cat>
          <c:val>
            <c:numRef>
              <c:f>Лист1!$B$2:$B$4</c:f>
              <c:numCache>
                <c:formatCode>General</c:formatCode>
                <c:ptCount val="3"/>
                <c:pt idx="0">
                  <c:v>8.1999999999999993</c:v>
                </c:pt>
                <c:pt idx="1">
                  <c:v>5.4</c:v>
                </c:pt>
                <c:pt idx="2">
                  <c:v>2.8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94"/>
        <c:overlap val="20"/>
        <c:axId val="38605952"/>
        <c:axId val="38607488"/>
      </c:barChart>
      <c:catAx>
        <c:axId val="38605952"/>
        <c:scaling>
          <c:orientation val="minMax"/>
        </c:scaling>
        <c:delete val="0"/>
        <c:axPos val="b"/>
        <c:majorTickMark val="out"/>
        <c:minorTickMark val="none"/>
        <c:tickLblPos val="nextTo"/>
        <c:txPr>
          <a:bodyPr/>
          <a:lstStyle/>
          <a:p>
            <a:pPr>
              <a:defRPr>
                <a:latin typeface="Arial Narrow" pitchFamily="34" charset="0"/>
              </a:defRPr>
            </a:pPr>
            <a:endParaRPr lang="ru-RU"/>
          </a:p>
        </c:txPr>
        <c:crossAx val="38607488"/>
        <c:crosses val="autoZero"/>
        <c:auto val="1"/>
        <c:lblAlgn val="ctr"/>
        <c:lblOffset val="100"/>
        <c:noMultiLvlLbl val="0"/>
      </c:catAx>
      <c:valAx>
        <c:axId val="38607488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38605952"/>
        <c:crosses val="autoZero"/>
        <c:crossBetween val="between"/>
      </c:valAx>
    </c:plotArea>
    <c:legend>
      <c:legendPos val="t"/>
      <c:layout>
        <c:manualLayout>
          <c:xMode val="edge"/>
          <c:yMode val="edge"/>
          <c:x val="0.61564220547031978"/>
          <c:y val="9.3125793078899927E-2"/>
          <c:w val="0.33030121458631456"/>
          <c:h val="6.2070130636230923E-2"/>
        </c:manualLayout>
      </c:layout>
      <c:overlay val="0"/>
      <c:txPr>
        <a:bodyPr/>
        <a:lstStyle/>
        <a:p>
          <a:pPr>
            <a:defRPr>
              <a:latin typeface="Arial Narrow" pitchFamily="34" charset="0"/>
            </a:defRPr>
          </a:pPr>
          <a:endParaRPr lang="ru-RU"/>
        </a:p>
      </c:txPr>
    </c:legend>
    <c:plotVisOnly val="1"/>
    <c:dispBlanksAs val="gap"/>
    <c:showDLblsOverMax val="0"/>
  </c:chart>
  <c:spPr>
    <a:solidFill>
      <a:schemeClr val="bg1"/>
    </a:solidFill>
    <a:ln>
      <a:solidFill>
        <a:schemeClr val="bg1">
          <a:lumMod val="85000"/>
        </a:schemeClr>
      </a:solidFill>
    </a:ln>
    <a:effectLst>
      <a:outerShdw blurRad="50800" dist="38100" dir="2700000" algn="tl" rotWithShape="0">
        <a:prstClr val="black">
          <a:alpha val="40000"/>
        </a:prstClr>
      </a:outerShdw>
    </a:effectLst>
  </c:spPr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Продажи</c:v>
                </c:pt>
              </c:strCache>
            </c:strRef>
          </c:tx>
          <c:dPt>
            <c:idx val="1"/>
            <c:bubble3D val="0"/>
            <c:spPr>
              <a:pattFill prst="dkUpDiag">
                <a:fgClr>
                  <a:schemeClr val="accent1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</c:spPr>
          </c:dPt>
          <c:dPt>
            <c:idx val="3"/>
            <c:bubble3D val="0"/>
            <c:spPr>
              <a:pattFill prst="dkUpDiag">
                <a:fgClr>
                  <a:schemeClr val="accent3"/>
                </a:fgClr>
                <a:bgClr>
                  <a:srgbClr val="FFFFCC"/>
                </a:bgClr>
              </a:pattFill>
            </c:spPr>
          </c:dPt>
          <c:cat>
            <c:strRef>
              <c:f>Лист1!$A$2:$A$5</c:f>
              <c:strCache>
                <c:ptCount val="4"/>
                <c:pt idx="0">
                  <c:v>ЮЛ+ИП без долгов</c:v>
                </c:pt>
                <c:pt idx="1">
                  <c:v>ЮЛ+ИП с долгами</c:v>
                </c:pt>
                <c:pt idx="2">
                  <c:v>ФЛ без долгов</c:v>
                </c:pt>
                <c:pt idx="3">
                  <c:v>ФЛ с долгами</c:v>
                </c:pt>
              </c:strCache>
            </c:strRef>
          </c:cat>
          <c:val>
            <c:numRef>
              <c:f>Лист1!$B$2:$B$5</c:f>
              <c:numCache>
                <c:formatCode>_(* #,##0.00_);_(* \(#,##0.00\);_(* "-"??_);_(@_)</c:formatCode>
                <c:ptCount val="4"/>
                <c:pt idx="0">
                  <c:v>35</c:v>
                </c:pt>
                <c:pt idx="1">
                  <c:v>60</c:v>
                </c:pt>
                <c:pt idx="2">
                  <c:v>40</c:v>
                </c:pt>
                <c:pt idx="3">
                  <c:v>10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221"/>
      </c:pieChart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0.13911</cdr:x>
      <cdr:y>0.07086</cdr:y>
    </cdr:from>
    <cdr:to>
      <cdr:x>0.24206</cdr:x>
      <cdr:y>0.25913</cdr:y>
    </cdr:to>
    <cdr:grpSp>
      <cdr:nvGrpSpPr>
        <cdr:cNvPr id="4" name="Группа 3"/>
        <cdr:cNvGrpSpPr/>
      </cdr:nvGrpSpPr>
      <cdr:grpSpPr>
        <a:xfrm xmlns:a="http://schemas.openxmlformats.org/drawingml/2006/main">
          <a:off x="1184040" y="379587"/>
          <a:ext cx="876263" cy="1008536"/>
          <a:chOff x="694690" y="293873"/>
          <a:chExt cx="708660" cy="863944"/>
        </a:xfrm>
      </cdr:grpSpPr>
      <cdr:sp macro="" textlink="">
        <cdr:nvSpPr>
          <cdr:cNvPr id="2" name="Стрелка вправо 1"/>
          <cdr:cNvSpPr/>
        </cdr:nvSpPr>
        <cdr:spPr>
          <a:xfrm xmlns:a="http://schemas.openxmlformats.org/drawingml/2006/main" rot="5400000">
            <a:off x="621267" y="545845"/>
            <a:ext cx="863944" cy="360000"/>
          </a:xfrm>
          <a:prstGeom xmlns:a="http://schemas.openxmlformats.org/drawingml/2006/main" prst="rightArrow">
            <a:avLst/>
          </a:prstGeom>
          <a:gradFill xmlns:a="http://schemas.openxmlformats.org/drawingml/2006/main" flip="none" rotWithShape="1">
            <a:gsLst>
              <a:gs pos="2000">
                <a:schemeClr val="accent3"/>
              </a:gs>
              <a:gs pos="49000">
                <a:schemeClr val="bg1"/>
              </a:gs>
            </a:gsLst>
            <a:lin ang="10800000" scaled="1"/>
            <a:tileRect/>
          </a:gradFill>
          <a:ln xmlns:a="http://schemas.openxmlformats.org/drawingml/2006/main">
            <a:noFill/>
          </a:ln>
        </cdr:spPr>
        <cdr:txBody>
          <a:bodyPr xmlns:a="http://schemas.openxmlformats.org/drawingml/2006/main" vertOverflow="clip" wrap="square">
            <a:spAutoFit/>
          </a:bodyPr>
          <a:lstStyle xmlns:a="http://schemas.openxmlformats.org/drawingml/2006/main"/>
          <a:p xmlns:a="http://schemas.openxmlformats.org/drawingml/2006/main">
            <a:endParaRPr lang="ru-RU"/>
          </a:p>
        </cdr:txBody>
      </cdr:sp>
      <cdr:sp macro="" textlink="">
        <cdr:nvSpPr>
          <cdr:cNvPr id="3" name="TextBox 2"/>
          <cdr:cNvSpPr txBox="1"/>
        </cdr:nvSpPr>
        <cdr:spPr>
          <a:xfrm xmlns:a="http://schemas.openxmlformats.org/drawingml/2006/main">
            <a:off x="694690" y="357717"/>
            <a:ext cx="708660" cy="327660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vertOverflow="clip" wrap="square" rtlCol="0"/>
          <a:lstStyle xmlns:a="http://schemas.openxmlformats.org/drawingml/2006/main"/>
          <a:p xmlns:a="http://schemas.openxmlformats.org/drawingml/2006/main"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- 6,7%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 Narrow" pitchFamily="34" charset="0"/>
            </a:endParaRPr>
          </a:p>
        </cdr:txBody>
      </cdr:sp>
    </cdr:grpSp>
  </cdr:relSizeAnchor>
  <cdr:relSizeAnchor xmlns:cdr="http://schemas.openxmlformats.org/drawingml/2006/chartDrawing">
    <cdr:from>
      <cdr:x>0.44705</cdr:x>
      <cdr:y>0.25149</cdr:y>
    </cdr:from>
    <cdr:to>
      <cdr:x>0.55001</cdr:x>
      <cdr:y>0.43976</cdr:y>
    </cdr:to>
    <cdr:grpSp>
      <cdr:nvGrpSpPr>
        <cdr:cNvPr id="5" name="Группа 4"/>
        <cdr:cNvGrpSpPr/>
      </cdr:nvGrpSpPr>
      <cdr:grpSpPr>
        <a:xfrm xmlns:a="http://schemas.openxmlformats.org/drawingml/2006/main">
          <a:off x="3805084" y="1347197"/>
          <a:ext cx="876348" cy="1008536"/>
          <a:chOff x="694690" y="293873"/>
          <a:chExt cx="708660" cy="863944"/>
        </a:xfrm>
      </cdr:grpSpPr>
      <cdr:sp macro="" textlink="">
        <cdr:nvSpPr>
          <cdr:cNvPr id="6" name="Стрелка вправо 5"/>
          <cdr:cNvSpPr/>
        </cdr:nvSpPr>
        <cdr:spPr>
          <a:xfrm xmlns:a="http://schemas.openxmlformats.org/drawingml/2006/main" rot="5400000">
            <a:off x="621267" y="545845"/>
            <a:ext cx="863944" cy="360000"/>
          </a:xfrm>
          <a:prstGeom xmlns:a="http://schemas.openxmlformats.org/drawingml/2006/main" prst="rightArrow">
            <a:avLst/>
          </a:prstGeom>
          <a:gradFill xmlns:a="http://schemas.openxmlformats.org/drawingml/2006/main" flip="none" rotWithShape="1">
            <a:gsLst>
              <a:gs pos="2000">
                <a:schemeClr val="accent3"/>
              </a:gs>
              <a:gs pos="49000">
                <a:schemeClr val="bg1"/>
              </a:gs>
            </a:gsLst>
            <a:lin ang="10800000" scaled="1"/>
            <a:tileRect/>
          </a:gradFill>
          <a:ln xmlns:a="http://schemas.openxmlformats.org/drawingml/2006/main">
            <a:noFill/>
          </a:ln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7" name="TextBox 3"/>
          <cdr:cNvSpPr txBox="1"/>
        </cdr:nvSpPr>
        <cdr:spPr>
          <a:xfrm xmlns:a="http://schemas.openxmlformats.org/drawingml/2006/main">
            <a:off x="694690" y="357717"/>
            <a:ext cx="708660" cy="327660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- 5,7%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 Narrow" pitchFamily="34" charset="0"/>
            </a:endParaRPr>
          </a:p>
        </cdr:txBody>
      </cdr:sp>
    </cdr:grpSp>
  </cdr:relSizeAnchor>
  <cdr:relSizeAnchor xmlns:cdr="http://schemas.openxmlformats.org/drawingml/2006/chartDrawing">
    <cdr:from>
      <cdr:x>0.75735</cdr:x>
      <cdr:y>0.40753</cdr:y>
    </cdr:from>
    <cdr:to>
      <cdr:x>0.8603</cdr:x>
      <cdr:y>0.5958</cdr:y>
    </cdr:to>
    <cdr:grpSp>
      <cdr:nvGrpSpPr>
        <cdr:cNvPr id="8" name="Группа 7"/>
        <cdr:cNvGrpSpPr/>
      </cdr:nvGrpSpPr>
      <cdr:grpSpPr>
        <a:xfrm xmlns:a="http://schemas.openxmlformats.org/drawingml/2006/main">
          <a:off x="6446215" y="2183081"/>
          <a:ext cx="876263" cy="1008536"/>
          <a:chOff x="-1131570" y="-328427"/>
          <a:chExt cx="708660" cy="863944"/>
        </a:xfrm>
      </cdr:grpSpPr>
      <cdr:sp macro="" textlink="">
        <cdr:nvSpPr>
          <cdr:cNvPr id="9" name="Стрелка вправо 8"/>
          <cdr:cNvSpPr/>
        </cdr:nvSpPr>
        <cdr:spPr>
          <a:xfrm xmlns:a="http://schemas.openxmlformats.org/drawingml/2006/main" rot="5400000">
            <a:off x="-1204993" y="-76455"/>
            <a:ext cx="863944" cy="360000"/>
          </a:xfrm>
          <a:prstGeom xmlns:a="http://schemas.openxmlformats.org/drawingml/2006/main" prst="rightArrow">
            <a:avLst/>
          </a:prstGeom>
          <a:gradFill xmlns:a="http://schemas.openxmlformats.org/drawingml/2006/main" flip="none" rotWithShape="1">
            <a:gsLst>
              <a:gs pos="2000">
                <a:schemeClr val="accent3"/>
              </a:gs>
              <a:gs pos="49000">
                <a:schemeClr val="bg1"/>
              </a:gs>
            </a:gsLst>
            <a:lin ang="10800000" scaled="1"/>
            <a:tileRect/>
          </a:gradFill>
          <a:ln xmlns:a="http://schemas.openxmlformats.org/drawingml/2006/main">
            <a:noFill/>
          </a:ln>
        </cdr:spPr>
        <cdr:txBody>
          <a:bodyPr xmlns:a="http://schemas.openxmlformats.org/drawingml/2006/main" wrap="square">
            <a:spAutoFit/>
          </a:bodyPr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endParaRPr lang="ru-RU"/>
          </a:p>
        </cdr:txBody>
      </cdr:sp>
      <cdr:sp macro="" textlink="">
        <cdr:nvSpPr>
          <cdr:cNvPr id="10" name="TextBox 3"/>
          <cdr:cNvSpPr txBox="1"/>
        </cdr:nvSpPr>
        <cdr:spPr>
          <a:xfrm xmlns:a="http://schemas.openxmlformats.org/drawingml/2006/main">
            <a:off x="-1131570" y="-264583"/>
            <a:ext cx="708660" cy="327660"/>
          </a:xfrm>
          <a:prstGeom xmlns:a="http://schemas.openxmlformats.org/drawingml/2006/main" prst="rect">
            <a:avLst/>
          </a:prstGeom>
        </cdr:spPr>
        <cdr:txBody>
          <a:bodyPr xmlns:a="http://schemas.openxmlformats.org/drawingml/2006/main" wrap="square" rtlCol="0"/>
          <a:lstStyle xmlns:a="http://schemas.openxmlformats.org/drawingml/2006/main"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 xmlns:a="http://schemas.openxmlformats.org/drawingml/2006/main">
            <a:pPr algn="ctr"/>
            <a:r>
              <a:rPr lang="ru-RU" sz="1400" b="1" dirty="0" smtClean="0">
                <a:solidFill>
                  <a:schemeClr val="accent3">
                    <a:lumMod val="50000"/>
                  </a:schemeClr>
                </a:solidFill>
                <a:latin typeface="Arial Narrow" pitchFamily="34" charset="0"/>
              </a:rPr>
              <a:t>- 8,7%</a:t>
            </a:r>
            <a:endParaRPr lang="ru-RU" sz="1400" b="1" dirty="0">
              <a:solidFill>
                <a:schemeClr val="accent3">
                  <a:lumMod val="50000"/>
                </a:schemeClr>
              </a:solidFill>
              <a:latin typeface="Arial Narrow" pitchFamily="34" charset="0"/>
            </a:endParaRPr>
          </a:p>
        </cdr:txBody>
      </cdr:sp>
    </cdr:grp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0.41974</cdr:x>
      <cdr:y>0.61037</cdr:y>
    </cdr:from>
    <cdr:to>
      <cdr:x>0.77601</cdr:x>
      <cdr:y>0.71097</cdr:y>
    </cdr:to>
    <cdr:sp macro="" textlink="">
      <cdr:nvSpPr>
        <cdr:cNvPr id="2" name="TextBox 14"/>
        <cdr:cNvSpPr txBox="1"/>
      </cdr:nvSpPr>
      <cdr:spPr>
        <a:xfrm xmlns:a="http://schemas.openxmlformats.org/drawingml/2006/main">
          <a:off x="2889229" y="2800926"/>
          <a:ext cx="2452370" cy="461665"/>
        </a:xfrm>
        <a:prstGeom xmlns:a="http://schemas.openxmlformats.org/drawingml/2006/main" prst="rect">
          <a:avLst/>
        </a:prstGeom>
        <a:noFill xmlns:a="http://schemas.openxmlformats.org/drawingml/2006/main"/>
      </cdr:spPr>
      <cdr:txBody>
        <a:bodyPr xmlns:a="http://schemas.openxmlformats.org/drawingml/2006/main" wrap="square" rtlCol="0">
          <a:spAutoFit/>
        </a:bodyPr>
        <a:lstStyle xmlns:a="http://schemas.openxmlformats.org/drawingml/2006/main">
          <a:defPPr>
            <a:defRPr lang="ru-RU"/>
          </a:defPPr>
          <a:lvl1pPr marL="0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99262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98525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497787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997050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496312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995574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494837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994099" algn="l" defTabSz="998525" rtl="0" eaLnBrk="1" latinLnBrk="0" hangingPunct="1">
            <a:defRPr sz="1966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ru-RU" sz="2400" b="1" dirty="0" smtClean="0">
              <a:latin typeface="Arial Narrow" pitchFamily="34" charset="0"/>
            </a:rPr>
            <a:t>Физические лица</a:t>
          </a:r>
          <a:endParaRPr lang="ru-RU" sz="2400" b="1" dirty="0"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0.35495</cdr:x>
      <cdr:y>0.14278</cdr:y>
    </cdr:from>
    <cdr:to>
      <cdr:x>0.69854</cdr:x>
      <cdr:y>0.35185</cdr:y>
    </cdr:to>
    <cdr:sp macro="" textlink="">
      <cdr:nvSpPr>
        <cdr:cNvPr id="3" name="TextBox 2"/>
        <cdr:cNvSpPr txBox="1"/>
      </cdr:nvSpPr>
      <cdr:spPr>
        <a:xfrm xmlns:a="http://schemas.openxmlformats.org/drawingml/2006/main">
          <a:off x="2515870" y="746655"/>
          <a:ext cx="2435277" cy="109333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r>
            <a:rPr lang="ru-RU" sz="2400" b="1" dirty="0" smtClean="0">
              <a:solidFill>
                <a:schemeClr val="bg1"/>
              </a:solidFill>
              <a:latin typeface="Arial Narrow" pitchFamily="34" charset="0"/>
            </a:rPr>
            <a:t>4,4 млрд. руб.</a:t>
          </a:r>
          <a:endParaRPr lang="ru-RU" sz="2400" b="1" dirty="0">
            <a:solidFill>
              <a:schemeClr val="bg1"/>
            </a:solidFill>
            <a:latin typeface="Arial Narrow" pitchFamily="34" charset="0"/>
          </a:endParaRPr>
        </a:p>
      </cdr:txBody>
    </cdr:sp>
  </cdr:relSizeAnchor>
  <cdr:relSizeAnchor xmlns:cdr="http://schemas.openxmlformats.org/drawingml/2006/chartDrawing">
    <cdr:from>
      <cdr:x>0.31398</cdr:x>
      <cdr:y>0.73828</cdr:y>
    </cdr:from>
    <cdr:to>
      <cdr:x>0.42357</cdr:x>
      <cdr:y>0.97795</cdr:y>
    </cdr:to>
    <cdr:sp macro="" textlink="">
      <cdr:nvSpPr>
        <cdr:cNvPr id="4" name="TextBox 1"/>
        <cdr:cNvSpPr txBox="1"/>
      </cdr:nvSpPr>
      <cdr:spPr>
        <a:xfrm xmlns:a="http://schemas.openxmlformats.org/drawingml/2006/main">
          <a:off x="2225447" y="3860810"/>
          <a:ext cx="776788" cy="1253328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 rtlCol="0"/>
        <a:lstStyle xmlns:a="http://schemas.openxmlformats.org/drawingml/2006/main">
          <a:lvl1pPr marL="0" indent="0">
            <a:defRPr sz="1100">
              <a:latin typeface="+mn-lt"/>
              <a:ea typeface="+mn-ea"/>
              <a:cs typeface="+mn-cs"/>
            </a:defRPr>
          </a:lvl1pPr>
          <a:lvl2pPr marL="457200" indent="0">
            <a:defRPr sz="1100">
              <a:latin typeface="+mn-lt"/>
              <a:ea typeface="+mn-ea"/>
              <a:cs typeface="+mn-cs"/>
            </a:defRPr>
          </a:lvl2pPr>
          <a:lvl3pPr marL="914400" indent="0">
            <a:defRPr sz="1100">
              <a:latin typeface="+mn-lt"/>
              <a:ea typeface="+mn-ea"/>
              <a:cs typeface="+mn-cs"/>
            </a:defRPr>
          </a:lvl3pPr>
          <a:lvl4pPr marL="1371600" indent="0">
            <a:defRPr sz="1100">
              <a:latin typeface="+mn-lt"/>
              <a:ea typeface="+mn-ea"/>
              <a:cs typeface="+mn-cs"/>
            </a:defRPr>
          </a:lvl4pPr>
          <a:lvl5pPr marL="1828800" indent="0">
            <a:defRPr sz="1100">
              <a:latin typeface="+mn-lt"/>
              <a:ea typeface="+mn-ea"/>
              <a:cs typeface="+mn-cs"/>
            </a:defRPr>
          </a:lvl5pPr>
          <a:lvl6pPr marL="2286000" indent="0">
            <a:defRPr sz="1100">
              <a:latin typeface="+mn-lt"/>
              <a:ea typeface="+mn-ea"/>
              <a:cs typeface="+mn-cs"/>
            </a:defRPr>
          </a:lvl6pPr>
          <a:lvl7pPr marL="2743200" indent="0">
            <a:defRPr sz="1100">
              <a:latin typeface="+mn-lt"/>
              <a:ea typeface="+mn-ea"/>
              <a:cs typeface="+mn-cs"/>
            </a:defRPr>
          </a:lvl7pPr>
          <a:lvl8pPr marL="3200400" indent="0">
            <a:defRPr sz="1100">
              <a:latin typeface="+mn-lt"/>
              <a:ea typeface="+mn-ea"/>
              <a:cs typeface="+mn-cs"/>
            </a:defRPr>
          </a:lvl8pPr>
          <a:lvl9pPr marL="3657600" indent="0">
            <a:defRPr sz="1100"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pPr algn="ctr"/>
          <a:r>
            <a:rPr lang="ru-RU" sz="1600" b="1" dirty="0" smtClean="0">
              <a:solidFill>
                <a:schemeClr val="tx1"/>
              </a:solidFill>
              <a:latin typeface="Arial Narrow" pitchFamily="34" charset="0"/>
            </a:rPr>
            <a:t>860 млн. руб.</a:t>
          </a:r>
          <a:endParaRPr lang="ru-RU" sz="1600" b="1" dirty="0">
            <a:solidFill>
              <a:schemeClr val="tx1"/>
            </a:solidFill>
            <a:latin typeface="Arial Narrow" pitchFamily="34" charset="0"/>
          </a:endParaRPr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13.05.2021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5" Type="http://schemas.microsoft.com/office/2007/relationships/hdphoto" Target="../media/hdphoto5.wdp"/><Relationship Id="rId4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Правоприменительная практика и соблюдение обязательных требований при взыскании налоговой задолженности</a:t>
            </a:r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/>
            </a:r>
            <a:b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</a:b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4297680" y="5196840"/>
            <a:ext cx="5166360" cy="160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Заместитель начальника отдела урегулирования задолженности </a:t>
            </a:r>
          </a:p>
          <a:p>
            <a:r>
              <a:rPr lang="ru-RU" dirty="0" smtClean="0">
                <a:latin typeface="Arial Narrow" pitchFamily="34" charset="0"/>
              </a:rPr>
              <a:t>УФНС России по Вологодской области</a:t>
            </a:r>
          </a:p>
          <a:p>
            <a:r>
              <a:rPr lang="ru-RU" dirty="0" smtClean="0">
                <a:latin typeface="Arial Narrow" pitchFamily="34" charset="0"/>
              </a:rPr>
              <a:t>Е.В. </a:t>
            </a:r>
            <a:r>
              <a:rPr lang="ru-RU" dirty="0" err="1" smtClean="0">
                <a:latin typeface="Arial Narrow" pitchFamily="34" charset="0"/>
              </a:rPr>
              <a:t>Гундерина</a:t>
            </a:r>
            <a:endParaRPr lang="ru-RU" dirty="0" smtClean="0">
              <a:latin typeface="Arial Narrow" pitchFamily="34" charset="0"/>
            </a:endParaRPr>
          </a:p>
          <a:p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836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Меры взыскания задолженности в соответствии со ст. 77 НК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Стрелка вправо 5"/>
          <p:cNvSpPr/>
          <p:nvPr/>
        </p:nvSpPr>
        <p:spPr>
          <a:xfrm rot="5400000">
            <a:off x="4537911" y="-2563230"/>
            <a:ext cx="1332000" cy="9648000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59000">
                <a:schemeClr val="bg1">
                  <a:alpha val="75000"/>
                </a:schemeClr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sz="1800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667001" y="1055141"/>
            <a:ext cx="7200900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Неисполнение </a:t>
            </a:r>
            <a:r>
              <a:rPr lang="ru-RU" dirty="0">
                <a:latin typeface="Arial Narrow" pitchFamily="34" charset="0"/>
              </a:rPr>
              <a:t>налогоплательщиком-организацией в установленные сроки обязанности по уплате налога, пеней и </a:t>
            </a:r>
            <a:r>
              <a:rPr lang="ru-RU" dirty="0" smtClean="0">
                <a:latin typeface="Arial Narrow" pitchFamily="34" charset="0"/>
              </a:rPr>
              <a:t>штрафов</a:t>
            </a:r>
          </a:p>
          <a:p>
            <a:r>
              <a:rPr lang="ru-RU" dirty="0" smtClean="0">
                <a:latin typeface="Arial Narrow" pitchFamily="34" charset="0"/>
              </a:rPr>
              <a:t>Есть основания </a:t>
            </a:r>
            <a:r>
              <a:rPr lang="ru-RU" dirty="0">
                <a:latin typeface="Arial Narrow" pitchFamily="34" charset="0"/>
              </a:rPr>
              <a:t>полагать, что указанное лицо предпримет меры, чтобы скрыться либо скрыть свое имущество</a:t>
            </a:r>
          </a:p>
        </p:txBody>
      </p:sp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60" l="0" r="100000">
                        <a14:foregroundMark x1="43360" y1="18560" x2="43360" y2="18560"/>
                        <a14:foregroundMark x1="29600" y1="94720" x2="29600" y2="947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5729" y="1192559"/>
            <a:ext cx="750891" cy="7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1146810" y="1953116"/>
            <a:ext cx="1337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Задолженность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3991775" y="2937360"/>
            <a:ext cx="2424271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АРЕСТ ИМУЩЕСТВА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989495" y="2937360"/>
            <a:ext cx="2424271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 Narrow" pitchFamily="34" charset="0"/>
              </a:rPr>
              <a:t>Полный</a:t>
            </a:r>
            <a:endParaRPr lang="ru-RU" dirty="0">
              <a:solidFill>
                <a:schemeClr val="accent1"/>
              </a:solidFill>
              <a:latin typeface="Arial Narrow" pitchFamily="34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1973580" y="3134786"/>
            <a:ext cx="1908000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Прямоугольник 14"/>
          <p:cNvSpPr/>
          <p:nvPr/>
        </p:nvSpPr>
        <p:spPr>
          <a:xfrm>
            <a:off x="6729810" y="2926771"/>
            <a:ext cx="2770980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solidFill>
                  <a:schemeClr val="accent1"/>
                </a:solidFill>
                <a:latin typeface="Arial Narrow" pitchFamily="34" charset="0"/>
              </a:rPr>
              <a:t>Частичный</a:t>
            </a:r>
            <a:endParaRPr lang="ru-RU" dirty="0">
              <a:solidFill>
                <a:schemeClr val="accent1"/>
              </a:solidFill>
              <a:latin typeface="Arial Narrow" pitchFamily="34" charset="0"/>
            </a:endParaRPr>
          </a:p>
        </p:txBody>
      </p:sp>
      <p:cxnSp>
        <p:nvCxnSpPr>
          <p:cNvPr id="16" name="Прямая соединительная линия 15"/>
          <p:cNvCxnSpPr/>
          <p:nvPr/>
        </p:nvCxnSpPr>
        <p:spPr>
          <a:xfrm>
            <a:off x="6356439" y="3140718"/>
            <a:ext cx="1912611" cy="0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655" y="3412489"/>
            <a:ext cx="618690" cy="6672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2484120" y="3548670"/>
            <a:ext cx="5320976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Протокол ареста           +          Опись имущества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232528" y="4386548"/>
            <a:ext cx="1153201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Narrow" pitchFamily="34" charset="0"/>
              </a:rPr>
              <a:t>Отмена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решения об аресте</a:t>
            </a:r>
            <a:endParaRPr lang="ru-RU" dirty="0">
              <a:latin typeface="Arial Narrow" pitchFamily="34" charset="0"/>
            </a:endParaRPr>
          </a:p>
        </p:txBody>
      </p:sp>
      <p:cxnSp>
        <p:nvCxnSpPr>
          <p:cNvPr id="21" name="Прямая соединительная линия 20"/>
          <p:cNvCxnSpPr/>
          <p:nvPr/>
        </p:nvCxnSpPr>
        <p:spPr>
          <a:xfrm>
            <a:off x="1495425" y="4386548"/>
            <a:ext cx="0" cy="2025242"/>
          </a:xfrm>
          <a:prstGeom prst="line">
            <a:avLst/>
          </a:prstGeom>
          <a:ln w="53975" cmpd="dbl"/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1683655" y="4440210"/>
            <a:ext cx="5320976" cy="3948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Исполнение обязанности по уплате налога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1677939" y="5109382"/>
            <a:ext cx="7957129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Принятие </a:t>
            </a:r>
            <a:r>
              <a:rPr lang="ru-RU" dirty="0">
                <a:latin typeface="Arial Narrow" pitchFamily="34" charset="0"/>
              </a:rPr>
              <a:t>решения о замене ареста имущества </a:t>
            </a:r>
            <a:r>
              <a:rPr lang="ru-RU" dirty="0" smtClean="0">
                <a:latin typeface="Arial Narrow" pitchFamily="34" charset="0"/>
              </a:rPr>
              <a:t>на:</a:t>
            </a:r>
          </a:p>
          <a:p>
            <a:r>
              <a:rPr lang="ru-RU" dirty="0">
                <a:latin typeface="Arial Narrow" pitchFamily="34" charset="0"/>
              </a:rPr>
              <a:t>    - банковскую </a:t>
            </a:r>
            <a:r>
              <a:rPr lang="ru-RU" dirty="0" smtClean="0">
                <a:latin typeface="Arial Narrow" pitchFamily="34" charset="0"/>
              </a:rPr>
              <a:t>гарантию (ст. 74.1 НК РФ)</a:t>
            </a:r>
          </a:p>
          <a:p>
            <a:r>
              <a:rPr lang="ru-RU" dirty="0">
                <a:latin typeface="Arial Narrow" pitchFamily="34" charset="0"/>
              </a:rPr>
              <a:t>    - залог имущества </a:t>
            </a:r>
            <a:r>
              <a:rPr lang="ru-RU" dirty="0" smtClean="0">
                <a:latin typeface="Arial Narrow" pitchFamily="34" charset="0"/>
              </a:rPr>
              <a:t>налогоплательщика-организации (ст. 73 НК РФ)</a:t>
            </a:r>
          </a:p>
          <a:p>
            <a:r>
              <a:rPr lang="ru-RU" dirty="0">
                <a:latin typeface="Arial Narrow" pitchFamily="34" charset="0"/>
              </a:rPr>
              <a:t>    - поручительство третьего </a:t>
            </a:r>
            <a:r>
              <a:rPr lang="ru-RU" dirty="0" smtClean="0">
                <a:latin typeface="Arial Narrow" pitchFamily="34" charset="0"/>
              </a:rPr>
              <a:t>лица (ст. 74 НК РФ)</a:t>
            </a:r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2255739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262775" y="3137190"/>
            <a:ext cx="532097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 smtClean="0">
                <a:latin typeface="Arial Narrow" pitchFamily="34" charset="0"/>
              </a:rPr>
              <a:t>Спасибо за внимание!</a:t>
            </a:r>
            <a:endParaRPr lang="ru-RU" sz="28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7737976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719" y="252879"/>
            <a:ext cx="8491261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Динамика совокупной задолженности, млрд. руб.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482599874"/>
              </p:ext>
            </p:extLst>
          </p:nvPr>
        </p:nvGraphicFramePr>
        <p:xfrm>
          <a:off x="815340" y="1539240"/>
          <a:ext cx="8511540" cy="53568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2235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767039" y="146199"/>
            <a:ext cx="8491261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категории налогоплательщиков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graphicFrame>
        <p:nvGraphicFramePr>
          <p:cNvPr id="14" name="Диаграмма 13"/>
          <p:cNvGraphicFramePr/>
          <p:nvPr>
            <p:extLst>
              <p:ext uri="{D42A27DB-BD31-4B8C-83A1-F6EECF244321}">
                <p14:modId xmlns:p14="http://schemas.microsoft.com/office/powerpoint/2010/main" val="1454137955"/>
              </p:ext>
            </p:extLst>
          </p:nvPr>
        </p:nvGraphicFramePr>
        <p:xfrm>
          <a:off x="1667510" y="1226821"/>
          <a:ext cx="7087870" cy="52294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5" name="TextBox 14"/>
          <p:cNvSpPr txBox="1"/>
          <p:nvPr/>
        </p:nvSpPr>
        <p:spPr>
          <a:xfrm>
            <a:off x="3489960" y="2902526"/>
            <a:ext cx="35966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latin typeface="Arial Narrow" pitchFamily="34" charset="0"/>
              </a:rPr>
              <a:t>Юридические лица и ИП</a:t>
            </a:r>
            <a:endParaRPr lang="ru-RU" sz="2400" b="1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3973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Прямоугольник 5"/>
          <p:cNvSpPr/>
          <p:nvPr/>
        </p:nvSpPr>
        <p:spPr>
          <a:xfrm>
            <a:off x="208784" y="1173399"/>
            <a:ext cx="9432000" cy="5652000"/>
          </a:xfrm>
          <a:prstGeom prst="rect">
            <a:avLst/>
          </a:prstGeom>
          <a:pattFill prst="pct10">
            <a:fgClr>
              <a:schemeClr val="accent1"/>
            </a:fgClr>
            <a:bgClr>
              <a:schemeClr val="bg1"/>
            </a:bgClr>
          </a:patt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30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Исполнение обязанности по уплате налога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384844" y="1411724"/>
            <a:ext cx="72861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предъявление </a:t>
            </a:r>
            <a:r>
              <a:rPr lang="ru-RU" sz="1400" dirty="0">
                <a:latin typeface="Arial Narrow" pitchFamily="34" charset="0"/>
              </a:rPr>
              <a:t>в банк поручения на перечисление денежных средств со счета налогоплательщика (при наличии </a:t>
            </a:r>
            <a:r>
              <a:rPr lang="ru-RU" sz="1400" dirty="0" smtClean="0">
                <a:latin typeface="Arial Narrow" pitchFamily="34" charset="0"/>
              </a:rPr>
              <a:t>в банке достаточного </a:t>
            </a:r>
            <a:r>
              <a:rPr lang="ru-RU" sz="1400" dirty="0">
                <a:latin typeface="Arial Narrow" pitchFamily="34" charset="0"/>
              </a:rPr>
              <a:t>денежного </a:t>
            </a:r>
            <a:r>
              <a:rPr lang="ru-RU" sz="1400" dirty="0" smtClean="0">
                <a:latin typeface="Arial Narrow" pitchFamily="34" charset="0"/>
              </a:rPr>
              <a:t>остатка)</a:t>
            </a:r>
            <a:endParaRPr lang="ru-RU" sz="1400" dirty="0">
              <a:latin typeface="Arial Narrow" pitchFamily="34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1384844" y="1942719"/>
            <a:ext cx="8124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отражение </a:t>
            </a:r>
            <a:r>
              <a:rPr lang="ru-RU" sz="1400" dirty="0">
                <a:latin typeface="Arial Narrow" pitchFamily="34" charset="0"/>
              </a:rPr>
              <a:t>на лицевом счете </a:t>
            </a:r>
            <a:r>
              <a:rPr lang="ru-RU" sz="1400" dirty="0" smtClean="0">
                <a:latin typeface="Arial Narrow" pitchFamily="34" charset="0"/>
              </a:rPr>
              <a:t>организации операции </a:t>
            </a:r>
            <a:r>
              <a:rPr lang="ru-RU" sz="1400" dirty="0">
                <a:latin typeface="Arial Narrow" pitchFamily="34" charset="0"/>
              </a:rPr>
              <a:t>по перечислению соответствующих денежных средств в бюджетную систему </a:t>
            </a:r>
            <a:r>
              <a:rPr lang="ru-RU" sz="1400" dirty="0" smtClean="0">
                <a:latin typeface="Arial Narrow" pitchFamily="34" charset="0"/>
              </a:rPr>
              <a:t>РФ</a:t>
            </a:r>
            <a:endParaRPr lang="ru-RU" sz="1400" dirty="0">
              <a:latin typeface="Arial Narrow" pitchFamily="34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384844" y="2544480"/>
            <a:ext cx="7995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внесение </a:t>
            </a:r>
            <a:r>
              <a:rPr lang="ru-RU" sz="1400" dirty="0">
                <a:latin typeface="Arial Narrow" pitchFamily="34" charset="0"/>
              </a:rPr>
              <a:t>физическим лицом в банк, кассу местной администрации, организацию федеральной почтовой связи либо в </a:t>
            </a:r>
            <a:r>
              <a:rPr lang="ru-RU" sz="1400" dirty="0" smtClean="0">
                <a:latin typeface="Arial Narrow" pitchFamily="34" charset="0"/>
              </a:rPr>
              <a:t>МФЦ </a:t>
            </a:r>
            <a:r>
              <a:rPr lang="ru-RU" sz="1400" dirty="0">
                <a:latin typeface="Arial Narrow" pitchFamily="34" charset="0"/>
              </a:rPr>
              <a:t>наличных денежных </a:t>
            </a:r>
            <a:r>
              <a:rPr lang="ru-RU" sz="1400" dirty="0" smtClean="0">
                <a:latin typeface="Arial Narrow" pitchFamily="34" charset="0"/>
              </a:rPr>
              <a:t>средств для </a:t>
            </a:r>
            <a:r>
              <a:rPr lang="ru-RU" sz="1400" dirty="0">
                <a:latin typeface="Arial Narrow" pitchFamily="34" charset="0"/>
              </a:rPr>
              <a:t>их перечисления в бюджет</a:t>
            </a:r>
          </a:p>
        </p:txBody>
      </p:sp>
      <p:sp>
        <p:nvSpPr>
          <p:cNvPr id="44" name="Прямоугольник 43"/>
          <p:cNvSpPr/>
          <p:nvPr/>
        </p:nvSpPr>
        <p:spPr>
          <a:xfrm>
            <a:off x="1384844" y="5521472"/>
            <a:ext cx="819649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вынесение </a:t>
            </a:r>
            <a:r>
              <a:rPr lang="ru-RU" sz="1400" dirty="0">
                <a:latin typeface="Arial Narrow" pitchFamily="34" charset="0"/>
              </a:rPr>
              <a:t>налоговым органом решения о зачете сумм излишне уплаченных или сумм излишне взысканных налогов</a:t>
            </a:r>
          </a:p>
        </p:txBody>
      </p:sp>
      <p:sp>
        <p:nvSpPr>
          <p:cNvPr id="45" name="Прямоугольник 44"/>
          <p:cNvSpPr/>
          <p:nvPr/>
        </p:nvSpPr>
        <p:spPr>
          <a:xfrm>
            <a:off x="1384844" y="3884995"/>
            <a:ext cx="825594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удержание </a:t>
            </a:r>
            <a:r>
              <a:rPr lang="ru-RU" sz="1400" dirty="0">
                <a:latin typeface="Arial Narrow" pitchFamily="34" charset="0"/>
              </a:rPr>
              <a:t>сумм налога налоговым агентом, если обязанность по исчислению и удержанию налога из денежных средств налогоплательщика возложена на налогового агента</a:t>
            </a:r>
          </a:p>
        </p:txBody>
      </p:sp>
      <p:sp>
        <p:nvSpPr>
          <p:cNvPr id="46" name="Прямоугольник 45"/>
          <p:cNvSpPr/>
          <p:nvPr/>
        </p:nvSpPr>
        <p:spPr>
          <a:xfrm>
            <a:off x="1383330" y="4428102"/>
            <a:ext cx="8185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уплата </a:t>
            </a:r>
            <a:r>
              <a:rPr lang="ru-RU" sz="1400" dirty="0">
                <a:latin typeface="Arial Narrow" pitchFamily="34" charset="0"/>
              </a:rPr>
              <a:t>декларационного платежа в соответствии с федеральным законом об упрощенном порядке декларирования доходов физическими лицами</a:t>
            </a:r>
          </a:p>
        </p:txBody>
      </p:sp>
      <p:sp>
        <p:nvSpPr>
          <p:cNvPr id="47" name="Прямоугольник 46"/>
          <p:cNvSpPr/>
          <p:nvPr/>
        </p:nvSpPr>
        <p:spPr>
          <a:xfrm>
            <a:off x="1384844" y="3146331"/>
            <a:ext cx="8749756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предъявление </a:t>
            </a:r>
            <a:r>
              <a:rPr lang="ru-RU" sz="1400" dirty="0">
                <a:latin typeface="Arial Narrow" pitchFamily="34" charset="0"/>
              </a:rPr>
              <a:t>в банк поручения на перечисление в бюджет денежных средств </a:t>
            </a:r>
            <a:r>
              <a:rPr lang="ru-RU" sz="1400" dirty="0" smtClean="0">
                <a:latin typeface="Arial Narrow" pitchFamily="34" charset="0"/>
              </a:rPr>
              <a:t>в </a:t>
            </a:r>
            <a:r>
              <a:rPr lang="ru-RU" sz="1400" dirty="0">
                <a:latin typeface="Arial Narrow" pitchFamily="34" charset="0"/>
              </a:rPr>
              <a:t>банке при наличии на нем достаточного денежного остатка на день платежа в счет возмещения ущерба, причиненного </a:t>
            </a:r>
            <a:r>
              <a:rPr lang="ru-RU" sz="1400" dirty="0" smtClean="0">
                <a:latin typeface="Arial Narrow" pitchFamily="34" charset="0"/>
              </a:rPr>
              <a:t>в </a:t>
            </a:r>
            <a:r>
              <a:rPr lang="ru-RU" sz="1400" dirty="0">
                <a:latin typeface="Arial Narrow" pitchFamily="34" charset="0"/>
              </a:rPr>
              <a:t>результате преступлений, за совершение которых </a:t>
            </a:r>
            <a:r>
              <a:rPr lang="ru-RU" sz="1400" dirty="0" smtClean="0">
                <a:latin typeface="Arial Narrow" pitchFamily="34" charset="0"/>
              </a:rPr>
              <a:t>ст. </a:t>
            </a:r>
            <a:r>
              <a:rPr lang="ru-RU" sz="1400" dirty="0">
                <a:latin typeface="Arial Narrow" pitchFamily="34" charset="0"/>
              </a:rPr>
              <a:t>198 - 199.2 </a:t>
            </a:r>
            <a:r>
              <a:rPr lang="ru-RU" sz="1400" dirty="0" smtClean="0">
                <a:latin typeface="Arial Narrow" pitchFamily="34" charset="0"/>
              </a:rPr>
              <a:t>УК РФ предусмотрена </a:t>
            </a:r>
            <a:r>
              <a:rPr lang="ru-RU" sz="1400" dirty="0">
                <a:latin typeface="Arial Narrow" pitchFamily="34" charset="0"/>
              </a:rPr>
              <a:t>уголовная ответственность</a:t>
            </a:r>
          </a:p>
        </p:txBody>
      </p:sp>
      <p:sp>
        <p:nvSpPr>
          <p:cNvPr id="48" name="Прямоугольник 47"/>
          <p:cNvSpPr/>
          <p:nvPr/>
        </p:nvSpPr>
        <p:spPr>
          <a:xfrm>
            <a:off x="1383330" y="4964637"/>
            <a:ext cx="812491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принятие </a:t>
            </a:r>
            <a:r>
              <a:rPr lang="ru-RU" sz="1400" dirty="0">
                <a:latin typeface="Arial Narrow" pitchFamily="34" charset="0"/>
              </a:rPr>
              <a:t>налоговым органом в соответствии со </a:t>
            </a:r>
            <a:r>
              <a:rPr lang="ru-RU" sz="1400" dirty="0" smtClean="0">
                <a:latin typeface="Arial Narrow" pitchFamily="34" charset="0"/>
              </a:rPr>
              <a:t>ст. </a:t>
            </a:r>
            <a:r>
              <a:rPr lang="ru-RU" sz="1400" dirty="0">
                <a:latin typeface="Arial Narrow" pitchFamily="34" charset="0"/>
              </a:rPr>
              <a:t>45.1 </a:t>
            </a:r>
            <a:r>
              <a:rPr lang="ru-RU" sz="1400" dirty="0" smtClean="0">
                <a:latin typeface="Arial Narrow" pitchFamily="34" charset="0"/>
              </a:rPr>
              <a:t>НК РФ </a:t>
            </a:r>
            <a:r>
              <a:rPr lang="ru-RU" sz="1400" dirty="0">
                <a:latin typeface="Arial Narrow" pitchFamily="34" charset="0"/>
              </a:rPr>
              <a:t>решения о зачете суммы единого налогового платежа физического лица</a:t>
            </a:r>
          </a:p>
        </p:txBody>
      </p:sp>
      <p:sp>
        <p:nvSpPr>
          <p:cNvPr id="49" name="Прямоугольник 48"/>
          <p:cNvSpPr/>
          <p:nvPr/>
        </p:nvSpPr>
        <p:spPr>
          <a:xfrm>
            <a:off x="1384844" y="6044692"/>
            <a:ext cx="830476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Wingdings" pitchFamily="2" charset="2"/>
              <a:buChar char="§"/>
            </a:pPr>
            <a:r>
              <a:rPr lang="ru-RU" sz="1400" dirty="0" smtClean="0">
                <a:latin typeface="Arial Narrow" pitchFamily="34" charset="0"/>
              </a:rPr>
              <a:t>предъявление </a:t>
            </a:r>
            <a:r>
              <a:rPr lang="ru-RU" sz="1400" dirty="0">
                <a:latin typeface="Arial Narrow" pitchFamily="34" charset="0"/>
              </a:rPr>
              <a:t>налоговым агентом в банк поручения на перечисление в бюджет денежных средств в счет уплаты налога по результатам налоговой проверки в случае неправомерного </a:t>
            </a:r>
            <a:r>
              <a:rPr lang="ru-RU" sz="1400" dirty="0" err="1">
                <a:latin typeface="Arial Narrow" pitchFamily="34" charset="0"/>
              </a:rPr>
              <a:t>неудержания</a:t>
            </a:r>
            <a:r>
              <a:rPr lang="ru-RU" sz="1400" dirty="0">
                <a:latin typeface="Arial Narrow" pitchFamily="34" charset="0"/>
              </a:rPr>
              <a:t> (неполного удержания) соответствующих сумм налога налоговым агентом</a:t>
            </a:r>
          </a:p>
        </p:txBody>
      </p:sp>
      <p:cxnSp>
        <p:nvCxnSpPr>
          <p:cNvPr id="55" name="Прямая соединительная линия 54"/>
          <p:cNvCxnSpPr/>
          <p:nvPr/>
        </p:nvCxnSpPr>
        <p:spPr>
          <a:xfrm flipH="1">
            <a:off x="1508760" y="1411724"/>
            <a:ext cx="7620" cy="5413675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Прямоугольник 55"/>
          <p:cNvSpPr/>
          <p:nvPr/>
        </p:nvSpPr>
        <p:spPr>
          <a:xfrm rot="16200000">
            <a:off x="-1814236" y="3641508"/>
            <a:ext cx="5162550" cy="954107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Обязанность </a:t>
            </a:r>
          </a:p>
          <a:p>
            <a:pPr algn="ctr"/>
            <a:r>
              <a:rPr lang="ru-RU" sz="2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по уплате налога </a:t>
            </a:r>
            <a:r>
              <a:rPr lang="ru-RU" sz="2800" b="1" u="sng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исполнена</a:t>
            </a:r>
          </a:p>
        </p:txBody>
      </p:sp>
    </p:spTree>
    <p:extLst>
      <p:ext uri="{BB962C8B-B14F-4D97-AF65-F5344CB8AC3E}">
        <p14:creationId xmlns:p14="http://schemas.microsoft.com/office/powerpoint/2010/main" val="375337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37499" y="4046220"/>
            <a:ext cx="8873745" cy="2842260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>
                <a:lumMod val="85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defTabSz="914400"/>
            <a:r>
              <a:rPr lang="ru-RU" sz="1600" u="sng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Ошибка в платежном документе</a:t>
            </a:r>
          </a:p>
          <a:p>
            <a:pPr defTabSz="914400"/>
            <a:endParaRPr lang="ru-RU" sz="1600" u="sng" cap="all" dirty="0" smtClean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  <a:p>
            <a:pPr defTabSz="914400"/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Заявление</a:t>
            </a:r>
            <a:r>
              <a:rPr lang="ru-RU" sz="1600" b="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в течение трех лет с даты перечисления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денежных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средств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об уточнении платежа в связи с допущенной ошибкой с приложением к нему документов, подтверждающих уплату</a:t>
            </a:r>
          </a:p>
          <a:p>
            <a:pPr defTabSz="914400"/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           - на бумажном носителе</a:t>
            </a:r>
          </a:p>
          <a:p>
            <a:pPr defTabSz="914400"/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           -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в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электронной форме с усиленной квалифицированной электронной подписью по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                   </a:t>
            </a:r>
          </a:p>
          <a:p>
            <a:pPr defTabSz="914400"/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            телекоммуникационным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каналам связи </a:t>
            </a:r>
            <a:endParaRPr lang="ru-RU" sz="1600" b="0" dirty="0" smtClean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  <a:p>
            <a:pPr defTabSz="914400"/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           - через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личный кабинет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налогоплательщика</a:t>
            </a:r>
          </a:p>
          <a:p>
            <a:pPr defTabSz="914400"/>
            <a:endParaRPr lang="ru-RU" sz="1600" b="0" dirty="0" smtClean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  <a:p>
            <a:pPr defTabSz="914400"/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Решение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об уточнении платежа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принимается налоговым органом в </a:t>
            </a:r>
            <a:r>
              <a:rPr lang="ru-RU" sz="1600" b="0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течение трех лет со дня перечисления таких денежных </a:t>
            </a:r>
            <a:r>
              <a:rPr lang="ru-RU" sz="1600" b="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средств. </a:t>
            </a:r>
            <a:endParaRPr lang="ru-RU" sz="1600" b="0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Исполнение обязанности по уплате налога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62075" y="1256336"/>
            <a:ext cx="2438400" cy="2438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596" b="98936" l="9362" r="89362">
                        <a14:foregroundMark x1="65957" y1="43617" x2="65957" y2="43617"/>
                        <a14:foregroundMark x1="55745" y1="55851" x2="55745" y2="55851"/>
                        <a14:foregroundMark x1="52340" y1="63830" x2="52340" y2="63830"/>
                        <a14:foregroundMark x1="46383" y1="56383" x2="46383" y2="56383"/>
                        <a14:foregroundMark x1="38723" y1="52128" x2="38723" y2="521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8404" y="1524000"/>
            <a:ext cx="484188" cy="387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97917" l="0" r="89806">
                        <a14:foregroundMark x1="39320" y1="34375" x2="39320" y2="34375"/>
                        <a14:foregroundMark x1="44175" y1="40625" x2="44175" y2="40625"/>
                        <a14:foregroundMark x1="54369" y1="40104" x2="54369" y2="40104"/>
                        <a14:foregroundMark x1="57767" y1="34896" x2="57767" y2="34896"/>
                        <a14:foregroundMark x1="61165" y1="32292" x2="61165" y2="32292"/>
                        <a14:foregroundMark x1="50971" y1="43229" x2="50971" y2="43229"/>
                        <a14:foregroundMark x1="50485" y1="47917" x2="50485" y2="47917"/>
                        <a14:foregroundMark x1="42718" y1="51042" x2="42718" y2="5104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9924" y="2628900"/>
            <a:ext cx="441483" cy="4114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3800474" y="1977696"/>
            <a:ext cx="5840309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Ошибки </a:t>
            </a:r>
            <a:r>
              <a:rPr lang="ru-RU" dirty="0">
                <a:latin typeface="Arial Narrow" pitchFamily="34" charset="0"/>
              </a:rPr>
              <a:t>в оформлении поручения на перечисление налога, не повлекшей </a:t>
            </a:r>
            <a:r>
              <a:rPr lang="ru-RU" dirty="0" err="1">
                <a:latin typeface="Arial Narrow" pitchFamily="34" charset="0"/>
              </a:rPr>
              <a:t>неперечисления</a:t>
            </a:r>
            <a:r>
              <a:rPr lang="ru-RU" dirty="0">
                <a:latin typeface="Arial Narrow" pitchFamily="34" charset="0"/>
              </a:rPr>
              <a:t> соответствующих денежных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894230545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13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836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Обеспечительные меры при </a:t>
            </a:r>
            <a:r>
              <a:rPr lang="ru-RU" sz="2200" cap="all" dirty="0" err="1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неИсполнении</a:t>
            </a: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 </a:t>
            </a:r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обязанности по уплате налога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2327672" y="1258486"/>
            <a:ext cx="7313112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</a:rPr>
              <a:t>Пени начисляются за </a:t>
            </a:r>
            <a:r>
              <a:rPr lang="ru-RU" sz="2400" dirty="0">
                <a:solidFill>
                  <a:srgbClr val="C00000"/>
                </a:solidFill>
                <a:latin typeface="Arial Narrow" pitchFamily="34" charset="0"/>
              </a:rPr>
              <a:t>каждый календарный день просрочки, начиная со следующего </a:t>
            </a:r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</a:rPr>
              <a:t>дня</a:t>
            </a:r>
            <a:r>
              <a:rPr lang="ru-RU" sz="2400" dirty="0">
                <a:solidFill>
                  <a:srgbClr val="C00000"/>
                </a:solidFill>
                <a:latin typeface="Arial Narrow" pitchFamily="34" charset="0"/>
              </a:rPr>
              <a:t> </a:t>
            </a:r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</a:rPr>
              <a:t>до дня погашения задолженности по налогу</a:t>
            </a:r>
            <a:endParaRPr lang="ru-RU" sz="2400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59059" y="1170842"/>
            <a:ext cx="1188000" cy="1188000"/>
          </a:xfrm>
          <a:prstGeom prst="ellipse">
            <a:avLst/>
          </a:prstGeom>
          <a:ln>
            <a:solidFill>
              <a:schemeClr val="bg1">
                <a:lumMod val="85000"/>
              </a:schemeClr>
            </a:solidFill>
          </a:ln>
          <a:effectLst>
            <a:glow rad="101600">
              <a:schemeClr val="accent2">
                <a:satMod val="175000"/>
                <a:alpha val="40000"/>
              </a:schemeClr>
            </a:glow>
          </a:effectLst>
        </p:spPr>
        <p:txBody>
          <a:bodyPr wrap="square" rtlCol="0" anchor="ctr">
            <a:no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b="1" dirty="0" smtClean="0">
                <a:solidFill>
                  <a:schemeClr val="accent2"/>
                </a:solidFill>
                <a:latin typeface="Arial Narrow" pitchFamily="34" charset="0"/>
              </a:rPr>
              <a:t>Ст. 75 НК РФ</a:t>
            </a:r>
          </a:p>
        </p:txBody>
      </p:sp>
      <p:cxnSp>
        <p:nvCxnSpPr>
          <p:cNvPr id="20" name="Прямая соединительная линия 19"/>
          <p:cNvCxnSpPr/>
          <p:nvPr/>
        </p:nvCxnSpPr>
        <p:spPr>
          <a:xfrm>
            <a:off x="1408953" y="3722987"/>
            <a:ext cx="7856967" cy="1450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/>
        </p:nvSpPr>
        <p:spPr>
          <a:xfrm>
            <a:off x="652739" y="3152715"/>
            <a:ext cx="756214" cy="584775"/>
          </a:xfrm>
          <a:prstGeom prst="rect">
            <a:avLst/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ФЛ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29" name="Группа 28"/>
          <p:cNvGrpSpPr/>
          <p:nvPr/>
        </p:nvGrpSpPr>
        <p:grpSpPr>
          <a:xfrm>
            <a:off x="1353059" y="3047811"/>
            <a:ext cx="7680960" cy="728478"/>
            <a:chOff x="1234441" y="3841368"/>
            <a:chExt cx="7680960" cy="728478"/>
          </a:xfrm>
        </p:grpSpPr>
        <p:sp>
          <p:nvSpPr>
            <p:cNvPr id="22" name="TextBox 21"/>
            <p:cNvSpPr txBox="1"/>
            <p:nvPr/>
          </p:nvSpPr>
          <p:spPr>
            <a:xfrm>
              <a:off x="1234441" y="4030980"/>
              <a:ext cx="1165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Пени =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2346960" y="3844526"/>
              <a:ext cx="13258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latin typeface="Arial Narrow" pitchFamily="34" charset="0"/>
                </a:defRPr>
              </a:lvl1pPr>
            </a:lstStyle>
            <a:p>
              <a:r>
                <a:rPr lang="ru-RU" sz="2000" dirty="0"/>
                <a:t>Сумма недоимки</a:t>
              </a: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3611881" y="4026035"/>
              <a:ext cx="1165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х 1/300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27" name="TextBox 26"/>
            <p:cNvSpPr txBox="1"/>
            <p:nvPr/>
          </p:nvSpPr>
          <p:spPr>
            <a:xfrm>
              <a:off x="4540970" y="3841368"/>
              <a:ext cx="24160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latin typeface="Arial Narrow" pitchFamily="34" charset="0"/>
                </a:defRPr>
              </a:lvl1pPr>
            </a:lstStyle>
            <a:p>
              <a:r>
                <a:rPr lang="ru-RU" sz="2000" dirty="0" smtClean="0"/>
                <a:t>ставки рефинансирования</a:t>
              </a:r>
              <a:endParaRPr lang="ru-RU" sz="2000" dirty="0"/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6819900" y="4007638"/>
              <a:ext cx="35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х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26" name="Прямоугольник 25"/>
            <p:cNvSpPr/>
            <p:nvPr/>
          </p:nvSpPr>
          <p:spPr>
            <a:xfrm>
              <a:off x="7172567" y="3861960"/>
              <a:ext cx="1742834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latin typeface="Arial Narrow" pitchFamily="34" charset="0"/>
                </a:rPr>
                <a:t>количество дней просрочки</a:t>
              </a:r>
              <a:endParaRPr lang="ru-RU" dirty="0"/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652739" y="4853648"/>
            <a:ext cx="756214" cy="584775"/>
          </a:xfrm>
          <a:prstGeom prst="rect">
            <a:avLst/>
          </a:prstGeom>
          <a:pattFill prst="ltUpDiag">
            <a:fgClr>
              <a:schemeClr val="bg1">
                <a:lumMod val="95000"/>
              </a:schemeClr>
            </a:fgClr>
            <a:bgClr>
              <a:schemeClr val="bg1"/>
            </a:bgClr>
          </a:pattFill>
        </p:spPr>
        <p:txBody>
          <a:bodyPr wrap="square" rtlCol="0">
            <a:spAutoFit/>
          </a:bodyPr>
          <a:lstStyle/>
          <a:p>
            <a:r>
              <a:rPr lang="ru-RU" sz="3200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ЮЛ</a:t>
            </a:r>
            <a:endParaRPr lang="ru-RU" sz="3200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33" name="Группа 32"/>
          <p:cNvGrpSpPr/>
          <p:nvPr/>
        </p:nvGrpSpPr>
        <p:grpSpPr>
          <a:xfrm>
            <a:off x="1398032" y="4725592"/>
            <a:ext cx="7696200" cy="711044"/>
            <a:chOff x="1234441" y="3841368"/>
            <a:chExt cx="7696200" cy="711044"/>
          </a:xfrm>
        </p:grpSpPr>
        <p:sp>
          <p:nvSpPr>
            <p:cNvPr id="34" name="TextBox 33"/>
            <p:cNvSpPr txBox="1"/>
            <p:nvPr/>
          </p:nvSpPr>
          <p:spPr>
            <a:xfrm>
              <a:off x="1234441" y="4030980"/>
              <a:ext cx="1165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Пени =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35" name="TextBox 34"/>
            <p:cNvSpPr txBox="1"/>
            <p:nvPr/>
          </p:nvSpPr>
          <p:spPr>
            <a:xfrm>
              <a:off x="2346960" y="3844526"/>
              <a:ext cx="13258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latin typeface="Arial Narrow" pitchFamily="34" charset="0"/>
                </a:defRPr>
              </a:lvl1pPr>
            </a:lstStyle>
            <a:p>
              <a:r>
                <a:rPr lang="ru-RU" sz="2000" dirty="0"/>
                <a:t>Сумма недоимки</a:t>
              </a:r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3611881" y="4026035"/>
              <a:ext cx="1165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х 1/300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4540970" y="3841368"/>
              <a:ext cx="24160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latin typeface="Arial Narrow" pitchFamily="34" charset="0"/>
                </a:defRPr>
              </a:lvl1pPr>
            </a:lstStyle>
            <a:p>
              <a:r>
                <a:rPr lang="ru-RU" sz="2000" dirty="0" smtClean="0"/>
                <a:t>ставки рефинансирования</a:t>
              </a:r>
              <a:endParaRPr lang="ru-RU" sz="2000" dirty="0"/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6819900" y="4007638"/>
              <a:ext cx="35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х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39" name="Прямоугольник 38"/>
            <p:cNvSpPr/>
            <p:nvPr/>
          </p:nvSpPr>
          <p:spPr>
            <a:xfrm>
              <a:off x="7187807" y="4060386"/>
              <a:ext cx="1742834" cy="40011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 smtClean="0">
                  <a:latin typeface="Arial Narrow" pitchFamily="34" charset="0"/>
                </a:rPr>
                <a:t>30 дней</a:t>
              </a:r>
              <a:endParaRPr lang="ru-RU" dirty="0"/>
            </a:p>
          </p:txBody>
        </p:sp>
      </p:grpSp>
      <p:cxnSp>
        <p:nvCxnSpPr>
          <p:cNvPr id="2048" name="Прямая соединительная линия 2047"/>
          <p:cNvCxnSpPr/>
          <p:nvPr/>
        </p:nvCxnSpPr>
        <p:spPr>
          <a:xfrm>
            <a:off x="1408953" y="3214081"/>
            <a:ext cx="0" cy="50890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2" name="Группа 41"/>
          <p:cNvGrpSpPr/>
          <p:nvPr/>
        </p:nvGrpSpPr>
        <p:grpSpPr>
          <a:xfrm>
            <a:off x="1398032" y="5519337"/>
            <a:ext cx="8195683" cy="711044"/>
            <a:chOff x="1257675" y="3841368"/>
            <a:chExt cx="8195683" cy="711044"/>
          </a:xfrm>
        </p:grpSpPr>
        <p:sp>
          <p:nvSpPr>
            <p:cNvPr id="43" name="TextBox 42"/>
            <p:cNvSpPr txBox="1"/>
            <p:nvPr/>
          </p:nvSpPr>
          <p:spPr>
            <a:xfrm>
              <a:off x="1257675" y="3964477"/>
              <a:ext cx="1165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Пени =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44" name="TextBox 43"/>
            <p:cNvSpPr txBox="1"/>
            <p:nvPr/>
          </p:nvSpPr>
          <p:spPr>
            <a:xfrm>
              <a:off x="2346960" y="3844526"/>
              <a:ext cx="132588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latin typeface="Arial Narrow" pitchFamily="34" charset="0"/>
                </a:defRPr>
              </a:lvl1pPr>
            </a:lstStyle>
            <a:p>
              <a:r>
                <a:rPr lang="ru-RU" sz="2000" dirty="0"/>
                <a:t>Сумма недоимки</a:t>
              </a:r>
            </a:p>
          </p:txBody>
        </p:sp>
        <p:sp>
          <p:nvSpPr>
            <p:cNvPr id="45" name="TextBox 44"/>
            <p:cNvSpPr txBox="1"/>
            <p:nvPr/>
          </p:nvSpPr>
          <p:spPr>
            <a:xfrm>
              <a:off x="3579221" y="3967636"/>
              <a:ext cx="1165860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х 1/150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46" name="TextBox 45"/>
            <p:cNvSpPr txBox="1"/>
            <p:nvPr/>
          </p:nvSpPr>
          <p:spPr>
            <a:xfrm>
              <a:off x="4540970" y="3841368"/>
              <a:ext cx="2416090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ru-RU"/>
              </a:defPPr>
              <a:lvl1pPr>
                <a:defRPr sz="2400">
                  <a:latin typeface="Arial Narrow" pitchFamily="34" charset="0"/>
                </a:defRPr>
              </a:lvl1pPr>
            </a:lstStyle>
            <a:p>
              <a:r>
                <a:rPr lang="ru-RU" sz="2000" dirty="0" smtClean="0"/>
                <a:t>ставки рефинансирования</a:t>
              </a:r>
              <a:endParaRPr lang="ru-RU" sz="2000" dirty="0"/>
            </a:p>
          </p:txBody>
        </p:sp>
        <p:sp>
          <p:nvSpPr>
            <p:cNvPr id="47" name="TextBox 46"/>
            <p:cNvSpPr txBox="1"/>
            <p:nvPr/>
          </p:nvSpPr>
          <p:spPr>
            <a:xfrm>
              <a:off x="6819900" y="3964478"/>
              <a:ext cx="352666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dirty="0" smtClean="0">
                  <a:latin typeface="Arial Narrow" pitchFamily="34" charset="0"/>
                </a:rPr>
                <a:t>х</a:t>
              </a:r>
              <a:endParaRPr lang="ru-RU" sz="2400" dirty="0">
                <a:latin typeface="Arial Narrow" pitchFamily="34" charset="0"/>
              </a:endParaRPr>
            </a:p>
          </p:txBody>
        </p:sp>
        <p:sp>
          <p:nvSpPr>
            <p:cNvPr id="48" name="Прямоугольник 47"/>
            <p:cNvSpPr/>
            <p:nvPr/>
          </p:nvSpPr>
          <p:spPr>
            <a:xfrm>
              <a:off x="7195800" y="3841368"/>
              <a:ext cx="2257558" cy="70788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2000" dirty="0">
                  <a:latin typeface="Arial Narrow" pitchFamily="34" charset="0"/>
                </a:rPr>
                <a:t>количество дней </a:t>
              </a:r>
              <a:r>
                <a:rPr lang="ru-RU" sz="2000" dirty="0" smtClean="0">
                  <a:latin typeface="Arial Narrow" pitchFamily="34" charset="0"/>
                </a:rPr>
                <a:t>просрочки с 31 дня</a:t>
              </a:r>
              <a:endParaRPr lang="ru-RU" sz="2000" dirty="0">
                <a:latin typeface="Arial Narrow" pitchFamily="34" charset="0"/>
              </a:endParaRPr>
            </a:p>
          </p:txBody>
        </p:sp>
      </p:grpSp>
      <p:cxnSp>
        <p:nvCxnSpPr>
          <p:cNvPr id="2051" name="Прямая соединительная линия 2050"/>
          <p:cNvCxnSpPr/>
          <p:nvPr/>
        </p:nvCxnSpPr>
        <p:spPr>
          <a:xfrm flipH="1">
            <a:off x="1398032" y="4891862"/>
            <a:ext cx="10921" cy="1415176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53" name="Прямая соединительная линия 2052"/>
          <p:cNvCxnSpPr/>
          <p:nvPr/>
        </p:nvCxnSpPr>
        <p:spPr>
          <a:xfrm flipV="1">
            <a:off x="1408953" y="6307038"/>
            <a:ext cx="8108801" cy="315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7375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Стрелка вправо 49"/>
          <p:cNvSpPr/>
          <p:nvPr/>
        </p:nvSpPr>
        <p:spPr>
          <a:xfrm>
            <a:off x="4758818" y="1402486"/>
            <a:ext cx="1332000" cy="4896000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59000">
                <a:schemeClr val="bg1">
                  <a:alpha val="75000"/>
                </a:schemeClr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sz="1800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7" name="Прямоугольник 46"/>
          <p:cNvSpPr/>
          <p:nvPr/>
        </p:nvSpPr>
        <p:spPr>
          <a:xfrm>
            <a:off x="3224656" y="1104900"/>
            <a:ext cx="2272783" cy="5486400"/>
          </a:xfrm>
          <a:prstGeom prst="rect">
            <a:avLst/>
          </a:prstGeom>
          <a:solidFill>
            <a:schemeClr val="accent3">
              <a:lumMod val="40000"/>
              <a:lumOff val="60000"/>
              <a:alpha val="14000"/>
            </a:schemeClr>
          </a:solidFill>
          <a:effectLst>
            <a:softEdge rad="76200"/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836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Меры взыскания задолженности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7" name="Группа 6"/>
          <p:cNvGrpSpPr/>
          <p:nvPr/>
        </p:nvGrpSpPr>
        <p:grpSpPr>
          <a:xfrm>
            <a:off x="1014252" y="1915091"/>
            <a:ext cx="2271794" cy="1469171"/>
            <a:chOff x="1516380" y="1939599"/>
            <a:chExt cx="2271794" cy="733663"/>
          </a:xfrm>
        </p:grpSpPr>
        <p:sp>
          <p:nvSpPr>
            <p:cNvPr id="3" name="Стрелка вправо 2"/>
            <p:cNvSpPr/>
            <p:nvPr/>
          </p:nvSpPr>
          <p:spPr>
            <a:xfrm>
              <a:off x="1516380" y="1939599"/>
              <a:ext cx="2271794" cy="733663"/>
            </a:xfrm>
            <a:prstGeom prst="rightArrow">
              <a:avLst/>
            </a:prstGeom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32000">
                  <a:schemeClr val="bg1">
                    <a:alpha val="75000"/>
                  </a:schemeClr>
                </a:gs>
              </a:gsLst>
              <a:lin ang="0" scaled="1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2071966" y="2124844"/>
              <a:ext cx="1474470" cy="36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Narrow" pitchFamily="34" charset="0"/>
                </a:rPr>
                <a:t>Сумма задолженности </a:t>
              </a:r>
            </a:p>
            <a:p>
              <a:pPr algn="ctr"/>
              <a:r>
                <a:rPr lang="ru-RU" sz="1400" dirty="0" smtClean="0">
                  <a:latin typeface="Arial Narrow" pitchFamily="34" charset="0"/>
                </a:rPr>
                <a:t>≥ 3 тыс. руб.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995163" y="3411951"/>
            <a:ext cx="2271794" cy="1469171"/>
            <a:chOff x="1014252" y="2858476"/>
            <a:chExt cx="2271794" cy="733663"/>
          </a:xfrm>
        </p:grpSpPr>
        <p:sp>
          <p:nvSpPr>
            <p:cNvPr id="15" name="Стрелка вправо 14"/>
            <p:cNvSpPr/>
            <p:nvPr/>
          </p:nvSpPr>
          <p:spPr>
            <a:xfrm>
              <a:off x="1014252" y="2858476"/>
              <a:ext cx="2271794" cy="733663"/>
            </a:xfrm>
            <a:prstGeom prst="rightArrow">
              <a:avLst/>
            </a:prstGeom>
            <a:gradFill flip="none" rotWithShape="1">
              <a:gsLst>
                <a:gs pos="100000">
                  <a:schemeClr val="accent3">
                    <a:lumMod val="60000"/>
                    <a:lumOff val="40000"/>
                  </a:schemeClr>
                </a:gs>
                <a:gs pos="32000">
                  <a:schemeClr val="bg1">
                    <a:alpha val="75000"/>
                  </a:schemeClr>
                </a:gs>
              </a:gsLst>
              <a:lin ang="0" scaled="1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1569401" y="3023593"/>
              <a:ext cx="1474470" cy="36886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Narrow" pitchFamily="34" charset="0"/>
                </a:rPr>
                <a:t>Сумма задолженности </a:t>
              </a:r>
            </a:p>
            <a:p>
              <a:pPr algn="ctr"/>
              <a:r>
                <a:rPr lang="ru-RU" sz="1400" dirty="0" smtClean="0">
                  <a:latin typeface="Arial Narrow" pitchFamily="34" charset="0"/>
                </a:rPr>
                <a:t>&lt; 3 тыс. руб.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60" l="0" r="100000">
                        <a14:foregroundMark x1="43360" y1="18560" x2="43360" y2="18560"/>
                        <a14:foregroundMark x1="29600" y1="94720" x2="29600" y2="947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5416" y="2033775"/>
            <a:ext cx="859473" cy="85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45597" y="3035504"/>
            <a:ext cx="1337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latin typeface="Arial Narrow" pitchFamily="34" charset="0"/>
              </a:rPr>
              <a:t>Задолженность </a:t>
            </a:r>
            <a:endParaRPr lang="ru-RU" sz="1400" dirty="0">
              <a:latin typeface="Arial Narrow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3297277" y="1303200"/>
            <a:ext cx="2181503" cy="4162123"/>
            <a:chOff x="3398520" y="1426726"/>
            <a:chExt cx="1770766" cy="3627998"/>
          </a:xfrm>
        </p:grpSpPr>
        <p:sp>
          <p:nvSpPr>
            <p:cNvPr id="6" name="TextBox 5"/>
            <p:cNvSpPr txBox="1"/>
            <p:nvPr/>
          </p:nvSpPr>
          <p:spPr>
            <a:xfrm>
              <a:off x="3442322" y="2205015"/>
              <a:ext cx="1726964" cy="92333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dirty="0" smtClean="0">
                  <a:latin typeface="Arial Narrow" pitchFamily="34" charset="0"/>
                </a:rPr>
                <a:t>Направление требования об уплате </a:t>
              </a:r>
              <a:endParaRPr lang="ru-RU" sz="1800" dirty="0">
                <a:latin typeface="Arial Narrow" pitchFamily="34" charset="0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3398520" y="3238842"/>
              <a:ext cx="1584960" cy="181588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 Narrow" pitchFamily="34" charset="0"/>
                </a:rPr>
                <a:t>Направление требования об </a:t>
              </a:r>
              <a:r>
                <a:rPr lang="ru-RU" sz="1600" dirty="0">
                  <a:latin typeface="Arial Narrow" pitchFamily="34" charset="0"/>
                </a:rPr>
                <a:t>уплате </a:t>
              </a:r>
              <a:r>
                <a:rPr lang="ru-RU" sz="1600" u="sng" dirty="0">
                  <a:latin typeface="Arial Narrow" pitchFamily="34" charset="0"/>
                </a:rPr>
                <a:t>не позднее одного года </a:t>
              </a:r>
              <a:r>
                <a:rPr lang="ru-RU" sz="1600" dirty="0">
                  <a:latin typeface="Arial Narrow" pitchFamily="34" charset="0"/>
                </a:rPr>
                <a:t>со дня выявления недоимки </a:t>
              </a: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3398521" y="1426726"/>
              <a:ext cx="1726963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4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Ст. 69 НК РФ</a:t>
              </a:r>
              <a:endParaRPr lang="ru-RU" sz="2400" b="1" u="sng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endParaRPr>
            </a:p>
          </p:txBody>
        </p:sp>
      </p:grpSp>
      <p:grpSp>
        <p:nvGrpSpPr>
          <p:cNvPr id="25" name="Группа 24"/>
          <p:cNvGrpSpPr/>
          <p:nvPr/>
        </p:nvGrpSpPr>
        <p:grpSpPr>
          <a:xfrm>
            <a:off x="3410094" y="4963172"/>
            <a:ext cx="1726964" cy="1420106"/>
            <a:chOff x="3398520" y="1195468"/>
            <a:chExt cx="1726964" cy="3546326"/>
          </a:xfrm>
        </p:grpSpPr>
        <p:sp>
          <p:nvSpPr>
            <p:cNvPr id="26" name="TextBox 25"/>
            <p:cNvSpPr txBox="1"/>
            <p:nvPr/>
          </p:nvSpPr>
          <p:spPr>
            <a:xfrm>
              <a:off x="3398520" y="2051737"/>
              <a:ext cx="1726964" cy="269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 Narrow" pitchFamily="34" charset="0"/>
                </a:rPr>
                <a:t>Направление требования об уплате </a:t>
              </a:r>
              <a:r>
                <a:rPr lang="ru-RU" sz="1600" dirty="0">
                  <a:latin typeface="Arial Narrow" pitchFamily="34" charset="0"/>
                </a:rPr>
                <a:t>в течение 20 дней</a:t>
              </a:r>
            </a:p>
          </p:txBody>
        </p:sp>
        <p:sp>
          <p:nvSpPr>
            <p:cNvPr id="28" name="TextBox 27"/>
            <p:cNvSpPr txBox="1"/>
            <p:nvPr/>
          </p:nvSpPr>
          <p:spPr>
            <a:xfrm>
              <a:off x="3398521" y="1195468"/>
              <a:ext cx="1726963" cy="999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Ст. 70 НК РФ</a:t>
              </a:r>
              <a:endParaRPr lang="ru-RU" sz="2000" b="1" u="sng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endParaRPr>
            </a:p>
          </p:txBody>
        </p:sp>
      </p:grpSp>
      <p:grpSp>
        <p:nvGrpSpPr>
          <p:cNvPr id="29" name="Группа 28"/>
          <p:cNvGrpSpPr/>
          <p:nvPr/>
        </p:nvGrpSpPr>
        <p:grpSpPr>
          <a:xfrm>
            <a:off x="1031275" y="4907279"/>
            <a:ext cx="2271794" cy="1475999"/>
            <a:chOff x="1014252" y="2858476"/>
            <a:chExt cx="2271794" cy="689057"/>
          </a:xfrm>
        </p:grpSpPr>
        <p:sp>
          <p:nvSpPr>
            <p:cNvPr id="30" name="Стрелка вправо 29"/>
            <p:cNvSpPr/>
            <p:nvPr/>
          </p:nvSpPr>
          <p:spPr>
            <a:xfrm>
              <a:off x="1014252" y="2858476"/>
              <a:ext cx="2271794" cy="689057"/>
            </a:xfrm>
            <a:prstGeom prst="rightArrow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32000">
                  <a:schemeClr val="bg1">
                    <a:alpha val="75000"/>
                  </a:schemeClr>
                </a:gs>
              </a:gsLst>
              <a:lin ang="0" scaled="1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1347587" y="3030584"/>
              <a:ext cx="1605124" cy="34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Narrow" pitchFamily="34" charset="0"/>
                </a:rPr>
                <a:t>Решение по налоговой проверке вступило в силу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sp>
        <p:nvSpPr>
          <p:cNvPr id="37" name="TextBox 36"/>
          <p:cNvSpPr txBox="1"/>
          <p:nvPr/>
        </p:nvSpPr>
        <p:spPr>
          <a:xfrm>
            <a:off x="6555812" y="1234620"/>
            <a:ext cx="218415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u="sng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Ст. 46 НК РФ</a:t>
            </a:r>
            <a:endParaRPr lang="ru-RU" sz="2400" b="1" u="sng" dirty="0">
              <a:solidFill>
                <a:schemeClr val="tx2">
                  <a:lumMod val="75000"/>
                </a:scheme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</a:endParaRPr>
          </a:p>
        </p:txBody>
      </p:sp>
      <p:sp>
        <p:nvSpPr>
          <p:cNvPr id="46" name="Прямоугольник 45"/>
          <p:cNvSpPr/>
          <p:nvPr/>
        </p:nvSpPr>
        <p:spPr>
          <a:xfrm>
            <a:off x="3266957" y="1219200"/>
            <a:ext cx="2417563" cy="5425440"/>
          </a:xfrm>
          <a:prstGeom prst="rect">
            <a:avLst/>
          </a:prstGeom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grpSp>
        <p:nvGrpSpPr>
          <p:cNvPr id="57" name="Группа 56"/>
          <p:cNvGrpSpPr/>
          <p:nvPr/>
        </p:nvGrpSpPr>
        <p:grpSpPr>
          <a:xfrm>
            <a:off x="6123910" y="1642119"/>
            <a:ext cx="3017751" cy="5022406"/>
            <a:chOff x="6304645" y="1741659"/>
            <a:chExt cx="3017751" cy="5022406"/>
          </a:xfrm>
        </p:grpSpPr>
        <p:grpSp>
          <p:nvGrpSpPr>
            <p:cNvPr id="52" name="Группа 51"/>
            <p:cNvGrpSpPr/>
            <p:nvPr/>
          </p:nvGrpSpPr>
          <p:grpSpPr>
            <a:xfrm>
              <a:off x="6304645" y="1741659"/>
              <a:ext cx="3017751" cy="1169551"/>
              <a:chOff x="6586585" y="1728571"/>
              <a:chExt cx="3017751" cy="1169551"/>
            </a:xfrm>
          </p:grpSpPr>
          <p:sp>
            <p:nvSpPr>
              <p:cNvPr id="22" name="Прямоугольник 21"/>
              <p:cNvSpPr/>
              <p:nvPr/>
            </p:nvSpPr>
            <p:spPr>
              <a:xfrm>
                <a:off x="6586585" y="1728571"/>
                <a:ext cx="294485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800" b="1" u="sng" dirty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Сумма задолженности </a:t>
                </a:r>
              </a:p>
              <a:p>
                <a:r>
                  <a:rPr lang="ru-RU" sz="1800" b="1" u="sng" dirty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≥ 3 тыс. руб.</a:t>
                </a:r>
              </a:p>
            </p:txBody>
          </p:sp>
          <p:sp>
            <p:nvSpPr>
              <p:cNvPr id="38" name="Прямоугольник 37"/>
              <p:cNvSpPr/>
              <p:nvPr/>
            </p:nvSpPr>
            <p:spPr>
              <a:xfrm>
                <a:off x="6586585" y="2374902"/>
                <a:ext cx="3017751" cy="52322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400" dirty="0">
                    <a:latin typeface="Arial Narrow" pitchFamily="34" charset="0"/>
                  </a:rPr>
                  <a:t>не позднее двух месяцев после истечения срока исполнения требования</a:t>
                </a:r>
              </a:p>
            </p:txBody>
          </p:sp>
        </p:grpSp>
        <p:grpSp>
          <p:nvGrpSpPr>
            <p:cNvPr id="48" name="Группа 47"/>
            <p:cNvGrpSpPr/>
            <p:nvPr/>
          </p:nvGrpSpPr>
          <p:grpSpPr>
            <a:xfrm>
              <a:off x="6304645" y="4907278"/>
              <a:ext cx="2981304" cy="1856787"/>
              <a:chOff x="6341091" y="3591467"/>
              <a:chExt cx="2981304" cy="1231699"/>
            </a:xfrm>
          </p:grpSpPr>
          <p:sp>
            <p:nvSpPr>
              <p:cNvPr id="40" name="Прямоугольник 39"/>
              <p:cNvSpPr/>
              <p:nvPr/>
            </p:nvSpPr>
            <p:spPr>
              <a:xfrm>
                <a:off x="6341091" y="3591467"/>
                <a:ext cx="2944856" cy="91873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800" b="1" u="sng" dirty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Сумма задолженности </a:t>
                </a:r>
              </a:p>
              <a:p>
                <a:r>
                  <a:rPr lang="ru-RU" sz="1800" b="1" u="sng" dirty="0" smtClean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&lt; 3 тыс. руб</a:t>
                </a:r>
                <a:r>
                  <a:rPr lang="ru-RU" sz="1800" b="1" u="sng" dirty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. </a:t>
                </a:r>
                <a:r>
                  <a:rPr lang="ru-RU" sz="1600" u="sng" dirty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(в течение трех лет со дня истечения срока исполнения самого раннего требования сумма налога, </a:t>
                </a:r>
                <a:r>
                  <a:rPr lang="ru-RU" sz="1600" u="sng" dirty="0" smtClean="0">
                    <a:solidFill>
                      <a:schemeClr val="tx2">
                        <a:lumMod val="75000"/>
                      </a:schemeClr>
                    </a:solidFill>
                    <a:latin typeface="Arial Narrow" pitchFamily="34" charset="0"/>
                  </a:rPr>
                  <a:t>сбора)</a:t>
                </a:r>
                <a:endParaRPr lang="ru-RU" sz="1800" u="sng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endParaRPr>
              </a:p>
            </p:txBody>
          </p:sp>
          <p:sp>
            <p:nvSpPr>
              <p:cNvPr id="41" name="Прямоугольник 40"/>
              <p:cNvSpPr/>
              <p:nvPr/>
            </p:nvSpPr>
            <p:spPr>
              <a:xfrm>
                <a:off x="6341091" y="4455672"/>
                <a:ext cx="2981304" cy="36749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1600" dirty="0" smtClean="0">
                    <a:latin typeface="Arial Narrow" pitchFamily="34" charset="0"/>
                  </a:rPr>
                  <a:t>в </a:t>
                </a:r>
                <a:r>
                  <a:rPr lang="ru-RU" sz="1400" dirty="0">
                    <a:latin typeface="Arial Narrow" pitchFamily="34" charset="0"/>
                  </a:rPr>
                  <a:t>течение</a:t>
                </a:r>
                <a:r>
                  <a:rPr lang="ru-RU" sz="1600" dirty="0">
                    <a:latin typeface="Arial Narrow" pitchFamily="34" charset="0"/>
                  </a:rPr>
                  <a:t> </a:t>
                </a:r>
                <a:r>
                  <a:rPr lang="ru-RU" sz="1400" dirty="0">
                    <a:latin typeface="Arial Narrow" pitchFamily="34" charset="0"/>
                  </a:rPr>
                  <a:t>двух месяцев со дня истечения </a:t>
                </a:r>
                <a:r>
                  <a:rPr lang="ru-RU" sz="1400" dirty="0" smtClean="0">
                    <a:latin typeface="Arial Narrow" pitchFamily="34" charset="0"/>
                  </a:rPr>
                  <a:t>трехлетнего </a:t>
                </a:r>
                <a:r>
                  <a:rPr lang="ru-RU" sz="1400" dirty="0">
                    <a:latin typeface="Arial Narrow" pitchFamily="34" charset="0"/>
                  </a:rPr>
                  <a:t>срока</a:t>
                </a:r>
              </a:p>
            </p:txBody>
          </p:sp>
        </p:grpSp>
        <p:sp>
          <p:nvSpPr>
            <p:cNvPr id="54" name="Прямоугольник 53"/>
            <p:cNvSpPr/>
            <p:nvPr/>
          </p:nvSpPr>
          <p:spPr>
            <a:xfrm>
              <a:off x="6304645" y="3035504"/>
              <a:ext cx="2944856" cy="138499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800" b="1" u="sng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Сумма задолженности </a:t>
              </a:r>
            </a:p>
            <a:p>
              <a:r>
                <a:rPr lang="ru-RU" sz="1800" b="1" u="sng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превысила 3 </a:t>
              </a:r>
              <a:r>
                <a:rPr lang="ru-RU" sz="1800" b="1" u="sng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тыс. руб</a:t>
              </a:r>
              <a:r>
                <a:rPr lang="ru-RU" sz="1800" b="1" u="sng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. </a:t>
              </a:r>
              <a:r>
                <a:rPr lang="ru-RU" sz="1600" u="sng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(в течение </a:t>
              </a:r>
              <a:r>
                <a:rPr lang="ru-RU" sz="1600" u="sng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3х </a:t>
              </a:r>
              <a:r>
                <a:rPr lang="ru-RU" sz="1600" u="sng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лет со </a:t>
              </a:r>
              <a:r>
                <a:rPr lang="ru-RU" sz="1600" u="sng" dirty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дня истечения срока исполнения самого раннего требования об уплате </a:t>
              </a:r>
              <a:r>
                <a:rPr lang="ru-RU" sz="1600" u="sng" dirty="0" smtClean="0">
                  <a:solidFill>
                    <a:schemeClr val="tx2">
                      <a:lumMod val="75000"/>
                    </a:schemeClr>
                  </a:solidFill>
                  <a:latin typeface="Arial Narrow" pitchFamily="34" charset="0"/>
                </a:rPr>
                <a:t>налога)</a:t>
              </a:r>
              <a:endParaRPr lang="ru-RU" sz="1800" u="sng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endParaRPr>
            </a:p>
          </p:txBody>
        </p:sp>
        <p:sp>
          <p:nvSpPr>
            <p:cNvPr id="55" name="Прямоугольник 54"/>
            <p:cNvSpPr/>
            <p:nvPr/>
          </p:nvSpPr>
          <p:spPr>
            <a:xfrm>
              <a:off x="6304645" y="4395262"/>
              <a:ext cx="294485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400" dirty="0">
                  <a:latin typeface="Arial Narrow" pitchFamily="34" charset="0"/>
                </a:rPr>
                <a:t>в течение двух месяцев со дня, когда указанная сумма превысила 3 </a:t>
              </a:r>
              <a:r>
                <a:rPr lang="ru-RU" sz="1400" dirty="0" smtClean="0">
                  <a:latin typeface="Arial Narrow" pitchFamily="34" charset="0"/>
                </a:rPr>
                <a:t>тыс. руб. 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sp>
        <p:nvSpPr>
          <p:cNvPr id="58" name="Прямоугольник 57"/>
          <p:cNvSpPr/>
          <p:nvPr/>
        </p:nvSpPr>
        <p:spPr>
          <a:xfrm>
            <a:off x="6090818" y="1104900"/>
            <a:ext cx="3137002" cy="5652000"/>
          </a:xfrm>
          <a:prstGeom prst="rect">
            <a:avLst/>
          </a:prstGeom>
          <a:solidFill>
            <a:schemeClr val="accent2">
              <a:alpha val="12000"/>
            </a:schemeClr>
          </a:solidFill>
          <a:effectLst>
            <a:softEdge rad="114300"/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47805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836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Меры взыскания задолженности в соответствии со ст. 46 НК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grpSp>
        <p:nvGrpSpPr>
          <p:cNvPr id="28" name="Группа 27"/>
          <p:cNvGrpSpPr/>
          <p:nvPr/>
        </p:nvGrpSpPr>
        <p:grpSpPr>
          <a:xfrm>
            <a:off x="379904" y="1210206"/>
            <a:ext cx="9260880" cy="394852"/>
            <a:chOff x="767039" y="1512924"/>
            <a:chExt cx="9260880" cy="394852"/>
          </a:xfr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1173480" y="1512924"/>
              <a:ext cx="8854439" cy="394852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Решение о </a:t>
              </a:r>
              <a:r>
                <a:rPr lang="ru-RU" dirty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взыскании за счет денежных средств </a:t>
              </a:r>
              <a:endParaRPr lang="ru-RU" dirty="0" smtClean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endParaRPr>
            </a:p>
          </p:txBody>
        </p:sp>
        <p:cxnSp>
          <p:nvCxnSpPr>
            <p:cNvPr id="13" name="Прямая соединительная линия 12"/>
            <p:cNvCxnSpPr/>
            <p:nvPr/>
          </p:nvCxnSpPr>
          <p:spPr>
            <a:xfrm>
              <a:off x="767039" y="1686102"/>
              <a:ext cx="257789" cy="0"/>
            </a:xfrm>
            <a:prstGeom prst="line">
              <a:avLst/>
            </a:prstGeom>
            <a:grpFill/>
            <a:ln w="34925">
              <a:solidFill>
                <a:schemeClr val="accent4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cxnSp>
        <p:nvCxnSpPr>
          <p:cNvPr id="20" name="Прямая соединительная линия 19"/>
          <p:cNvCxnSpPr/>
          <p:nvPr/>
        </p:nvCxnSpPr>
        <p:spPr>
          <a:xfrm>
            <a:off x="533400" y="3787140"/>
            <a:ext cx="9494519" cy="0"/>
          </a:xfrm>
          <a:prstGeom prst="line">
            <a:avLst/>
          </a:prstGeom>
          <a:ln w="1905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Прямоугольник 23"/>
          <p:cNvSpPr/>
          <p:nvPr/>
        </p:nvSpPr>
        <p:spPr>
          <a:xfrm>
            <a:off x="533401" y="4469038"/>
            <a:ext cx="9182100" cy="523220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непредставление </a:t>
            </a:r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налогоплательщиком-организацией налоговой декларации в налоговый орган в течение 10 дней по истечении установленного срока представления такой декларации</a:t>
            </a:r>
            <a:endParaRPr lang="ru-RU" sz="1400" dirty="0" smtClean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33401" y="5084770"/>
            <a:ext cx="9182100" cy="954107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</p:spPr>
        <p:txBody>
          <a:bodyPr wrap="square" rtlCol="0" anchor="ctr"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неисполнение налогоплательщиком-организацией установленной пунктом 5.1 статьи 23 настоящего Кодекса обязанности по обеспечению получения от налогового органа по месту нахождения организации (по месту учета организации в качестве крупнейшего налогоплательщика) документов в электронной форме по телекоммуникационным каналам связи через оператора электронного документооборота</a:t>
            </a:r>
          </a:p>
        </p:txBody>
      </p:sp>
      <p:sp>
        <p:nvSpPr>
          <p:cNvPr id="23" name="Прямоугольник 22"/>
          <p:cNvSpPr/>
          <p:nvPr/>
        </p:nvSpPr>
        <p:spPr>
          <a:xfrm>
            <a:off x="533401" y="6130892"/>
            <a:ext cx="9182100" cy="738664"/>
          </a:xfrm>
          <a:prstGeom prst="rect">
            <a:avLst/>
          </a:prstGeom>
          <a:solidFill>
            <a:schemeClr val="bg1">
              <a:lumMod val="85000"/>
              <a:alpha val="33000"/>
            </a:schemeClr>
          </a:solidFill>
        </p:spPr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ru-RU" sz="1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неисполнение налогоплательщиком-организацией установленной пунктом 5.1 статьи 23 настоящего Кодекса обязанности по передаче налоговому органу квитанции о приеме требования о представлении документов, требования о представлении пояснений и (или) уведомления о вызове в налоговый орган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571499" y="3905604"/>
            <a:ext cx="9418320" cy="39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u="sng" dirty="0" smtClean="0">
                <a:latin typeface="Arial Narrow" pitchFamily="34" charset="0"/>
              </a:rPr>
              <a:t>Иные причины вынесения решений о приостановлении операций по счетам</a:t>
            </a:r>
            <a:endParaRPr lang="ru-RU" u="sng" dirty="0">
              <a:latin typeface="Arial Narrow" pitchFamily="34" charset="0"/>
            </a:endParaRPr>
          </a:p>
        </p:txBody>
      </p:sp>
      <p:grpSp>
        <p:nvGrpSpPr>
          <p:cNvPr id="30" name="Группа 29"/>
          <p:cNvGrpSpPr/>
          <p:nvPr/>
        </p:nvGrpSpPr>
        <p:grpSpPr>
          <a:xfrm>
            <a:off x="379904" y="1894552"/>
            <a:ext cx="9260882" cy="697370"/>
            <a:chOff x="767038" y="2212510"/>
            <a:chExt cx="9260882" cy="697370"/>
          </a:xfr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8" name="Прямоугольник 7"/>
            <p:cNvSpPr/>
            <p:nvPr/>
          </p:nvSpPr>
          <p:spPr>
            <a:xfrm>
              <a:off x="1173480" y="2212510"/>
              <a:ext cx="8854440" cy="697370"/>
            </a:xfrm>
            <a:prstGeom prst="rect">
              <a:avLst/>
            </a:prstGeom>
            <a:grpFill/>
          </p:spPr>
          <p:txBody>
            <a:bodyPr wrap="square" rtlCol="0" anchor="ctr">
              <a:spAutoFit/>
            </a:bodyPr>
            <a:lstStyle/>
            <a:p>
              <a:pPr algn="ctr"/>
              <a:r>
                <a:rPr lang="ru-RU" dirty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Поручения налогового органа на списание и перечисление в бюджетную систему Российской Федерации денежных средств</a:t>
              </a:r>
            </a:p>
          </p:txBody>
        </p:sp>
        <p:cxnSp>
          <p:nvCxnSpPr>
            <p:cNvPr id="31" name="Прямая соединительная линия 30"/>
            <p:cNvCxnSpPr/>
            <p:nvPr/>
          </p:nvCxnSpPr>
          <p:spPr>
            <a:xfrm>
              <a:off x="767038" y="2570897"/>
              <a:ext cx="257789" cy="0"/>
            </a:xfrm>
            <a:prstGeom prst="line">
              <a:avLst/>
            </a:prstGeom>
            <a:grpFill/>
            <a:ln w="34925">
              <a:solidFill>
                <a:schemeClr val="accent4">
                  <a:lumMod val="50000"/>
                </a:schemeClr>
              </a:solidFill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34" name="Группа 33"/>
          <p:cNvGrpSpPr/>
          <p:nvPr/>
        </p:nvGrpSpPr>
        <p:grpSpPr>
          <a:xfrm>
            <a:off x="379900" y="2875036"/>
            <a:ext cx="9241580" cy="394852"/>
            <a:chOff x="379900" y="2875036"/>
            <a:chExt cx="9241580" cy="394852"/>
          </a:xfrm>
          <a:solidFill>
            <a:schemeClr val="accent2">
              <a:lumMod val="20000"/>
              <a:lumOff val="80000"/>
            </a:schemeClr>
          </a:solidFill>
        </p:grpSpPr>
        <p:grpSp>
          <p:nvGrpSpPr>
            <p:cNvPr id="33" name="Группа 32"/>
            <p:cNvGrpSpPr/>
            <p:nvPr/>
          </p:nvGrpSpPr>
          <p:grpSpPr>
            <a:xfrm>
              <a:off x="379901" y="2875036"/>
              <a:ext cx="9241579" cy="394852"/>
              <a:chOff x="767036" y="3177754"/>
              <a:chExt cx="9241579" cy="394852"/>
            </a:xfrm>
            <a:grpFill/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9" name="Прямоугольник 8"/>
              <p:cNvSpPr/>
              <p:nvPr/>
            </p:nvSpPr>
            <p:spPr>
              <a:xfrm>
                <a:off x="1154174" y="3177754"/>
                <a:ext cx="8854441" cy="394852"/>
              </a:xfrm>
              <a:prstGeom prst="rect">
                <a:avLst/>
              </a:prstGeom>
              <a:grpFill/>
            </p:spPr>
            <p:txBody>
              <a:bodyPr wrap="square" rtlCol="0" anchor="ctr">
                <a:spAutoFit/>
              </a:bodyPr>
              <a:lstStyle/>
              <a:p>
                <a:pPr algn="ctr"/>
                <a:r>
                  <a:rPr lang="ru-RU" dirty="0">
                    <a:solidFill>
                      <a:schemeClr val="tx2">
                        <a:lumMod val="75000"/>
                      </a:schemeClr>
                    </a:solidFill>
                    <a:effectLst>
                      <a:outerShdw blurRad="50800" dist="38100" dir="2700000" algn="tl" rotWithShape="0">
                        <a:prstClr val="black">
                          <a:alpha val="40000"/>
                        </a:prstClr>
                      </a:outerShdw>
                    </a:effectLst>
                    <a:latin typeface="Arial Narrow" pitchFamily="34" charset="0"/>
                  </a:rPr>
                  <a:t>Решения о приостановлении операций по счетам в соответствии со ст. 76 НК РФ</a:t>
                </a:r>
              </a:p>
            </p:txBody>
          </p:sp>
          <p:cxnSp>
            <p:nvCxnSpPr>
              <p:cNvPr id="32" name="Прямая соединительная линия 31"/>
              <p:cNvCxnSpPr/>
              <p:nvPr/>
            </p:nvCxnSpPr>
            <p:spPr>
              <a:xfrm>
                <a:off x="767036" y="3342846"/>
                <a:ext cx="257789" cy="0"/>
              </a:xfrm>
              <a:prstGeom prst="line">
                <a:avLst/>
              </a:prstGeom>
              <a:grpFill/>
            </p:spPr>
          </p:cxnSp>
        </p:grpSp>
        <p:cxnSp>
          <p:nvCxnSpPr>
            <p:cNvPr id="35" name="Прямая соединительная линия 34"/>
            <p:cNvCxnSpPr/>
            <p:nvPr/>
          </p:nvCxnSpPr>
          <p:spPr>
            <a:xfrm>
              <a:off x="379900" y="3039401"/>
              <a:ext cx="257789" cy="0"/>
            </a:xfrm>
            <a:prstGeom prst="line">
              <a:avLst/>
            </a:prstGeom>
            <a:grpFill/>
            <a:ln w="34925">
              <a:solidFill>
                <a:schemeClr val="accent4">
                  <a:lumMod val="50000"/>
                </a:schemeClr>
              </a:solidFill>
              <a:tailEnd type="oval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00409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Стрелка вправо 8"/>
          <p:cNvSpPr/>
          <p:nvPr/>
        </p:nvSpPr>
        <p:spPr>
          <a:xfrm rot="5400000">
            <a:off x="4537911" y="-2563230"/>
            <a:ext cx="1332000" cy="9648000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59000">
                <a:schemeClr val="bg1">
                  <a:alpha val="75000"/>
                </a:schemeClr>
              </a:gs>
            </a:gsLst>
            <a:lin ang="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sz="1800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767039" y="146199"/>
            <a:ext cx="8873745" cy="836781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Меры взыскания задолженности в соответствии со ст. 47 НК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08961" y="1260881"/>
            <a:ext cx="7155180" cy="99988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Недостаточно </a:t>
            </a:r>
            <a:r>
              <a:rPr lang="ru-RU" dirty="0">
                <a:latin typeface="Arial Narrow" pitchFamily="34" charset="0"/>
              </a:rPr>
              <a:t>или </a:t>
            </a:r>
            <a:r>
              <a:rPr lang="ru-RU" dirty="0" smtClean="0">
                <a:latin typeface="Arial Narrow" pitchFamily="34" charset="0"/>
              </a:rPr>
              <a:t>отсутствуют денежные средства </a:t>
            </a:r>
            <a:r>
              <a:rPr lang="ru-RU" dirty="0">
                <a:latin typeface="Arial Narrow" pitchFamily="34" charset="0"/>
              </a:rPr>
              <a:t>на счетах налогоплательщика или </a:t>
            </a:r>
            <a:r>
              <a:rPr lang="ru-RU" dirty="0" smtClean="0">
                <a:latin typeface="Arial Narrow" pitchFamily="34" charset="0"/>
              </a:rPr>
              <a:t>отсутствует информация </a:t>
            </a:r>
            <a:r>
              <a:rPr lang="ru-RU" dirty="0">
                <a:latin typeface="Arial Narrow" pitchFamily="34" charset="0"/>
              </a:rPr>
              <a:t>о счетах налогоплательщика</a:t>
            </a:r>
          </a:p>
        </p:txBody>
      </p:sp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60" l="0" r="100000">
                        <a14:foregroundMark x1="43360" y1="18560" x2="43360" y2="18560"/>
                        <a14:foregroundMark x1="29600" y1="94720" x2="29600" y2="947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33229" y="1219323"/>
            <a:ext cx="750891" cy="75089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494310" y="1979880"/>
            <a:ext cx="133731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smtClean="0">
                <a:solidFill>
                  <a:schemeClr val="accent2">
                    <a:lumMod val="50000"/>
                  </a:schemeClr>
                </a:solidFill>
                <a:latin typeface="Arial Narrow" pitchFamily="34" charset="0"/>
              </a:rPr>
              <a:t>Задолженность </a:t>
            </a:r>
            <a:endParaRPr lang="ru-RU" sz="1400" dirty="0">
              <a:solidFill>
                <a:schemeClr val="accent2">
                  <a:lumMod val="50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05740" y="2943199"/>
            <a:ext cx="999744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latin typeface="Arial Narrow" pitchFamily="34" charset="0"/>
              </a:rPr>
              <a:t>Взыскание по </a:t>
            </a:r>
            <a:r>
              <a:rPr lang="ru-RU" sz="1600" dirty="0">
                <a:latin typeface="Arial Narrow" pitchFamily="34" charset="0"/>
              </a:rPr>
              <a:t>решению руководителя налогового органа путем направления соответствующего постановления судебному приставу-исполнителю для исполнения в порядке, предусмотренном Федеральным законом </a:t>
            </a:r>
            <a:endParaRPr lang="ru-RU" sz="1600" dirty="0" smtClean="0">
              <a:latin typeface="Arial Narrow" pitchFamily="34" charset="0"/>
            </a:endParaRPr>
          </a:p>
          <a:p>
            <a:pPr algn="ctr"/>
            <a:r>
              <a:rPr lang="ru-RU" sz="1600" i="1" dirty="0" smtClean="0">
                <a:latin typeface="Arial Narrow" pitchFamily="34" charset="0"/>
              </a:rPr>
              <a:t>от </a:t>
            </a:r>
            <a:r>
              <a:rPr lang="ru-RU" sz="1600" i="1" dirty="0">
                <a:latin typeface="Arial Narrow" pitchFamily="34" charset="0"/>
              </a:rPr>
              <a:t>02.10.2007 N </a:t>
            </a:r>
            <a:r>
              <a:rPr lang="ru-RU" sz="1600" i="1" dirty="0" smtClean="0">
                <a:latin typeface="Arial Narrow" pitchFamily="34" charset="0"/>
              </a:rPr>
              <a:t>229-ФЗ </a:t>
            </a:r>
            <a:r>
              <a:rPr lang="ru-RU" sz="1600" dirty="0" smtClean="0">
                <a:latin typeface="Arial Narrow" pitchFamily="34" charset="0"/>
              </a:rPr>
              <a:t>"Об исполнительном производстве"</a:t>
            </a:r>
            <a:endParaRPr lang="ru-RU" sz="1600" dirty="0">
              <a:latin typeface="Arial Narrow" pitchFamily="34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117" y="4350617"/>
            <a:ext cx="425922" cy="42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Прямоугольник 11"/>
          <p:cNvSpPr/>
          <p:nvPr/>
        </p:nvSpPr>
        <p:spPr>
          <a:xfrm>
            <a:off x="532706" y="4494798"/>
            <a:ext cx="13646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3 дня</a:t>
            </a:r>
          </a:p>
          <a:p>
            <a:pPr algn="ctr"/>
            <a:r>
              <a:rPr lang="ru-RU" sz="1400" dirty="0" smtClean="0">
                <a:latin typeface="Arial Narrow" pitchFamily="34" charset="0"/>
              </a:rPr>
              <a:t>Возбуждение исполнительного производства</a:t>
            </a:r>
            <a:endParaRPr lang="ru-RU" sz="1400" dirty="0"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108674" y="4494798"/>
            <a:ext cx="1364674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800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5 дней</a:t>
            </a:r>
          </a:p>
          <a:p>
            <a:pPr algn="ctr"/>
            <a:r>
              <a:rPr lang="ru-RU" sz="1400" dirty="0">
                <a:latin typeface="Arial Narrow" pitchFamily="34" charset="0"/>
              </a:rPr>
              <a:t>Срок для добровольного исполнения</a:t>
            </a:r>
          </a:p>
        </p:txBody>
      </p:sp>
      <p:pic>
        <p:nvPicPr>
          <p:cNvPr id="14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5438" y="4350617"/>
            <a:ext cx="425922" cy="42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5" name="Прямоугольник 14"/>
          <p:cNvSpPr/>
          <p:nvPr/>
        </p:nvSpPr>
        <p:spPr>
          <a:xfrm>
            <a:off x="4028399" y="4525190"/>
            <a:ext cx="136467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400" dirty="0">
                <a:latin typeface="Arial Narrow" pitchFamily="34" charset="0"/>
              </a:rPr>
              <a:t>Обращение взыскания на имущество должника </a:t>
            </a:r>
          </a:p>
        </p:txBody>
      </p:sp>
      <p:cxnSp>
        <p:nvCxnSpPr>
          <p:cNvPr id="16" name="Прямая со стрелкой 15"/>
          <p:cNvCxnSpPr>
            <a:stCxn id="12" idx="3"/>
            <a:endCxn id="13" idx="1"/>
          </p:cNvCxnSpPr>
          <p:nvPr/>
        </p:nvCxnSpPr>
        <p:spPr>
          <a:xfrm>
            <a:off x="1897380" y="5002630"/>
            <a:ext cx="2112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>
            <a:stCxn id="13" idx="3"/>
            <a:endCxn id="15" idx="1"/>
          </p:cNvCxnSpPr>
          <p:nvPr/>
        </p:nvCxnSpPr>
        <p:spPr>
          <a:xfrm flipV="1">
            <a:off x="3473348" y="5002244"/>
            <a:ext cx="555051" cy="386"/>
          </a:xfrm>
          <a:prstGeom prst="straightConnector1">
            <a:avLst/>
          </a:prstGeom>
          <a:ln w="22225" cmpd="dbl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5498720" y="4333570"/>
            <a:ext cx="975701" cy="6102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itchFamily="34" charset="0"/>
              </a:rPr>
              <a:t>денежные</a:t>
            </a:r>
            <a:r>
              <a:rPr lang="ru-RU" dirty="0"/>
              <a:t> </a:t>
            </a:r>
            <a:r>
              <a:rPr lang="ru-RU" sz="1400" dirty="0">
                <a:latin typeface="Arial Narrow" pitchFamily="34" charset="0"/>
              </a:rPr>
              <a:t>средства</a:t>
            </a:r>
          </a:p>
        </p:txBody>
      </p:sp>
      <p:cxnSp>
        <p:nvCxnSpPr>
          <p:cNvPr id="22" name="Прямая со стрелкой 21"/>
          <p:cNvCxnSpPr/>
          <p:nvPr/>
        </p:nvCxnSpPr>
        <p:spPr>
          <a:xfrm>
            <a:off x="5211047" y="4655453"/>
            <a:ext cx="2112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3" name="Прямоугольник 22"/>
          <p:cNvSpPr/>
          <p:nvPr/>
        </p:nvSpPr>
        <p:spPr>
          <a:xfrm>
            <a:off x="5498720" y="5086725"/>
            <a:ext cx="115858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itchFamily="34" charset="0"/>
              </a:rPr>
              <a:t>иное имущество</a:t>
            </a:r>
          </a:p>
        </p:txBody>
      </p:sp>
      <p:cxnSp>
        <p:nvCxnSpPr>
          <p:cNvPr id="24" name="Прямая со стрелкой 23"/>
          <p:cNvCxnSpPr/>
          <p:nvPr/>
        </p:nvCxnSpPr>
        <p:spPr>
          <a:xfrm>
            <a:off x="5203911" y="5348335"/>
            <a:ext cx="211294" cy="0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Прямоугольник 20"/>
          <p:cNvSpPr/>
          <p:nvPr/>
        </p:nvSpPr>
        <p:spPr>
          <a:xfrm>
            <a:off x="6916727" y="4740633"/>
            <a:ext cx="13814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latin typeface="Arial Narrow" pitchFamily="34" charset="0"/>
              </a:rPr>
              <a:t>исполнительский сбор 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7301" y="4350617"/>
            <a:ext cx="425922" cy="4267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TextBox 24"/>
          <p:cNvSpPr txBox="1"/>
          <p:nvPr/>
        </p:nvSpPr>
        <p:spPr>
          <a:xfrm>
            <a:off x="6398221" y="4769386"/>
            <a:ext cx="358140" cy="3948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solidFill>
                  <a:schemeClr val="accent1"/>
                </a:solidFill>
                <a:latin typeface="Arial Narrow" pitchFamily="34" charset="0"/>
              </a:rPr>
              <a:t>+</a:t>
            </a:r>
            <a:endParaRPr lang="ru-RU" dirty="0">
              <a:solidFill>
                <a:schemeClr val="accent1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3934948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39132</TotalTime>
  <Words>951</Words>
  <Application>Microsoft Office PowerPoint</Application>
  <PresentationFormat>Произвольный</PresentationFormat>
  <Paragraphs>136</Paragraphs>
  <Slides>11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5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Правоприменительная практика и соблюдение обязательных требований при взыскании налоговой задолженности </vt:lpstr>
      <vt:lpstr>Динамика совокупной задолженности, млрд. руб.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Зобнина Ирина Сергеевна</cp:lastModifiedBy>
  <cp:revision>602</cp:revision>
  <cp:lastPrinted>2021-02-04T15:13:00Z</cp:lastPrinted>
  <dcterms:created xsi:type="dcterms:W3CDTF">2019-04-30T10:46:03Z</dcterms:created>
  <dcterms:modified xsi:type="dcterms:W3CDTF">2021-05-13T13:13:26Z</dcterms:modified>
</cp:coreProperties>
</file>