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3"/>
  </p:notesMasterIdLst>
  <p:sldIdLst>
    <p:sldId id="392" r:id="rId5"/>
    <p:sldId id="394" r:id="rId6"/>
    <p:sldId id="414" r:id="rId7"/>
    <p:sldId id="415" r:id="rId8"/>
    <p:sldId id="416" r:id="rId9"/>
    <p:sldId id="417" r:id="rId10"/>
    <p:sldId id="419" r:id="rId11"/>
    <p:sldId id="418" r:id="rId12"/>
  </p:sldIdLst>
  <p:sldSz cx="10325100" cy="7150100"/>
  <p:notesSz cx="6858000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4"/>
    <a:srgbClr val="CCFFFF"/>
    <a:srgbClr val="FFFFCC"/>
    <a:srgbClr val="C7605D"/>
    <a:srgbClr val="C96765"/>
    <a:srgbClr val="6898C0"/>
    <a:srgbClr val="91BADB"/>
    <a:srgbClr val="F5801F"/>
    <a:srgbClr val="ECECEC"/>
    <a:srgbClr val="7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8901" autoAdjust="0"/>
    <p:restoredTop sz="94660"/>
  </p:normalViewPr>
  <p:slideViewPr>
    <p:cSldViewPr snapToGrid="0">
      <p:cViewPr varScale="1">
        <p:scale>
          <a:sx n="112" d="100"/>
          <a:sy n="112" d="100"/>
        </p:scale>
        <p:origin x="-1512" y="-90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notesMaster" Target="notesMasters/notes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viewProps" Target="viewProps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65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4" tIns="45920" rIns="91834" bIns="459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201"/>
            <a:ext cx="5486400" cy="3908614"/>
          </a:xfrm>
          <a:prstGeom prst="rect">
            <a:avLst/>
          </a:prstGeom>
        </p:spPr>
        <p:txBody>
          <a:bodyPr vert="horz" lIns="91834" tIns="45920" rIns="91834" bIns="459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65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6" Type="http://schemas.microsoft.com/office/2007/relationships/hdphoto" Target="../media/hdphoto2.wdp"/><Relationship Id="rId5" Type="http://schemas.openxmlformats.org/officeDocument/2006/relationships/image" Target="../media/image9.png"/><Relationship Id="rId4" Type="http://schemas.microsoft.com/office/2007/relationships/hdphoto" Target="../media/hdphoto1.wdp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image" Target="../media/image15.png"/><Relationship Id="rId3" Type="http://schemas.microsoft.com/office/2007/relationships/hdphoto" Target="../media/hdphoto4.wdp"/><Relationship Id="rId7" Type="http://schemas.microsoft.com/office/2007/relationships/hdphoto" Target="../media/hdphoto6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.png"/><Relationship Id="rId5" Type="http://schemas.microsoft.com/office/2007/relationships/hdphoto" Target="../media/hdphoto5.wdp"/><Relationship Id="rId4" Type="http://schemas.openxmlformats.org/officeDocument/2006/relationships/image" Target="../media/image13.png"/><Relationship Id="rId9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png"/><Relationship Id="rId3" Type="http://schemas.openxmlformats.org/officeDocument/2006/relationships/image" Target="../media/image14.png"/><Relationship Id="rId7" Type="http://schemas.microsoft.com/office/2007/relationships/hdphoto" Target="../media/hdphoto4.wdp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2.png"/><Relationship Id="rId5" Type="http://schemas.openxmlformats.org/officeDocument/2006/relationships/image" Target="../media/image16.png"/><Relationship Id="rId4" Type="http://schemas.microsoft.com/office/2007/relationships/hdphoto" Target="../media/hdphoto6.wdp"/><Relationship Id="rId9" Type="http://schemas.microsoft.com/office/2007/relationships/hdphoto" Target="../media/hdphoto5.wdp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Правоприменительная практика и соблюдение обязательных требований при взыскании налоговой задолженности 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7680" y="5196840"/>
            <a:ext cx="5166360" cy="13024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err="1">
                <a:latin typeface="Arial Narrow" pitchFamily="34" charset="0"/>
              </a:rPr>
              <a:t>Врио</a:t>
            </a:r>
            <a:r>
              <a:rPr lang="ru-RU" dirty="0">
                <a:latin typeface="Arial Narrow" pitchFamily="34" charset="0"/>
              </a:rPr>
              <a:t> заместителя руководителя </a:t>
            </a: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УФНС России по Вологодской области</a:t>
            </a:r>
          </a:p>
          <a:p>
            <a:r>
              <a:rPr lang="ru-RU" dirty="0" smtClean="0">
                <a:latin typeface="Arial Narrow" pitchFamily="34" charset="0"/>
              </a:rPr>
              <a:t>А.С. </a:t>
            </a:r>
            <a:r>
              <a:rPr lang="ru-RU" dirty="0" err="1" smtClean="0">
                <a:latin typeface="Arial Narrow" pitchFamily="34" charset="0"/>
              </a:rPr>
              <a:t>Немеш</a:t>
            </a:r>
            <a:endParaRPr lang="ru-RU" dirty="0" smtClean="0">
              <a:latin typeface="Arial Narrow" pitchFamily="34" charset="0"/>
            </a:endParaRPr>
          </a:p>
          <a:p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719" y="252879"/>
            <a:ext cx="8491261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Обращение взыскания на дебиторскую задолженность в рамках ст. 76 НК РФ</a:t>
            </a: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1" name="Рисунок 6" descr="C:\Users\panova_ea\Desktop\ФНС\Новая папка\word\jpg\true-logo-FNS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482428" y="1832492"/>
            <a:ext cx="1512888" cy="15890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" name="Рисунок 11"/>
          <p:cNvPicPr>
            <a:picLocks noChangeAspect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292" b="99636" l="78" r="99375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35770" y="1815465"/>
            <a:ext cx="1941798" cy="1715135"/>
          </a:xfrm>
          <a:prstGeom prst="rect">
            <a:avLst/>
          </a:prstGeom>
        </p:spPr>
      </p:pic>
      <p:sp>
        <p:nvSpPr>
          <p:cNvPr id="13" name="Двойная стрелка влево/вправо 12"/>
          <p:cNvSpPr/>
          <p:nvPr/>
        </p:nvSpPr>
        <p:spPr>
          <a:xfrm>
            <a:off x="3426644" y="2158590"/>
            <a:ext cx="2880320" cy="733663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17000">
                <a:schemeClr val="accent1">
                  <a:tint val="44500"/>
                  <a:satMod val="160000"/>
                </a:schemeClr>
              </a:gs>
              <a:gs pos="45000">
                <a:schemeClr val="bg1"/>
              </a:gs>
              <a:gs pos="85000">
                <a:srgbClr val="D2DDF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glow>
              <a:schemeClr val="accent1">
                <a:satMod val="175000"/>
                <a:alpha val="48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>
            <a:spAutoFit/>
          </a:bodyPr>
          <a:lstStyle/>
          <a:p>
            <a:pPr algn="ctr"/>
            <a:r>
              <a:rPr lang="ru-RU" b="1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Сведения</a:t>
            </a:r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1249130" y="1430785"/>
            <a:ext cx="1979484" cy="338328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ФНС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813438" y="1382954"/>
            <a:ext cx="2186651" cy="433989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ФССП</a:t>
            </a:r>
          </a:p>
        </p:txBody>
      </p:sp>
      <p:pic>
        <p:nvPicPr>
          <p:cNvPr id="16" name="Picture 2" descr="C:\Users\3500-01-516\Desktop\Слайды\Человечки\CD8FCA28-054B-45B9-9151-7616D88B82D2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0" b="100000" l="10000" r="9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38712" y="4318608"/>
            <a:ext cx="1656184" cy="175969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TextBox 16"/>
          <p:cNvSpPr txBox="1"/>
          <p:nvPr/>
        </p:nvSpPr>
        <p:spPr>
          <a:xfrm>
            <a:off x="1332281" y="4416591"/>
            <a:ext cx="2320606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Установление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имущественного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права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651600" y="4452961"/>
            <a:ext cx="2320606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Арест </a:t>
            </a:r>
          </a:p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дебиторской задолженности</a:t>
            </a:r>
          </a:p>
        </p:txBody>
      </p:sp>
      <p:sp>
        <p:nvSpPr>
          <p:cNvPr id="19" name="Двойная стрелка влево/вправо 18"/>
          <p:cNvSpPr/>
          <p:nvPr/>
        </p:nvSpPr>
        <p:spPr>
          <a:xfrm rot="2363288">
            <a:off x="2416931" y="3847566"/>
            <a:ext cx="2019424" cy="784357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17000">
                <a:schemeClr val="accent1">
                  <a:tint val="44500"/>
                  <a:satMod val="160000"/>
                </a:schemeClr>
              </a:gs>
              <a:gs pos="45000">
                <a:schemeClr val="bg1"/>
              </a:gs>
              <a:gs pos="85000">
                <a:srgbClr val="D2DDF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glow>
              <a:schemeClr val="accent1">
                <a:satMod val="175000"/>
                <a:alpha val="48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0" name="Двойная стрелка влево/вправо 19"/>
          <p:cNvSpPr/>
          <p:nvPr/>
        </p:nvSpPr>
        <p:spPr>
          <a:xfrm rot="19236712" flipH="1">
            <a:off x="5641888" y="3862443"/>
            <a:ext cx="2019424" cy="784357"/>
          </a:xfrm>
          <a:prstGeom prst="leftRightArrow">
            <a:avLst/>
          </a:prstGeom>
          <a:gradFill flip="none" rotWithShape="1">
            <a:gsLst>
              <a:gs pos="0">
                <a:schemeClr val="accent1">
                  <a:tint val="66000"/>
                  <a:satMod val="160000"/>
                </a:schemeClr>
              </a:gs>
              <a:gs pos="17000">
                <a:schemeClr val="accent1">
                  <a:tint val="44500"/>
                  <a:satMod val="160000"/>
                </a:schemeClr>
              </a:gs>
              <a:gs pos="45000">
                <a:schemeClr val="bg1"/>
              </a:gs>
              <a:gs pos="85000">
                <a:srgbClr val="D2DDF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  <a:tileRect/>
          </a:gradFill>
          <a:ln>
            <a:noFill/>
          </a:ln>
          <a:effectLst>
            <a:glow>
              <a:schemeClr val="accent1">
                <a:satMod val="175000"/>
                <a:alpha val="48000"/>
              </a:schemeClr>
            </a:glow>
          </a:effectLst>
          <a:scene3d>
            <a:camera prst="orthographicFront">
              <a:rot lat="0" lon="0" rev="0"/>
            </a:camera>
            <a:lightRig rig="threePt" dir="t"/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spAutoFit/>
          </a:bodyPr>
          <a:lstStyle/>
          <a:p>
            <a:pPr algn="ctr"/>
            <a:endParaRPr lang="ru-RU" b="1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1" name="Скругленный прямоугольник 20"/>
          <p:cNvSpPr/>
          <p:nvPr/>
        </p:nvSpPr>
        <p:spPr>
          <a:xfrm>
            <a:off x="1482428" y="6253997"/>
            <a:ext cx="6908039" cy="72008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В 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2020 </a:t>
            </a:r>
            <a:r>
              <a:rPr lang="ru-RU" b="1" dirty="0" smtClean="0">
                <a:solidFill>
                  <a:schemeClr val="tx1"/>
                </a:solidFill>
                <a:latin typeface="Arial Narrow" pitchFamily="34" charset="0"/>
              </a:rPr>
              <a:t>году при обращении взыскания на дебиторскую задолженность</a:t>
            </a:r>
            <a:r>
              <a:rPr lang="ru-RU" b="1" dirty="0" smtClean="0">
                <a:solidFill>
                  <a:schemeClr val="bg1"/>
                </a:solidFill>
                <a:latin typeface="Arial Narrow" pitchFamily="34" charset="0"/>
              </a:rPr>
              <a:t> </a:t>
            </a:r>
            <a:r>
              <a:rPr lang="ru-RU" b="1" dirty="0" smtClean="0">
                <a:solidFill>
                  <a:srgbClr val="FF0000"/>
                </a:solidFill>
                <a:latin typeface="Arial Narrow" pitchFamily="34" charset="0"/>
              </a:rPr>
              <a:t>взыскано 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72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млн. руб. 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2235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с двумя вырезанными противолежащими углами 4"/>
          <p:cNvSpPr/>
          <p:nvPr/>
        </p:nvSpPr>
        <p:spPr>
          <a:xfrm>
            <a:off x="1167097" y="1592796"/>
            <a:ext cx="8366369" cy="1008112"/>
          </a:xfrm>
          <a:prstGeom prst="snip2DiagRect">
            <a:avLst>
              <a:gd name="adj1" fmla="val 0"/>
              <a:gd name="adj2" fmla="val 50000"/>
            </a:avLst>
          </a:prstGeom>
          <a:gradFill>
            <a:gsLst>
              <a:gs pos="18000">
                <a:schemeClr val="accent6">
                  <a:lumMod val="60000"/>
                  <a:lumOff val="40000"/>
                </a:schemeClr>
              </a:gs>
              <a:gs pos="77000">
                <a:schemeClr val="accent1">
                  <a:lumMod val="30000"/>
                  <a:lumOff val="70000"/>
                </a:schemeClr>
              </a:gs>
            </a:gsLst>
            <a:lin ang="8400000" scaled="0"/>
          </a:gradFill>
          <a:ln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Задолженность образована по результатам налоговой проверки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457726" y="1592796"/>
            <a:ext cx="7200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1.</a:t>
            </a:r>
          </a:p>
        </p:txBody>
      </p:sp>
      <p:sp>
        <p:nvSpPr>
          <p:cNvPr id="7" name="Прямоугольник с двумя вырезанными противолежащими углами 6"/>
          <p:cNvSpPr/>
          <p:nvPr/>
        </p:nvSpPr>
        <p:spPr>
          <a:xfrm>
            <a:off x="1198332" y="2854253"/>
            <a:ext cx="8335134" cy="1008112"/>
          </a:xfrm>
          <a:prstGeom prst="snip2DiagRect">
            <a:avLst>
              <a:gd name="adj1" fmla="val 0"/>
              <a:gd name="adj2" fmla="val 50000"/>
            </a:avLst>
          </a:prstGeom>
          <a:gradFill>
            <a:gsLst>
              <a:gs pos="18000">
                <a:schemeClr val="accent6">
                  <a:lumMod val="60000"/>
                  <a:lumOff val="40000"/>
                </a:schemeClr>
              </a:gs>
              <a:gs pos="77000">
                <a:schemeClr val="accent1">
                  <a:lumMod val="30000"/>
                  <a:lumOff val="70000"/>
                </a:schemeClr>
              </a:gs>
            </a:gsLst>
            <a:lin ang="8400000" scaled="0"/>
          </a:gradFill>
          <a:ln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Задолженность числится за налогоплательщиком более трех месяцев</a:t>
            </a:r>
          </a:p>
        </p:txBody>
      </p:sp>
      <p:sp>
        <p:nvSpPr>
          <p:cNvPr id="8" name="TextBox 7"/>
          <p:cNvSpPr txBox="1"/>
          <p:nvPr/>
        </p:nvSpPr>
        <p:spPr>
          <a:xfrm>
            <a:off x="488960" y="2854253"/>
            <a:ext cx="7200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2.</a:t>
            </a:r>
          </a:p>
        </p:txBody>
      </p:sp>
      <p:sp>
        <p:nvSpPr>
          <p:cNvPr id="9" name="Прямоугольник с двумя вырезанными противолежащими углами 8"/>
          <p:cNvSpPr/>
          <p:nvPr/>
        </p:nvSpPr>
        <p:spPr>
          <a:xfrm>
            <a:off x="1209040" y="4149080"/>
            <a:ext cx="8324426" cy="1008112"/>
          </a:xfrm>
          <a:prstGeom prst="snip2DiagRect">
            <a:avLst>
              <a:gd name="adj1" fmla="val 0"/>
              <a:gd name="adj2" fmla="val 50000"/>
            </a:avLst>
          </a:prstGeom>
          <a:gradFill>
            <a:gsLst>
              <a:gs pos="18000">
                <a:schemeClr val="accent6">
                  <a:lumMod val="60000"/>
                  <a:lumOff val="40000"/>
                </a:schemeClr>
              </a:gs>
              <a:gs pos="77000">
                <a:schemeClr val="accent1">
                  <a:lumMod val="30000"/>
                  <a:lumOff val="70000"/>
                </a:schemeClr>
              </a:gs>
            </a:gsLst>
            <a:lin ang="8400000" scaled="0"/>
          </a:gradFill>
          <a:ln>
            <a:gradFill flip="none" rotWithShape="1">
              <a:gsLst>
                <a:gs pos="100000">
                  <a:schemeClr val="accent1">
                    <a:tint val="66000"/>
                    <a:satMod val="160000"/>
                  </a:schemeClr>
                </a:gs>
                <a:gs pos="50000">
                  <a:schemeClr val="accent1">
                    <a:tint val="44500"/>
                    <a:satMod val="160000"/>
                  </a:schemeClr>
                </a:gs>
                <a:gs pos="0">
                  <a:schemeClr val="accent6">
                    <a:lumMod val="60000"/>
                    <a:lumOff val="40000"/>
                  </a:schemeClr>
                </a:gs>
              </a:gsLst>
              <a:lin ang="13500000" scaled="1"/>
              <a:tileRect/>
            </a:gra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Зависимость организаций установлена в соответствии с гражданским </a:t>
            </a:r>
            <a:r>
              <a:rPr lang="ru-RU" sz="24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законодательством РФ</a:t>
            </a:r>
            <a:endParaRPr lang="ru-RU" sz="2400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524469" y="4149080"/>
            <a:ext cx="720080" cy="648072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rmAutofit fontScale="85000" lnSpcReduction="20000"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48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accent6">
                    <a:lumMod val="75000"/>
                  </a:schemeClr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3.</a:t>
            </a:r>
          </a:p>
        </p:txBody>
      </p:sp>
      <p:sp>
        <p:nvSpPr>
          <p:cNvPr id="11" name="Скругленный прямоугольник 10"/>
          <p:cNvSpPr/>
          <p:nvPr/>
        </p:nvSpPr>
        <p:spPr>
          <a:xfrm>
            <a:off x="1167097" y="5690758"/>
            <a:ext cx="7984576" cy="1080120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По 1 заявлению </a:t>
            </a:r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погашено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11,6</a:t>
            </a:r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 млн. руб</a:t>
            </a: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.</a:t>
            </a:r>
          </a:p>
          <a:p>
            <a:pPr algn="ctr"/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По 7 заявлениям требования налоговых органов удовлетворены на сумму 27,7 млн. руб., </a:t>
            </a:r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погашено </a:t>
            </a:r>
            <a:r>
              <a:rPr lang="ru-RU" sz="2400" b="1" dirty="0">
                <a:solidFill>
                  <a:srgbClr val="C00000"/>
                </a:solidFill>
                <a:latin typeface="Arial Narrow" pitchFamily="34" charset="0"/>
              </a:rPr>
              <a:t>16,1</a:t>
            </a:r>
            <a:r>
              <a:rPr lang="ru-RU" b="1" dirty="0">
                <a:solidFill>
                  <a:srgbClr val="C00000"/>
                </a:solidFill>
                <a:latin typeface="Arial Narrow" pitchFamily="34" charset="0"/>
              </a:rPr>
              <a:t> млн руб</a:t>
            </a:r>
            <a:r>
              <a:rPr lang="ru-RU" b="1" dirty="0">
                <a:solidFill>
                  <a:schemeClr val="tx1"/>
                </a:solidFill>
                <a:latin typeface="Arial Narrow" pitchFamily="34" charset="0"/>
              </a:rPr>
              <a:t>.</a:t>
            </a:r>
          </a:p>
        </p:txBody>
      </p:sp>
      <p:sp>
        <p:nvSpPr>
          <p:cNvPr id="1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911755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Условия взыскания задолженности с взаимозависимых лиц в порядке пп.2. п.2 ст.45 НК РФ</a:t>
            </a:r>
          </a:p>
        </p:txBody>
      </p:sp>
    </p:spTree>
    <p:extLst>
      <p:ext uri="{BB962C8B-B14F-4D97-AF65-F5344CB8AC3E}">
        <p14:creationId xmlns:p14="http://schemas.microsoft.com/office/powerpoint/2010/main" val="36517552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491068" y="43133"/>
            <a:ext cx="9499600" cy="1096353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0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Выявление признаков сокрытия денежных средств либо имущества и направление материалов в следственные органы в соответствии со ст. 199.2 УК РФ</a:t>
            </a:r>
            <a:endParaRPr lang="ru-RU" sz="20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92831" y="1869387"/>
            <a:ext cx="2592288" cy="2439230"/>
          </a:xfrm>
          <a:prstGeom prst="rect">
            <a:avLst/>
          </a:prstGeom>
        </p:spPr>
      </p:pic>
      <p:sp>
        <p:nvSpPr>
          <p:cNvPr id="8" name="TextBox 7"/>
          <p:cNvSpPr txBox="1"/>
          <p:nvPr/>
        </p:nvSpPr>
        <p:spPr>
          <a:xfrm>
            <a:off x="3074819" y="1496640"/>
            <a:ext cx="2736304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800" b="1" i="0" u="sng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Ответственность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2319866" y="2077206"/>
            <a:ext cx="7560734" cy="393502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Courier New" pitchFamily="49" charset="0"/>
              <a:buChar char="o"/>
              <a:tabLst/>
            </a:pPr>
            <a:r>
              <a:rPr lang="ru-RU" sz="1800" noProof="0" dirty="0" smtClean="0">
                <a:latin typeface="Arial Narrow" pitchFamily="34" charset="0"/>
                <a:ea typeface="+mj-ea"/>
                <a:cs typeface="+mj-cs"/>
              </a:rPr>
              <a:t>Штраф в размере от 200 тыс. </a:t>
            </a:r>
            <a:r>
              <a:rPr lang="ru-RU" sz="1800" dirty="0" smtClean="0">
                <a:latin typeface="Arial Narrow" pitchFamily="34" charset="0"/>
                <a:ea typeface="+mj-ea"/>
                <a:cs typeface="+mj-cs"/>
              </a:rPr>
              <a:t>до 2 млн. руб.</a:t>
            </a: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Courier New" pitchFamily="49" charset="0"/>
              <a:buChar char="o"/>
              <a:tabLst/>
            </a:pPr>
            <a:endParaRPr lang="ru-RU" sz="1800" dirty="0" smtClean="0">
              <a:latin typeface="Arial Narrow" pitchFamily="34" charset="0"/>
              <a:ea typeface="+mj-ea"/>
              <a:cs typeface="+mj-cs"/>
            </a:endParaRP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Courier New" pitchFamily="49" charset="0"/>
              <a:buChar char="o"/>
              <a:tabLst/>
            </a:pPr>
            <a:r>
              <a:rPr kumimoji="0" lang="ru-RU" sz="1800" i="0" u="none" strike="noStrike" kern="1200" cap="none" spc="0" normalizeH="0" baseline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Принудительные работы на срок до 5 лет с лишением права занимать определенные должности или заниматься определенной деятельностью на срок до трех лет или</a:t>
            </a:r>
            <a:r>
              <a:rPr kumimoji="0" lang="ru-RU" sz="1800" i="0" u="none" strike="noStrike" kern="1200" cap="none" spc="0" normalizeH="0" noProof="0" dirty="0" smtClean="0">
                <a:ln>
                  <a:noFill/>
                </a:ln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 без такового</a:t>
            </a: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Courier New" pitchFamily="49" charset="0"/>
              <a:buChar char="o"/>
              <a:tabLst/>
            </a:pPr>
            <a:endParaRPr kumimoji="0" lang="ru-RU" sz="1800" i="0" u="none" strike="noStrike" kern="1200" cap="none" spc="0" normalizeH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  <a:p>
            <a:pPr marL="457200" indent="-457200" defTabSz="1043056">
              <a:spcBef>
                <a:spcPct val="0"/>
              </a:spcBef>
              <a:buClr>
                <a:schemeClr val="accent1">
                  <a:lumMod val="75000"/>
                </a:schemeClr>
              </a:buClr>
              <a:buFont typeface="Courier New" pitchFamily="49" charset="0"/>
              <a:buChar char="o"/>
            </a:pPr>
            <a:r>
              <a:rPr lang="ru-RU" sz="1800" baseline="0" dirty="0" smtClean="0">
                <a:latin typeface="Arial Narrow" pitchFamily="34" charset="0"/>
                <a:ea typeface="+mj-ea"/>
                <a:cs typeface="+mj-cs"/>
              </a:rPr>
              <a:t>Лишение</a:t>
            </a:r>
            <a:r>
              <a:rPr lang="ru-RU" sz="1800" dirty="0" smtClean="0">
                <a:latin typeface="Arial Narrow" pitchFamily="34" charset="0"/>
                <a:ea typeface="+mj-ea"/>
                <a:cs typeface="+mj-cs"/>
              </a:rPr>
              <a:t> свободы на срок до семи лет с </a:t>
            </a:r>
            <a:r>
              <a:rPr lang="ru-RU" sz="1800" dirty="0">
                <a:latin typeface="Arial Narrow" pitchFamily="34" charset="0"/>
                <a:ea typeface="+mj-ea"/>
                <a:cs typeface="+mj-cs"/>
              </a:rPr>
              <a:t>лишением права занимать определенные должности или заниматься определенной деятельностью на срок до трех лет или без </a:t>
            </a:r>
            <a:r>
              <a:rPr lang="ru-RU" sz="1800" dirty="0" smtClean="0">
                <a:latin typeface="Arial Narrow" pitchFamily="34" charset="0"/>
                <a:ea typeface="+mj-ea"/>
                <a:cs typeface="+mj-cs"/>
              </a:rPr>
              <a:t>такового </a:t>
            </a: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  <a:p>
            <a:pPr marL="457200" marR="0" indent="-457200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>
                <a:schemeClr val="accent1">
                  <a:lumMod val="75000"/>
                </a:schemeClr>
              </a:buClr>
              <a:buSzTx/>
              <a:buFont typeface="Courier New" pitchFamily="49" charset="0"/>
              <a:buChar char="o"/>
              <a:tabLst/>
            </a:pPr>
            <a:endParaRPr kumimoji="0" lang="ru-RU" sz="1800" i="0" u="none" strike="noStrike" kern="1200" cap="none" spc="0" normalizeH="0" baseline="0" noProof="0" dirty="0" smtClean="0">
              <a:ln>
                <a:noFill/>
              </a:ln>
              <a:effectLst/>
              <a:uLnTx/>
              <a:uFillTx/>
              <a:latin typeface="Arial Narrow" pitchFamily="34" charset="0"/>
              <a:ea typeface="+mj-ea"/>
              <a:cs typeface="+mj-cs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43010" y="4116023"/>
            <a:ext cx="2320606" cy="745495"/>
          </a:xfrm>
          <a:prstGeom prst="rect">
            <a:avLst/>
          </a:prstGeom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ctr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0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Сокрытие имущества</a:t>
            </a:r>
          </a:p>
        </p:txBody>
      </p:sp>
      <p:cxnSp>
        <p:nvCxnSpPr>
          <p:cNvPr id="12" name="Прямая соединительная линия 11"/>
          <p:cNvCxnSpPr/>
          <p:nvPr/>
        </p:nvCxnSpPr>
        <p:spPr>
          <a:xfrm>
            <a:off x="2472267" y="1496640"/>
            <a:ext cx="8466" cy="3676493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3" name="Скругленный прямоугольник 12"/>
          <p:cNvSpPr/>
          <p:nvPr/>
        </p:nvSpPr>
        <p:spPr>
          <a:xfrm>
            <a:off x="617371" y="5745419"/>
            <a:ext cx="8594362" cy="1095648"/>
          </a:xfrm>
          <a:prstGeom prst="roundRect">
            <a:avLst/>
          </a:prstGeom>
          <a:solidFill>
            <a:schemeClr val="accent1">
              <a:lumMod val="20000"/>
              <a:lumOff val="80000"/>
            </a:schemeClr>
          </a:solidFill>
          <a:ln>
            <a:solidFill>
              <a:schemeClr val="accent1">
                <a:lumMod val="40000"/>
                <a:lumOff val="60000"/>
              </a:schemeClr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  <a:scene3d>
            <a:camera prst="orthographicFront"/>
            <a:lightRig rig="threePt" dir="t"/>
          </a:scene3d>
          <a:sp3d>
            <a:bevelT/>
          </a:sp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</a:rPr>
              <a:t>За </a:t>
            </a:r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</a:rPr>
              <a:t>2020 </a:t>
            </a:r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</a:rPr>
              <a:t>год в следственные органы в соответствии со ст. 199.2 УК РФ возбуждено </a:t>
            </a:r>
            <a:endParaRPr lang="ru-RU" dirty="0" smtClean="0">
              <a:solidFill>
                <a:sysClr val="windowText" lastClr="000000"/>
              </a:solidFill>
              <a:latin typeface="Arial Narrow" pitchFamily="34" charset="0"/>
            </a:endParaRPr>
          </a:p>
          <a:p>
            <a:pPr algn="ctr"/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</a:rPr>
              <a:t>11 уголовных </a:t>
            </a:r>
            <a:r>
              <a:rPr lang="ru-RU" dirty="0" smtClean="0">
                <a:solidFill>
                  <a:sysClr val="windowText" lastClr="000000"/>
                </a:solidFill>
                <a:latin typeface="Arial Narrow" pitchFamily="34" charset="0"/>
              </a:rPr>
              <a:t>дел</a:t>
            </a:r>
          </a:p>
          <a:p>
            <a:pPr algn="ctr"/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Погашено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155,7 </a:t>
            </a:r>
            <a:r>
              <a:rPr lang="ru-RU" sz="2400" b="1" dirty="0" smtClean="0">
                <a:solidFill>
                  <a:srgbClr val="FF0000"/>
                </a:solidFill>
                <a:latin typeface="Arial Narrow" pitchFamily="34" charset="0"/>
              </a:rPr>
              <a:t>млн. руб.</a:t>
            </a:r>
            <a:endParaRPr lang="ru-RU" sz="2400" b="1" dirty="0">
              <a:solidFill>
                <a:srgbClr val="FF00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845023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Группа 23"/>
          <p:cNvGrpSpPr/>
          <p:nvPr/>
        </p:nvGrpSpPr>
        <p:grpSpPr>
          <a:xfrm>
            <a:off x="0" y="2793695"/>
            <a:ext cx="2328334" cy="3101494"/>
            <a:chOff x="5080000" y="3105574"/>
            <a:chExt cx="2328334" cy="3101494"/>
          </a:xfrm>
        </p:grpSpPr>
        <p:sp>
          <p:nvSpPr>
            <p:cNvPr id="23" name="Овал 22"/>
            <p:cNvSpPr/>
            <p:nvPr/>
          </p:nvSpPr>
          <p:spPr>
            <a:xfrm>
              <a:off x="5295900" y="3757196"/>
              <a:ext cx="2112434" cy="2074333"/>
            </a:xfrm>
            <a:prstGeom prst="ellipse">
              <a:avLst/>
            </a:prstGeom>
            <a:noFill/>
            <a:ln w="28575">
              <a:solidFill>
                <a:schemeClr val="tx1"/>
              </a:solidFill>
            </a:ln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6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19" name="Прямоугольник 18"/>
            <p:cNvSpPr/>
            <p:nvPr/>
          </p:nvSpPr>
          <p:spPr>
            <a:xfrm>
              <a:off x="5080000" y="3105574"/>
              <a:ext cx="1354666" cy="3101494"/>
            </a:xfrm>
            <a:prstGeom prst="rect">
              <a:avLst/>
            </a:prstGeom>
            <a:solidFill>
              <a:schemeClr val="bg1"/>
            </a:solidFill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b="1" dirty="0" smtClean="0">
                <a:solidFill>
                  <a:srgbClr val="009900"/>
                </a:solidFill>
                <a:latin typeface="Arial Narrow" pitchFamily="34" charset="0"/>
              </a:endParaRPr>
            </a:p>
          </p:txBody>
        </p:sp>
      </p:grp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47112" y="115566"/>
            <a:ext cx="9470555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Взыскание задолженности с контролирующих лиц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 rot="5400000" flipV="1">
            <a:off x="7232650" y="3042526"/>
            <a:ext cx="0" cy="394852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7767528" y="3631583"/>
            <a:ext cx="2057402" cy="394852"/>
          </a:xfrm>
          <a:prstGeom prst="rect">
            <a:avLst/>
          </a:prstGeom>
          <a:pattFill prst="lt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effectLst>
            <a:softEdge rad="63500"/>
          </a:effectLst>
        </p:spPr>
        <p:txBody>
          <a:bodyPr wrap="square" rtlCol="0">
            <a:spAutoFit/>
          </a:bodyPr>
          <a:lstStyle>
            <a:defPPr>
              <a:defRPr lang="ru-RU"/>
            </a:defPPr>
            <a:lvl1pPr algn="ctr">
              <a:defRPr>
                <a:latin typeface="Arial Narrow" pitchFamily="34" charset="0"/>
              </a:defRPr>
            </a:lvl1pPr>
          </a:lstStyle>
          <a:p>
            <a:r>
              <a:rPr lang="ru-RU" dirty="0"/>
              <a:t>Директор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795684" y="3101758"/>
            <a:ext cx="2057402" cy="394852"/>
          </a:xfrm>
          <a:prstGeom prst="rect">
            <a:avLst/>
          </a:prstGeom>
          <a:pattFill prst="ltDnDiag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effectLst>
            <a:softEdge rad="63500"/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Narrow" pitchFamily="34" charset="0"/>
              </a:rPr>
              <a:t>Учредители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15" name="Прямоугольник 14"/>
          <p:cNvSpPr/>
          <p:nvPr/>
        </p:nvSpPr>
        <p:spPr>
          <a:xfrm>
            <a:off x="1914103" y="1708313"/>
            <a:ext cx="5953124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000" b="1" dirty="0">
                <a:latin typeface="Arial Narrow" pitchFamily="34" charset="0"/>
              </a:rPr>
              <a:t>ФЕДЕРАЛЬНЫЙ </a:t>
            </a:r>
            <a:r>
              <a:rPr lang="ru-RU" sz="2000" b="1" dirty="0" smtClean="0">
                <a:latin typeface="Arial Narrow" pitchFamily="34" charset="0"/>
              </a:rPr>
              <a:t>ЗАКОН от 26.10.2002 №</a:t>
            </a:r>
            <a:r>
              <a:rPr lang="en-US" sz="2000" b="1" dirty="0">
                <a:latin typeface="Arial Narrow" pitchFamily="34" charset="0"/>
              </a:rPr>
              <a:t> 127-</a:t>
            </a:r>
            <a:r>
              <a:rPr lang="ru-RU" sz="2000" b="1" dirty="0">
                <a:latin typeface="Arial Narrow" pitchFamily="34" charset="0"/>
              </a:rPr>
              <a:t>ФЗ</a:t>
            </a:r>
          </a:p>
          <a:p>
            <a:pPr algn="ctr"/>
            <a:r>
              <a:rPr lang="ru-RU" sz="2000" b="1" dirty="0" smtClean="0">
                <a:latin typeface="Arial Narrow" pitchFamily="34" charset="0"/>
              </a:rPr>
              <a:t>О </a:t>
            </a:r>
            <a:r>
              <a:rPr lang="ru-RU" sz="2000" b="1" dirty="0">
                <a:latin typeface="Arial Narrow" pitchFamily="34" charset="0"/>
              </a:rPr>
              <a:t>НЕСОСТОЯТЕЛЬНОСТИ (БАНКРОТСТВЕ) </a:t>
            </a:r>
            <a:endParaRPr lang="ru-RU" sz="2000" b="1" dirty="0">
              <a:latin typeface="Arial Narrow" pitchFamily="34" charset="0"/>
            </a:endParaRPr>
          </a:p>
        </p:txBody>
      </p:sp>
      <p:grpSp>
        <p:nvGrpSpPr>
          <p:cNvPr id="20" name="Группа 19"/>
          <p:cNvGrpSpPr/>
          <p:nvPr/>
        </p:nvGrpSpPr>
        <p:grpSpPr>
          <a:xfrm>
            <a:off x="243417" y="3627350"/>
            <a:ext cx="2057400" cy="1710266"/>
            <a:chOff x="3302000" y="2624667"/>
            <a:chExt cx="2057400" cy="1710266"/>
          </a:xfrm>
        </p:grpSpPr>
        <p:sp>
          <p:nvSpPr>
            <p:cNvPr id="21" name="Овал 20"/>
            <p:cNvSpPr/>
            <p:nvPr/>
          </p:nvSpPr>
          <p:spPr>
            <a:xfrm>
              <a:off x="3471333" y="2624667"/>
              <a:ext cx="1718734" cy="1710266"/>
            </a:xfrm>
            <a:prstGeom prst="ellips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txBody>
            <a:bodyPr wrap="square" rtlCol="0" anchor="ctr">
              <a:no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sz="1600" b="1" dirty="0" smtClean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  <p:sp>
          <p:nvSpPr>
            <p:cNvPr id="22" name="TextBox 21"/>
            <p:cNvSpPr txBox="1"/>
            <p:nvPr/>
          </p:nvSpPr>
          <p:spPr>
            <a:xfrm>
              <a:off x="3302000" y="3172421"/>
              <a:ext cx="2057400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rial Narrow" pitchFamily="34" charset="0"/>
                </a:rPr>
                <a:t>Контролирующие </a:t>
              </a:r>
            </a:p>
            <a:p>
              <a:pPr algn="ctr"/>
              <a:r>
                <a:rPr lang="ru-RU" sz="1600" b="1" dirty="0" smtClean="0">
                  <a:solidFill>
                    <a:schemeClr val="bg1"/>
                  </a:solidFill>
                  <a:latin typeface="Arial Narrow" pitchFamily="34" charset="0"/>
                </a:rPr>
                <a:t>лица</a:t>
              </a:r>
              <a:endParaRPr lang="ru-RU" sz="1600" b="1" dirty="0">
                <a:solidFill>
                  <a:schemeClr val="bg1"/>
                </a:solidFill>
                <a:latin typeface="Arial Narrow" pitchFamily="34" charset="0"/>
              </a:endParaRPr>
            </a:p>
          </p:txBody>
        </p:sp>
      </p:grpSp>
      <p:cxnSp>
        <p:nvCxnSpPr>
          <p:cNvPr id="26" name="Прямая соединительная линия 25"/>
          <p:cNvCxnSpPr/>
          <p:nvPr/>
        </p:nvCxnSpPr>
        <p:spPr>
          <a:xfrm flipV="1">
            <a:off x="2131484" y="3627350"/>
            <a:ext cx="1676400" cy="8467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Прямая соединительная линия 27"/>
          <p:cNvCxnSpPr/>
          <p:nvPr/>
        </p:nvCxnSpPr>
        <p:spPr>
          <a:xfrm flipV="1">
            <a:off x="2180168" y="5169776"/>
            <a:ext cx="1676400" cy="8467"/>
          </a:xfrm>
          <a:prstGeom prst="line">
            <a:avLst/>
          </a:prstGeom>
          <a:ln>
            <a:solidFill>
              <a:schemeClr val="tx1"/>
            </a:solidFill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7" name="Прямоугольник 26"/>
          <p:cNvSpPr/>
          <p:nvPr/>
        </p:nvSpPr>
        <p:spPr>
          <a:xfrm>
            <a:off x="3856568" y="3142602"/>
            <a:ext cx="3376082" cy="9694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latin typeface="Arial Narrow" pitchFamily="34" charset="0"/>
              </a:rPr>
              <a:t>Ключевые </a:t>
            </a:r>
            <a:r>
              <a:rPr lang="ru-RU" sz="1900" dirty="0">
                <a:latin typeface="Arial Narrow" pitchFamily="34" charset="0"/>
              </a:rPr>
              <a:t>должностные лица, </a:t>
            </a:r>
            <a:endParaRPr lang="ru-RU" sz="1900" dirty="0" smtClean="0">
              <a:latin typeface="Arial Narrow" pitchFamily="34" charset="0"/>
            </a:endParaRPr>
          </a:p>
          <a:p>
            <a:r>
              <a:rPr lang="ru-RU" sz="1900" dirty="0" smtClean="0">
                <a:latin typeface="Arial Narrow" pitchFamily="34" charset="0"/>
              </a:rPr>
              <a:t>осуществляющие </a:t>
            </a:r>
            <a:r>
              <a:rPr lang="ru-RU" sz="1900" dirty="0">
                <a:latin typeface="Arial Narrow" pitchFamily="34" charset="0"/>
              </a:rPr>
              <a:t>корпоративный </a:t>
            </a:r>
            <a:endParaRPr lang="ru-RU" sz="1900" dirty="0" smtClean="0">
              <a:latin typeface="Arial Narrow" pitchFamily="34" charset="0"/>
            </a:endParaRPr>
          </a:p>
          <a:p>
            <a:r>
              <a:rPr lang="ru-RU" sz="1900" dirty="0" smtClean="0">
                <a:latin typeface="Arial Narrow" pitchFamily="34" charset="0"/>
              </a:rPr>
              <a:t>контроль</a:t>
            </a:r>
            <a:endParaRPr lang="ru-RU" sz="1900" dirty="0">
              <a:latin typeface="Arial Narrow" pitchFamily="34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766" r="89844">
                        <a14:foregroundMark x1="32031" y1="18359" x2="32031" y2="18359"/>
                        <a14:foregroundMark x1="51172" y1="14063" x2="51172" y2="14063"/>
                        <a14:foregroundMark x1="44141" y1="22266" x2="44141" y2="22266"/>
                        <a14:foregroundMark x1="68750" y1="15234" x2="68750" y2="15234"/>
                        <a14:foregroundMark x1="50000" y1="19141" x2="50000" y2="19141"/>
                        <a14:foregroundMark x1="43750" y1="49609" x2="43750" y2="49609"/>
                        <a14:foregroundMark x1="45313" y1="45313" x2="45313" y2="45313"/>
                        <a14:foregroundMark x1="51563" y1="41016" x2="51563" y2="41016"/>
                        <a14:foregroundMark x1="48047" y1="36719" x2="48047" y2="36719"/>
                        <a14:foregroundMark x1="42188" y1="37891" x2="42188" y2="37891"/>
                        <a14:foregroundMark x1="45313" y1="36719" x2="45313" y2="36719"/>
                        <a14:foregroundMark x1="40625" y1="40625" x2="40625" y2="40625"/>
                        <a14:foregroundMark x1="42969" y1="46094" x2="42969" y2="46094"/>
                        <a14:foregroundMark x1="42188" y1="53516" x2="42188" y2="53516"/>
                        <a14:foregroundMark x1="55078" y1="70703" x2="55078" y2="70703"/>
                        <a14:foregroundMark x1="56796" y1="39806" x2="56796" y2="39806"/>
                        <a14:foregroundMark x1="55340" y1="35437" x2="55340" y2="35437"/>
                        <a14:foregroundMark x1="59709" y1="43689" x2="59709" y2="43689"/>
                        <a14:foregroundMark x1="59223" y1="50971" x2="59223" y2="50971"/>
                        <a14:foregroundMark x1="46602" y1="74757" x2="46602" y2="74757"/>
                        <a14:foregroundMark x1="44175" y1="80583" x2="44175" y2="80583"/>
                        <a14:foregroundMark x1="55340" y1="84951" x2="55340" y2="849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9766" y="3363260"/>
            <a:ext cx="855133" cy="85513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30" name="Прямая соединительная линия 29"/>
          <p:cNvCxnSpPr/>
          <p:nvPr/>
        </p:nvCxnSpPr>
        <p:spPr>
          <a:xfrm rot="5400000" flipV="1">
            <a:off x="7232650" y="3629113"/>
            <a:ext cx="0" cy="394852"/>
          </a:xfrm>
          <a:prstGeom prst="line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Прямоугольник 28"/>
          <p:cNvSpPr/>
          <p:nvPr/>
        </p:nvSpPr>
        <p:spPr>
          <a:xfrm>
            <a:off x="3856568" y="4688429"/>
            <a:ext cx="4119032" cy="9796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900" dirty="0" smtClean="0">
                <a:latin typeface="Arial Narrow" pitchFamily="34" charset="0"/>
              </a:rPr>
              <a:t>Выгодоприобретатели</a:t>
            </a:r>
            <a:r>
              <a:rPr lang="ru-RU" dirty="0" smtClean="0"/>
              <a:t> </a:t>
            </a:r>
            <a:r>
              <a:rPr lang="ru-RU" sz="1900" dirty="0">
                <a:latin typeface="Arial Narrow" pitchFamily="34" charset="0"/>
              </a:rPr>
              <a:t>от недобросовестной деятельности должника</a:t>
            </a:r>
          </a:p>
        </p:txBody>
      </p:sp>
    </p:spTree>
    <p:extLst>
      <p:ext uri="{BB962C8B-B14F-4D97-AF65-F5344CB8AC3E}">
        <p14:creationId xmlns:p14="http://schemas.microsoft.com/office/powerpoint/2010/main" val="2037463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61" name="Стрелка вправо 2060"/>
          <p:cNvSpPr/>
          <p:nvPr/>
        </p:nvSpPr>
        <p:spPr>
          <a:xfrm rot="20380837">
            <a:off x="4677946" y="4404321"/>
            <a:ext cx="2463800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85000">
                <a:srgbClr val="D2DDF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28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47112" y="115566"/>
            <a:ext cx="932746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Обращение Взыскания на активы контролирующего лица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0" r="100000">
                        <a14:foregroundMark x1="30303" y1="13372" x2="30303" y2="13372"/>
                        <a14:foregroundMark x1="71212" y1="13372" x2="71212" y2="13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01126" y="5509835"/>
            <a:ext cx="1581150" cy="137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0" r="100000">
                        <a14:foregroundMark x1="47959" y1="10615" x2="47959" y2="10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12065" y="4930004"/>
            <a:ext cx="9334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50" name="Стрелка вправо 49"/>
          <p:cNvSpPr/>
          <p:nvPr/>
        </p:nvSpPr>
        <p:spPr>
          <a:xfrm>
            <a:off x="4645013" y="5655810"/>
            <a:ext cx="1992853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85000">
                <a:srgbClr val="D2DDF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062" name="TextBox 2061"/>
          <p:cNvSpPr txBox="1"/>
          <p:nvPr/>
        </p:nvSpPr>
        <p:spPr>
          <a:xfrm>
            <a:off x="4783778" y="4988890"/>
            <a:ext cx="2252133" cy="69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Narrow" pitchFamily="34" charset="0"/>
              </a:rPr>
              <a:t>Перевод </a:t>
            </a:r>
          </a:p>
          <a:p>
            <a:pPr algn="ctr"/>
            <a:r>
              <a:rPr lang="ru-RU" dirty="0" smtClean="0">
                <a:latin typeface="Arial Narrow" pitchFamily="34" charset="0"/>
              </a:rPr>
              <a:t>активов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2063" name="Picture 10" descr="C:\Users\3500-01-516\Desktop\Слайды\Человечки\image-18-05-21-02-17-3.jpeg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10000" b="96500" l="10000" r="90000">
                        <a14:foregroundMark x1="40000" y1="83000" x2="40000" y2="83000"/>
                      </a14:backgroundRemoval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09189" y="651933"/>
            <a:ext cx="3071648" cy="307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3" name="Стрелка вправо 52"/>
          <p:cNvSpPr/>
          <p:nvPr/>
        </p:nvSpPr>
        <p:spPr>
          <a:xfrm rot="7220360">
            <a:off x="2773475" y="3476434"/>
            <a:ext cx="872624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4" name="Стрелка вправо 53"/>
          <p:cNvSpPr/>
          <p:nvPr/>
        </p:nvSpPr>
        <p:spPr>
          <a:xfrm rot="5400000">
            <a:off x="4170639" y="3608924"/>
            <a:ext cx="872624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55" name="Стрелка вправо 54"/>
          <p:cNvSpPr/>
          <p:nvPr/>
        </p:nvSpPr>
        <p:spPr>
          <a:xfrm rot="2976562">
            <a:off x="5678455" y="3445995"/>
            <a:ext cx="872624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pic>
        <p:nvPicPr>
          <p:cNvPr id="2064" name="Picture 11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36058" y="4738080"/>
            <a:ext cx="2573730" cy="20888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5" name="Picture 12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162395" y="2917947"/>
            <a:ext cx="1674632" cy="1359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66" name="Picture 13"/>
          <p:cNvPicPr>
            <a:picLocks noChangeAspect="1" noChangeArrowheads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89925" y="4894889"/>
            <a:ext cx="13144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21008" y="3224772"/>
            <a:ext cx="941387" cy="149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916355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97609" y="4321766"/>
            <a:ext cx="1314450" cy="1066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9" name="Стрелка вправо 18"/>
          <p:cNvSpPr/>
          <p:nvPr/>
        </p:nvSpPr>
        <p:spPr>
          <a:xfrm rot="870770">
            <a:off x="2337713" y="4750293"/>
            <a:ext cx="4212055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8" name="Стрелка вправо 17"/>
          <p:cNvSpPr/>
          <p:nvPr/>
        </p:nvSpPr>
        <p:spPr>
          <a:xfrm rot="20716951">
            <a:off x="2338522" y="2456368"/>
            <a:ext cx="4212055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47112" y="115566"/>
            <a:ext cx="9343555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Обращение Взыскания на активы контролирующего лица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pic>
        <p:nvPicPr>
          <p:cNvPr id="6" name="Picture 10" descr="C:\Users\3500-01-516\Desktop\Слайды\Человечки\image-18-05-21-02-17-3.jpeg"/>
          <p:cNvPicPr>
            <a:picLocks noChangeAspect="1" noChangeArrowheads="1"/>
          </p:cNvPicPr>
          <p:nvPr/>
        </p:nvPicPr>
        <p:blipFill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10000" b="96500" l="10000" r="90000">
                        <a14:foregroundMark x1="40000" y1="83000" x2="40000" y2="83000"/>
                      </a14:backgroundRemoval>
                    </a14:imgEffect>
                    <a14:imgEffect>
                      <a14:brightnessContrast bright="-40000" contras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209746" y="1990232"/>
            <a:ext cx="3071648" cy="30716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70945" y="4713195"/>
            <a:ext cx="1710267" cy="6973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dirty="0" smtClean="0">
                <a:latin typeface="Arial Narrow" pitchFamily="34" charset="0"/>
              </a:rPr>
              <a:t>Налоговые органы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16208" y="1616105"/>
            <a:ext cx="941387" cy="149514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0" b="100000" l="0" r="100000">
                        <a14:foregroundMark x1="30303" y1="13372" x2="30303" y2="13372"/>
                        <a14:foregroundMark x1="71212" y1="13372" x2="71212" y2="13372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67020" y="4793128"/>
            <a:ext cx="1581150" cy="137352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" name="Picture 1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857595" y="1385480"/>
            <a:ext cx="1674632" cy="135912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3" name="Picture 11"/>
          <p:cNvPicPr>
            <a:picLocks noChangeAspect="1" noChangeArrowheads="1"/>
          </p:cNvPicPr>
          <p:nvPr/>
        </p:nvPicPr>
        <p:blipFill>
          <a:blip r:embed="rId2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48714" y="3263024"/>
            <a:ext cx="1787311" cy="145057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8" name="Picture 4"/>
          <p:cNvPicPr>
            <a:picLocks noChangeAspect="1" noChangeArrowheads="1"/>
          </p:cNvPicPr>
          <p:nvPr/>
        </p:nvPicPr>
        <p:blipFill>
          <a:blip r:embed="rId8">
            <a:extLst>
              <a:ext uri="{BEBA8EAE-BF5A-486C-A8C5-ECC9F3942E4B}">
                <a14:imgProps xmlns:a14="http://schemas.microsoft.com/office/drawing/2010/main">
                  <a14:imgLayer r:embed="rId9">
                    <a14:imgEffect>
                      <a14:backgroundRemoval t="0" b="100000" l="0" r="100000">
                        <a14:foregroundMark x1="47959" y1="10615" x2="47959" y2="10615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699931" y="3008620"/>
            <a:ext cx="933450" cy="17049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4" name="Стрелка вправо 13"/>
          <p:cNvSpPr/>
          <p:nvPr/>
        </p:nvSpPr>
        <p:spPr>
          <a:xfrm>
            <a:off x="2484857" y="3617634"/>
            <a:ext cx="1088076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6" name="Стрелка вправо 15"/>
          <p:cNvSpPr/>
          <p:nvPr/>
        </p:nvSpPr>
        <p:spPr>
          <a:xfrm rot="20380837">
            <a:off x="6083632" y="2736201"/>
            <a:ext cx="1025386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85000">
                <a:srgbClr val="D2DDF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17" name="Стрелка вправо 16"/>
          <p:cNvSpPr/>
          <p:nvPr/>
        </p:nvSpPr>
        <p:spPr>
          <a:xfrm rot="1272211">
            <a:off x="5990019" y="4489225"/>
            <a:ext cx="1212611" cy="631190"/>
          </a:xfrm>
          <a:prstGeom prst="rightArrow">
            <a:avLst/>
          </a:prstGeom>
          <a:gradFill>
            <a:gsLst>
              <a:gs pos="3000">
                <a:schemeClr val="bg1"/>
              </a:gs>
              <a:gs pos="85000">
                <a:srgbClr val="D2DDF1"/>
              </a:gs>
              <a:gs pos="100000">
                <a:schemeClr val="accent1">
                  <a:lumMod val="60000"/>
                  <a:lumOff val="40000"/>
                </a:schemeClr>
              </a:gs>
            </a:gsLst>
            <a:lin ang="0" scaled="1"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05594415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Стрелка вправо 15"/>
          <p:cNvSpPr/>
          <p:nvPr/>
        </p:nvSpPr>
        <p:spPr>
          <a:xfrm>
            <a:off x="5503333" y="4509120"/>
            <a:ext cx="1807489" cy="1224136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15" name="Стрелка вправо 14"/>
          <p:cNvSpPr/>
          <p:nvPr/>
        </p:nvSpPr>
        <p:spPr>
          <a:xfrm>
            <a:off x="5503333" y="2904051"/>
            <a:ext cx="1807489" cy="1224136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807978" y="115566"/>
            <a:ext cx="9157289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algn="ctr"/>
            <a:r>
              <a:rPr lang="ru-RU" sz="24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Способы урегулирования задолженности</a:t>
            </a:r>
          </a:p>
        </p:txBody>
      </p:sp>
      <p:sp>
        <p:nvSpPr>
          <p:cNvPr id="6" name="Стрелка вправо 5"/>
          <p:cNvSpPr/>
          <p:nvPr/>
        </p:nvSpPr>
        <p:spPr>
          <a:xfrm>
            <a:off x="5432670" y="1397291"/>
            <a:ext cx="1807489" cy="1224136"/>
          </a:xfrm>
          <a:prstGeom prst="rightArrow">
            <a:avLst/>
          </a:prstGeom>
          <a:gradFill flip="none" rotWithShape="1">
            <a:gsLst>
              <a:gs pos="100000">
                <a:schemeClr val="accent1">
                  <a:tint val="66000"/>
                  <a:satMod val="160000"/>
                </a:schemeClr>
              </a:gs>
              <a:gs pos="83000">
                <a:schemeClr val="accent1">
                  <a:tint val="44500"/>
                  <a:satMod val="160000"/>
                </a:schemeClr>
              </a:gs>
              <a:gs pos="0">
                <a:schemeClr val="bg1">
                  <a:lumMod val="95000"/>
                </a:schemeClr>
              </a:gs>
            </a:gsLst>
            <a:lin ang="0" scaled="1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u-RU"/>
          </a:p>
        </p:txBody>
      </p:sp>
      <p:sp>
        <p:nvSpPr>
          <p:cNvPr id="7" name="Скругленный прямоугольник 6"/>
          <p:cNvSpPr/>
          <p:nvPr/>
        </p:nvSpPr>
        <p:spPr>
          <a:xfrm>
            <a:off x="799974" y="1541307"/>
            <a:ext cx="4969263" cy="93610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 Narrow" pitchFamily="34" charset="0"/>
              </a:rPr>
              <a:t>Заключение мирового соглашения </a:t>
            </a:r>
            <a:endParaRPr lang="ru-RU" b="1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9" name="Скругленный прямоугольник 8"/>
          <p:cNvSpPr/>
          <p:nvPr/>
        </p:nvSpPr>
        <p:spPr>
          <a:xfrm>
            <a:off x="789980" y="3068960"/>
            <a:ext cx="4969263" cy="93610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 Narrow" pitchFamily="34" charset="0"/>
              </a:rPr>
              <a:t>Изменение срока уплаты налога</a:t>
            </a:r>
            <a:endParaRPr lang="ru-RU" b="1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7310822" y="3048067"/>
            <a:ext cx="2644923" cy="9361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гл. 9 НК РФ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7240159" y="1506099"/>
            <a:ext cx="2928308" cy="9361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гл. 8 Закона о банкротстве</a:t>
            </a:r>
          </a:p>
        </p:txBody>
      </p:sp>
      <p:sp>
        <p:nvSpPr>
          <p:cNvPr id="13" name="Скругленный прямоугольник 12"/>
          <p:cNvSpPr/>
          <p:nvPr/>
        </p:nvSpPr>
        <p:spPr>
          <a:xfrm>
            <a:off x="781893" y="4653136"/>
            <a:ext cx="4969263" cy="936104"/>
          </a:xfrm>
          <a:prstGeom prst="roundRect">
            <a:avLst/>
          </a:prstGeom>
          <a:solidFill>
            <a:schemeClr val="bg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b="1" i="1" dirty="0" smtClean="0">
                <a:solidFill>
                  <a:srgbClr val="0070C0"/>
                </a:solidFill>
                <a:latin typeface="Arial Narrow" pitchFamily="34" charset="0"/>
              </a:rPr>
              <a:t>Погашение задолженности третьими лицами</a:t>
            </a:r>
            <a:endParaRPr lang="ru-RU" b="1" i="1" dirty="0">
              <a:solidFill>
                <a:srgbClr val="0070C0"/>
              </a:solidFill>
              <a:latin typeface="Arial Narrow" pitchFamily="34" charset="0"/>
            </a:endParaRPr>
          </a:p>
        </p:txBody>
      </p:sp>
      <p:sp>
        <p:nvSpPr>
          <p:cNvPr id="14" name="TextBox 13"/>
          <p:cNvSpPr txBox="1"/>
          <p:nvPr/>
        </p:nvSpPr>
        <p:spPr>
          <a:xfrm>
            <a:off x="7310822" y="4637443"/>
            <a:ext cx="2644923" cy="936104"/>
          </a:xfrm>
          <a:prstGeom prst="rect">
            <a:avLst/>
          </a:prstGeo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spPr>
        <p:txBody>
          <a:bodyPr vert="horz" wrap="square" lIns="104306" tIns="52153" rIns="104306" bIns="52153" rtlCol="0" anchor="ctr">
            <a:normAutofit/>
          </a:bodyPr>
          <a:lstStyle/>
          <a:p>
            <a:pPr marL="0" marR="0" indent="0" algn="l" defTabSz="1043056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</a:pPr>
            <a:r>
              <a:rPr kumimoji="0" lang="ru-RU" sz="2400" b="1" i="0" u="none" strike="noStrike" kern="1200" cap="none" spc="0" normalizeH="0" baseline="0" noProof="0" dirty="0" smtClean="0">
                <a:ln>
                  <a:noFill/>
                </a:ln>
                <a:solidFill>
                  <a:srgbClr val="005AA9"/>
                </a:solidFill>
                <a:effectLst/>
                <a:uLnTx/>
                <a:uFillTx/>
                <a:latin typeface="Arial Narrow" pitchFamily="34" charset="0"/>
                <a:ea typeface="+mj-ea"/>
                <a:cs typeface="+mj-cs"/>
              </a:rPr>
              <a:t>ст. 45 НК РФ</a:t>
            </a:r>
          </a:p>
        </p:txBody>
      </p:sp>
    </p:spTree>
    <p:extLst>
      <p:ext uri="{BB962C8B-B14F-4D97-AF65-F5344CB8AC3E}">
        <p14:creationId xmlns:p14="http://schemas.microsoft.com/office/powerpoint/2010/main" val="33736324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39574</TotalTime>
  <Words>318</Words>
  <Application>Microsoft Office PowerPoint</Application>
  <PresentationFormat>Произвольный</PresentationFormat>
  <Paragraphs>65</Paragraphs>
  <Slides>8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8</vt:i4>
      </vt:variant>
    </vt:vector>
  </HeadingPairs>
  <TitlesOfParts>
    <vt:vector size="12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Правоприменительная практика и соблюдение обязательных требований при взыскании налоговой задолженности </vt:lpstr>
      <vt:lpstr>Обращение взыскания на дебиторскую задолженность в рамках ст. 76 НК РФ</vt:lpstr>
      <vt:lpstr>Условия взыскания задолженности с взаимозависимых лиц в порядке пп.2. п.2 ст.45 НК РФ</vt:lpstr>
      <vt:lpstr>Выявление признаков сокрытия денежных средств либо имущества и направление материалов в следственные органы в соответствии со ст. 199.2 УК РФ</vt:lpstr>
      <vt:lpstr>Взыскание задолженности с контролирующих лиц</vt:lpstr>
      <vt:lpstr>Обращение Взыскания на активы контролирующего лица</vt:lpstr>
      <vt:lpstr>Обращение Взыскания на активы контролирующего лица</vt:lpstr>
      <vt:lpstr>Способы урегулирования задолженности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Зобнина Ирина Сергеевна</cp:lastModifiedBy>
  <cp:revision>650</cp:revision>
  <cp:lastPrinted>2021-02-04T15:13:00Z</cp:lastPrinted>
  <dcterms:created xsi:type="dcterms:W3CDTF">2019-04-30T10:46:03Z</dcterms:created>
  <dcterms:modified xsi:type="dcterms:W3CDTF">2021-05-18T12:42:09Z</dcterms:modified>
</cp:coreProperties>
</file>