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0"/>
  </p:notesMasterIdLst>
  <p:handoutMasterIdLst>
    <p:handoutMasterId r:id="rId11"/>
  </p:handoutMasterIdLst>
  <p:sldIdLst>
    <p:sldId id="2081" r:id="rId3"/>
    <p:sldId id="2058" r:id="rId4"/>
    <p:sldId id="2089" r:id="rId5"/>
    <p:sldId id="2093" r:id="rId6"/>
    <p:sldId id="2092" r:id="rId7"/>
    <p:sldId id="2091" r:id="rId8"/>
    <p:sldId id="2090" r:id="rId9"/>
  </p:sldIdLst>
  <p:sldSz cx="12192000" cy="6858000"/>
  <p:notesSz cx="6858000" cy="9926638"/>
  <p:embeddedFontLst>
    <p:embeddedFont>
      <p:font typeface="Roboto Condensed" panose="020B060402020202020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Segoe UI Symbol" panose="020B0502040204020203" pitchFamily="34" charset="0"/>
      <p:regular r:id="rId26"/>
    </p:embeddedFont>
    <p:embeddedFont>
      <p:font typeface="Open Sans Light" panose="020B060402020202020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7FC"/>
    <a:srgbClr val="C4EAF8"/>
    <a:srgbClr val="009ADA"/>
    <a:srgbClr val="00A6E6"/>
    <a:srgbClr val="00B0F0"/>
    <a:srgbClr val="0064CB"/>
    <a:srgbClr val="0086F6"/>
    <a:srgbClr val="F2F2F2"/>
    <a:srgbClr val="0990FF"/>
    <a:srgbClr val="008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724" autoAdjust="0"/>
  </p:normalViewPr>
  <p:slideViewPr>
    <p:cSldViewPr snapToObjects="1">
      <p:cViewPr varScale="1">
        <p:scale>
          <a:sx n="100" d="100"/>
          <a:sy n="100" d="100"/>
        </p:scale>
        <p:origin x="84" y="450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6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6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#Par170"/><Relationship Id="rId13" Type="http://schemas.openxmlformats.org/officeDocument/2006/relationships/hyperlink" Target="#Par154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12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4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#Par138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4" Type="http://schemas.openxmlformats.org/officeDocument/2006/relationships/hyperlink" Target="#Par162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3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#Par144"/><Relationship Id="rId12" Type="http://schemas.openxmlformats.org/officeDocument/2006/relationships/hyperlink" Target="#Par162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5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#Par138"/><Relationship Id="rId14" Type="http://schemas.openxmlformats.org/officeDocument/2006/relationships/hyperlink" Target="#Par170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#Par138"/><Relationship Id="rId13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2" Type="http://schemas.openxmlformats.org/officeDocument/2006/relationships/hyperlink" Target="#Par162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5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#Par144"/><Relationship Id="rId14" Type="http://schemas.openxmlformats.org/officeDocument/2006/relationships/hyperlink" Target="#Par170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>
            <a:extLst>
              <a:ext uri="{FF2B5EF4-FFF2-40B4-BE49-F238E27FC236}">
                <a16:creationId xmlns="" xmlns:a16="http://schemas.microsoft.com/office/drawing/2014/main" id="{90D205DD-FD9A-4DFD-BCF3-EF0E7BD96DD0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Цифровая экосистема ФНС России</a:t>
            </a:r>
            <a:endParaRPr lang="ru-RU" sz="1300" dirty="0">
              <a:solidFill>
                <a:srgbClr val="57565A">
                  <a:lumMod val="75000"/>
                </a:srgb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2050" name="Picture 2" descr="C:\Users\internet\Desktop\Без им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86" y="980729"/>
            <a:ext cx="10842378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5308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Оформление платежного документа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016732"/>
            <a:ext cx="10369152" cy="43088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just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z="22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С </a:t>
            </a:r>
            <a:r>
              <a:rPr lang="ru-RU" sz="2200" b="1" kern="800" spc="-13" dirty="0">
                <a:solidFill>
                  <a:srgbClr val="C00000"/>
                </a:solidFill>
                <a:latin typeface="Roboto Condensed" panose="02000000000000000000" pitchFamily="2" charset="0"/>
              </a:rPr>
              <a:t>01.01.2023</a:t>
            </a:r>
            <a:r>
              <a:rPr lang="ru-RU" sz="22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 основная часть налогов уплачивается </a:t>
            </a:r>
            <a:r>
              <a:rPr lang="ru-RU" sz="2200" b="1" kern="800" spc="-13" dirty="0">
                <a:solidFill>
                  <a:srgbClr val="C00000"/>
                </a:solidFill>
                <a:latin typeface="Roboto Condensed" panose="02000000000000000000" pitchFamily="2" charset="0"/>
              </a:rPr>
              <a:t>на ЕНП</a:t>
            </a:r>
            <a:r>
              <a:rPr lang="ru-RU" sz="22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560110"/>
            <a:ext cx="11413268" cy="47132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just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z="20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В чем плюсы подобного порядка уплаты?</a:t>
            </a:r>
          </a:p>
          <a:p>
            <a:pPr marL="285750" indent="-285750" algn="just"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000" b="1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единый срок уплаты </a:t>
            </a:r>
            <a:r>
              <a:rPr lang="ru-RU" sz="20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для всех налогов – 28 число </a:t>
            </a:r>
            <a:r>
              <a:rPr lang="ru-RU" sz="2000" b="1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месяца</a:t>
            </a:r>
            <a:r>
              <a:rPr lang="ru-RU" sz="20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, следующего за отчетным периодом.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z="2000" i="1" kern="800" spc="-13" dirty="0">
                <a:solidFill>
                  <a:srgbClr val="C00000"/>
                </a:solidFill>
                <a:latin typeface="Roboto Condensed" panose="02000000000000000000" pitchFamily="2" charset="0"/>
              </a:rPr>
              <a:t>Исключение – НДФЛ за работников: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z="2000" i="1" kern="800" spc="-13" dirty="0">
                <a:solidFill>
                  <a:srgbClr val="C00000"/>
                </a:solidFill>
                <a:latin typeface="Roboto Condensed" panose="02000000000000000000" pitchFamily="2" charset="0"/>
              </a:rPr>
              <a:t>- за период с 23 числа прошлого месяца по 22 число текущего месяца – срок уплаты 28 число текущего месяца;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z="2000" i="1" kern="800" spc="-13" dirty="0">
                <a:solidFill>
                  <a:srgbClr val="C00000"/>
                </a:solidFill>
                <a:latin typeface="Roboto Condensed" panose="02000000000000000000" pitchFamily="2" charset="0"/>
              </a:rPr>
              <a:t>- за период с 1 января по 22 января – срок уплаты 28 января;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 sz="2000" i="1" kern="800" spc="-13" dirty="0">
                <a:solidFill>
                  <a:srgbClr val="C00000"/>
                </a:solidFill>
                <a:latin typeface="Roboto Condensed" panose="02000000000000000000" pitchFamily="2" charset="0"/>
              </a:rPr>
              <a:t>- за период с 23 декабря по 31 декабря – срок уплаты последний рабочий день года.</a:t>
            </a:r>
          </a:p>
          <a:p>
            <a:pPr marL="285750" indent="-285750" algn="just"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0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вместо нескольких платежных документов можно оформить </a:t>
            </a:r>
            <a:r>
              <a:rPr lang="ru-RU" sz="2000" b="1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одну платежку на общую сумму</a:t>
            </a:r>
            <a:r>
              <a:rPr lang="ru-RU" sz="20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, подлежащую уплате.</a:t>
            </a:r>
          </a:p>
          <a:p>
            <a:pPr marL="285750" indent="-285750" algn="just"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000" b="1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сократилось</a:t>
            </a:r>
            <a:r>
              <a:rPr lang="ru-RU" sz="2000" kern="800" spc="-13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 количество заполняемых изменяемых в платежке реквизитов (ИНН плательщика, Наименование плательщика, сумма)</a:t>
            </a:r>
          </a:p>
        </p:txBody>
      </p:sp>
    </p:spTree>
    <p:extLst>
      <p:ext uri="{BB962C8B-B14F-4D97-AF65-F5344CB8AC3E}">
        <p14:creationId xmlns:p14="http://schemas.microsoft.com/office/powerpoint/2010/main" val="18684749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Пример оформления платежного 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документа на ЕНП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9495" t="16023" r="28761" b="8630"/>
          <a:stretch/>
        </p:blipFill>
        <p:spPr bwMode="auto">
          <a:xfrm>
            <a:off x="1271464" y="1628800"/>
            <a:ext cx="4363919" cy="4140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47958" y="2111754"/>
            <a:ext cx="5132619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101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(физическому лицу) необходимо указать статус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плательщика.  При осуществлении уплаты единым налоговым платежом КПП необходимо указывать только иностранным организациям с несколькими филиалами. В остальных случаях нужно указывать ноль. По желанию вместо нуля можно указать КПП плательщика (головной организации). </a:t>
            </a:r>
            <a:endParaRPr lang="ru-RU" sz="1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 единого налогового платежа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 цифр) -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1820106120010000510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just">
              <a:lnSpc>
                <a:spcPts val="2000"/>
              </a:lnSpc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ноль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file"/>
              </a:rPr>
              <a:t>назначение платежа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можно указать «Единый налоговый платеж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в полях 106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 action="ppaction://hlinkfile"/>
              </a:rPr>
              <a:t>основание платежа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107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показатель налогового периода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109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 action="ppaction://hlinkfile"/>
              </a:rPr>
              <a:t>номер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дата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>
            <a:stCxn id="10" idx="2"/>
          </p:cNvCxnSpPr>
          <p:nvPr/>
        </p:nvCxnSpPr>
        <p:spPr>
          <a:xfrm flipH="1">
            <a:off x="5123892" y="2312657"/>
            <a:ext cx="1076024" cy="416738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3035660" y="2815744"/>
            <a:ext cx="3148570" cy="358316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179676" y="4334117"/>
            <a:ext cx="3044482" cy="534946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387588" y="4658081"/>
            <a:ext cx="3836570" cy="427103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85982" y="3889452"/>
            <a:ext cx="3738176" cy="979611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>
            <a:off x="6199916" y="225050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184230" y="2753589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199916" y="380874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93944" y="4260985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184230" y="458628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193944" y="508679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4501683" y="4352116"/>
            <a:ext cx="141158" cy="1417020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>
            <a:stCxn id="15" idx="2"/>
          </p:cNvCxnSpPr>
          <p:nvPr/>
        </p:nvCxnSpPr>
        <p:spPr>
          <a:xfrm flipH="1" flipV="1">
            <a:off x="4943872" y="5060627"/>
            <a:ext cx="1250072" cy="8831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4230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Оформление платежного документа - распоряжения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7835" t="15461" r="25836" b="7505"/>
          <a:stretch/>
        </p:blipFill>
        <p:spPr bwMode="auto">
          <a:xfrm>
            <a:off x="803412" y="1759618"/>
            <a:ext cx="4356484" cy="4178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25509" y="1729881"/>
            <a:ext cx="507656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101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необходимо указать статус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указать соответствующие значение КПП налогоплательщика.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КБК, соответствующий перечисляемому налогу или взносу.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значение восьмизначного кода ОКТМО по месту нахождения организации (или обособленного подразделения или месту жительства индивидуального предпринимателя).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107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file"/>
              </a:rPr>
              <a:t>показатель налогового периода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указывается показатель соответствующего периода.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в полях 106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основание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</a:t>
            </a:r>
            <a:r>
              <a:rPr lang="ru-RU" sz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109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номер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 action="ppaction://hlinkfile"/>
              </a:rPr>
              <a:t>дата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(«0»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назначение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дополнительную текстовую информацию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Прямая со стрелкой 4"/>
          <p:cNvCxnSpPr>
            <a:stCxn id="10" idx="2"/>
          </p:cNvCxnSpPr>
          <p:nvPr/>
        </p:nvCxnSpPr>
        <p:spPr>
          <a:xfrm flipH="1">
            <a:off x="4511824" y="1948224"/>
            <a:ext cx="1714435" cy="929675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2999656" y="2467506"/>
            <a:ext cx="3224502" cy="850097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3" idx="3"/>
          </p:cNvCxnSpPr>
          <p:nvPr/>
        </p:nvCxnSpPr>
        <p:spPr>
          <a:xfrm flipH="1">
            <a:off x="2387588" y="3481955"/>
            <a:ext cx="3892221" cy="151731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539716" y="4504705"/>
            <a:ext cx="2727597" cy="469321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2" idx="3"/>
          </p:cNvCxnSpPr>
          <p:nvPr/>
        </p:nvCxnSpPr>
        <p:spPr>
          <a:xfrm flipH="1">
            <a:off x="1667508" y="3027783"/>
            <a:ext cx="4608659" cy="199624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>
            <a:off x="6226259" y="1886069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224158" y="240535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259121" y="292167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262763" y="337585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267311" y="444255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262475" y="543140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4214369" y="5016964"/>
            <a:ext cx="2044465" cy="203878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5" idx="2"/>
          </p:cNvCxnSpPr>
          <p:nvPr/>
        </p:nvCxnSpPr>
        <p:spPr>
          <a:xfrm flipH="1" flipV="1">
            <a:off x="1775520" y="5270848"/>
            <a:ext cx="4486955" cy="22270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3612654" y="4244734"/>
            <a:ext cx="155641" cy="2052228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262475" y="494949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03413" y="1016732"/>
            <a:ext cx="10598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</a:t>
            </a:r>
            <a:r>
              <a:rPr lang="ru-RU" sz="1600" b="1" dirty="0" smtClean="0">
                <a:solidFill>
                  <a:srgbClr val="C00000"/>
                </a:solidFill>
              </a:rPr>
              <a:t> 2023 </a:t>
            </a:r>
            <a:r>
              <a:rPr lang="ru-RU" sz="1600" b="1" dirty="0" smtClean="0">
                <a:solidFill>
                  <a:srgbClr val="002060"/>
                </a:solidFill>
              </a:rPr>
              <a:t>году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вместо уведомления можно оформить платежное поручение – </a:t>
            </a:r>
            <a:r>
              <a:rPr lang="ru-RU" sz="1600" b="1" dirty="0" smtClean="0">
                <a:solidFill>
                  <a:srgbClr val="C00000"/>
                </a:solidFill>
              </a:rPr>
              <a:t>распоряжение.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1590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Налоги, уплачиваемы на ЕНП и на конкретные КБК, только на КБК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3452" y="2589881"/>
            <a:ext cx="47885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профессиональный доход,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пользование объектами животного мира,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пользование объектами водных биологических ресурсов,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утилизационный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сбор,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страховые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взносы за периоды до 1 января 2017 года</a:t>
            </a:r>
            <a:endParaRPr lang="ru-RU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6926893" y="1528973"/>
            <a:ext cx="4680520" cy="854767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002060"/>
                </a:solidFill>
              </a:rPr>
              <a:t>На конкретные КБК </a:t>
            </a:r>
            <a:r>
              <a:rPr lang="ru-RU" sz="1600" b="1" dirty="0" smtClean="0">
                <a:solidFill>
                  <a:srgbClr val="002060"/>
                </a:solidFill>
              </a:rPr>
              <a:t>уплачиваются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947428" y="1520788"/>
            <a:ext cx="5220580" cy="837421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002060"/>
                </a:solidFill>
              </a:rPr>
              <a:t>У</a:t>
            </a:r>
            <a:r>
              <a:rPr lang="ru-RU" sz="1600" b="1" dirty="0" smtClean="0">
                <a:solidFill>
                  <a:srgbClr val="002060"/>
                </a:solidFill>
              </a:rPr>
              <a:t>плата </a:t>
            </a:r>
            <a:r>
              <a:rPr lang="ru-RU" sz="1600" b="1" dirty="0">
                <a:solidFill>
                  <a:srgbClr val="002060"/>
                </a:solidFill>
              </a:rPr>
              <a:t>производится на КБК, а погашение задолженности может осуществляться через ЕНП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18881" y="2600908"/>
            <a:ext cx="48965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НДФЛ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выплат иностранцам с патентом,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различные виды пошлин, в том числе по которым суд не выдал исполнительный документ (ст. 11 НК РФ),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административные штрафы</a:t>
            </a:r>
            <a:endParaRPr lang="ru-RU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867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Оформление платежного 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документа по налогам, не входящим в состав ЕНС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80577" y="5934182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13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123" t="14899" r="27259" b="6660"/>
          <a:stretch/>
        </p:blipFill>
        <p:spPr bwMode="auto">
          <a:xfrm>
            <a:off x="1001434" y="1664804"/>
            <a:ext cx="4356484" cy="4500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69075" y="1952836"/>
            <a:ext cx="5328592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101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(физическому лицу) необходимо указать статус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r>
              <a:rPr lang="ru-RU" sz="1200" dirty="0">
                <a:solidFill>
                  <a:srgbClr val="5381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указать соответствующие значение КПП налогоплательщика.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</a:t>
            </a: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поле 104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КБК, соответствующий перечисляемому платежу.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</a:t>
            </a:r>
            <a:r>
              <a:rPr lang="ru-RU" sz="1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поле 105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значение восьмизначного кода ОКТМО по месту нахождения организации (или обособленного подразделения или месту жительства индивидуального предпринимателя).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в </a:t>
            </a:r>
            <a:r>
              <a:rPr lang="ru-RU" sz="12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полях 106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file"/>
              </a:rPr>
              <a:t>основание платежа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107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показатель налогового периода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109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номер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 action="ppaction://hlinkfile"/>
              </a:rPr>
              <a:t>дата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текстовом </a:t>
            </a:r>
            <a:r>
              <a:rPr lang="ru-RU" sz="12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24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назначение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дополнительную текстовую информацию.  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10" idx="2"/>
          </p:cNvCxnSpPr>
          <p:nvPr/>
        </p:nvCxnSpPr>
        <p:spPr>
          <a:xfrm flipH="1">
            <a:off x="4964895" y="2199829"/>
            <a:ext cx="1375017" cy="553760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1" idx="2"/>
          </p:cNvCxnSpPr>
          <p:nvPr/>
        </p:nvCxnSpPr>
        <p:spPr>
          <a:xfrm flipH="1">
            <a:off x="2896104" y="2930633"/>
            <a:ext cx="3434094" cy="51439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5056694" y="4738824"/>
            <a:ext cx="1260313" cy="274352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2" idx="2"/>
          </p:cNvCxnSpPr>
          <p:nvPr/>
        </p:nvCxnSpPr>
        <p:spPr>
          <a:xfrm flipH="1">
            <a:off x="1739516" y="3436961"/>
            <a:ext cx="4590682" cy="1776084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>
            <a:off x="6339912" y="213767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330198" y="286847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330198" y="3374806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317006" y="3626977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17006" y="4656226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317006" y="514606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207568" y="5219631"/>
            <a:ext cx="4109438" cy="35893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авая фигурная скобка 16"/>
          <p:cNvSpPr/>
          <p:nvPr/>
        </p:nvSpPr>
        <p:spPr>
          <a:xfrm rot="16200000">
            <a:off x="3904175" y="3982088"/>
            <a:ext cx="324816" cy="1980221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13" idx="3"/>
          </p:cNvCxnSpPr>
          <p:nvPr/>
        </p:nvCxnSpPr>
        <p:spPr>
          <a:xfrm flipH="1">
            <a:off x="2747628" y="3733082"/>
            <a:ext cx="3586424" cy="1479963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1523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Как уточнить платеж?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3412" y="1556792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Ошибка допущена: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КБК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ОКТМО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ИНН налогового органа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7448" y="3897052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Ошибка допущена: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ИНН плательщика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5375920" y="1736812"/>
            <a:ext cx="1296144" cy="855387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445449" y="1810562"/>
            <a:ext cx="450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Уточнение не требуется.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Платеж будет учтен в качестве ЕНП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375920" y="3823301"/>
            <a:ext cx="1296144" cy="85538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40835" y="3743162"/>
            <a:ext cx="4500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Уточнить платеж можно только после получения согласия лица, чей ИНН был указан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309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173743</TotalTime>
  <Words>666</Words>
  <Application>Microsoft Office PowerPoint</Application>
  <PresentationFormat>Широкоэкранный</PresentationFormat>
  <Paragraphs>56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Roboto Condensed</vt:lpstr>
      <vt:lpstr>Calibri</vt:lpstr>
      <vt:lpstr>Wingdings</vt:lpstr>
      <vt:lpstr>Times New Roman</vt:lpstr>
      <vt:lpstr>Arial</vt:lpstr>
      <vt:lpstr>Open Sans</vt:lpstr>
      <vt:lpstr>Calibri Light</vt:lpstr>
      <vt:lpstr>Segoe UI Symbol</vt:lpstr>
      <vt:lpstr>Open Sans Light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Кабак Виктория Вячеславовна</cp:lastModifiedBy>
  <cp:revision>2310</cp:revision>
  <cp:lastPrinted>2022-11-09T12:14:24Z</cp:lastPrinted>
  <dcterms:created xsi:type="dcterms:W3CDTF">2014-10-08T23:03:32Z</dcterms:created>
  <dcterms:modified xsi:type="dcterms:W3CDTF">2023-02-22T07:01:03Z</dcterms:modified>
</cp:coreProperties>
</file>