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</p:sldMasterIdLst>
  <p:notesMasterIdLst>
    <p:notesMasterId r:id="rId13"/>
  </p:notesMasterIdLst>
  <p:sldIdLst>
    <p:sldId id="578" r:id="rId2"/>
    <p:sldId id="586" r:id="rId3"/>
    <p:sldId id="587" r:id="rId4"/>
    <p:sldId id="588" r:id="rId5"/>
    <p:sldId id="582" r:id="rId6"/>
    <p:sldId id="583" r:id="rId7"/>
    <p:sldId id="579" r:id="rId8"/>
    <p:sldId id="581" r:id="rId9"/>
    <p:sldId id="580" r:id="rId10"/>
    <p:sldId id="575" r:id="rId11"/>
    <p:sldId id="577" r:id="rId12"/>
  </p:sldIdLst>
  <p:sldSz cx="10693400" cy="7561263"/>
  <p:notesSz cx="6718300" cy="9867900"/>
  <p:defaultTextStyle>
    <a:defPPr>
      <a:defRPr lang="ru-RU"/>
    </a:defPPr>
    <a:lvl1pPr marL="0" algn="l" defTabSz="104232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160" algn="l" defTabSz="104232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320" algn="l" defTabSz="104232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3480" algn="l" defTabSz="104232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4641" algn="l" defTabSz="104232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5799" algn="l" defTabSz="104232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6960" algn="l" defTabSz="104232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8121" algn="l" defTabSz="104232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69279" algn="l" defTabSz="104232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 userDrawn="1">
          <p15:clr>
            <a:srgbClr val="A4A3A4"/>
          </p15:clr>
        </p15:guide>
        <p15:guide id="2" pos="211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0DA314"/>
    <a:srgbClr val="218F5D"/>
    <a:srgbClr val="376092"/>
    <a:srgbClr val="C0CBCE"/>
    <a:srgbClr val="D0D8E8"/>
    <a:srgbClr val="0066CC"/>
    <a:srgbClr val="035DC9"/>
    <a:srgbClr val="E4CECE"/>
    <a:srgbClr val="0074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36" autoAdjust="0"/>
    <p:restoredTop sz="94775" autoAdjust="0"/>
  </p:normalViewPr>
  <p:slideViewPr>
    <p:cSldViewPr showGuides="1">
      <p:cViewPr varScale="1">
        <p:scale>
          <a:sx n="83" d="100"/>
          <a:sy n="83" d="100"/>
        </p:scale>
        <p:origin x="-1368" y="-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08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Структура поступлений, </a:t>
            </a:r>
          </a:p>
          <a:p>
            <a:pPr>
              <a:defRPr/>
            </a:pPr>
            <a:r>
              <a:rPr lang="ru-RU" dirty="0" smtClean="0"/>
              <a:t>млн. руб.</a:t>
            </a:r>
            <a:endParaRPr lang="ru-RU" dirty="0"/>
          </a:p>
        </c:rich>
      </c:tx>
      <c:layout>
        <c:manualLayout>
          <c:xMode val="edge"/>
          <c:yMode val="edge"/>
          <c:x val="0.23823963590435029"/>
          <c:y val="1.2553967769013319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117760854388387E-2"/>
          <c:y val="9.2346027910479078E-2"/>
          <c:w val="0.7045913783088098"/>
          <c:h val="0.752840888049475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Поступление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5.1888106670645903E-2"/>
                  <c:y val="-1.07441765729731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7288148238942852E-3"/>
                  <c:y val="-6.81151168388697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Транспортный налог, млн. руб.</c:v>
                </c:pt>
                <c:pt idx="1">
                  <c:v>Налог на имущество, млн. руб.</c:v>
                </c:pt>
                <c:pt idx="2">
                  <c:v>Земельный налог, млн. руб.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213.3</c:v>
                </c:pt>
                <c:pt idx="1">
                  <c:v>10082.799999999999</c:v>
                </c:pt>
                <c:pt idx="2">
                  <c:v>1056.2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1.3106164365310756E-2"/>
          <c:y val="0.70728229270821763"/>
          <c:w val="0.98432683340172566"/>
          <c:h val="0.292717707291782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9461957914645"/>
          <c:y val="5.5316203121492352E-2"/>
          <c:w val="0.8620538042085355"/>
          <c:h val="0.765866278423517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3985377286121647E-3"/>
                  <c:y val="-2.1470903403758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70481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 на имущество ЮЛ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2877757850538651"/>
                  <c:y val="-5.36772585093952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10082.799999999999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0713472"/>
        <c:axId val="110788992"/>
        <c:axId val="0"/>
      </c:bar3DChart>
      <c:catAx>
        <c:axId val="11071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0788992"/>
        <c:crosses val="autoZero"/>
        <c:auto val="1"/>
        <c:lblAlgn val="ctr"/>
        <c:lblOffset val="100"/>
        <c:noMultiLvlLbl val="0"/>
      </c:catAx>
      <c:valAx>
        <c:axId val="110788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07134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721886808651398"/>
          <c:y val="0.76680728130264875"/>
          <c:w val="0.73374272689710296"/>
          <c:h val="0.2051232033650007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50957829415748"/>
          <c:y val="3.6153899367272431E-2"/>
          <c:w val="0.58142208554460373"/>
          <c:h val="0.681108777271656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из них с нарушениями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563328"/>
        <c:axId val="70564864"/>
      </c:barChart>
      <c:catAx>
        <c:axId val="70563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0564864"/>
        <c:crosses val="autoZero"/>
        <c:auto val="1"/>
        <c:lblAlgn val="ctr"/>
        <c:lblOffset val="100"/>
        <c:noMultiLvlLbl val="0"/>
      </c:catAx>
      <c:valAx>
        <c:axId val="70564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0563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79457522396501401"/>
          <c:w val="0.54925814742296253"/>
          <c:h val="0.1924861884033087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064022541766402"/>
          <c:y val="3.693989302491188E-2"/>
          <c:w val="0.47819735961336945"/>
          <c:h val="0.671062325364690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30380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из них с нарушениями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6575616"/>
        <c:axId val="168281600"/>
      </c:barChart>
      <c:catAx>
        <c:axId val="156575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8281600"/>
        <c:crosses val="autoZero"/>
        <c:auto val="1"/>
        <c:lblAlgn val="ctr"/>
        <c:lblOffset val="100"/>
        <c:noMultiLvlLbl val="0"/>
      </c:catAx>
      <c:valAx>
        <c:axId val="1682816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65756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6787658102524377E-2"/>
          <c:y val="0.73350681598881806"/>
          <c:w val="0.87024676084769936"/>
          <c:h val="0.1144757863304315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Cambria" pitchFamily="18" charset="0"/>
              </a:defRPr>
            </a:pPr>
            <a:r>
              <a:rPr lang="ru-RU" sz="2000" dirty="0" smtClean="0"/>
              <a:t>99,0 </a:t>
            </a:r>
            <a:r>
              <a:rPr lang="ru-RU" sz="2000" dirty="0"/>
              <a:t>тыс. </a:t>
            </a:r>
            <a:r>
              <a:rPr lang="ru-RU" sz="2000" dirty="0" smtClean="0"/>
              <a:t>деклараций</a:t>
            </a:r>
            <a:br>
              <a:rPr lang="ru-RU" sz="2000" dirty="0" smtClean="0"/>
            </a:br>
            <a:r>
              <a:rPr lang="ru-RU" sz="2000" dirty="0" smtClean="0"/>
              <a:t>представлено </a:t>
            </a:r>
            <a:r>
              <a:rPr lang="ru-RU" sz="2000" dirty="0"/>
              <a:t>за </a:t>
            </a:r>
            <a:r>
              <a:rPr lang="ru-RU" sz="2000" dirty="0" smtClean="0"/>
              <a:t>2016 </a:t>
            </a:r>
            <a:r>
              <a:rPr lang="ru-RU" sz="2000" dirty="0"/>
              <a:t>год:</a:t>
            </a:r>
          </a:p>
        </c:rich>
      </c:tx>
      <c:layout>
        <c:manualLayout>
          <c:xMode val="edge"/>
          <c:yMode val="edge"/>
          <c:x val="0.13633456149980019"/>
          <c:y val="1.546236112283526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6684058321878001"/>
          <c:y val="0.21825589436569418"/>
          <c:w val="0.48308334728977048"/>
          <c:h val="0.4729317367194145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95,4 тыс. деклараций представлено за 2016 год: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glow>
                <a:schemeClr val="accent1"/>
              </a:glo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25400"/>
              <a:bevelB/>
            </a:sp3d>
          </c:spPr>
          <c:explosion val="4"/>
          <c:dLbls>
            <c:dLbl>
              <c:idx val="0"/>
              <c:layout>
                <c:manualLayout>
                  <c:x val="-0.110623805947756"/>
                  <c:y val="0.12660749497465149"/>
                </c:manualLayout>
              </c:layout>
              <c:tx>
                <c:rich>
                  <a:bodyPr/>
                  <a:lstStyle/>
                  <a:p>
                    <a:r>
                      <a:rPr lang="ru-RU" sz="2000" smtClean="0"/>
                      <a:t>20,3</a:t>
                    </a:r>
                    <a:r>
                      <a:rPr lang="en-US" sz="200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544254618475226E-3"/>
                  <c:y val="5.5498107179730262E-3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5,1</a:t>
                    </a:r>
                    <a:r>
                      <a:rPr lang="en-US" sz="2000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4572087301248294E-2"/>
                  <c:y val="-0.1672385558063066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5327735936038592"/>
                  <c:y val="0.10674443917257788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28,9</a:t>
                    </a:r>
                    <a:r>
                      <a:rPr lang="en-US" sz="2000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Продажа имущества</c:v>
                </c:pt>
                <c:pt idx="1">
                  <c:v>Индивидуальные предприниматели</c:v>
                </c:pt>
                <c:pt idx="2">
                  <c:v>Имущественные вычеты</c:v>
                </c:pt>
                <c:pt idx="3">
                  <c:v>Социальные вычеты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0.188</c:v>
                </c:pt>
                <c:pt idx="1">
                  <c:v>4.9000000000000002E-2</c:v>
                </c:pt>
                <c:pt idx="2">
                  <c:v>0.45800000000000002</c:v>
                </c:pt>
                <c:pt idx="3">
                  <c:v>0.30599999999999999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6.8676782826599517E-2"/>
          <c:y val="0.73252834360369601"/>
          <c:w val="0.93002185713933017"/>
          <c:h val="0.24943223508632947"/>
        </c:manualLayout>
      </c:layout>
      <c:overlay val="0"/>
      <c:txPr>
        <a:bodyPr/>
        <a:lstStyle/>
        <a:p>
          <a:pPr>
            <a:defRPr sz="1600" b="1">
              <a:latin typeface="Cambria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latin typeface="Cambria" pitchFamily="18" charset="0"/>
              </a:rPr>
              <a:t>Количество деклараций с облагаемой суммой дохода свыше 1 млн. руб.</a:t>
            </a:r>
            <a:endParaRPr lang="ru-RU" sz="2000" baseline="0" dirty="0" smtClean="0">
              <a:latin typeface="Cambria" pitchFamily="18" charset="0"/>
            </a:endParaRPr>
          </a:p>
        </c:rich>
      </c:tx>
      <c:layout>
        <c:manualLayout>
          <c:xMode val="edge"/>
          <c:yMode val="edge"/>
          <c:x val="0.12990501055438283"/>
          <c:y val="1.465285426832645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5273858460171094E-2"/>
          <c:y val="0.27663411794824727"/>
          <c:w val="0.92945228307965777"/>
          <c:h val="0.608321096367714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  <a:ln w="0">
              <a:noFill/>
            </a:ln>
            <a:scene3d>
              <a:camera prst="orthographicFront"/>
              <a:lightRig rig="threePt" dir="t"/>
            </a:scene3d>
            <a:sp3d>
              <a:bevelT w="50800"/>
              <a:bevelB w="0" h="146050"/>
            </a:sp3d>
          </c:spPr>
          <c:invertIfNegative val="0"/>
          <c:trendline>
            <c:spPr>
              <a:ln w="44450">
                <a:solidFill>
                  <a:srgbClr val="C00000"/>
                </a:solidFill>
                <a:headEnd type="none"/>
                <a:tailEnd type="stealth" w="med" len="lg"/>
              </a:ln>
            </c:spPr>
            <c:trendlineType val="linear"/>
            <c:dispRSqr val="0"/>
            <c:dispEq val="0"/>
          </c:trendline>
          <c:cat>
            <c:strRef>
              <c:f>Лист1!$A$2:$A$3</c:f>
              <c:strCache>
                <c:ptCount val="2"/>
                <c:pt idx="0">
                  <c:v>за 2015 год</c:v>
                </c:pt>
                <c:pt idx="1">
                  <c:v>за 2016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1617</c:v>
                </c:pt>
                <c:pt idx="1">
                  <c:v>2028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-100"/>
        <c:axId val="45216128"/>
        <c:axId val="45217664"/>
      </c:barChart>
      <c:catAx>
        <c:axId val="45216128"/>
        <c:scaling>
          <c:orientation val="minMax"/>
        </c:scaling>
        <c:delete val="0"/>
        <c:axPos val="b"/>
        <c:majorTickMark val="in"/>
        <c:minorTickMark val="none"/>
        <c:tickLblPos val="low"/>
        <c:spPr>
          <a:ln w="19050">
            <a:solidFill>
              <a:schemeClr val="tx1"/>
            </a:solidFill>
          </a:ln>
        </c:spPr>
        <c:txPr>
          <a:bodyPr/>
          <a:lstStyle/>
          <a:p>
            <a:pPr>
              <a:defRPr b="1" i="1" u="none">
                <a:latin typeface="Cambria" pitchFamily="18" charset="0"/>
              </a:defRPr>
            </a:pPr>
            <a:endParaRPr lang="ru-RU"/>
          </a:p>
        </c:txPr>
        <c:crossAx val="45217664"/>
        <c:crosses val="autoZero"/>
        <c:auto val="1"/>
        <c:lblAlgn val="ctr"/>
        <c:lblOffset val="100"/>
        <c:noMultiLvlLbl val="0"/>
      </c:catAx>
      <c:valAx>
        <c:axId val="45217664"/>
        <c:scaling>
          <c:orientation val="minMax"/>
          <c:min val="200"/>
        </c:scaling>
        <c:delete val="1"/>
        <c:axPos val="l"/>
        <c:numFmt formatCode="General" sourceLinked="1"/>
        <c:majorTickMark val="out"/>
        <c:minorTickMark val="none"/>
        <c:tickLblPos val="nextTo"/>
        <c:crossAx val="45216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0.36207</cdr:x>
      <cdr:y>0.2029</cdr:y>
    </cdr:from>
    <cdr:to>
      <cdr:x>0.58101</cdr:x>
      <cdr:y>0.38693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12168" y="1008112"/>
          <a:ext cx="914395" cy="9143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rPr>
            <a:t>+25,0%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15"/>
            <a:ext cx="2911265" cy="493395"/>
          </a:xfrm>
          <a:prstGeom prst="rect">
            <a:avLst/>
          </a:prstGeom>
        </p:spPr>
        <p:txBody>
          <a:bodyPr vert="horz" lIns="91188" tIns="45594" rIns="91188" bIns="4559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5492" y="15"/>
            <a:ext cx="2911265" cy="493395"/>
          </a:xfrm>
          <a:prstGeom prst="rect">
            <a:avLst/>
          </a:prstGeom>
        </p:spPr>
        <p:txBody>
          <a:bodyPr vert="horz" lIns="91188" tIns="45594" rIns="91188" bIns="45594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9775" y="741363"/>
            <a:ext cx="5238750" cy="3703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88" tIns="45594" rIns="91188" bIns="4559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832" y="4687269"/>
            <a:ext cx="5374640" cy="4440555"/>
          </a:xfrm>
          <a:prstGeom prst="rect">
            <a:avLst/>
          </a:prstGeom>
        </p:spPr>
        <p:txBody>
          <a:bodyPr vert="horz" lIns="91188" tIns="45594" rIns="91188" bIns="4559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9372807"/>
            <a:ext cx="2911265" cy="493395"/>
          </a:xfrm>
          <a:prstGeom prst="rect">
            <a:avLst/>
          </a:prstGeom>
        </p:spPr>
        <p:txBody>
          <a:bodyPr vert="horz" lIns="91188" tIns="45594" rIns="91188" bIns="4559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5492" y="9372807"/>
            <a:ext cx="2911265" cy="493395"/>
          </a:xfrm>
          <a:prstGeom prst="rect">
            <a:avLst/>
          </a:prstGeom>
        </p:spPr>
        <p:txBody>
          <a:bodyPr vert="horz" lIns="91188" tIns="45594" rIns="91188" bIns="45594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160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320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480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641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5799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6960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8121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9279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1865" indent="-28533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1334" indent="-22826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97868" indent="-22826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4399" indent="-22826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0932" indent="-228267" defTabSz="103988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7465" indent="-228267" defTabSz="103988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4000" indent="-228267" defTabSz="103988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0535" indent="-228267" defTabSz="103988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988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9882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494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794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1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4"/>
            <a:ext cx="8561139" cy="5324475"/>
          </a:xfrm>
        </p:spPr>
        <p:txBody>
          <a:bodyPr/>
          <a:lstStyle>
            <a:lvl1pPr marL="363282" indent="0">
              <a:buFontTx/>
              <a:buNone/>
              <a:defRPr b="1">
                <a:latin typeface="+mj-lt"/>
              </a:defRPr>
            </a:lvl1pPr>
            <a:lvl2pPr marL="360108" indent="3175">
              <a:defRPr>
                <a:latin typeface="+mj-lt"/>
              </a:defRPr>
            </a:lvl2pPr>
            <a:lvl3pPr marL="628206" indent="-260166">
              <a:tabLst/>
              <a:defRPr>
                <a:latin typeface="+mj-lt"/>
              </a:defRPr>
            </a:lvl3pPr>
            <a:lvl4pPr marL="0" indent="360108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3"/>
            <a:ext cx="1080120" cy="415498"/>
          </a:xfrm>
          <a:prstGeom prst="rect">
            <a:avLst/>
          </a:prstGeom>
          <a:noFill/>
        </p:spPr>
        <p:txBody>
          <a:bodyPr wrap="square" lIns="91376" tIns="45688" rIns="91376" bIns="4568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6"/>
            <a:ext cx="8580438" cy="1219199"/>
          </a:xfrm>
        </p:spPr>
        <p:txBody>
          <a:bodyPr/>
          <a:lstStyle>
            <a:lvl1pPr marL="0" marR="0" indent="0" defTabSz="1042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4"/>
            <a:ext cx="8561139" cy="5324475"/>
          </a:xfrm>
        </p:spPr>
        <p:txBody>
          <a:bodyPr/>
          <a:lstStyle>
            <a:lvl1pPr marL="363282" indent="0">
              <a:buFontTx/>
              <a:buNone/>
              <a:defRPr b="1">
                <a:latin typeface="+mj-lt"/>
              </a:defRPr>
            </a:lvl1pPr>
            <a:lvl2pPr marL="363282" indent="0">
              <a:defRPr>
                <a:latin typeface="+mj-lt"/>
              </a:defRPr>
            </a:lvl2pPr>
            <a:lvl3pPr marL="628206" indent="-260166">
              <a:defRPr>
                <a:latin typeface="+mj-lt"/>
              </a:defRPr>
            </a:lvl3pPr>
            <a:lvl4pPr marL="0" indent="360108">
              <a:defRPr>
                <a:latin typeface="+mj-lt"/>
              </a:defRPr>
            </a:lvl4pPr>
            <a:lvl5pPr marL="143408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6"/>
            <a:ext cx="8581268" cy="1219199"/>
          </a:xfrm>
        </p:spPr>
        <p:txBody>
          <a:bodyPr/>
          <a:lstStyle>
            <a:lvl1pPr marL="0" marR="0" indent="0" defTabSz="1042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4" y="540273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4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73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hf hdr="0" ftr="0" dt="0"/>
  <p:txStyles>
    <p:titleStyle>
      <a:lvl1pPr algn="l" defTabSz="1042688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10" indent="0" algn="l" defTabSz="1042688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10" indent="0" algn="l" defTabSz="1042688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537" indent="-260258" algn="l" defTabSz="1042688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35" algn="just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593" indent="0" algn="l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0438" y="5272088"/>
            <a:ext cx="568325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38" y="1398588"/>
            <a:ext cx="12827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0525" y="246680"/>
            <a:ext cx="10228238" cy="7166945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645723" y="6885689"/>
            <a:ext cx="9347200" cy="35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prstClr val="white">
                    <a:lumMod val="50000"/>
                  </a:prstClr>
                </a:solidFill>
                <a:latin typeface="Arial Narrow" pitchFamily="34" charset="0"/>
                <a:cs typeface="Arial" charset="0"/>
              </a:rPr>
              <a:t>2018</a:t>
            </a:r>
            <a:endParaRPr lang="ru-RU" sz="1600" b="1" dirty="0">
              <a:solidFill>
                <a:prstClr val="white">
                  <a:lumMod val="50000"/>
                </a:prst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8269" y="5710611"/>
            <a:ext cx="79208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0"/>
              </a:spcAft>
              <a:tabLst>
                <a:tab pos="88900" algn="l"/>
              </a:tabLst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руководителя Управления  Федеральной налоговой службы по Вологодской области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82555" y="6395666"/>
            <a:ext cx="21882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В.Е. Несговоров</a:t>
            </a:r>
            <a:endParaRPr lang="ru-RU" alt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329" y="2934444"/>
            <a:ext cx="102235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«Результаты правоприменительной практики налоговых органов в части камеральных налоговых проверок деклараций по налогу на имущество организаций, НДФЛ, расчета по страховым взносам (основные ошибки и нарушения). Изменения в налоговом законодательстве»</a:t>
            </a: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14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1927326"/>
              </p:ext>
            </p:extLst>
          </p:nvPr>
        </p:nvGraphicFramePr>
        <p:xfrm>
          <a:off x="666182" y="1260354"/>
          <a:ext cx="9289031" cy="5544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9031"/>
              </a:tblGrid>
              <a:tr h="443967">
                <a:tc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29913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70735">
                <a:tc>
                  <a:txBody>
                    <a:bodyPr/>
                    <a:lstStyle/>
                    <a:p>
                      <a:pPr marL="0" indent="0" algn="just"/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10196" y="324249"/>
            <a:ext cx="9649074" cy="936105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Cambria" pitchFamily="18" charset="0"/>
                <a:cs typeface="Times New Roman" pitchFamily="18" charset="0"/>
              </a:rPr>
              <a:t>Основные нарушения, выявляемые в ходе камеральных проверок расчетов: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49382" y="1908026"/>
            <a:ext cx="9217024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514168" indent="-514168" algn="just">
              <a:buAutoNum type="arabicPeriod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Ошибки в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расчете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533212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190" y="5076775"/>
            <a:ext cx="921702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4.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Несоответствие сведений, представленных плательщиком страховых взносов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8190" y="2916535"/>
            <a:ext cx="9217022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Неправомерное применение пониженных тарифов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190" y="3996655"/>
            <a:ext cx="9217022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3.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Неверное применение ставок страховых взносов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371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4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r>
              <a:rPr lang="ru-RU" sz="2646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46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4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39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Grp="1"/>
          </p:cNvSpPr>
          <p:nvPr>
            <p:ph type="title" idx="4294967295"/>
          </p:nvPr>
        </p:nvSpPr>
        <p:spPr>
          <a:xfrm>
            <a:off x="738188" y="468313"/>
            <a:ext cx="9644062" cy="720725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2400" dirty="0">
                <a:latin typeface="Cambria" pitchFamily="18" charset="0"/>
                <a:cs typeface="Times New Roman" pitchFamily="18" charset="0"/>
              </a:rPr>
              <a:t>Структура поступления имущественных налогов с организаций в 2017 году</a:t>
            </a:r>
            <a:endParaRPr lang="ru-RU" sz="2400" dirty="0"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175" y="40687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endParaRPr lang="ru-RU" sz="4400" dirty="0">
              <a:latin typeface="Candara" pitchFamily="34" charset="0"/>
              <a:ea typeface="+mj-ea"/>
              <a:cs typeface="+mj-cs"/>
            </a:endParaRPr>
          </a:p>
        </p:txBody>
      </p:sp>
      <p:grpSp>
        <p:nvGrpSpPr>
          <p:cNvPr id="11325" name="Группа 25"/>
          <p:cNvGrpSpPr>
            <a:grpSpLocks/>
          </p:cNvGrpSpPr>
          <p:nvPr/>
        </p:nvGrpSpPr>
        <p:grpSpPr bwMode="auto">
          <a:xfrm>
            <a:off x="8623064" y="1887826"/>
            <a:ext cx="3719513" cy="2808287"/>
            <a:chOff x="-383365" y="3852639"/>
            <a:chExt cx="3719559" cy="2808312"/>
          </a:xfrm>
        </p:grpSpPr>
        <p:sp>
          <p:nvSpPr>
            <p:cNvPr id="11329" name="TextBox 30"/>
            <p:cNvSpPr txBox="1">
              <a:spLocks noChangeArrowheads="1"/>
            </p:cNvSpPr>
            <p:nvPr/>
          </p:nvSpPr>
          <p:spPr bwMode="auto">
            <a:xfrm>
              <a:off x="-383365" y="4674229"/>
              <a:ext cx="1712540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4306" tIns="52153" rIns="104306" bIns="52153" anchor="ctr"/>
            <a:lstStyle/>
            <a:p>
              <a:endParaRPr lang="ru-RU" sz="2800">
                <a:solidFill>
                  <a:srgbClr val="404040"/>
                </a:solidFill>
                <a:latin typeface="Cambria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510546" y="3852639"/>
              <a:ext cx="914411" cy="914408"/>
            </a:xfrm>
            <a:prstGeom prst="rect">
              <a:avLst/>
            </a:prstGeom>
          </p:spPr>
          <p:txBody>
            <a:bodyPr wrap="none" lIns="104306" tIns="52153" rIns="104306" bIns="52153" anchor="ctr">
              <a:normAutofit/>
            </a:bodyPr>
            <a:lstStyle/>
            <a:p>
              <a:pPr algn="ctr" defTabSz="1043056" fontAlgn="auto">
                <a:spcAft>
                  <a:spcPts val="0"/>
                </a:spcAft>
                <a:defRPr/>
              </a:pPr>
              <a:endParaRPr lang="ru-RU" sz="44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  <a:ea typeface="+mj-ea"/>
                <a:cs typeface="+mj-cs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99310" y="5868782"/>
              <a:ext cx="2736884" cy="792169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algn="ctr" defTabSz="1043056" fontAlgn="auto">
                <a:spcAft>
                  <a:spcPts val="0"/>
                </a:spcAft>
                <a:defRPr/>
              </a:pPr>
              <a:endParaRPr lang="ru-RU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</p:grpSp>
      <p:sp>
        <p:nvSpPr>
          <p:cNvPr id="11326" name="Rectangle 39"/>
          <p:cNvSpPr>
            <a:spLocks noChangeArrowheads="1"/>
          </p:cNvSpPr>
          <p:nvPr/>
        </p:nvSpPr>
        <p:spPr bwMode="auto">
          <a:xfrm>
            <a:off x="847540" y="1317853"/>
            <a:ext cx="3779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sz="1600" b="1" dirty="0" smtClean="0"/>
              <a:t>Доля поступлений налога на имущество в сумме налоговых доходов , млн. руб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33161146"/>
              </p:ext>
            </p:extLst>
          </p:nvPr>
        </p:nvGraphicFramePr>
        <p:xfrm>
          <a:off x="5418708" y="1476375"/>
          <a:ext cx="4691075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596877946"/>
              </p:ext>
            </p:extLst>
          </p:nvPr>
        </p:nvGraphicFramePr>
        <p:xfrm>
          <a:off x="432824" y="2148849"/>
          <a:ext cx="5057892" cy="4872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Rectangle 39"/>
          <p:cNvSpPr>
            <a:spLocks noChangeArrowheads="1"/>
          </p:cNvSpPr>
          <p:nvPr/>
        </p:nvSpPr>
        <p:spPr bwMode="auto">
          <a:xfrm>
            <a:off x="3834532" y="3995868"/>
            <a:ext cx="14401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sz="1600" dirty="0" smtClean="0">
                <a:solidFill>
                  <a:srgbClr val="17375E"/>
                </a:solidFill>
              </a:rPr>
              <a:t>Доля 14</a:t>
            </a:r>
            <a:r>
              <a:rPr lang="en-US" sz="1600" dirty="0" smtClean="0">
                <a:solidFill>
                  <a:srgbClr val="17375E"/>
                </a:solidFill>
              </a:rPr>
              <a:t>,3 %</a:t>
            </a:r>
            <a:endParaRPr lang="ru-RU" sz="1600" dirty="0">
              <a:solidFill>
                <a:srgbClr val="17375E"/>
              </a:solidFill>
            </a:endParaRP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8515052" y="3037475"/>
            <a:ext cx="14969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sz="1600" dirty="0" smtClean="0">
                <a:solidFill>
                  <a:srgbClr val="17375E"/>
                </a:solidFill>
              </a:rPr>
              <a:t>доля</a:t>
            </a:r>
            <a:r>
              <a:rPr lang="en-US" sz="1600" dirty="0" smtClean="0">
                <a:solidFill>
                  <a:srgbClr val="17375E"/>
                </a:solidFill>
              </a:rPr>
              <a:t> 75,4 %</a:t>
            </a:r>
            <a:endParaRPr lang="ru-RU" sz="1600" dirty="0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25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3DA2DB8-04B6-45C4-917C-94639EDAA15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487223523"/>
              </p:ext>
            </p:extLst>
          </p:nvPr>
        </p:nvGraphicFramePr>
        <p:xfrm>
          <a:off x="234132" y="2091348"/>
          <a:ext cx="5580691" cy="3859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836552" y="1260351"/>
            <a:ext cx="3779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sz="1600" dirty="0" smtClean="0">
                <a:solidFill>
                  <a:srgbClr val="17375E"/>
                </a:solidFill>
              </a:rPr>
              <a:t>при проведении выездных проверок</a:t>
            </a:r>
            <a:endParaRPr lang="ru-RU" sz="1600" dirty="0">
              <a:solidFill>
                <a:srgbClr val="17375E"/>
              </a:solidFill>
            </a:endParaRPr>
          </a:p>
        </p:txBody>
      </p:sp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2726092" y="3824859"/>
            <a:ext cx="11521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sz="1600" dirty="0" smtClean="0">
                <a:solidFill>
                  <a:srgbClr val="17375E"/>
                </a:solidFill>
              </a:rPr>
              <a:t>13%</a:t>
            </a:r>
            <a:endParaRPr lang="ru-RU" sz="1600" dirty="0">
              <a:solidFill>
                <a:srgbClr val="17375E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388340793"/>
              </p:ext>
            </p:extLst>
          </p:nvPr>
        </p:nvGraphicFramePr>
        <p:xfrm>
          <a:off x="4711476" y="2091348"/>
          <a:ext cx="5706740" cy="3777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6553" y="180231"/>
            <a:ext cx="9322178" cy="1080120"/>
          </a:xfrm>
        </p:spPr>
        <p:txBody>
          <a:bodyPr>
            <a:normAutofit fontScale="90000"/>
          </a:bodyPr>
          <a:lstStyle/>
          <a:p>
            <a:pPr algn="ctr">
              <a:lnSpc>
                <a:spcPts val="3900"/>
              </a:lnSpc>
            </a:pPr>
            <a:r>
              <a:rPr lang="ru-RU" sz="2000" dirty="0" smtClean="0"/>
              <a:t>КОЛИЧЕСТВО НАРУШЕНИЙ ПРИ ПРОВЕДЕНИИ НАЛОГОВЫХ ПРОВЕРОК  НАЛОГА НА ИМУЩЕСТВО В 2017 ГОДУ</a:t>
            </a:r>
            <a:endParaRPr lang="ru-RU" sz="2000" dirty="0"/>
          </a:p>
        </p:txBody>
      </p:sp>
      <p:sp>
        <p:nvSpPr>
          <p:cNvPr id="10" name="Rectangle 39"/>
          <p:cNvSpPr>
            <a:spLocks noChangeArrowheads="1"/>
          </p:cNvSpPr>
          <p:nvPr/>
        </p:nvSpPr>
        <p:spPr bwMode="auto">
          <a:xfrm>
            <a:off x="5428704" y="1260351"/>
            <a:ext cx="49685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sz="1600" dirty="0" smtClean="0">
                <a:solidFill>
                  <a:srgbClr val="17375E"/>
                </a:solidFill>
              </a:rPr>
              <a:t>при проведении камеральных проверок</a:t>
            </a:r>
            <a:endParaRPr lang="ru-RU" sz="1600" dirty="0">
              <a:solidFill>
                <a:srgbClr val="17375E"/>
              </a:solidFill>
            </a:endParaRPr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8279868" y="3824859"/>
            <a:ext cx="748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sz="1600" dirty="0" smtClean="0">
                <a:solidFill>
                  <a:srgbClr val="17375E"/>
                </a:solidFill>
              </a:rPr>
              <a:t>      1%</a:t>
            </a:r>
            <a:endParaRPr lang="ru-RU" sz="1600" dirty="0">
              <a:solidFill>
                <a:srgbClr val="17375E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464011" y="4163413"/>
            <a:ext cx="649610" cy="995346"/>
          </a:xfrm>
          <a:prstGeom prst="downArrow">
            <a:avLst/>
          </a:prstGeom>
          <a:solidFill>
            <a:schemeClr val="bg2">
              <a:lumMod val="50000"/>
            </a:schemeClr>
          </a:solidFill>
          <a:ln w="254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defTabSz="1041032">
              <a:defRPr/>
            </a:pPr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898" y="5213156"/>
            <a:ext cx="23082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618123" y="5689212"/>
            <a:ext cx="3456384" cy="332854"/>
          </a:xfrm>
          <a:prstGeom prst="rect">
            <a:avLst/>
          </a:prstGeom>
          <a:solidFill>
            <a:srgbClr val="F2F2F2"/>
          </a:solidFill>
          <a:ln w="285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33" tIns="52116" rIns="104233" bIns="52116" anchor="ctr"/>
          <a:lstStyle/>
          <a:p>
            <a:pPr algn="ctr" defTabSz="1040665">
              <a:defRPr/>
            </a:pPr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БЮДЖЕТ ВОЛОГОДСКОЙ ОБЛАСТИ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34132" y="6203756"/>
            <a:ext cx="9649072" cy="11096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33" tIns="52116" rIns="104233" bIns="52116" anchor="ctr"/>
          <a:lstStyle/>
          <a:p>
            <a:pPr algn="ctr" defTabSz="1040665"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результатам налоговых проверок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доначислено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налога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имущество организаций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60,3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338453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2800" dirty="0"/>
              <a:t>Основные нарушения, выявляемые в ходе камеральных проверок </a:t>
            </a:r>
            <a:r>
              <a:rPr lang="ru-RU" sz="2800" dirty="0" smtClean="0"/>
              <a:t>деклараций по налогу на имущество: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029591"/>
              </p:ext>
            </p:extLst>
          </p:nvPr>
        </p:nvGraphicFramePr>
        <p:xfrm>
          <a:off x="656609" y="1764407"/>
          <a:ext cx="9289031" cy="5544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9031"/>
              </a:tblGrid>
              <a:tr h="443967">
                <a:tc>
                  <a:txBody>
                    <a:bodyPr/>
                    <a:lstStyle/>
                    <a:p>
                      <a:endParaRPr lang="ru-RU" sz="21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29913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70735">
                <a:tc>
                  <a:txBody>
                    <a:bodyPr/>
                    <a:lstStyle/>
                    <a:p>
                      <a:pPr marL="0" indent="0" algn="just"/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10196" y="2405577"/>
            <a:ext cx="9217024" cy="1015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Налоговая отчетность (расчет) представлены позже установленного законодательством срока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533212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6952" y="3572990"/>
            <a:ext cx="9217024" cy="7116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2. Неверно определена налоговая база (среднегодовая стоимость/кадастровая стоимость)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754" y="4458384"/>
            <a:ext cx="9217024" cy="7116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3. Правомерность применения оспоренной кадастровой стоимости объектов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754" y="5436815"/>
            <a:ext cx="9217024" cy="7116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3. Правомерность применения налоговых ставок, льгот налогоплательщиками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432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latin typeface="Cambria" pitchFamily="18" charset="0"/>
                <a:cs typeface="Times New Roman" pitchFamily="18" charset="0"/>
              </a:rPr>
              <a:t>Итоги декларационной кампании</a:t>
            </a:r>
            <a:br>
              <a:rPr lang="ru-RU" sz="3200" dirty="0">
                <a:latin typeface="Cambria" pitchFamily="18" charset="0"/>
                <a:cs typeface="Times New Roman" pitchFamily="18" charset="0"/>
              </a:rPr>
            </a:br>
            <a:r>
              <a:rPr lang="ru-RU" sz="3200" dirty="0">
                <a:latin typeface="Cambria" pitchFamily="18" charset="0"/>
                <a:cs typeface="Times New Roman" pitchFamily="18" charset="0"/>
              </a:rPr>
              <a:t>2017 года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131163350"/>
              </p:ext>
            </p:extLst>
          </p:nvPr>
        </p:nvGraphicFramePr>
        <p:xfrm>
          <a:off x="125720" y="1716436"/>
          <a:ext cx="5642027" cy="5433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938540434"/>
              </p:ext>
            </p:extLst>
          </p:nvPr>
        </p:nvGraphicFramePr>
        <p:xfrm>
          <a:off x="5346700" y="1716435"/>
          <a:ext cx="4884143" cy="5478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07952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7814" y="446161"/>
            <a:ext cx="8841982" cy="1582652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ctr"/>
            <a:r>
              <a:rPr lang="ru-RU" sz="3200" b="1" dirty="0">
                <a:solidFill>
                  <a:srgbClr val="005AA9"/>
                </a:solidFill>
                <a:latin typeface="Cambria" pitchFamily="18" charset="0"/>
                <a:ea typeface="+mj-ea"/>
                <a:cs typeface="Times New Roman" pitchFamily="18" charset="0"/>
              </a:rPr>
              <a:t>Результаты камеральных проверок деклараций по НДФЛ</a:t>
            </a:r>
            <a:br>
              <a:rPr lang="ru-RU" sz="3200" b="1" dirty="0">
                <a:solidFill>
                  <a:srgbClr val="005AA9"/>
                </a:solidFill>
                <a:latin typeface="Cambria" pitchFamily="18" charset="0"/>
                <a:ea typeface="+mj-ea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136232" y="2113396"/>
            <a:ext cx="4547305" cy="3096294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901617"/>
              </p:ext>
            </p:extLst>
          </p:nvPr>
        </p:nvGraphicFramePr>
        <p:xfrm>
          <a:off x="715185" y="2351573"/>
          <a:ext cx="9052506" cy="37623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19998"/>
                <a:gridCol w="2132508"/>
              </a:tblGrid>
              <a:tr h="1629074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 smtClean="0">
                          <a:effectLst/>
                        </a:rPr>
                        <a:t>  Общая </a:t>
                      </a:r>
                      <a:r>
                        <a:rPr lang="ru-RU" sz="2800" u="none" strike="noStrike" dirty="0">
                          <a:effectLst/>
                        </a:rPr>
                        <a:t>сумма НДФЛ к уплате по </a:t>
                      </a:r>
                      <a:r>
                        <a:rPr lang="ru-RU" sz="2800" u="none" strike="noStrike" dirty="0" smtClean="0">
                          <a:effectLst/>
                        </a:rPr>
                        <a:t>   </a:t>
                      </a:r>
                    </a:p>
                    <a:p>
                      <a:pPr algn="l" fontAlgn="b"/>
                      <a:r>
                        <a:rPr lang="ru-RU" sz="2800" u="none" strike="noStrike" dirty="0" smtClean="0">
                          <a:effectLst/>
                        </a:rPr>
                        <a:t>  декларациям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39" marR="11139" marT="10502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324 млн. руб.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39" marR="11139" marT="10502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49652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 smtClean="0">
                          <a:effectLst/>
                        </a:rPr>
                        <a:t>  В том числе дополнительно</a:t>
                      </a:r>
                    </a:p>
                    <a:p>
                      <a:pPr algn="l" fontAlgn="b"/>
                      <a:r>
                        <a:rPr lang="ru-RU" sz="2800" u="none" strike="noStrike" dirty="0" smtClean="0">
                          <a:effectLst/>
                        </a:rPr>
                        <a:t>  начислено </a:t>
                      </a:r>
                      <a:r>
                        <a:rPr lang="ru-RU" sz="2800" u="none" strike="noStrike" dirty="0">
                          <a:effectLst/>
                        </a:rPr>
                        <a:t>НДФЛ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39" marR="11139" marT="10502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</a:rPr>
                        <a:t>10 млн. руб.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39" marR="11139" marT="10502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83585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 smtClean="0">
                          <a:effectLst/>
                        </a:rPr>
                        <a:t>  Уменьшен </a:t>
                      </a:r>
                      <a:r>
                        <a:rPr lang="ru-RU" sz="2800" u="none" strike="noStrike" dirty="0">
                          <a:effectLst/>
                        </a:rPr>
                        <a:t>НДФЛ к возврату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39" marR="11139" marT="10502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</a:rPr>
                        <a:t>17 млн. руб.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39" marR="11139" marT="10502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6389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12183" y="540271"/>
            <a:ext cx="8580438" cy="1167829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marL="0" marR="0" indent="0" algn="l" defTabSz="1042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>
                <a:latin typeface="Cambria" pitchFamily="18" charset="0"/>
                <a:cs typeface="Times New Roman" pitchFamily="18" charset="0"/>
              </a:rPr>
              <a:t>Представлено расчетов по страховых взносам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38188" y="2412480"/>
            <a:ext cx="4032448" cy="2664300"/>
          </a:xfrm>
          <a:prstGeom prst="roundRect">
            <a:avLst>
              <a:gd name="adj" fmla="val 9374"/>
            </a:avLst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налоговые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Вологодской области представлено 150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расчетов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16200000" flipH="1">
            <a:off x="5454713" y="2258172"/>
            <a:ext cx="576068" cy="1368156"/>
          </a:xfrm>
          <a:prstGeom prst="down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40583" y="2590052"/>
            <a:ext cx="3411055" cy="704393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78% в электронном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 по ТКС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16200000" flipH="1">
            <a:off x="5453327" y="3818019"/>
            <a:ext cx="576068" cy="1365384"/>
          </a:xfrm>
          <a:prstGeom prst="downArrow">
            <a:avLst/>
          </a:prstGeom>
          <a:solidFill>
            <a:srgbClr val="4F81BD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40583" y="4148513"/>
            <a:ext cx="3411055" cy="704393"/>
          </a:xfrm>
          <a:prstGeom prst="roundRect">
            <a:avLst/>
          </a:prstGeom>
          <a:solidFill>
            <a:srgbClr val="4F81B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22% на бумажном носителе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8528" y="4166554"/>
            <a:ext cx="747747" cy="7540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2" name="Прямоугольник 11"/>
          <p:cNvSpPr/>
          <p:nvPr/>
        </p:nvSpPr>
        <p:spPr>
          <a:xfrm>
            <a:off x="5220248" y="2569915"/>
            <a:ext cx="764308" cy="719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@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7768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1278" y="684287"/>
            <a:ext cx="9653974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Cambria" pitchFamily="18" charset="0"/>
                <a:cs typeface="Times New Roman" pitchFamily="18" charset="0"/>
              </a:rPr>
              <a:t>Передача сведений в фонды о застрахованных лицах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46781" y="6658368"/>
            <a:ext cx="724718" cy="696626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61278" y="2363185"/>
            <a:ext cx="2736304" cy="2658322"/>
            <a:chOff x="4211960" y="1772816"/>
            <a:chExt cx="1700808" cy="1916832"/>
          </a:xfrm>
        </p:grpSpPr>
        <p:pic>
          <p:nvPicPr>
            <p:cNvPr id="6" name="Рисунок 5" descr="photo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27984" y="2204864"/>
              <a:ext cx="1484784" cy="1484784"/>
            </a:xfrm>
            <a:prstGeom prst="rect">
              <a:avLst/>
            </a:prstGeom>
          </p:spPr>
        </p:pic>
        <p:pic>
          <p:nvPicPr>
            <p:cNvPr id="7" name="Рисунок 6" descr="31975ef4b0d2e52f5e8351d894cbca08_XL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11960" y="1772816"/>
              <a:ext cx="864096" cy="686476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3770117" y="2977310"/>
            <a:ext cx="3163488" cy="1968898"/>
            <a:chOff x="1738538" y="2635597"/>
            <a:chExt cx="2555776" cy="1440160"/>
          </a:xfrm>
        </p:grpSpPr>
        <p:pic>
          <p:nvPicPr>
            <p:cNvPr id="10" name="Рисунок 9" descr="4606549747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38538" y="2635597"/>
              <a:ext cx="2555776" cy="144016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065366" y="2851421"/>
              <a:ext cx="886963" cy="270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800" b="1" dirty="0" smtClean="0"/>
                <a:t>выгрузка</a:t>
              </a:r>
              <a:endParaRPr lang="ru-RU" sz="1800" b="1" dirty="0"/>
            </a:p>
          </p:txBody>
        </p:sp>
      </p:grpSp>
      <p:sp>
        <p:nvSpPr>
          <p:cNvPr id="13" name="Стрелка вправо 12"/>
          <p:cNvSpPr/>
          <p:nvPr/>
        </p:nvSpPr>
        <p:spPr>
          <a:xfrm>
            <a:off x="3194053" y="1905792"/>
            <a:ext cx="4464496" cy="91478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суммах страховых взносов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3194053" y="5144122"/>
            <a:ext cx="4464496" cy="91478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застрахованных лицах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7802565" y="1626169"/>
            <a:ext cx="1944216" cy="2335590"/>
            <a:chOff x="251520" y="1196752"/>
            <a:chExt cx="1512168" cy="1944216"/>
          </a:xfrm>
        </p:grpSpPr>
        <p:pic>
          <p:nvPicPr>
            <p:cNvPr id="17" name="Рисунок 16" descr="photo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5536" y="1772816"/>
              <a:ext cx="1368152" cy="1368152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 rot="527789">
              <a:off x="609854" y="2297861"/>
              <a:ext cx="452283" cy="28182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ПФР</a:t>
              </a:r>
              <a:r>
                <a:rPr lang="ru-RU" sz="1400" dirty="0" smtClean="0"/>
                <a:t> </a:t>
              </a:r>
              <a:endParaRPr lang="ru-RU" sz="1400" dirty="0"/>
            </a:p>
          </p:txBody>
        </p:sp>
        <p:pic>
          <p:nvPicPr>
            <p:cNvPr id="19" name="Рисунок 18" descr="full-768x576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520" y="1196752"/>
              <a:ext cx="960106" cy="720080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8005497" y="4713978"/>
            <a:ext cx="1741284" cy="1775073"/>
            <a:chOff x="395536" y="3645024"/>
            <a:chExt cx="1368152" cy="1368152"/>
          </a:xfrm>
        </p:grpSpPr>
        <p:pic>
          <p:nvPicPr>
            <p:cNvPr id="20" name="Рисунок 19" descr="photo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5536" y="3645024"/>
              <a:ext cx="1368152" cy="1368152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 rot="462596">
              <a:off x="529975" y="4234269"/>
              <a:ext cx="593107" cy="2609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/>
                <a:t>ФОМС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sp>
        <p:nvSpPr>
          <p:cNvPr id="25" name="TextBox 24"/>
          <p:cNvSpPr txBox="1"/>
          <p:nvPr/>
        </p:nvSpPr>
        <p:spPr>
          <a:xfrm rot="527789">
            <a:off x="1377762" y="3761704"/>
            <a:ext cx="763957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ФНС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815" y="4037584"/>
            <a:ext cx="1264172" cy="908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773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738190" y="684287"/>
            <a:ext cx="9649074" cy="936105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Cambria" pitchFamily="18" charset="0"/>
                <a:cs typeface="Times New Roman" pitchFamily="18" charset="0"/>
              </a:rPr>
              <a:t>Расчет считается непредставленным в случае: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1641" y="1980431"/>
            <a:ext cx="9001002" cy="1584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457200" indent="-457200">
              <a:buFont typeface="+mj-lt"/>
              <a:buAutoNum type="arabicPeriod"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Сведения о совокупной сумме страховых взносов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обязательное пенсионное страхование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 соответствуют сведениям о сумме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исчисленных страховых взносов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каждому застрахованному лицу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указанный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период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6179" y="5220791"/>
            <a:ext cx="9001000" cy="16561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457200" indent="-457200" algn="just">
              <a:buFont typeface="+mj-lt"/>
              <a:buAutoNum type="arabicPeriod" startAt="3"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Указаны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недостоверные персональные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данные,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идентифицирующие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застрахованных физических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лиц: </a:t>
            </a:r>
          </a:p>
          <a:p>
            <a:pPr lvl="5"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ФИО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СНИЛС –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ИНН</a:t>
            </a:r>
          </a:p>
          <a:p>
            <a:pPr lvl="8"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(при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наличии)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6179" y="3708623"/>
            <a:ext cx="9001000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457200" indent="-457200">
              <a:buFont typeface="+mj-lt"/>
              <a:buAutoNum type="arabicPeriod" startAt="2"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Сведения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 совокупной сумме исчисленных страховых взносов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ОПС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 соответствуют сумме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страховых взносов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каждому застрахованному лицу</a:t>
            </a:r>
          </a:p>
        </p:txBody>
      </p:sp>
    </p:spTree>
    <p:extLst>
      <p:ext uri="{BB962C8B-B14F-4D97-AF65-F5344CB8AC3E}">
        <p14:creationId xmlns:p14="http://schemas.microsoft.com/office/powerpoint/2010/main" val="86610105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21744</TotalTime>
  <Words>423</Words>
  <Application>Microsoft Office PowerPoint</Application>
  <PresentationFormat>Произвольный</PresentationFormat>
  <Paragraphs>75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Present_FNS2012_A4</vt:lpstr>
      <vt:lpstr>Презентация PowerPoint</vt:lpstr>
      <vt:lpstr>Структура поступления имущественных налогов с организаций в 2017 году</vt:lpstr>
      <vt:lpstr>КОЛИЧЕСТВО НАРУШЕНИЙ ПРИ ПРОВЕДЕНИИ НАЛОГОВЫХ ПРОВЕРОК  НАЛОГА НА ИМУЩЕСТВО В 2017 ГОДУ</vt:lpstr>
      <vt:lpstr>Основные нарушения, выявляемые в ходе камеральных проверок деклараций по налогу на имущество:</vt:lpstr>
      <vt:lpstr>Итоги декларационной кампании 2017 года</vt:lpstr>
      <vt:lpstr>Презентация PowerPoint</vt:lpstr>
      <vt:lpstr>Презентация PowerPoint</vt:lpstr>
      <vt:lpstr>Передача сведений в фонды о застрахованных лицах</vt:lpstr>
      <vt:lpstr>Расчет считается непредставленным в случае:</vt:lpstr>
      <vt:lpstr>Основные нарушения, выявляемые в ходе камеральных проверок расчетов:</vt:lpstr>
      <vt:lpstr>Спасибо за внимание! 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Мамакова Светлана Валерьевна</cp:lastModifiedBy>
  <cp:revision>1799</cp:revision>
  <cp:lastPrinted>2017-01-18T08:25:17Z</cp:lastPrinted>
  <dcterms:created xsi:type="dcterms:W3CDTF">2013-04-18T07:19:29Z</dcterms:created>
  <dcterms:modified xsi:type="dcterms:W3CDTF">2018-02-19T14:50:57Z</dcterms:modified>
</cp:coreProperties>
</file>