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701" r:id="rId2"/>
    <p:sldMasterId id="2147483714" r:id="rId3"/>
    <p:sldMasterId id="2147483727" r:id="rId4"/>
  </p:sldMasterIdLst>
  <p:notesMasterIdLst>
    <p:notesMasterId r:id="rId17"/>
  </p:notesMasterIdLst>
  <p:sldIdLst>
    <p:sldId id="392" r:id="rId5"/>
    <p:sldId id="414" r:id="rId6"/>
    <p:sldId id="415" r:id="rId7"/>
    <p:sldId id="416" r:id="rId8"/>
    <p:sldId id="417" r:id="rId9"/>
    <p:sldId id="427" r:id="rId10"/>
    <p:sldId id="418" r:id="rId11"/>
    <p:sldId id="419" r:id="rId12"/>
    <p:sldId id="421" r:id="rId13"/>
    <p:sldId id="425" r:id="rId14"/>
    <p:sldId id="426" r:id="rId15"/>
    <p:sldId id="424" r:id="rId16"/>
  </p:sldIdLst>
  <p:sldSz cx="10325100" cy="7150100"/>
  <p:notesSz cx="6858000" cy="9926638"/>
  <p:defaultTextStyle>
    <a:defPPr>
      <a:defRPr lang="ru-RU"/>
    </a:defPPr>
    <a:lvl1pPr marL="0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1pPr>
    <a:lvl2pPr marL="499262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2pPr>
    <a:lvl3pPr marL="998525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3pPr>
    <a:lvl4pPr marL="1497787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4pPr>
    <a:lvl5pPr marL="1997050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5pPr>
    <a:lvl6pPr marL="2496312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6pPr>
    <a:lvl7pPr marL="2995574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7pPr>
    <a:lvl8pPr marL="3494837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8pPr>
    <a:lvl9pPr marL="3994099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52" userDrawn="1">
          <p15:clr>
            <a:srgbClr val="A4A3A4"/>
          </p15:clr>
        </p15:guide>
        <p15:guide id="2" pos="32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34"/>
    <a:srgbClr val="CCFFFF"/>
    <a:srgbClr val="FFFFCC"/>
    <a:srgbClr val="C7605D"/>
    <a:srgbClr val="C96765"/>
    <a:srgbClr val="6898C0"/>
    <a:srgbClr val="91BADB"/>
    <a:srgbClr val="F5801F"/>
    <a:srgbClr val="ECECEC"/>
    <a:srgbClr val="779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65" autoAdjust="0"/>
    <p:restoredTop sz="94660"/>
  </p:normalViewPr>
  <p:slideViewPr>
    <p:cSldViewPr snapToGrid="0">
      <p:cViewPr>
        <p:scale>
          <a:sx n="125" d="100"/>
          <a:sy n="125" d="100"/>
        </p:scale>
        <p:origin x="-72" y="-72"/>
      </p:cViewPr>
      <p:guideLst>
        <p:guide orient="horz" pos="2252"/>
        <p:guide pos="325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9" y="8"/>
            <a:ext cx="2972334" cy="497923"/>
          </a:xfrm>
          <a:prstGeom prst="rect">
            <a:avLst/>
          </a:prstGeom>
        </p:spPr>
        <p:txBody>
          <a:bodyPr vert="horz" lIns="91834" tIns="45920" rIns="91834" bIns="459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065" y="8"/>
            <a:ext cx="2972334" cy="497923"/>
          </a:xfrm>
          <a:prstGeom prst="rect">
            <a:avLst/>
          </a:prstGeom>
        </p:spPr>
        <p:txBody>
          <a:bodyPr vert="horz" lIns="91834" tIns="45920" rIns="91834" bIns="45920" rtlCol="0"/>
          <a:lstStyle>
            <a:lvl1pPr algn="r">
              <a:defRPr sz="1200"/>
            </a:lvl1pPr>
          </a:lstStyle>
          <a:p>
            <a:fld id="{015D4280-BC41-4E42-AA16-2AA78C7B1FFE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11238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4" tIns="45920" rIns="91834" bIns="459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77201"/>
            <a:ext cx="5486400" cy="3908614"/>
          </a:xfrm>
          <a:prstGeom prst="rect">
            <a:avLst/>
          </a:prstGeom>
        </p:spPr>
        <p:txBody>
          <a:bodyPr vert="horz" lIns="91834" tIns="45920" rIns="91834" bIns="459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9" y="9428725"/>
            <a:ext cx="2972334" cy="497922"/>
          </a:xfrm>
          <a:prstGeom prst="rect">
            <a:avLst/>
          </a:prstGeom>
        </p:spPr>
        <p:txBody>
          <a:bodyPr vert="horz" lIns="91834" tIns="45920" rIns="91834" bIns="459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065" y="9428725"/>
            <a:ext cx="2972334" cy="497922"/>
          </a:xfrm>
          <a:prstGeom prst="rect">
            <a:avLst/>
          </a:prstGeom>
        </p:spPr>
        <p:txBody>
          <a:bodyPr vert="horz" lIns="91834" tIns="45920" rIns="91834" bIns="45920" rtlCol="0" anchor="b"/>
          <a:lstStyle>
            <a:lvl1pPr algn="r">
              <a:defRPr sz="1200"/>
            </a:lvl1pPr>
          </a:lstStyle>
          <a:p>
            <a:fld id="{2E1820A0-B833-4BFF-80CC-437100E60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44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1pPr>
    <a:lvl2pPr marL="499262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2pPr>
    <a:lvl3pPr marL="998525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3pPr>
    <a:lvl4pPr marL="1497787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4pPr>
    <a:lvl5pPr marL="1997050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5pPr>
    <a:lvl6pPr marL="2496312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6pPr>
    <a:lvl7pPr marL="2995574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7pPr>
    <a:lvl8pPr marL="3494837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8pPr>
    <a:lvl9pPr marL="3994099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4383" y="2221174"/>
            <a:ext cx="8776335" cy="15326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8765" y="4051727"/>
            <a:ext cx="7227570" cy="18272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6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2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8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4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81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7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33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09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6" y="6627091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6" y="6627091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05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6" y="6627091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6" y="6627091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71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85697" y="286343"/>
            <a:ext cx="2323148" cy="610075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6255" y="286343"/>
            <a:ext cx="6797358" cy="610075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6" y="6627091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6" y="6627091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56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519331" y="4125431"/>
            <a:ext cx="9272306" cy="127112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 ЧЕМ ВЫ РАССКАЖЕТЕ СЕГОДНЯ? </a:t>
            </a:r>
            <a:endParaRPr lang="ru-RU" dirty="0"/>
          </a:p>
        </p:txBody>
      </p:sp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1625"/>
            <a:ext cx="10325100" cy="7149259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39" y="873901"/>
            <a:ext cx="763627" cy="180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2577972" y="2574050"/>
            <a:ext cx="4715924" cy="1201200"/>
          </a:xfrm>
          <a:prstGeom prst="rect">
            <a:avLst/>
          </a:prstGeom>
        </p:spPr>
        <p:txBody>
          <a:bodyPr vert="horz" wrap="square" lIns="144999" tIns="72499" rIns="144999" bIns="72499" rtlCol="0" anchor="ctr">
            <a:noAutofit/>
          </a:bodyPr>
          <a:lstStyle/>
          <a:p>
            <a:pPr algn="ctr" defTabSz="1449951">
              <a:spcBef>
                <a:spcPct val="0"/>
              </a:spcBef>
            </a:pPr>
            <a:r>
              <a:rPr lang="ru-RU" sz="2502" b="1" dirty="0">
                <a:solidFill>
                  <a:prstClr val="white"/>
                </a:solidFill>
              </a:rPr>
              <a:t>ФЕДЕРАЛЬНАЯ НАЛОГОВАЯ </a:t>
            </a:r>
            <a:br>
              <a:rPr lang="ru-RU" sz="2502" b="1" dirty="0">
                <a:solidFill>
                  <a:prstClr val="white"/>
                </a:solidFill>
              </a:rPr>
            </a:br>
            <a:r>
              <a:rPr lang="ru-RU" sz="2502" b="1" dirty="0">
                <a:solidFill>
                  <a:prstClr val="white"/>
                </a:solidFill>
              </a:rPr>
              <a:t>СЛУЖБА</a:t>
            </a:r>
          </a:p>
        </p:txBody>
      </p:sp>
    </p:spTree>
    <p:extLst>
      <p:ext uri="{BB962C8B-B14F-4D97-AF65-F5344CB8AC3E}">
        <p14:creationId xmlns:p14="http://schemas.microsoft.com/office/powerpoint/2010/main" val="2657665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4383" y="2221174"/>
            <a:ext cx="8776335" cy="15326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8765" y="4051727"/>
            <a:ext cx="7227570" cy="18272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6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3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0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47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34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21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07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94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1C65E-8F6E-42EE-B3C0-4A95FCE679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7106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9732214" y="5157341"/>
            <a:ext cx="489367" cy="131581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12">
              <a:defRPr/>
            </a:pPr>
            <a:endParaRPr lang="ru-RU" sz="2033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9732214" y="6493020"/>
            <a:ext cx="489367" cy="45019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12">
              <a:defRPr/>
            </a:pPr>
            <a:endParaRPr lang="ru-RU" sz="2033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26693" cy="11254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12">
              <a:defRPr/>
            </a:pPr>
            <a:endParaRPr lang="ru-RU" sz="2033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112" y="115566"/>
            <a:ext cx="8133959" cy="951487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112" y="1422027"/>
            <a:ext cx="9577605" cy="5024005"/>
          </a:xfrm>
        </p:spPr>
        <p:txBody>
          <a:bodyPr lIns="0" tIns="0" rIns="0" bIns="0"/>
          <a:lstStyle>
            <a:lvl1pPr marL="149097" indent="-149097">
              <a:buClr>
                <a:srgbClr val="C00000"/>
              </a:buClr>
              <a:buFont typeface="Arial" pitchFamily="34" charset="0"/>
              <a:buChar char="•"/>
              <a:defRPr sz="2371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304906" indent="-15581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454003" indent="-149097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609815" indent="-15581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758909" indent="-149097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9712047" y="6507915"/>
            <a:ext cx="533733" cy="380677"/>
          </a:xfrm>
        </p:spPr>
        <p:txBody>
          <a:bodyPr lIns="0" rIns="0"/>
          <a:lstStyle>
            <a:lvl1pPr algn="ctr">
              <a:defRPr sz="271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7CD7BE-4192-4CA4-8359-4EFF4B96C4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0082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612" y="4594607"/>
            <a:ext cx="8776335" cy="1420089"/>
          </a:xfrm>
        </p:spPr>
        <p:txBody>
          <a:bodyPr anchor="t"/>
          <a:lstStyle>
            <a:lvl1pPr algn="l">
              <a:defRPr sz="3388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612" y="3030518"/>
            <a:ext cx="8776335" cy="1564084"/>
          </a:xfrm>
        </p:spPr>
        <p:txBody>
          <a:bodyPr anchor="b"/>
          <a:lstStyle>
            <a:lvl1pPr marL="0" indent="0">
              <a:buNone/>
              <a:defRPr sz="1694">
                <a:solidFill>
                  <a:schemeClr val="tx1">
                    <a:tint val="75000"/>
                  </a:schemeClr>
                </a:solidFill>
              </a:defRPr>
            </a:lvl1pPr>
            <a:lvl2pPr marL="386843" indent="0">
              <a:buNone/>
              <a:defRPr sz="1524">
                <a:solidFill>
                  <a:schemeClr val="tx1">
                    <a:tint val="75000"/>
                  </a:schemeClr>
                </a:solidFill>
              </a:defRPr>
            </a:lvl2pPr>
            <a:lvl3pPr marL="773684" indent="0">
              <a:buNone/>
              <a:defRPr sz="1355">
                <a:solidFill>
                  <a:schemeClr val="tx1">
                    <a:tint val="75000"/>
                  </a:schemeClr>
                </a:solidFill>
              </a:defRPr>
            </a:lvl3pPr>
            <a:lvl4pPr marL="1160526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4pPr>
            <a:lvl5pPr marL="1547368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5pPr>
            <a:lvl6pPr marL="1934210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6pPr>
            <a:lvl7pPr marL="2321050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7pPr>
            <a:lvl8pPr marL="270789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8pPr>
            <a:lvl9pPr marL="309473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68660-84F5-4C75-8EDB-FDB4F0A981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2947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6255" y="1668358"/>
            <a:ext cx="4560253" cy="4718735"/>
          </a:xfrm>
        </p:spPr>
        <p:txBody>
          <a:bodyPr/>
          <a:lstStyle>
            <a:lvl1pPr>
              <a:defRPr sz="2371"/>
            </a:lvl1pPr>
            <a:lvl2pPr>
              <a:defRPr sz="2033"/>
            </a:lvl2pPr>
            <a:lvl3pPr>
              <a:defRPr sz="1694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48592" y="1668358"/>
            <a:ext cx="4560253" cy="4718735"/>
          </a:xfrm>
        </p:spPr>
        <p:txBody>
          <a:bodyPr/>
          <a:lstStyle>
            <a:lvl1pPr>
              <a:defRPr sz="2371"/>
            </a:lvl1pPr>
            <a:lvl2pPr>
              <a:defRPr sz="2033"/>
            </a:lvl2pPr>
            <a:lvl3pPr>
              <a:defRPr sz="1694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8EA1E-51AC-4F56-BEE6-45F4EDBB0C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8783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6256" y="1600498"/>
            <a:ext cx="4562045" cy="667012"/>
          </a:xfrm>
        </p:spPr>
        <p:txBody>
          <a:bodyPr anchor="b"/>
          <a:lstStyle>
            <a:lvl1pPr marL="0" indent="0">
              <a:buNone/>
              <a:defRPr sz="2033" b="1"/>
            </a:lvl1pPr>
            <a:lvl2pPr marL="386843" indent="0">
              <a:buNone/>
              <a:defRPr sz="1694" b="1"/>
            </a:lvl2pPr>
            <a:lvl3pPr marL="773684" indent="0">
              <a:buNone/>
              <a:defRPr sz="1524" b="1"/>
            </a:lvl3pPr>
            <a:lvl4pPr marL="1160526" indent="0">
              <a:buNone/>
              <a:defRPr sz="1355" b="1"/>
            </a:lvl4pPr>
            <a:lvl5pPr marL="1547368" indent="0">
              <a:buNone/>
              <a:defRPr sz="1355" b="1"/>
            </a:lvl5pPr>
            <a:lvl6pPr marL="1934210" indent="0">
              <a:buNone/>
              <a:defRPr sz="1355" b="1"/>
            </a:lvl6pPr>
            <a:lvl7pPr marL="2321050" indent="0">
              <a:buNone/>
              <a:defRPr sz="1355" b="1"/>
            </a:lvl7pPr>
            <a:lvl8pPr marL="2707894" indent="0">
              <a:buNone/>
              <a:defRPr sz="1355" b="1"/>
            </a:lvl8pPr>
            <a:lvl9pPr marL="3094734" indent="0">
              <a:buNone/>
              <a:defRPr sz="135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6256" y="2267508"/>
            <a:ext cx="4562045" cy="4119584"/>
          </a:xfrm>
        </p:spPr>
        <p:txBody>
          <a:bodyPr/>
          <a:lstStyle>
            <a:lvl1pPr>
              <a:defRPr sz="2033"/>
            </a:lvl1pPr>
            <a:lvl2pPr>
              <a:defRPr sz="1694"/>
            </a:lvl2pPr>
            <a:lvl3pPr>
              <a:defRPr sz="1524"/>
            </a:lvl3pPr>
            <a:lvl4pPr>
              <a:defRPr sz="1355"/>
            </a:lvl4pPr>
            <a:lvl5pPr>
              <a:defRPr sz="1355"/>
            </a:lvl5pPr>
            <a:lvl6pPr>
              <a:defRPr sz="1355"/>
            </a:lvl6pPr>
            <a:lvl7pPr>
              <a:defRPr sz="1355"/>
            </a:lvl7pPr>
            <a:lvl8pPr>
              <a:defRPr sz="1355"/>
            </a:lvl8pPr>
            <a:lvl9pPr>
              <a:defRPr sz="135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245017" y="1600498"/>
            <a:ext cx="4563837" cy="667012"/>
          </a:xfrm>
        </p:spPr>
        <p:txBody>
          <a:bodyPr anchor="b"/>
          <a:lstStyle>
            <a:lvl1pPr marL="0" indent="0">
              <a:buNone/>
              <a:defRPr sz="2033" b="1"/>
            </a:lvl1pPr>
            <a:lvl2pPr marL="386843" indent="0">
              <a:buNone/>
              <a:defRPr sz="1694" b="1"/>
            </a:lvl2pPr>
            <a:lvl3pPr marL="773684" indent="0">
              <a:buNone/>
              <a:defRPr sz="1524" b="1"/>
            </a:lvl3pPr>
            <a:lvl4pPr marL="1160526" indent="0">
              <a:buNone/>
              <a:defRPr sz="1355" b="1"/>
            </a:lvl4pPr>
            <a:lvl5pPr marL="1547368" indent="0">
              <a:buNone/>
              <a:defRPr sz="1355" b="1"/>
            </a:lvl5pPr>
            <a:lvl6pPr marL="1934210" indent="0">
              <a:buNone/>
              <a:defRPr sz="1355" b="1"/>
            </a:lvl6pPr>
            <a:lvl7pPr marL="2321050" indent="0">
              <a:buNone/>
              <a:defRPr sz="1355" b="1"/>
            </a:lvl7pPr>
            <a:lvl8pPr marL="2707894" indent="0">
              <a:buNone/>
              <a:defRPr sz="1355" b="1"/>
            </a:lvl8pPr>
            <a:lvl9pPr marL="3094734" indent="0">
              <a:buNone/>
              <a:defRPr sz="135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245017" y="2267508"/>
            <a:ext cx="4563837" cy="4119584"/>
          </a:xfrm>
        </p:spPr>
        <p:txBody>
          <a:bodyPr/>
          <a:lstStyle>
            <a:lvl1pPr>
              <a:defRPr sz="2033"/>
            </a:lvl1pPr>
            <a:lvl2pPr>
              <a:defRPr sz="1694"/>
            </a:lvl2pPr>
            <a:lvl3pPr>
              <a:defRPr sz="1524"/>
            </a:lvl3pPr>
            <a:lvl4pPr>
              <a:defRPr sz="1355"/>
            </a:lvl4pPr>
            <a:lvl5pPr>
              <a:defRPr sz="1355"/>
            </a:lvl5pPr>
            <a:lvl6pPr>
              <a:defRPr sz="1355"/>
            </a:lvl6pPr>
            <a:lvl7pPr>
              <a:defRPr sz="1355"/>
            </a:lvl7pPr>
            <a:lvl8pPr>
              <a:defRPr sz="1355"/>
            </a:lvl8pPr>
            <a:lvl9pPr>
              <a:defRPr sz="135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E4E8-EA03-4B81-B471-5BAA76F4ED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5689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7A3B0-9322-4C6A-93A9-E9BB0442A4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9805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1B4E-A66B-4E86-8A70-8E9886B2E6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954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9732297" y="5158097"/>
            <a:ext cx="489366" cy="13152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093" tIns="63547" rIns="127093" bIns="63547" anchor="ctr"/>
          <a:lstStyle/>
          <a:p>
            <a:pPr algn="ctr" defTabSz="1270888">
              <a:defRPr/>
            </a:pPr>
            <a:endParaRPr lang="ru-RU" sz="2502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9732297" y="6493222"/>
            <a:ext cx="489366" cy="45019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093" tIns="63547" rIns="127093" bIns="63547" anchor="ctr"/>
          <a:lstStyle/>
          <a:p>
            <a:pPr algn="ctr" defTabSz="1270888">
              <a:defRPr/>
            </a:pPr>
            <a:endParaRPr lang="ru-RU" sz="2502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112" y="115566"/>
            <a:ext cx="8133959" cy="951487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112" y="1422027"/>
            <a:ext cx="9577605" cy="5024005"/>
          </a:xfrm>
        </p:spPr>
        <p:txBody>
          <a:bodyPr lIns="0" tIns="0" rIns="0" bIns="0"/>
          <a:lstStyle>
            <a:lvl1pPr marL="183554" indent="-183554">
              <a:buClr>
                <a:srgbClr val="C00000"/>
              </a:buClr>
              <a:buFont typeface="Arial" pitchFamily="34" charset="0"/>
              <a:buChar char="•"/>
              <a:defRPr sz="2919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375371" indent="-19182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558926" indent="-183554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750748" indent="-19182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934299" indent="-183554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9712421" y="6508165"/>
            <a:ext cx="533798" cy="380677"/>
          </a:xfrm>
        </p:spPr>
        <p:txBody>
          <a:bodyPr lIns="0" rIns="0"/>
          <a:lstStyle>
            <a:lvl1pPr algn="ctr">
              <a:defRPr sz="3336" b="1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" y="1"/>
            <a:ext cx="326244" cy="11254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093" tIns="63547" rIns="127093" bIns="63547" anchor="ctr"/>
          <a:lstStyle/>
          <a:p>
            <a:pPr algn="ctr" defTabSz="1270888">
              <a:defRPr/>
            </a:pPr>
            <a:endParaRPr lang="ru-RU" sz="2502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096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263" y="284679"/>
            <a:ext cx="3396887" cy="1211546"/>
          </a:xfrm>
        </p:spPr>
        <p:txBody>
          <a:bodyPr anchor="b"/>
          <a:lstStyle>
            <a:lvl1pPr algn="l">
              <a:defRPr sz="169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6827" y="284684"/>
            <a:ext cx="5772018" cy="6102412"/>
          </a:xfrm>
        </p:spPr>
        <p:txBody>
          <a:bodyPr/>
          <a:lstStyle>
            <a:lvl1pPr>
              <a:defRPr sz="2710"/>
            </a:lvl1pPr>
            <a:lvl2pPr>
              <a:defRPr sz="2371"/>
            </a:lvl2pPr>
            <a:lvl3pPr>
              <a:defRPr sz="2033"/>
            </a:lvl3pPr>
            <a:lvl4pPr>
              <a:defRPr sz="1694"/>
            </a:lvl4pPr>
            <a:lvl5pPr>
              <a:defRPr sz="1694"/>
            </a:lvl5pPr>
            <a:lvl6pPr>
              <a:defRPr sz="1694"/>
            </a:lvl6pPr>
            <a:lvl7pPr>
              <a:defRPr sz="1694"/>
            </a:lvl7pPr>
            <a:lvl8pPr>
              <a:defRPr sz="1694"/>
            </a:lvl8pPr>
            <a:lvl9pPr>
              <a:defRPr sz="169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6263" y="1496228"/>
            <a:ext cx="3396887" cy="4890868"/>
          </a:xfrm>
        </p:spPr>
        <p:txBody>
          <a:bodyPr/>
          <a:lstStyle>
            <a:lvl1pPr marL="0" indent="0">
              <a:buNone/>
              <a:defRPr sz="1186"/>
            </a:lvl1pPr>
            <a:lvl2pPr marL="386843" indent="0">
              <a:buNone/>
              <a:defRPr sz="1016"/>
            </a:lvl2pPr>
            <a:lvl3pPr marL="773684" indent="0">
              <a:buNone/>
              <a:defRPr sz="847"/>
            </a:lvl3pPr>
            <a:lvl4pPr marL="1160526" indent="0">
              <a:buNone/>
              <a:defRPr sz="762"/>
            </a:lvl4pPr>
            <a:lvl5pPr marL="1547368" indent="0">
              <a:buNone/>
              <a:defRPr sz="762"/>
            </a:lvl5pPr>
            <a:lvl6pPr marL="1934210" indent="0">
              <a:buNone/>
              <a:defRPr sz="762"/>
            </a:lvl6pPr>
            <a:lvl7pPr marL="2321050" indent="0">
              <a:buNone/>
              <a:defRPr sz="762"/>
            </a:lvl7pPr>
            <a:lvl8pPr marL="2707894" indent="0">
              <a:buNone/>
              <a:defRPr sz="762"/>
            </a:lvl8pPr>
            <a:lvl9pPr marL="3094734" indent="0">
              <a:buNone/>
              <a:defRPr sz="76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D43A7-6EF3-41E0-AC48-2E00E82030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62658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3792" y="5005072"/>
            <a:ext cx="6195060" cy="590878"/>
          </a:xfrm>
        </p:spPr>
        <p:txBody>
          <a:bodyPr anchor="b"/>
          <a:lstStyle>
            <a:lvl1pPr algn="l">
              <a:defRPr sz="169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23792" y="638875"/>
            <a:ext cx="6195060" cy="4290060"/>
          </a:xfrm>
        </p:spPr>
        <p:txBody>
          <a:bodyPr rtlCol="0">
            <a:normAutofit/>
          </a:bodyPr>
          <a:lstStyle>
            <a:lvl1pPr marL="0" indent="0">
              <a:buNone/>
              <a:defRPr sz="2710"/>
            </a:lvl1pPr>
            <a:lvl2pPr marL="386843" indent="0">
              <a:buNone/>
              <a:defRPr sz="2371"/>
            </a:lvl2pPr>
            <a:lvl3pPr marL="773684" indent="0">
              <a:buNone/>
              <a:defRPr sz="2033"/>
            </a:lvl3pPr>
            <a:lvl4pPr marL="1160526" indent="0">
              <a:buNone/>
              <a:defRPr sz="1694"/>
            </a:lvl4pPr>
            <a:lvl5pPr marL="1547368" indent="0">
              <a:buNone/>
              <a:defRPr sz="1694"/>
            </a:lvl5pPr>
            <a:lvl6pPr marL="1934210" indent="0">
              <a:buNone/>
              <a:defRPr sz="1694"/>
            </a:lvl6pPr>
            <a:lvl7pPr marL="2321050" indent="0">
              <a:buNone/>
              <a:defRPr sz="1694"/>
            </a:lvl7pPr>
            <a:lvl8pPr marL="2707894" indent="0">
              <a:buNone/>
              <a:defRPr sz="1694"/>
            </a:lvl8pPr>
            <a:lvl9pPr marL="3094734" indent="0">
              <a:buNone/>
              <a:defRPr sz="1694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23792" y="5595949"/>
            <a:ext cx="6195060" cy="839144"/>
          </a:xfrm>
        </p:spPr>
        <p:txBody>
          <a:bodyPr/>
          <a:lstStyle>
            <a:lvl1pPr marL="0" indent="0">
              <a:buNone/>
              <a:defRPr sz="1186"/>
            </a:lvl1pPr>
            <a:lvl2pPr marL="386843" indent="0">
              <a:buNone/>
              <a:defRPr sz="1016"/>
            </a:lvl2pPr>
            <a:lvl3pPr marL="773684" indent="0">
              <a:buNone/>
              <a:defRPr sz="847"/>
            </a:lvl3pPr>
            <a:lvl4pPr marL="1160526" indent="0">
              <a:buNone/>
              <a:defRPr sz="762"/>
            </a:lvl4pPr>
            <a:lvl5pPr marL="1547368" indent="0">
              <a:buNone/>
              <a:defRPr sz="762"/>
            </a:lvl5pPr>
            <a:lvl6pPr marL="1934210" indent="0">
              <a:buNone/>
              <a:defRPr sz="762"/>
            </a:lvl6pPr>
            <a:lvl7pPr marL="2321050" indent="0">
              <a:buNone/>
              <a:defRPr sz="762"/>
            </a:lvl7pPr>
            <a:lvl8pPr marL="2707894" indent="0">
              <a:buNone/>
              <a:defRPr sz="762"/>
            </a:lvl8pPr>
            <a:lvl9pPr marL="3094734" indent="0">
              <a:buNone/>
              <a:defRPr sz="76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FD15E-3132-4DC4-8489-EB787B96F0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1239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45D7-153B-400D-9BFC-F653B25E35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24441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85697" y="286342"/>
            <a:ext cx="2323148" cy="610075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6255" y="286342"/>
            <a:ext cx="6797358" cy="610075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F6B33-DF5C-43F9-98E6-2DA38D106F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42093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6"/>
            <a:ext cx="10325100" cy="714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3901"/>
            <a:ext cx="763627" cy="180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2578586" y="2573706"/>
            <a:ext cx="4714861" cy="1201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779" tIns="58889" rIns="117779" bIns="58889" anchor="ctr"/>
          <a:lstStyle>
            <a:lvl1pPr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33" b="1" smtClean="0">
                <a:solidFill>
                  <a:srgbClr val="FFFFFF"/>
                </a:solidFill>
              </a:rPr>
              <a:t>ФЕДЕРАЛЬНАЯ НАЛОГОВАЯ </a:t>
            </a:r>
            <a:br>
              <a:rPr lang="ru-RU" altLang="ru-RU" sz="2033" b="1" smtClean="0">
                <a:solidFill>
                  <a:srgbClr val="FFFFFF"/>
                </a:solidFill>
              </a:rPr>
            </a:br>
            <a:r>
              <a:rPr lang="ru-RU" altLang="ru-RU" sz="2033" b="1" smtClean="0">
                <a:solidFill>
                  <a:srgbClr val="FFFFFF"/>
                </a:solidFill>
              </a:rPr>
              <a:t>СЛУЖБА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519331" y="4125431"/>
            <a:ext cx="9272306" cy="127112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995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4383" y="2221173"/>
            <a:ext cx="8776335" cy="15326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8765" y="4051727"/>
            <a:ext cx="7227570" cy="18272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6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3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0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47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34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21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07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94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47AB2-916E-4871-86E4-EB94C8F633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36489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9732214" y="5157341"/>
            <a:ext cx="489367" cy="131581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37">
              <a:defRPr/>
            </a:pPr>
            <a:endParaRPr lang="ru-RU" sz="2033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9732214" y="6493020"/>
            <a:ext cx="489367" cy="45019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37">
              <a:defRPr/>
            </a:pPr>
            <a:endParaRPr lang="ru-RU" sz="2033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26693" cy="11254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37">
              <a:defRPr/>
            </a:pPr>
            <a:endParaRPr lang="ru-RU" sz="2033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112" y="115566"/>
            <a:ext cx="8133959" cy="951487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112" y="1422026"/>
            <a:ext cx="9577605" cy="5024005"/>
          </a:xfrm>
        </p:spPr>
        <p:txBody>
          <a:bodyPr lIns="0" tIns="0" rIns="0" bIns="0"/>
          <a:lstStyle>
            <a:lvl1pPr marL="149100" indent="-149100">
              <a:buClr>
                <a:srgbClr val="C00000"/>
              </a:buClr>
              <a:buFont typeface="Arial" pitchFamily="34" charset="0"/>
              <a:buChar char="•"/>
              <a:defRPr sz="2371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304913" indent="-155815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454014" indent="-14910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609830" indent="-155815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758927" indent="-14910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9712047" y="6507915"/>
            <a:ext cx="533733" cy="380677"/>
          </a:xfrm>
        </p:spPr>
        <p:txBody>
          <a:bodyPr lIns="0" rIns="0"/>
          <a:lstStyle>
            <a:lvl1pPr algn="ctr">
              <a:defRPr sz="271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FFBF7B0-9092-44D9-ABE0-0C51D321D4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0837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612" y="4594607"/>
            <a:ext cx="8776335" cy="1420089"/>
          </a:xfrm>
        </p:spPr>
        <p:txBody>
          <a:bodyPr anchor="t"/>
          <a:lstStyle>
            <a:lvl1pPr algn="l">
              <a:defRPr sz="3388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612" y="3030518"/>
            <a:ext cx="8776335" cy="1564084"/>
          </a:xfrm>
        </p:spPr>
        <p:txBody>
          <a:bodyPr anchor="b"/>
          <a:lstStyle>
            <a:lvl1pPr marL="0" indent="0">
              <a:buNone/>
              <a:defRPr sz="1694">
                <a:solidFill>
                  <a:schemeClr val="tx1">
                    <a:tint val="75000"/>
                  </a:schemeClr>
                </a:solidFill>
              </a:defRPr>
            </a:lvl1pPr>
            <a:lvl2pPr marL="386852" indent="0">
              <a:buNone/>
              <a:defRPr sz="1524">
                <a:solidFill>
                  <a:schemeClr val="tx1">
                    <a:tint val="75000"/>
                  </a:schemeClr>
                </a:solidFill>
              </a:defRPr>
            </a:lvl2pPr>
            <a:lvl3pPr marL="773702" indent="0">
              <a:buNone/>
              <a:defRPr sz="1355">
                <a:solidFill>
                  <a:schemeClr val="tx1">
                    <a:tint val="75000"/>
                  </a:schemeClr>
                </a:solidFill>
              </a:defRPr>
            </a:lvl3pPr>
            <a:lvl4pPr marL="116055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4pPr>
            <a:lvl5pPr marL="1547407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5pPr>
            <a:lvl6pPr marL="1934257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6pPr>
            <a:lvl7pPr marL="2321108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7pPr>
            <a:lvl8pPr marL="2707962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8pPr>
            <a:lvl9pPr marL="3094811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CC5D8-AD74-47A1-98D7-85562BDAA2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25933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6255" y="1668358"/>
            <a:ext cx="4560253" cy="4718735"/>
          </a:xfrm>
        </p:spPr>
        <p:txBody>
          <a:bodyPr/>
          <a:lstStyle>
            <a:lvl1pPr>
              <a:defRPr sz="2371"/>
            </a:lvl1pPr>
            <a:lvl2pPr>
              <a:defRPr sz="2033"/>
            </a:lvl2pPr>
            <a:lvl3pPr>
              <a:defRPr sz="1694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48592" y="1668358"/>
            <a:ext cx="4560253" cy="4718735"/>
          </a:xfrm>
        </p:spPr>
        <p:txBody>
          <a:bodyPr/>
          <a:lstStyle>
            <a:lvl1pPr>
              <a:defRPr sz="2371"/>
            </a:lvl1pPr>
            <a:lvl2pPr>
              <a:defRPr sz="2033"/>
            </a:lvl2pPr>
            <a:lvl3pPr>
              <a:defRPr sz="1694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3F320-416C-467B-B61F-BF9202FFDC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554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6256" y="1600498"/>
            <a:ext cx="4562045" cy="667012"/>
          </a:xfrm>
        </p:spPr>
        <p:txBody>
          <a:bodyPr anchor="b"/>
          <a:lstStyle>
            <a:lvl1pPr marL="0" indent="0">
              <a:buNone/>
              <a:defRPr sz="2033" b="1"/>
            </a:lvl1pPr>
            <a:lvl2pPr marL="386852" indent="0">
              <a:buNone/>
              <a:defRPr sz="1694" b="1"/>
            </a:lvl2pPr>
            <a:lvl3pPr marL="773702" indent="0">
              <a:buNone/>
              <a:defRPr sz="1524" b="1"/>
            </a:lvl3pPr>
            <a:lvl4pPr marL="1160554" indent="0">
              <a:buNone/>
              <a:defRPr sz="1355" b="1"/>
            </a:lvl4pPr>
            <a:lvl5pPr marL="1547407" indent="0">
              <a:buNone/>
              <a:defRPr sz="1355" b="1"/>
            </a:lvl5pPr>
            <a:lvl6pPr marL="1934257" indent="0">
              <a:buNone/>
              <a:defRPr sz="1355" b="1"/>
            </a:lvl6pPr>
            <a:lvl7pPr marL="2321108" indent="0">
              <a:buNone/>
              <a:defRPr sz="1355" b="1"/>
            </a:lvl7pPr>
            <a:lvl8pPr marL="2707962" indent="0">
              <a:buNone/>
              <a:defRPr sz="1355" b="1"/>
            </a:lvl8pPr>
            <a:lvl9pPr marL="3094811" indent="0">
              <a:buNone/>
              <a:defRPr sz="135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6256" y="2267508"/>
            <a:ext cx="4562045" cy="4119584"/>
          </a:xfrm>
        </p:spPr>
        <p:txBody>
          <a:bodyPr/>
          <a:lstStyle>
            <a:lvl1pPr>
              <a:defRPr sz="2033"/>
            </a:lvl1pPr>
            <a:lvl2pPr>
              <a:defRPr sz="1694"/>
            </a:lvl2pPr>
            <a:lvl3pPr>
              <a:defRPr sz="1524"/>
            </a:lvl3pPr>
            <a:lvl4pPr>
              <a:defRPr sz="1355"/>
            </a:lvl4pPr>
            <a:lvl5pPr>
              <a:defRPr sz="1355"/>
            </a:lvl5pPr>
            <a:lvl6pPr>
              <a:defRPr sz="1355"/>
            </a:lvl6pPr>
            <a:lvl7pPr>
              <a:defRPr sz="1355"/>
            </a:lvl7pPr>
            <a:lvl8pPr>
              <a:defRPr sz="1355"/>
            </a:lvl8pPr>
            <a:lvl9pPr>
              <a:defRPr sz="135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245016" y="1600498"/>
            <a:ext cx="4563837" cy="667012"/>
          </a:xfrm>
        </p:spPr>
        <p:txBody>
          <a:bodyPr anchor="b"/>
          <a:lstStyle>
            <a:lvl1pPr marL="0" indent="0">
              <a:buNone/>
              <a:defRPr sz="2033" b="1"/>
            </a:lvl1pPr>
            <a:lvl2pPr marL="386852" indent="0">
              <a:buNone/>
              <a:defRPr sz="1694" b="1"/>
            </a:lvl2pPr>
            <a:lvl3pPr marL="773702" indent="0">
              <a:buNone/>
              <a:defRPr sz="1524" b="1"/>
            </a:lvl3pPr>
            <a:lvl4pPr marL="1160554" indent="0">
              <a:buNone/>
              <a:defRPr sz="1355" b="1"/>
            </a:lvl4pPr>
            <a:lvl5pPr marL="1547407" indent="0">
              <a:buNone/>
              <a:defRPr sz="1355" b="1"/>
            </a:lvl5pPr>
            <a:lvl6pPr marL="1934257" indent="0">
              <a:buNone/>
              <a:defRPr sz="1355" b="1"/>
            </a:lvl6pPr>
            <a:lvl7pPr marL="2321108" indent="0">
              <a:buNone/>
              <a:defRPr sz="1355" b="1"/>
            </a:lvl7pPr>
            <a:lvl8pPr marL="2707962" indent="0">
              <a:buNone/>
              <a:defRPr sz="1355" b="1"/>
            </a:lvl8pPr>
            <a:lvl9pPr marL="3094811" indent="0">
              <a:buNone/>
              <a:defRPr sz="135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245016" y="2267508"/>
            <a:ext cx="4563837" cy="4119584"/>
          </a:xfrm>
        </p:spPr>
        <p:txBody>
          <a:bodyPr/>
          <a:lstStyle>
            <a:lvl1pPr>
              <a:defRPr sz="2033"/>
            </a:lvl1pPr>
            <a:lvl2pPr>
              <a:defRPr sz="1694"/>
            </a:lvl2pPr>
            <a:lvl3pPr>
              <a:defRPr sz="1524"/>
            </a:lvl3pPr>
            <a:lvl4pPr>
              <a:defRPr sz="1355"/>
            </a:lvl4pPr>
            <a:lvl5pPr>
              <a:defRPr sz="1355"/>
            </a:lvl5pPr>
            <a:lvl6pPr>
              <a:defRPr sz="1355"/>
            </a:lvl6pPr>
            <a:lvl7pPr>
              <a:defRPr sz="1355"/>
            </a:lvl7pPr>
            <a:lvl8pPr>
              <a:defRPr sz="1355"/>
            </a:lvl8pPr>
            <a:lvl9pPr>
              <a:defRPr sz="135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8A0EC-99EA-43FD-82B3-E6F128D635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463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612" y="4594608"/>
            <a:ext cx="8776335" cy="1420089"/>
          </a:xfrm>
        </p:spPr>
        <p:txBody>
          <a:bodyPr anchor="t"/>
          <a:lstStyle>
            <a:lvl1pPr algn="l">
              <a:defRPr sz="417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612" y="3030518"/>
            <a:ext cx="8776335" cy="1564084"/>
          </a:xfrm>
        </p:spPr>
        <p:txBody>
          <a:bodyPr anchor="b"/>
          <a:lstStyle>
            <a:lvl1pPr marL="0" indent="0">
              <a:buNone/>
              <a:defRPr sz="2085">
                <a:solidFill>
                  <a:schemeClr val="tx1">
                    <a:tint val="75000"/>
                  </a:schemeClr>
                </a:solidFill>
              </a:defRPr>
            </a:lvl1pPr>
            <a:lvl2pPr marL="476245" indent="0">
              <a:buNone/>
              <a:defRPr sz="1877">
                <a:solidFill>
                  <a:schemeClr val="tx1">
                    <a:tint val="75000"/>
                  </a:schemeClr>
                </a:solidFill>
              </a:defRPr>
            </a:lvl2pPr>
            <a:lvl3pPr marL="952488" indent="0">
              <a:buNone/>
              <a:defRPr sz="1668">
                <a:solidFill>
                  <a:schemeClr val="tx1">
                    <a:tint val="75000"/>
                  </a:schemeClr>
                </a:solidFill>
              </a:defRPr>
            </a:lvl3pPr>
            <a:lvl4pPr marL="1428733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4pPr>
            <a:lvl5pPr marL="1904978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5pPr>
            <a:lvl6pPr marL="2381221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6pPr>
            <a:lvl7pPr marL="2857465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7pPr>
            <a:lvl8pPr marL="3333712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8pPr>
            <a:lvl9pPr marL="3809954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6" y="6627091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6" y="6627091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296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C99FA-66EF-4E6B-9B59-875313EBC1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28560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FADF9-50A2-47B7-BC6E-DF04950143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83158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263" y="284679"/>
            <a:ext cx="3396887" cy="1211546"/>
          </a:xfrm>
        </p:spPr>
        <p:txBody>
          <a:bodyPr anchor="b"/>
          <a:lstStyle>
            <a:lvl1pPr algn="l">
              <a:defRPr sz="169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6827" y="284683"/>
            <a:ext cx="5772018" cy="6102412"/>
          </a:xfrm>
        </p:spPr>
        <p:txBody>
          <a:bodyPr/>
          <a:lstStyle>
            <a:lvl1pPr>
              <a:defRPr sz="2710"/>
            </a:lvl1pPr>
            <a:lvl2pPr>
              <a:defRPr sz="2371"/>
            </a:lvl2pPr>
            <a:lvl3pPr>
              <a:defRPr sz="2033"/>
            </a:lvl3pPr>
            <a:lvl4pPr>
              <a:defRPr sz="1694"/>
            </a:lvl4pPr>
            <a:lvl5pPr>
              <a:defRPr sz="1694"/>
            </a:lvl5pPr>
            <a:lvl6pPr>
              <a:defRPr sz="1694"/>
            </a:lvl6pPr>
            <a:lvl7pPr>
              <a:defRPr sz="1694"/>
            </a:lvl7pPr>
            <a:lvl8pPr>
              <a:defRPr sz="1694"/>
            </a:lvl8pPr>
            <a:lvl9pPr>
              <a:defRPr sz="169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6263" y="1496227"/>
            <a:ext cx="3396887" cy="4890868"/>
          </a:xfrm>
        </p:spPr>
        <p:txBody>
          <a:bodyPr/>
          <a:lstStyle>
            <a:lvl1pPr marL="0" indent="0">
              <a:buNone/>
              <a:defRPr sz="1186"/>
            </a:lvl1pPr>
            <a:lvl2pPr marL="386852" indent="0">
              <a:buNone/>
              <a:defRPr sz="1016"/>
            </a:lvl2pPr>
            <a:lvl3pPr marL="773702" indent="0">
              <a:buNone/>
              <a:defRPr sz="847"/>
            </a:lvl3pPr>
            <a:lvl4pPr marL="1160554" indent="0">
              <a:buNone/>
              <a:defRPr sz="762"/>
            </a:lvl4pPr>
            <a:lvl5pPr marL="1547407" indent="0">
              <a:buNone/>
              <a:defRPr sz="762"/>
            </a:lvl5pPr>
            <a:lvl6pPr marL="1934257" indent="0">
              <a:buNone/>
              <a:defRPr sz="762"/>
            </a:lvl6pPr>
            <a:lvl7pPr marL="2321108" indent="0">
              <a:buNone/>
              <a:defRPr sz="762"/>
            </a:lvl7pPr>
            <a:lvl8pPr marL="2707962" indent="0">
              <a:buNone/>
              <a:defRPr sz="762"/>
            </a:lvl8pPr>
            <a:lvl9pPr marL="3094811" indent="0">
              <a:buNone/>
              <a:defRPr sz="76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5CE6-844F-4B33-A9EF-6154A51A16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69640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3792" y="5005070"/>
            <a:ext cx="6195060" cy="590878"/>
          </a:xfrm>
        </p:spPr>
        <p:txBody>
          <a:bodyPr anchor="b"/>
          <a:lstStyle>
            <a:lvl1pPr algn="l">
              <a:defRPr sz="169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23792" y="638875"/>
            <a:ext cx="6195060" cy="4290060"/>
          </a:xfrm>
        </p:spPr>
        <p:txBody>
          <a:bodyPr rtlCol="0">
            <a:normAutofit/>
          </a:bodyPr>
          <a:lstStyle>
            <a:lvl1pPr marL="0" indent="0">
              <a:buNone/>
              <a:defRPr sz="2710"/>
            </a:lvl1pPr>
            <a:lvl2pPr marL="386852" indent="0">
              <a:buNone/>
              <a:defRPr sz="2371"/>
            </a:lvl2pPr>
            <a:lvl3pPr marL="773702" indent="0">
              <a:buNone/>
              <a:defRPr sz="2033"/>
            </a:lvl3pPr>
            <a:lvl4pPr marL="1160554" indent="0">
              <a:buNone/>
              <a:defRPr sz="1694"/>
            </a:lvl4pPr>
            <a:lvl5pPr marL="1547407" indent="0">
              <a:buNone/>
              <a:defRPr sz="1694"/>
            </a:lvl5pPr>
            <a:lvl6pPr marL="1934257" indent="0">
              <a:buNone/>
              <a:defRPr sz="1694"/>
            </a:lvl6pPr>
            <a:lvl7pPr marL="2321108" indent="0">
              <a:buNone/>
              <a:defRPr sz="1694"/>
            </a:lvl7pPr>
            <a:lvl8pPr marL="2707962" indent="0">
              <a:buNone/>
              <a:defRPr sz="1694"/>
            </a:lvl8pPr>
            <a:lvl9pPr marL="3094811" indent="0">
              <a:buNone/>
              <a:defRPr sz="1694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23792" y="5595947"/>
            <a:ext cx="6195060" cy="839144"/>
          </a:xfrm>
        </p:spPr>
        <p:txBody>
          <a:bodyPr/>
          <a:lstStyle>
            <a:lvl1pPr marL="0" indent="0">
              <a:buNone/>
              <a:defRPr sz="1186"/>
            </a:lvl1pPr>
            <a:lvl2pPr marL="386852" indent="0">
              <a:buNone/>
              <a:defRPr sz="1016"/>
            </a:lvl2pPr>
            <a:lvl3pPr marL="773702" indent="0">
              <a:buNone/>
              <a:defRPr sz="847"/>
            </a:lvl3pPr>
            <a:lvl4pPr marL="1160554" indent="0">
              <a:buNone/>
              <a:defRPr sz="762"/>
            </a:lvl4pPr>
            <a:lvl5pPr marL="1547407" indent="0">
              <a:buNone/>
              <a:defRPr sz="762"/>
            </a:lvl5pPr>
            <a:lvl6pPr marL="1934257" indent="0">
              <a:buNone/>
              <a:defRPr sz="762"/>
            </a:lvl6pPr>
            <a:lvl7pPr marL="2321108" indent="0">
              <a:buNone/>
              <a:defRPr sz="762"/>
            </a:lvl7pPr>
            <a:lvl8pPr marL="2707962" indent="0">
              <a:buNone/>
              <a:defRPr sz="762"/>
            </a:lvl8pPr>
            <a:lvl9pPr marL="3094811" indent="0">
              <a:buNone/>
              <a:defRPr sz="76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CF089-5041-4AE8-A9B4-CD36512A10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99404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FAF68-E4FF-4787-BD32-A9A403FB59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74461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85697" y="286342"/>
            <a:ext cx="2323148" cy="610075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6255" y="286342"/>
            <a:ext cx="6797358" cy="610075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5" y="6627084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3" y="6627084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51744-9EE3-4F3E-9248-A1AAD2CE66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8022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6"/>
            <a:ext cx="10325100" cy="714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73901"/>
            <a:ext cx="763627" cy="180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2578586" y="2573706"/>
            <a:ext cx="4714861" cy="1201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779" tIns="58889" rIns="117779" bIns="58889" anchor="ctr"/>
          <a:lstStyle>
            <a:lvl1pPr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33" b="1" smtClean="0">
                <a:solidFill>
                  <a:srgbClr val="FFFFFF"/>
                </a:solidFill>
              </a:rPr>
              <a:t>ФЕДЕРАЛЬНАЯ НАЛОГОВАЯ </a:t>
            </a:r>
            <a:br>
              <a:rPr lang="ru-RU" altLang="ru-RU" sz="2033" b="1" smtClean="0">
                <a:solidFill>
                  <a:srgbClr val="FFFFFF"/>
                </a:solidFill>
              </a:rPr>
            </a:br>
            <a:r>
              <a:rPr lang="ru-RU" altLang="ru-RU" sz="2033" b="1" smtClean="0">
                <a:solidFill>
                  <a:srgbClr val="FFFFFF"/>
                </a:solidFill>
              </a:rPr>
              <a:t>СЛУЖБА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519331" y="4125431"/>
            <a:ext cx="9272306" cy="127112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060268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4383" y="2221172"/>
            <a:ext cx="8776335" cy="15326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8765" y="4051727"/>
            <a:ext cx="7227570" cy="18272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6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3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0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47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3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21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08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94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6" y="6627090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6" y="6627090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8846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9732296" y="5158095"/>
            <a:ext cx="489366" cy="13152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63">
              <a:defRPr/>
            </a:pPr>
            <a:endParaRPr lang="ru-RU" sz="2033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9732296" y="6493222"/>
            <a:ext cx="489366" cy="45019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63">
              <a:defRPr/>
            </a:pPr>
            <a:endParaRPr lang="ru-RU" sz="2033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7112" y="115566"/>
            <a:ext cx="8133959" cy="951487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112" y="1422025"/>
            <a:ext cx="9577605" cy="5024005"/>
          </a:xfrm>
        </p:spPr>
        <p:txBody>
          <a:bodyPr lIns="0" tIns="0" rIns="0" bIns="0"/>
          <a:lstStyle>
            <a:lvl1pPr marL="149104" indent="-149104">
              <a:buClr>
                <a:srgbClr val="C00000"/>
              </a:buClr>
              <a:buFont typeface="Arial" pitchFamily="34" charset="0"/>
              <a:buChar char="•"/>
              <a:defRPr sz="2371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304920" indent="-155819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454025" indent="-149104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609845" indent="-155819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758947" indent="-149104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9712421" y="6508163"/>
            <a:ext cx="533798" cy="380677"/>
          </a:xfrm>
        </p:spPr>
        <p:txBody>
          <a:bodyPr lIns="0" rIns="0"/>
          <a:lstStyle>
            <a:lvl1pPr algn="ctr">
              <a:defRPr sz="1807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1"/>
            <a:ext cx="326244" cy="11254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63">
              <a:defRPr/>
            </a:pPr>
            <a:endParaRPr lang="ru-RU" sz="2033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596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612" y="4594607"/>
            <a:ext cx="8776335" cy="1420089"/>
          </a:xfrm>
        </p:spPr>
        <p:txBody>
          <a:bodyPr anchor="t"/>
          <a:lstStyle>
            <a:lvl1pPr algn="l">
              <a:defRPr sz="3388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612" y="3030518"/>
            <a:ext cx="8776335" cy="1564084"/>
          </a:xfrm>
        </p:spPr>
        <p:txBody>
          <a:bodyPr anchor="b"/>
          <a:lstStyle>
            <a:lvl1pPr marL="0" indent="0">
              <a:buNone/>
              <a:defRPr sz="1694">
                <a:solidFill>
                  <a:schemeClr val="tx1">
                    <a:tint val="75000"/>
                  </a:schemeClr>
                </a:solidFill>
              </a:defRPr>
            </a:lvl1pPr>
            <a:lvl2pPr marL="386862" indent="0">
              <a:buNone/>
              <a:defRPr sz="1524">
                <a:solidFill>
                  <a:schemeClr val="tx1">
                    <a:tint val="75000"/>
                  </a:schemeClr>
                </a:solidFill>
              </a:defRPr>
            </a:lvl2pPr>
            <a:lvl3pPr marL="773722" indent="0">
              <a:buNone/>
              <a:defRPr sz="1355">
                <a:solidFill>
                  <a:schemeClr val="tx1">
                    <a:tint val="75000"/>
                  </a:schemeClr>
                </a:solidFill>
              </a:defRPr>
            </a:lvl3pPr>
            <a:lvl4pPr marL="116058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4pPr>
            <a:lvl5pPr marL="1547446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5pPr>
            <a:lvl6pPr marL="1934305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6pPr>
            <a:lvl7pPr marL="2321167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7pPr>
            <a:lvl8pPr marL="2708029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8pPr>
            <a:lvl9pPr marL="3094889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6" y="6627090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6" y="6627090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10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6255" y="1668360"/>
            <a:ext cx="4560253" cy="4718735"/>
          </a:xfrm>
        </p:spPr>
        <p:txBody>
          <a:bodyPr/>
          <a:lstStyle>
            <a:lvl1pPr>
              <a:defRPr sz="2919"/>
            </a:lvl1pPr>
            <a:lvl2pPr>
              <a:defRPr sz="2502"/>
            </a:lvl2pPr>
            <a:lvl3pPr>
              <a:defRPr sz="2085"/>
            </a:lvl3pPr>
            <a:lvl4pPr>
              <a:defRPr sz="1877"/>
            </a:lvl4pPr>
            <a:lvl5pPr>
              <a:defRPr sz="1877"/>
            </a:lvl5pPr>
            <a:lvl6pPr>
              <a:defRPr sz="1877"/>
            </a:lvl6pPr>
            <a:lvl7pPr>
              <a:defRPr sz="1877"/>
            </a:lvl7pPr>
            <a:lvl8pPr>
              <a:defRPr sz="1877"/>
            </a:lvl8pPr>
            <a:lvl9pPr>
              <a:defRPr sz="187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48592" y="1668360"/>
            <a:ext cx="4560253" cy="4718735"/>
          </a:xfrm>
        </p:spPr>
        <p:txBody>
          <a:bodyPr/>
          <a:lstStyle>
            <a:lvl1pPr>
              <a:defRPr sz="2919"/>
            </a:lvl1pPr>
            <a:lvl2pPr>
              <a:defRPr sz="2502"/>
            </a:lvl2pPr>
            <a:lvl3pPr>
              <a:defRPr sz="2085"/>
            </a:lvl3pPr>
            <a:lvl4pPr>
              <a:defRPr sz="1877"/>
            </a:lvl4pPr>
            <a:lvl5pPr>
              <a:defRPr sz="1877"/>
            </a:lvl5pPr>
            <a:lvl6pPr>
              <a:defRPr sz="1877"/>
            </a:lvl6pPr>
            <a:lvl7pPr>
              <a:defRPr sz="1877"/>
            </a:lvl7pPr>
            <a:lvl8pPr>
              <a:defRPr sz="1877"/>
            </a:lvl8pPr>
            <a:lvl9pPr>
              <a:defRPr sz="187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16256" y="6627091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27746" y="6627091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3779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6255" y="1668358"/>
            <a:ext cx="4560253" cy="4718735"/>
          </a:xfrm>
        </p:spPr>
        <p:txBody>
          <a:bodyPr/>
          <a:lstStyle>
            <a:lvl1pPr>
              <a:defRPr sz="2371"/>
            </a:lvl1pPr>
            <a:lvl2pPr>
              <a:defRPr sz="2033"/>
            </a:lvl2pPr>
            <a:lvl3pPr>
              <a:defRPr sz="1694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48592" y="1668358"/>
            <a:ext cx="4560253" cy="4718735"/>
          </a:xfrm>
        </p:spPr>
        <p:txBody>
          <a:bodyPr/>
          <a:lstStyle>
            <a:lvl1pPr>
              <a:defRPr sz="2371"/>
            </a:lvl1pPr>
            <a:lvl2pPr>
              <a:defRPr sz="2033"/>
            </a:lvl2pPr>
            <a:lvl3pPr>
              <a:defRPr sz="1694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16256" y="6627090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27746" y="6627090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886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6255" y="1600498"/>
            <a:ext cx="4562046" cy="667012"/>
          </a:xfrm>
        </p:spPr>
        <p:txBody>
          <a:bodyPr anchor="b"/>
          <a:lstStyle>
            <a:lvl1pPr marL="0" indent="0">
              <a:buNone/>
              <a:defRPr sz="2033" b="1"/>
            </a:lvl1pPr>
            <a:lvl2pPr marL="386862" indent="0">
              <a:buNone/>
              <a:defRPr sz="1694" b="1"/>
            </a:lvl2pPr>
            <a:lvl3pPr marL="773722" indent="0">
              <a:buNone/>
              <a:defRPr sz="1524" b="1"/>
            </a:lvl3pPr>
            <a:lvl4pPr marL="1160584" indent="0">
              <a:buNone/>
              <a:defRPr sz="1355" b="1"/>
            </a:lvl4pPr>
            <a:lvl5pPr marL="1547446" indent="0">
              <a:buNone/>
              <a:defRPr sz="1355" b="1"/>
            </a:lvl5pPr>
            <a:lvl6pPr marL="1934305" indent="0">
              <a:buNone/>
              <a:defRPr sz="1355" b="1"/>
            </a:lvl6pPr>
            <a:lvl7pPr marL="2321167" indent="0">
              <a:buNone/>
              <a:defRPr sz="1355" b="1"/>
            </a:lvl7pPr>
            <a:lvl8pPr marL="2708029" indent="0">
              <a:buNone/>
              <a:defRPr sz="1355" b="1"/>
            </a:lvl8pPr>
            <a:lvl9pPr marL="3094889" indent="0">
              <a:buNone/>
              <a:defRPr sz="135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6255" y="2267508"/>
            <a:ext cx="4562046" cy="4119584"/>
          </a:xfrm>
        </p:spPr>
        <p:txBody>
          <a:bodyPr/>
          <a:lstStyle>
            <a:lvl1pPr>
              <a:defRPr sz="2033"/>
            </a:lvl1pPr>
            <a:lvl2pPr>
              <a:defRPr sz="1694"/>
            </a:lvl2pPr>
            <a:lvl3pPr>
              <a:defRPr sz="1524"/>
            </a:lvl3pPr>
            <a:lvl4pPr>
              <a:defRPr sz="1355"/>
            </a:lvl4pPr>
            <a:lvl5pPr>
              <a:defRPr sz="1355"/>
            </a:lvl5pPr>
            <a:lvl6pPr>
              <a:defRPr sz="1355"/>
            </a:lvl6pPr>
            <a:lvl7pPr>
              <a:defRPr sz="1355"/>
            </a:lvl7pPr>
            <a:lvl8pPr>
              <a:defRPr sz="1355"/>
            </a:lvl8pPr>
            <a:lvl9pPr>
              <a:defRPr sz="135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245015" y="1600498"/>
            <a:ext cx="4563838" cy="667012"/>
          </a:xfrm>
        </p:spPr>
        <p:txBody>
          <a:bodyPr anchor="b"/>
          <a:lstStyle>
            <a:lvl1pPr marL="0" indent="0">
              <a:buNone/>
              <a:defRPr sz="2033" b="1"/>
            </a:lvl1pPr>
            <a:lvl2pPr marL="386862" indent="0">
              <a:buNone/>
              <a:defRPr sz="1694" b="1"/>
            </a:lvl2pPr>
            <a:lvl3pPr marL="773722" indent="0">
              <a:buNone/>
              <a:defRPr sz="1524" b="1"/>
            </a:lvl3pPr>
            <a:lvl4pPr marL="1160584" indent="0">
              <a:buNone/>
              <a:defRPr sz="1355" b="1"/>
            </a:lvl4pPr>
            <a:lvl5pPr marL="1547446" indent="0">
              <a:buNone/>
              <a:defRPr sz="1355" b="1"/>
            </a:lvl5pPr>
            <a:lvl6pPr marL="1934305" indent="0">
              <a:buNone/>
              <a:defRPr sz="1355" b="1"/>
            </a:lvl6pPr>
            <a:lvl7pPr marL="2321167" indent="0">
              <a:buNone/>
              <a:defRPr sz="1355" b="1"/>
            </a:lvl7pPr>
            <a:lvl8pPr marL="2708029" indent="0">
              <a:buNone/>
              <a:defRPr sz="1355" b="1"/>
            </a:lvl8pPr>
            <a:lvl9pPr marL="3094889" indent="0">
              <a:buNone/>
              <a:defRPr sz="135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245015" y="2267508"/>
            <a:ext cx="4563838" cy="4119584"/>
          </a:xfrm>
        </p:spPr>
        <p:txBody>
          <a:bodyPr/>
          <a:lstStyle>
            <a:lvl1pPr>
              <a:defRPr sz="2033"/>
            </a:lvl1pPr>
            <a:lvl2pPr>
              <a:defRPr sz="1694"/>
            </a:lvl2pPr>
            <a:lvl3pPr>
              <a:defRPr sz="1524"/>
            </a:lvl3pPr>
            <a:lvl4pPr>
              <a:defRPr sz="1355"/>
            </a:lvl4pPr>
            <a:lvl5pPr>
              <a:defRPr sz="1355"/>
            </a:lvl5pPr>
            <a:lvl6pPr>
              <a:defRPr sz="1355"/>
            </a:lvl6pPr>
            <a:lvl7pPr>
              <a:defRPr sz="1355"/>
            </a:lvl7pPr>
            <a:lvl8pPr>
              <a:defRPr sz="1355"/>
            </a:lvl8pPr>
            <a:lvl9pPr>
              <a:defRPr sz="135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516256" y="6627090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527746" y="6627090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0912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16256" y="6627090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27746" y="6627090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733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516256" y="6627090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527746" y="6627090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0613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262" y="284679"/>
            <a:ext cx="3396887" cy="1211545"/>
          </a:xfrm>
        </p:spPr>
        <p:txBody>
          <a:bodyPr anchor="b"/>
          <a:lstStyle>
            <a:lvl1pPr algn="l">
              <a:defRPr sz="169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6827" y="284681"/>
            <a:ext cx="5772018" cy="6102413"/>
          </a:xfrm>
        </p:spPr>
        <p:txBody>
          <a:bodyPr/>
          <a:lstStyle>
            <a:lvl1pPr>
              <a:defRPr sz="2710"/>
            </a:lvl1pPr>
            <a:lvl2pPr>
              <a:defRPr sz="2371"/>
            </a:lvl2pPr>
            <a:lvl3pPr>
              <a:defRPr sz="2033"/>
            </a:lvl3pPr>
            <a:lvl4pPr>
              <a:defRPr sz="1694"/>
            </a:lvl4pPr>
            <a:lvl5pPr>
              <a:defRPr sz="1694"/>
            </a:lvl5pPr>
            <a:lvl6pPr>
              <a:defRPr sz="1694"/>
            </a:lvl6pPr>
            <a:lvl7pPr>
              <a:defRPr sz="1694"/>
            </a:lvl7pPr>
            <a:lvl8pPr>
              <a:defRPr sz="1694"/>
            </a:lvl8pPr>
            <a:lvl9pPr>
              <a:defRPr sz="169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6262" y="1496227"/>
            <a:ext cx="3396887" cy="4890867"/>
          </a:xfrm>
        </p:spPr>
        <p:txBody>
          <a:bodyPr/>
          <a:lstStyle>
            <a:lvl1pPr marL="0" indent="0">
              <a:buNone/>
              <a:defRPr sz="1186"/>
            </a:lvl1pPr>
            <a:lvl2pPr marL="386862" indent="0">
              <a:buNone/>
              <a:defRPr sz="1016"/>
            </a:lvl2pPr>
            <a:lvl3pPr marL="773722" indent="0">
              <a:buNone/>
              <a:defRPr sz="847"/>
            </a:lvl3pPr>
            <a:lvl4pPr marL="1160584" indent="0">
              <a:buNone/>
              <a:defRPr sz="762"/>
            </a:lvl4pPr>
            <a:lvl5pPr marL="1547446" indent="0">
              <a:buNone/>
              <a:defRPr sz="762"/>
            </a:lvl5pPr>
            <a:lvl6pPr marL="1934305" indent="0">
              <a:buNone/>
              <a:defRPr sz="762"/>
            </a:lvl6pPr>
            <a:lvl7pPr marL="2321167" indent="0">
              <a:buNone/>
              <a:defRPr sz="762"/>
            </a:lvl7pPr>
            <a:lvl8pPr marL="2708029" indent="0">
              <a:buNone/>
              <a:defRPr sz="762"/>
            </a:lvl8pPr>
            <a:lvl9pPr marL="3094889" indent="0">
              <a:buNone/>
              <a:defRPr sz="7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16256" y="6627090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27746" y="6627090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1667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3792" y="5005070"/>
            <a:ext cx="6195060" cy="590878"/>
          </a:xfrm>
        </p:spPr>
        <p:txBody>
          <a:bodyPr anchor="b"/>
          <a:lstStyle>
            <a:lvl1pPr algn="l">
              <a:defRPr sz="169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23792" y="638874"/>
            <a:ext cx="6195060" cy="4290060"/>
          </a:xfrm>
        </p:spPr>
        <p:txBody>
          <a:bodyPr rtlCol="0">
            <a:normAutofit/>
          </a:bodyPr>
          <a:lstStyle>
            <a:lvl1pPr marL="0" indent="0">
              <a:buNone/>
              <a:defRPr sz="2710"/>
            </a:lvl1pPr>
            <a:lvl2pPr marL="386862" indent="0">
              <a:buNone/>
              <a:defRPr sz="2371"/>
            </a:lvl2pPr>
            <a:lvl3pPr marL="773722" indent="0">
              <a:buNone/>
              <a:defRPr sz="2033"/>
            </a:lvl3pPr>
            <a:lvl4pPr marL="1160584" indent="0">
              <a:buNone/>
              <a:defRPr sz="1694"/>
            </a:lvl4pPr>
            <a:lvl5pPr marL="1547446" indent="0">
              <a:buNone/>
              <a:defRPr sz="1694"/>
            </a:lvl5pPr>
            <a:lvl6pPr marL="1934305" indent="0">
              <a:buNone/>
              <a:defRPr sz="1694"/>
            </a:lvl6pPr>
            <a:lvl7pPr marL="2321167" indent="0">
              <a:buNone/>
              <a:defRPr sz="1694"/>
            </a:lvl7pPr>
            <a:lvl8pPr marL="2708029" indent="0">
              <a:buNone/>
              <a:defRPr sz="1694"/>
            </a:lvl8pPr>
            <a:lvl9pPr marL="3094889" indent="0">
              <a:buNone/>
              <a:defRPr sz="1694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23792" y="5595947"/>
            <a:ext cx="6195060" cy="839144"/>
          </a:xfrm>
        </p:spPr>
        <p:txBody>
          <a:bodyPr/>
          <a:lstStyle>
            <a:lvl1pPr marL="0" indent="0">
              <a:buNone/>
              <a:defRPr sz="1186"/>
            </a:lvl1pPr>
            <a:lvl2pPr marL="386862" indent="0">
              <a:buNone/>
              <a:defRPr sz="1016"/>
            </a:lvl2pPr>
            <a:lvl3pPr marL="773722" indent="0">
              <a:buNone/>
              <a:defRPr sz="847"/>
            </a:lvl3pPr>
            <a:lvl4pPr marL="1160584" indent="0">
              <a:buNone/>
              <a:defRPr sz="762"/>
            </a:lvl4pPr>
            <a:lvl5pPr marL="1547446" indent="0">
              <a:buNone/>
              <a:defRPr sz="762"/>
            </a:lvl5pPr>
            <a:lvl6pPr marL="1934305" indent="0">
              <a:buNone/>
              <a:defRPr sz="762"/>
            </a:lvl6pPr>
            <a:lvl7pPr marL="2321167" indent="0">
              <a:buNone/>
              <a:defRPr sz="762"/>
            </a:lvl7pPr>
            <a:lvl8pPr marL="2708029" indent="0">
              <a:buNone/>
              <a:defRPr sz="762"/>
            </a:lvl8pPr>
            <a:lvl9pPr marL="3094889" indent="0">
              <a:buNone/>
              <a:defRPr sz="7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16256" y="6627090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27746" y="6627090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1317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6" y="6627090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6" y="6627090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312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85697" y="286342"/>
            <a:ext cx="2323148" cy="610075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6255" y="286342"/>
            <a:ext cx="6797358" cy="610075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16256" y="6627090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27746" y="6627090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39351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519331" y="4125432"/>
            <a:ext cx="9272306" cy="127112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 ЧЕМ ВЫ РАССКАЖЕТЕ СЕГОДНЯ? </a:t>
            </a:r>
          </a:p>
        </p:txBody>
      </p:sp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624"/>
            <a:ext cx="10325100" cy="7149259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" y="873901"/>
            <a:ext cx="763627" cy="180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2577971" y="2574050"/>
            <a:ext cx="4715924" cy="1201200"/>
          </a:xfrm>
          <a:prstGeom prst="rect">
            <a:avLst/>
          </a:prstGeom>
        </p:spPr>
        <p:txBody>
          <a:bodyPr vert="horz" wrap="square" lIns="117779" tIns="58889" rIns="117779" bIns="58889" rtlCol="0" anchor="ctr">
            <a:noAutofit/>
          </a:bodyPr>
          <a:lstStyle/>
          <a:p>
            <a:pPr algn="ctr" defTabSz="1177819">
              <a:spcBef>
                <a:spcPct val="0"/>
              </a:spcBef>
            </a:pPr>
            <a:r>
              <a:rPr lang="ru-RU" sz="2033" b="1" dirty="0">
                <a:solidFill>
                  <a:prstClr val="white"/>
                </a:solidFill>
              </a:rPr>
              <a:t>ФЕДЕРАЛЬНАЯ НАЛОГОВАЯ </a:t>
            </a:r>
            <a:br>
              <a:rPr lang="ru-RU" sz="2033" b="1" dirty="0">
                <a:solidFill>
                  <a:prstClr val="white"/>
                </a:solidFill>
              </a:rPr>
            </a:br>
            <a:r>
              <a:rPr lang="ru-RU" sz="2033" b="1" dirty="0">
                <a:solidFill>
                  <a:prstClr val="white"/>
                </a:solidFill>
              </a:rPr>
              <a:t>СЛУЖБА</a:t>
            </a:r>
          </a:p>
        </p:txBody>
      </p:sp>
    </p:spTree>
    <p:extLst>
      <p:ext uri="{BB962C8B-B14F-4D97-AF65-F5344CB8AC3E}">
        <p14:creationId xmlns:p14="http://schemas.microsoft.com/office/powerpoint/2010/main" val="1084941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6255" y="1600499"/>
            <a:ext cx="4562046" cy="667012"/>
          </a:xfrm>
        </p:spPr>
        <p:txBody>
          <a:bodyPr anchor="b"/>
          <a:lstStyle>
            <a:lvl1pPr marL="0" indent="0">
              <a:buNone/>
              <a:defRPr sz="2502" b="1"/>
            </a:lvl1pPr>
            <a:lvl2pPr marL="476245" indent="0">
              <a:buNone/>
              <a:defRPr sz="2085" b="1"/>
            </a:lvl2pPr>
            <a:lvl3pPr marL="952488" indent="0">
              <a:buNone/>
              <a:defRPr sz="1877" b="1"/>
            </a:lvl3pPr>
            <a:lvl4pPr marL="1428733" indent="0">
              <a:buNone/>
              <a:defRPr sz="1668" b="1"/>
            </a:lvl4pPr>
            <a:lvl5pPr marL="1904978" indent="0">
              <a:buNone/>
              <a:defRPr sz="1668" b="1"/>
            </a:lvl5pPr>
            <a:lvl6pPr marL="2381221" indent="0">
              <a:buNone/>
              <a:defRPr sz="1668" b="1"/>
            </a:lvl6pPr>
            <a:lvl7pPr marL="2857465" indent="0">
              <a:buNone/>
              <a:defRPr sz="1668" b="1"/>
            </a:lvl7pPr>
            <a:lvl8pPr marL="3333712" indent="0">
              <a:buNone/>
              <a:defRPr sz="1668" b="1"/>
            </a:lvl8pPr>
            <a:lvl9pPr marL="3809954" indent="0">
              <a:buNone/>
              <a:defRPr sz="166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6255" y="2267508"/>
            <a:ext cx="4562046" cy="4119584"/>
          </a:xfrm>
        </p:spPr>
        <p:txBody>
          <a:bodyPr/>
          <a:lstStyle>
            <a:lvl1pPr>
              <a:defRPr sz="2502"/>
            </a:lvl1pPr>
            <a:lvl2pPr>
              <a:defRPr sz="2085"/>
            </a:lvl2pPr>
            <a:lvl3pPr>
              <a:defRPr sz="1877"/>
            </a:lvl3pPr>
            <a:lvl4pPr>
              <a:defRPr sz="1668"/>
            </a:lvl4pPr>
            <a:lvl5pPr>
              <a:defRPr sz="1668"/>
            </a:lvl5pPr>
            <a:lvl6pPr>
              <a:defRPr sz="1668"/>
            </a:lvl6pPr>
            <a:lvl7pPr>
              <a:defRPr sz="1668"/>
            </a:lvl7pPr>
            <a:lvl8pPr>
              <a:defRPr sz="1668"/>
            </a:lvl8pPr>
            <a:lvl9pPr>
              <a:defRPr sz="166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245016" y="1600499"/>
            <a:ext cx="4563838" cy="667012"/>
          </a:xfrm>
        </p:spPr>
        <p:txBody>
          <a:bodyPr anchor="b"/>
          <a:lstStyle>
            <a:lvl1pPr marL="0" indent="0">
              <a:buNone/>
              <a:defRPr sz="2502" b="1"/>
            </a:lvl1pPr>
            <a:lvl2pPr marL="476245" indent="0">
              <a:buNone/>
              <a:defRPr sz="2085" b="1"/>
            </a:lvl2pPr>
            <a:lvl3pPr marL="952488" indent="0">
              <a:buNone/>
              <a:defRPr sz="1877" b="1"/>
            </a:lvl3pPr>
            <a:lvl4pPr marL="1428733" indent="0">
              <a:buNone/>
              <a:defRPr sz="1668" b="1"/>
            </a:lvl4pPr>
            <a:lvl5pPr marL="1904978" indent="0">
              <a:buNone/>
              <a:defRPr sz="1668" b="1"/>
            </a:lvl5pPr>
            <a:lvl6pPr marL="2381221" indent="0">
              <a:buNone/>
              <a:defRPr sz="1668" b="1"/>
            </a:lvl6pPr>
            <a:lvl7pPr marL="2857465" indent="0">
              <a:buNone/>
              <a:defRPr sz="1668" b="1"/>
            </a:lvl7pPr>
            <a:lvl8pPr marL="3333712" indent="0">
              <a:buNone/>
              <a:defRPr sz="1668" b="1"/>
            </a:lvl8pPr>
            <a:lvl9pPr marL="3809954" indent="0">
              <a:buNone/>
              <a:defRPr sz="166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245016" y="2267508"/>
            <a:ext cx="4563838" cy="4119584"/>
          </a:xfrm>
        </p:spPr>
        <p:txBody>
          <a:bodyPr/>
          <a:lstStyle>
            <a:lvl1pPr>
              <a:defRPr sz="2502"/>
            </a:lvl1pPr>
            <a:lvl2pPr>
              <a:defRPr sz="2085"/>
            </a:lvl2pPr>
            <a:lvl3pPr>
              <a:defRPr sz="1877"/>
            </a:lvl3pPr>
            <a:lvl4pPr>
              <a:defRPr sz="1668"/>
            </a:lvl4pPr>
            <a:lvl5pPr>
              <a:defRPr sz="1668"/>
            </a:lvl5pPr>
            <a:lvl6pPr>
              <a:defRPr sz="1668"/>
            </a:lvl6pPr>
            <a:lvl7pPr>
              <a:defRPr sz="1668"/>
            </a:lvl7pPr>
            <a:lvl8pPr>
              <a:defRPr sz="1668"/>
            </a:lvl8pPr>
            <a:lvl9pPr>
              <a:defRPr sz="166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516256" y="6627091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527746" y="6627091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36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16256" y="6627091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27746" y="6627091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17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516256" y="6627091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527746" y="6627091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27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263" y="284680"/>
            <a:ext cx="3396887" cy="1211546"/>
          </a:xfrm>
        </p:spPr>
        <p:txBody>
          <a:bodyPr anchor="b"/>
          <a:lstStyle>
            <a:lvl1pPr algn="l">
              <a:defRPr sz="2085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36827" y="284684"/>
            <a:ext cx="5772018" cy="6102412"/>
          </a:xfrm>
        </p:spPr>
        <p:txBody>
          <a:bodyPr/>
          <a:lstStyle>
            <a:lvl1pPr>
              <a:defRPr sz="3336"/>
            </a:lvl1pPr>
            <a:lvl2pPr>
              <a:defRPr sz="2919"/>
            </a:lvl2pPr>
            <a:lvl3pPr>
              <a:defRPr sz="2502"/>
            </a:lvl3pPr>
            <a:lvl4pPr>
              <a:defRPr sz="2085"/>
            </a:lvl4pPr>
            <a:lvl5pPr>
              <a:defRPr sz="2085"/>
            </a:lvl5pPr>
            <a:lvl6pPr>
              <a:defRPr sz="2085"/>
            </a:lvl6pPr>
            <a:lvl7pPr>
              <a:defRPr sz="2085"/>
            </a:lvl7pPr>
            <a:lvl8pPr>
              <a:defRPr sz="2085"/>
            </a:lvl8pPr>
            <a:lvl9pPr>
              <a:defRPr sz="208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6263" y="1496228"/>
            <a:ext cx="3396887" cy="4890868"/>
          </a:xfrm>
        </p:spPr>
        <p:txBody>
          <a:bodyPr/>
          <a:lstStyle>
            <a:lvl1pPr marL="0" indent="0">
              <a:buNone/>
              <a:defRPr sz="1460"/>
            </a:lvl1pPr>
            <a:lvl2pPr marL="476245" indent="0">
              <a:buNone/>
              <a:defRPr sz="1251"/>
            </a:lvl2pPr>
            <a:lvl3pPr marL="952488" indent="0">
              <a:buNone/>
              <a:defRPr sz="1043"/>
            </a:lvl3pPr>
            <a:lvl4pPr marL="1428733" indent="0">
              <a:buNone/>
              <a:defRPr sz="938"/>
            </a:lvl4pPr>
            <a:lvl5pPr marL="1904978" indent="0">
              <a:buNone/>
              <a:defRPr sz="938"/>
            </a:lvl5pPr>
            <a:lvl6pPr marL="2381221" indent="0">
              <a:buNone/>
              <a:defRPr sz="938"/>
            </a:lvl6pPr>
            <a:lvl7pPr marL="2857465" indent="0">
              <a:buNone/>
              <a:defRPr sz="938"/>
            </a:lvl7pPr>
            <a:lvl8pPr marL="3333712" indent="0">
              <a:buNone/>
              <a:defRPr sz="938"/>
            </a:lvl8pPr>
            <a:lvl9pPr marL="3809954" indent="0">
              <a:buNone/>
              <a:defRPr sz="93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16256" y="6627091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27746" y="6627091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04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3792" y="5005072"/>
            <a:ext cx="6195060" cy="590878"/>
          </a:xfrm>
        </p:spPr>
        <p:txBody>
          <a:bodyPr anchor="b"/>
          <a:lstStyle>
            <a:lvl1pPr algn="l">
              <a:defRPr sz="2085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23792" y="638875"/>
            <a:ext cx="6195060" cy="4290060"/>
          </a:xfrm>
        </p:spPr>
        <p:txBody>
          <a:bodyPr rtlCol="0">
            <a:normAutofit/>
          </a:bodyPr>
          <a:lstStyle>
            <a:lvl1pPr marL="0" indent="0">
              <a:buNone/>
              <a:defRPr sz="3336"/>
            </a:lvl1pPr>
            <a:lvl2pPr marL="476245" indent="0">
              <a:buNone/>
              <a:defRPr sz="2919"/>
            </a:lvl2pPr>
            <a:lvl3pPr marL="952488" indent="0">
              <a:buNone/>
              <a:defRPr sz="2502"/>
            </a:lvl3pPr>
            <a:lvl4pPr marL="1428733" indent="0">
              <a:buNone/>
              <a:defRPr sz="2085"/>
            </a:lvl4pPr>
            <a:lvl5pPr marL="1904978" indent="0">
              <a:buNone/>
              <a:defRPr sz="2085"/>
            </a:lvl5pPr>
            <a:lvl6pPr marL="2381221" indent="0">
              <a:buNone/>
              <a:defRPr sz="2085"/>
            </a:lvl6pPr>
            <a:lvl7pPr marL="2857465" indent="0">
              <a:buNone/>
              <a:defRPr sz="2085"/>
            </a:lvl7pPr>
            <a:lvl8pPr marL="3333712" indent="0">
              <a:buNone/>
              <a:defRPr sz="2085"/>
            </a:lvl8pPr>
            <a:lvl9pPr marL="3809954" indent="0">
              <a:buNone/>
              <a:defRPr sz="2085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23792" y="5595949"/>
            <a:ext cx="6195060" cy="839144"/>
          </a:xfrm>
        </p:spPr>
        <p:txBody>
          <a:bodyPr/>
          <a:lstStyle>
            <a:lvl1pPr marL="0" indent="0">
              <a:buNone/>
              <a:defRPr sz="1460"/>
            </a:lvl1pPr>
            <a:lvl2pPr marL="476245" indent="0">
              <a:buNone/>
              <a:defRPr sz="1251"/>
            </a:lvl2pPr>
            <a:lvl3pPr marL="952488" indent="0">
              <a:buNone/>
              <a:defRPr sz="1043"/>
            </a:lvl3pPr>
            <a:lvl4pPr marL="1428733" indent="0">
              <a:buNone/>
              <a:defRPr sz="938"/>
            </a:lvl4pPr>
            <a:lvl5pPr marL="1904978" indent="0">
              <a:buNone/>
              <a:defRPr sz="938"/>
            </a:lvl5pPr>
            <a:lvl6pPr marL="2381221" indent="0">
              <a:buNone/>
              <a:defRPr sz="938"/>
            </a:lvl6pPr>
            <a:lvl7pPr marL="2857465" indent="0">
              <a:buNone/>
              <a:defRPr sz="938"/>
            </a:lvl7pPr>
            <a:lvl8pPr marL="3333712" indent="0">
              <a:buNone/>
              <a:defRPr sz="938"/>
            </a:lvl8pPr>
            <a:lvl9pPr marL="3809954" indent="0">
              <a:buNone/>
              <a:defRPr sz="93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16256" y="6627091"/>
            <a:ext cx="240919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527746" y="6627091"/>
            <a:ext cx="3269615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1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647114" y="115866"/>
            <a:ext cx="9161733" cy="951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516255" y="1421749"/>
            <a:ext cx="9292590" cy="4718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399655" y="6627091"/>
            <a:ext cx="2409190" cy="380677"/>
          </a:xfrm>
          <a:prstGeom prst="rect">
            <a:avLst/>
          </a:prstGeom>
        </p:spPr>
        <p:txBody>
          <a:bodyPr vert="horz" lIns="91360" tIns="45680" rIns="91360" bIns="4568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5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0C75FB-29DB-479D-90FD-07DD74D6740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023715" y="115861"/>
            <a:ext cx="1188463" cy="1097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647120" y="1155278"/>
            <a:ext cx="8376595" cy="57930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51" tIns="47626" rIns="95251" bIns="47626" anchor="ctr"/>
          <a:lstStyle/>
          <a:p>
            <a:pPr algn="ctr">
              <a:defRPr/>
            </a:pPr>
            <a:endParaRPr lang="ru-RU" sz="1877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974666"/>
            <a:ext cx="10325100" cy="175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363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36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5pPr>
      <a:lvl6pPr marL="476245" algn="l" rtl="0" fontAlgn="base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6pPr>
      <a:lvl7pPr marL="952488" algn="l" rtl="0" fontAlgn="base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7pPr>
      <a:lvl8pPr marL="1428733" algn="l" rtl="0" fontAlgn="base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8pPr>
      <a:lvl9pPr marL="1904978" algn="l" rtl="0" fontAlgn="base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57183" indent="-35718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36" kern="1200">
          <a:solidFill>
            <a:schemeClr val="tx1"/>
          </a:solidFill>
          <a:latin typeface="+mn-lt"/>
          <a:ea typeface="+mn-ea"/>
          <a:cs typeface="+mn-cs"/>
        </a:defRPr>
      </a:lvl1pPr>
      <a:lvl2pPr marL="773897" indent="-29765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19" kern="1200">
          <a:solidFill>
            <a:schemeClr val="tx1"/>
          </a:solidFill>
          <a:latin typeface="+mn-lt"/>
          <a:ea typeface="+mn-ea"/>
          <a:cs typeface="+mn-cs"/>
        </a:defRPr>
      </a:lvl2pPr>
      <a:lvl3pPr marL="1190611" indent="-23812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3pPr>
      <a:lvl4pPr marL="1666856" indent="-23812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85" kern="1200">
          <a:solidFill>
            <a:schemeClr val="tx1"/>
          </a:solidFill>
          <a:latin typeface="+mn-lt"/>
          <a:ea typeface="+mn-ea"/>
          <a:cs typeface="+mn-cs"/>
        </a:defRPr>
      </a:lvl4pPr>
      <a:lvl5pPr marL="2143100" indent="-23812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85" kern="1200">
          <a:solidFill>
            <a:schemeClr val="tx1"/>
          </a:solidFill>
          <a:latin typeface="+mn-lt"/>
          <a:ea typeface="+mn-ea"/>
          <a:cs typeface="+mn-cs"/>
        </a:defRPr>
      </a:lvl5pPr>
      <a:lvl6pPr marL="2619345" indent="-238123" algn="l" defTabSz="952488" rtl="0" eaLnBrk="1" latinLnBrk="0" hangingPunct="1">
        <a:spcBef>
          <a:spcPct val="20000"/>
        </a:spcBef>
        <a:buFont typeface="Arial" pitchFamily="34" charset="0"/>
        <a:buChar char="•"/>
        <a:defRPr sz="2085" kern="1200">
          <a:solidFill>
            <a:schemeClr val="tx1"/>
          </a:solidFill>
          <a:latin typeface="+mn-lt"/>
          <a:ea typeface="+mn-ea"/>
          <a:cs typeface="+mn-cs"/>
        </a:defRPr>
      </a:lvl6pPr>
      <a:lvl7pPr marL="3095588" indent="-238123" algn="l" defTabSz="952488" rtl="0" eaLnBrk="1" latinLnBrk="0" hangingPunct="1">
        <a:spcBef>
          <a:spcPct val="20000"/>
        </a:spcBef>
        <a:buFont typeface="Arial" pitchFamily="34" charset="0"/>
        <a:buChar char="•"/>
        <a:defRPr sz="2085" kern="1200">
          <a:solidFill>
            <a:schemeClr val="tx1"/>
          </a:solidFill>
          <a:latin typeface="+mn-lt"/>
          <a:ea typeface="+mn-ea"/>
          <a:cs typeface="+mn-cs"/>
        </a:defRPr>
      </a:lvl7pPr>
      <a:lvl8pPr marL="3571833" indent="-238123" algn="l" defTabSz="952488" rtl="0" eaLnBrk="1" latinLnBrk="0" hangingPunct="1">
        <a:spcBef>
          <a:spcPct val="20000"/>
        </a:spcBef>
        <a:buFont typeface="Arial" pitchFamily="34" charset="0"/>
        <a:buChar char="•"/>
        <a:defRPr sz="2085" kern="1200">
          <a:solidFill>
            <a:schemeClr val="tx1"/>
          </a:solidFill>
          <a:latin typeface="+mn-lt"/>
          <a:ea typeface="+mn-ea"/>
          <a:cs typeface="+mn-cs"/>
        </a:defRPr>
      </a:lvl8pPr>
      <a:lvl9pPr marL="4048078" indent="-238123" algn="l" defTabSz="952488" rtl="0" eaLnBrk="1" latinLnBrk="0" hangingPunct="1">
        <a:spcBef>
          <a:spcPct val="20000"/>
        </a:spcBef>
        <a:buFont typeface="Arial" pitchFamily="34" charset="0"/>
        <a:buChar char="•"/>
        <a:defRPr sz="20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1pPr>
      <a:lvl2pPr marL="476245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2pPr>
      <a:lvl3pPr marL="952488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3pPr>
      <a:lvl4pPr marL="1428733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4pPr>
      <a:lvl5pPr marL="1904978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5pPr>
      <a:lvl6pPr marL="2381221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6pPr>
      <a:lvl7pPr marL="2857465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7pPr>
      <a:lvl8pPr marL="3333712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8pPr>
      <a:lvl9pPr marL="3809954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646664" y="115859"/>
            <a:ext cx="9162181" cy="951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 bwMode="auto">
          <a:xfrm>
            <a:off x="516255" y="1421745"/>
            <a:ext cx="9292590" cy="4718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399655" y="6627084"/>
            <a:ext cx="2409190" cy="380677"/>
          </a:xfrm>
          <a:prstGeom prst="rect">
            <a:avLst/>
          </a:prstGeom>
        </p:spPr>
        <p:txBody>
          <a:bodyPr vert="horz" wrap="square" lIns="91360" tIns="45680" rIns="91360" bIns="4568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16">
                <a:solidFill>
                  <a:srgbClr val="898989"/>
                </a:solidFill>
              </a:defRPr>
            </a:lvl1pPr>
          </a:lstStyle>
          <a:p>
            <a:pPr defTabSz="774405" fontAlgn="base">
              <a:spcBef>
                <a:spcPct val="0"/>
              </a:spcBef>
              <a:spcAft>
                <a:spcPct val="0"/>
              </a:spcAft>
              <a:defRPr/>
            </a:pPr>
            <a:fld id="{00905F5D-8C4F-4F67-8F20-5E724ADABA88}" type="slidenum">
              <a:rPr lang="ru-RU" altLang="ru-RU" smtClean="0"/>
              <a:pPr defTabSz="77440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  <p:pic>
        <p:nvPicPr>
          <p:cNvPr id="4101" name="Рисунок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707" y="115859"/>
            <a:ext cx="1188462" cy="109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46663" y="1155271"/>
            <a:ext cx="8377044" cy="57930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371" tIns="38685" rIns="77371" bIns="38685" anchor="ctr"/>
          <a:lstStyle/>
          <a:p>
            <a:pPr algn="ctr" defTabSz="774405">
              <a:defRPr/>
            </a:pPr>
            <a:endParaRPr lang="ru-RU" sz="1524">
              <a:solidFill>
                <a:prstClr val="white"/>
              </a:solidFill>
            </a:endParaRPr>
          </a:p>
        </p:txBody>
      </p:sp>
      <p:pic>
        <p:nvPicPr>
          <p:cNvPr id="4103" name="Объект 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74658"/>
            <a:ext cx="10325100" cy="17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57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1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5pPr>
      <a:lvl6pPr marL="386843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6pPr>
      <a:lvl7pPr marL="773684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7pPr>
      <a:lvl8pPr marL="1160526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8pPr>
      <a:lvl9pPr marL="1547368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9058" indent="-28905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10" kern="1200">
          <a:solidFill>
            <a:schemeClr val="tx1"/>
          </a:solidFill>
          <a:latin typeface="+mn-lt"/>
          <a:ea typeface="+mn-ea"/>
          <a:cs typeface="+mn-cs"/>
        </a:defRPr>
      </a:lvl1pPr>
      <a:lvl2pPr marL="627860" indent="-24065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71" kern="1200">
          <a:solidFill>
            <a:schemeClr val="tx1"/>
          </a:solidFill>
          <a:latin typeface="+mn-lt"/>
          <a:ea typeface="+mn-ea"/>
          <a:cs typeface="+mn-cs"/>
        </a:defRPr>
      </a:lvl2pPr>
      <a:lvl3pPr marL="966663" indent="-1922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33" kern="1200">
          <a:solidFill>
            <a:schemeClr val="tx1"/>
          </a:solidFill>
          <a:latin typeface="+mn-lt"/>
          <a:ea typeface="+mn-ea"/>
          <a:cs typeface="+mn-cs"/>
        </a:defRPr>
      </a:lvl3pPr>
      <a:lvl4pPr marL="1353865" indent="-1922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94" kern="1200">
          <a:solidFill>
            <a:schemeClr val="tx1"/>
          </a:solidFill>
          <a:latin typeface="+mn-lt"/>
          <a:ea typeface="+mn-ea"/>
          <a:cs typeface="+mn-cs"/>
        </a:defRPr>
      </a:lvl4pPr>
      <a:lvl5pPr marL="1739723" indent="-1922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94" kern="1200">
          <a:solidFill>
            <a:schemeClr val="tx1"/>
          </a:solidFill>
          <a:latin typeface="+mn-lt"/>
          <a:ea typeface="+mn-ea"/>
          <a:cs typeface="+mn-cs"/>
        </a:defRPr>
      </a:lvl5pPr>
      <a:lvl6pPr marL="2127630" indent="-193422" algn="l" defTabSz="773684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6pPr>
      <a:lvl7pPr marL="2514472" indent="-193422" algn="l" defTabSz="773684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7pPr>
      <a:lvl8pPr marL="2901314" indent="-193422" algn="l" defTabSz="773684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8pPr>
      <a:lvl9pPr marL="3288156" indent="-193422" algn="l" defTabSz="773684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1pPr>
      <a:lvl2pPr marL="386843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2pPr>
      <a:lvl3pPr marL="773684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3pPr>
      <a:lvl4pPr marL="1160526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547368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1934210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321050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707894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094734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46664" y="115859"/>
            <a:ext cx="9162181" cy="951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516255" y="1421745"/>
            <a:ext cx="9292590" cy="4718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399655" y="6627084"/>
            <a:ext cx="2409190" cy="380677"/>
          </a:xfrm>
          <a:prstGeom prst="rect">
            <a:avLst/>
          </a:prstGeom>
        </p:spPr>
        <p:txBody>
          <a:bodyPr vert="horz" wrap="square" lIns="91360" tIns="45680" rIns="91360" bIns="4568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16">
                <a:solidFill>
                  <a:srgbClr val="898989"/>
                </a:solidFill>
              </a:defRPr>
            </a:lvl1pPr>
          </a:lstStyle>
          <a:p>
            <a:pPr defTabSz="774405" fontAlgn="base">
              <a:spcBef>
                <a:spcPct val="0"/>
              </a:spcBef>
              <a:spcAft>
                <a:spcPct val="0"/>
              </a:spcAft>
              <a:defRPr/>
            </a:pPr>
            <a:fld id="{A7D2D94E-558B-452D-B921-48D8C1C25BC7}" type="slidenum">
              <a:rPr lang="ru-RU" altLang="ru-RU" smtClean="0"/>
              <a:pPr defTabSz="77440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  <p:pic>
        <p:nvPicPr>
          <p:cNvPr id="2053" name="Рисунок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3707" y="115859"/>
            <a:ext cx="1188462" cy="109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646663" y="1155271"/>
            <a:ext cx="8377044" cy="57930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371" tIns="38685" rIns="77371" bIns="38685" anchor="ctr"/>
          <a:lstStyle/>
          <a:p>
            <a:pPr algn="ctr" defTabSz="774405">
              <a:defRPr/>
            </a:pPr>
            <a:endParaRPr lang="ru-RU" sz="1524">
              <a:solidFill>
                <a:prstClr val="white"/>
              </a:solidFill>
            </a:endParaRPr>
          </a:p>
        </p:txBody>
      </p:sp>
      <p:pic>
        <p:nvPicPr>
          <p:cNvPr id="2055" name="Объект 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74658"/>
            <a:ext cx="10325100" cy="17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276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1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5pPr>
      <a:lvl6pPr marL="386852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6pPr>
      <a:lvl7pPr marL="773702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7pPr>
      <a:lvl8pPr marL="1160554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8pPr>
      <a:lvl9pPr marL="1547407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9058" indent="-28905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10" kern="1200">
          <a:solidFill>
            <a:schemeClr val="tx1"/>
          </a:solidFill>
          <a:latin typeface="+mn-lt"/>
          <a:ea typeface="+mn-ea"/>
          <a:cs typeface="+mn-cs"/>
        </a:defRPr>
      </a:lvl1pPr>
      <a:lvl2pPr marL="627860" indent="-24065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71" kern="1200">
          <a:solidFill>
            <a:schemeClr val="tx1"/>
          </a:solidFill>
          <a:latin typeface="+mn-lt"/>
          <a:ea typeface="+mn-ea"/>
          <a:cs typeface="+mn-cs"/>
        </a:defRPr>
      </a:lvl2pPr>
      <a:lvl3pPr marL="966663" indent="-1922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33" kern="1200">
          <a:solidFill>
            <a:schemeClr val="tx1"/>
          </a:solidFill>
          <a:latin typeface="+mn-lt"/>
          <a:ea typeface="+mn-ea"/>
          <a:cs typeface="+mn-cs"/>
        </a:defRPr>
      </a:lvl3pPr>
      <a:lvl4pPr marL="1353865" indent="-1922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94" kern="1200">
          <a:solidFill>
            <a:schemeClr val="tx1"/>
          </a:solidFill>
          <a:latin typeface="+mn-lt"/>
          <a:ea typeface="+mn-ea"/>
          <a:cs typeface="+mn-cs"/>
        </a:defRPr>
      </a:lvl4pPr>
      <a:lvl5pPr marL="1739723" indent="-1922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94" kern="1200">
          <a:solidFill>
            <a:schemeClr val="tx1"/>
          </a:solidFill>
          <a:latin typeface="+mn-lt"/>
          <a:ea typeface="+mn-ea"/>
          <a:cs typeface="+mn-cs"/>
        </a:defRPr>
      </a:lvl5pPr>
      <a:lvl6pPr marL="2127684" indent="-193426" algn="l" defTabSz="77370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6pPr>
      <a:lvl7pPr marL="2514534" indent="-193426" algn="l" defTabSz="77370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7pPr>
      <a:lvl8pPr marL="2901386" indent="-193426" algn="l" defTabSz="77370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8pPr>
      <a:lvl9pPr marL="3288238" indent="-193426" algn="l" defTabSz="77370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1pPr>
      <a:lvl2pPr marL="386852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2pPr>
      <a:lvl3pPr marL="773702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3pPr>
      <a:lvl4pPr marL="1160554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547407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1934257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321108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707962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094811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647113" y="115864"/>
            <a:ext cx="9161733" cy="951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516255" y="1421747"/>
            <a:ext cx="9292590" cy="4718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399655" y="6627090"/>
            <a:ext cx="2409190" cy="380677"/>
          </a:xfrm>
          <a:prstGeom prst="rect">
            <a:avLst/>
          </a:prstGeom>
        </p:spPr>
        <p:txBody>
          <a:bodyPr vert="horz" lIns="91360" tIns="45680" rIns="91360" bIns="4568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16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1032540">
              <a:defRPr/>
            </a:pPr>
            <a:fld id="{500C75FB-29DB-479D-90FD-07DD74D6740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254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9023714" y="115859"/>
            <a:ext cx="1188463" cy="1097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647119" y="1155278"/>
            <a:ext cx="8376595" cy="57929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371" tIns="38685" rIns="77371" bIns="38685" anchor="ctr"/>
          <a:lstStyle/>
          <a:p>
            <a:pPr algn="ctr" defTabSz="1032540">
              <a:defRPr/>
            </a:pPr>
            <a:endParaRPr lang="ru-RU" sz="1524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6974664"/>
            <a:ext cx="10325100" cy="175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744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1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5pPr>
      <a:lvl6pPr marL="386862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6pPr>
      <a:lvl7pPr marL="773722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7pPr>
      <a:lvl8pPr marL="1160584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8pPr>
      <a:lvl9pPr marL="1547446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90146" indent="-2901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10" kern="1200">
          <a:solidFill>
            <a:schemeClr val="tx1"/>
          </a:solidFill>
          <a:latin typeface="+mn-lt"/>
          <a:ea typeface="+mn-ea"/>
          <a:cs typeface="+mn-cs"/>
        </a:defRPr>
      </a:lvl1pPr>
      <a:lvl2pPr marL="628649" indent="-2417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71" kern="1200">
          <a:solidFill>
            <a:schemeClr val="tx1"/>
          </a:solidFill>
          <a:latin typeface="+mn-lt"/>
          <a:ea typeface="+mn-ea"/>
          <a:cs typeface="+mn-cs"/>
        </a:defRPr>
      </a:lvl2pPr>
      <a:lvl3pPr marL="967153" indent="-1934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33" kern="1200">
          <a:solidFill>
            <a:schemeClr val="tx1"/>
          </a:solidFill>
          <a:latin typeface="+mn-lt"/>
          <a:ea typeface="+mn-ea"/>
          <a:cs typeface="+mn-cs"/>
        </a:defRPr>
      </a:lvl3pPr>
      <a:lvl4pPr marL="1354015" indent="-1934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94" kern="1200">
          <a:solidFill>
            <a:schemeClr val="tx1"/>
          </a:solidFill>
          <a:latin typeface="+mn-lt"/>
          <a:ea typeface="+mn-ea"/>
          <a:cs typeface="+mn-cs"/>
        </a:defRPr>
      </a:lvl4pPr>
      <a:lvl5pPr marL="1740875" indent="-1934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94" kern="1200">
          <a:solidFill>
            <a:schemeClr val="tx1"/>
          </a:solidFill>
          <a:latin typeface="+mn-lt"/>
          <a:ea typeface="+mn-ea"/>
          <a:cs typeface="+mn-cs"/>
        </a:defRPr>
      </a:lvl5pPr>
      <a:lvl6pPr marL="2127737" indent="-193431" algn="l" defTabSz="77372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6pPr>
      <a:lvl7pPr marL="2514597" indent="-193431" algn="l" defTabSz="77372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7pPr>
      <a:lvl8pPr marL="2901459" indent="-193431" algn="l" defTabSz="77372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8pPr>
      <a:lvl9pPr marL="3288321" indent="-193431" algn="l" defTabSz="77372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1pPr>
      <a:lvl2pPr marL="386862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2pPr>
      <a:lvl3pPr marL="773722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3pPr>
      <a:lvl4pPr marL="1160584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547446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1934305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321167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708029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094889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CBD10956FA88AAEF9499DCFAB1BAE19410C2920492DB539EB3D4677B4BAC079AE21BAD3882C2430D27FD3A33AB26A78F6AC9C2A62C00D165H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377C427F0E155F7605BA6AF27413A0A12ECFD98B5101F050C7C39D8FF9500A30BB0CAA7B8043ED840A673E4E8B50D26042B060632737C7CC57HB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hyperlink" Target="consultantplus://offline/ref=2D30FF59AA746E51965B4CCDE1B7F7FE1FCE8FEC90FE0CC4F3E843AC88CD788E620B02D8E111EDC0802B53BE17474B581E423E4527170EFDOAO7O" TargetMode="Externa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8208" y="3055319"/>
            <a:ext cx="8133959" cy="951487"/>
          </a:xfrm>
        </p:spPr>
        <p:txBody>
          <a:bodyPr/>
          <a:lstStyle/>
          <a:p>
            <a:pPr algn="ctr"/>
            <a:r>
              <a:rPr lang="ru-RU" sz="2400" cap="all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Изменение сроков уплаты налогов, пеней, штрафов</a:t>
            </a:r>
            <a:endParaRPr lang="ru-RU" sz="2400" cap="all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+mj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75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47112" y="115566"/>
            <a:ext cx="9267355" cy="951487"/>
          </a:xfr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200" cap="all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Документы в соответствии с п. 5 ст. 64 НК РФ</a:t>
            </a:r>
            <a:endParaRPr lang="ru-RU" sz="2200" cap="all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98553" y="1486458"/>
            <a:ext cx="8419039" cy="69249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300" dirty="0" smtClean="0">
                <a:latin typeface="Arial Narrow" pitchFamily="34" charset="0"/>
              </a:rPr>
              <a:t>акт </a:t>
            </a:r>
            <a:r>
              <a:rPr lang="ru-RU" sz="1300" dirty="0">
                <a:latin typeface="Arial Narrow" pitchFamily="34" charset="0"/>
              </a:rPr>
              <a:t>оценки причиненного заинтересованному лицу ущерба в результате стихийного бедствия или технологической катастрофы, составленный органом исполнительной власти, органом местного самоуправления, уполномоченным в области гражданской обороны, защиты населения и территорий от чрезвычайных ситуаций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98554" y="2233449"/>
            <a:ext cx="8419037" cy="189282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300" dirty="0" smtClean="0">
                <a:latin typeface="Arial Narrow" pitchFamily="34" charset="0"/>
              </a:rPr>
              <a:t>документ </a:t>
            </a:r>
            <a:r>
              <a:rPr lang="ru-RU" sz="1300" dirty="0">
                <a:latin typeface="Arial Narrow" pitchFamily="34" charset="0"/>
              </a:rPr>
              <a:t>финансового органа или главного распорядителя бюджетных средств, содержащих сведения о сумме бюджетных ассигнований или лимитов бюджетных обязательств, которые не предоставлены (несвоевременно предоставлены) налогоплательщику и о сумме предельных объемов финансирования расходов, которые не доведены (несвоевременно доведены) до этого лица в объеме, достаточном для своевременного исполнения им обязанности по уплате налога; </a:t>
            </a:r>
            <a:endParaRPr lang="ru-RU" sz="1300" dirty="0" smtClean="0">
              <a:latin typeface="Arial Narrow" pitchFamily="34" charset="0"/>
            </a:endParaRPr>
          </a:p>
          <a:p>
            <a:r>
              <a:rPr lang="ru-RU" sz="1300" dirty="0" smtClean="0">
                <a:latin typeface="Arial Narrow" pitchFamily="34" charset="0"/>
              </a:rPr>
              <a:t>документ </a:t>
            </a:r>
            <a:r>
              <a:rPr lang="ru-RU" sz="1300" dirty="0">
                <a:latin typeface="Arial Narrow" pitchFamily="34" charset="0"/>
              </a:rPr>
              <a:t>получателя бюджетных средств либо документ государственного, муниципального заказчика, содержащие сведения о сумме денежных средств, которая не перечислена (несвоевременно перечислена) этому лицу из бюджета в объеме, достаточном для своевременного исполнения им обязанности по уплате налога, сбора, страхового взноса, пеней, штрафов, процентов, в том числе в счет оплаты оказанных таким лицом услуг (выполненных работ, поставленных товаров) для государственных, муниципальных </a:t>
            </a:r>
            <a:r>
              <a:rPr lang="ru-RU" sz="1300" dirty="0" smtClean="0">
                <a:latin typeface="Arial Narrow" pitchFamily="34" charset="0"/>
              </a:rPr>
              <a:t>нужд</a:t>
            </a:r>
            <a:endParaRPr lang="ru-RU" sz="1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098554" y="4252291"/>
            <a:ext cx="8428568" cy="49244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300" dirty="0">
                <a:latin typeface="Arial Narrow" pitchFamily="34" charset="0"/>
              </a:rPr>
              <a:t>анализа финансового состояния хозяйствующего субъекта, проведенного </a:t>
            </a:r>
            <a:r>
              <a:rPr lang="ru-RU" sz="1300" dirty="0" smtClean="0">
                <a:latin typeface="Arial Narrow" pitchFamily="34" charset="0"/>
              </a:rPr>
              <a:t>налоговым органом в </a:t>
            </a:r>
            <a:r>
              <a:rPr lang="ru-RU" sz="1300" dirty="0">
                <a:latin typeface="Arial Narrow" pitchFamily="34" charset="0"/>
              </a:rPr>
              <a:t>соответствии с методикой, утвержденной приказом Минэкономразвития России от 26.06.2019 № 382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098553" y="5157378"/>
            <a:ext cx="8419038" cy="492443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300" dirty="0" smtClean="0">
                <a:latin typeface="Arial Narrow" pitchFamily="34" charset="0"/>
              </a:rPr>
              <a:t>сведения </a:t>
            </a:r>
            <a:r>
              <a:rPr lang="ru-RU" sz="1300" dirty="0">
                <a:latin typeface="Arial Narrow" pitchFamily="34" charset="0"/>
              </a:rPr>
              <a:t>о движимом и недвижимом имуществе физического лица (за исключением имущества, на которое в соответствии с законодательством Российской Федерации не может быть обращено взыскание)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098553" y="5917752"/>
            <a:ext cx="8419038" cy="70788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300" dirty="0" smtClean="0">
                <a:latin typeface="Arial Narrow" pitchFamily="34" charset="0"/>
              </a:rPr>
              <a:t>документ</a:t>
            </a:r>
            <a:r>
              <a:rPr lang="ru-RU" sz="1300" dirty="0">
                <a:latin typeface="Arial Narrow" pitchFamily="34" charset="0"/>
              </a:rPr>
              <a:t>, подтверждающий, что в общем доходе от реализации товаров (работ, услуг) такого лица доля его дохода от отраслей и видов деятельности, включенных в утверждаемый Правительством Российской Федерации перечень отраслей и видов деятельности, имеющих сезонный характер, составляет не менее 50 процентов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407533" y="1544706"/>
            <a:ext cx="576000" cy="576000"/>
            <a:chOff x="470150" y="1575159"/>
            <a:chExt cx="576000" cy="576000"/>
          </a:xfrm>
        </p:grpSpPr>
        <p:sp>
          <p:nvSpPr>
            <p:cNvPr id="17" name="Овал 16"/>
            <p:cNvSpPr/>
            <p:nvPr/>
          </p:nvSpPr>
          <p:spPr>
            <a:xfrm>
              <a:off x="470150" y="1575159"/>
              <a:ext cx="576000" cy="57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endParaRPr lang="ru-RU" sz="1400" dirty="0" smtClean="0">
                <a:solidFill>
                  <a:srgbClr val="009900"/>
                </a:solidFill>
                <a:latin typeface="Arial Narrow" pitchFamily="34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542150" y="1647159"/>
              <a:ext cx="432000" cy="432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r>
                <a:rPr lang="ru-RU" sz="2000" b="1" dirty="0" smtClean="0">
                  <a:solidFill>
                    <a:schemeClr val="bg1"/>
                  </a:solidFill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07533" y="2889676"/>
            <a:ext cx="576000" cy="576000"/>
            <a:chOff x="470150" y="1575159"/>
            <a:chExt cx="576000" cy="576000"/>
          </a:xfrm>
        </p:grpSpPr>
        <p:sp>
          <p:nvSpPr>
            <p:cNvPr id="25" name="Овал 24"/>
            <p:cNvSpPr/>
            <p:nvPr/>
          </p:nvSpPr>
          <p:spPr>
            <a:xfrm>
              <a:off x="470150" y="1575159"/>
              <a:ext cx="576000" cy="57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endParaRPr lang="ru-RU" sz="1400" dirty="0" smtClean="0">
                <a:solidFill>
                  <a:srgbClr val="009900"/>
                </a:solidFill>
                <a:latin typeface="Arial Narrow" pitchFamily="34" charset="0"/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542150" y="1647159"/>
              <a:ext cx="432000" cy="432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r>
                <a:rPr lang="ru-RU" sz="1800" b="1" dirty="0" smtClean="0">
                  <a:solidFill>
                    <a:schemeClr val="bg1"/>
                  </a:solidFill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407353" y="5073821"/>
            <a:ext cx="576000" cy="576000"/>
            <a:chOff x="470150" y="1575159"/>
            <a:chExt cx="576000" cy="576000"/>
          </a:xfrm>
        </p:grpSpPr>
        <p:sp>
          <p:nvSpPr>
            <p:cNvPr id="28" name="Овал 27"/>
            <p:cNvSpPr/>
            <p:nvPr/>
          </p:nvSpPr>
          <p:spPr>
            <a:xfrm>
              <a:off x="470150" y="1575159"/>
              <a:ext cx="576000" cy="57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endParaRPr lang="ru-RU" sz="1400" dirty="0" smtClean="0">
                <a:solidFill>
                  <a:srgbClr val="009900"/>
                </a:solidFill>
                <a:latin typeface="Arial Narrow" pitchFamily="34" charset="0"/>
              </a:endParaRPr>
            </a:p>
          </p:txBody>
        </p:sp>
        <p:sp>
          <p:nvSpPr>
            <p:cNvPr id="29" name="Овал 28"/>
            <p:cNvSpPr>
              <a:spLocks/>
            </p:cNvSpPr>
            <p:nvPr/>
          </p:nvSpPr>
          <p:spPr>
            <a:xfrm>
              <a:off x="542330" y="1647159"/>
              <a:ext cx="432000" cy="432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r>
                <a:rPr lang="ru-RU" sz="1800" b="1" dirty="0" smtClean="0">
                  <a:solidFill>
                    <a:schemeClr val="bg1"/>
                  </a:solidFill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407533" y="4210512"/>
            <a:ext cx="576000" cy="576000"/>
            <a:chOff x="470150" y="1575159"/>
            <a:chExt cx="576000" cy="576000"/>
          </a:xfrm>
        </p:grpSpPr>
        <p:sp>
          <p:nvSpPr>
            <p:cNvPr id="31" name="Овал 30"/>
            <p:cNvSpPr/>
            <p:nvPr/>
          </p:nvSpPr>
          <p:spPr>
            <a:xfrm>
              <a:off x="470150" y="1575159"/>
              <a:ext cx="576000" cy="57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endParaRPr lang="ru-RU" sz="1400" dirty="0" smtClean="0">
                <a:solidFill>
                  <a:srgbClr val="009900"/>
                </a:solidFill>
                <a:latin typeface="Arial Narrow" pitchFamily="34" charset="0"/>
              </a:endParaRPr>
            </a:p>
          </p:txBody>
        </p:sp>
        <p:sp>
          <p:nvSpPr>
            <p:cNvPr id="32" name="Овал 31"/>
            <p:cNvSpPr/>
            <p:nvPr/>
          </p:nvSpPr>
          <p:spPr>
            <a:xfrm>
              <a:off x="542150" y="1647159"/>
              <a:ext cx="432000" cy="432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r>
                <a:rPr lang="ru-RU" sz="1800" b="1" dirty="0" smtClean="0">
                  <a:solidFill>
                    <a:schemeClr val="bg1"/>
                  </a:solidFill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07353" y="5983695"/>
            <a:ext cx="576000" cy="576000"/>
            <a:chOff x="470150" y="1575159"/>
            <a:chExt cx="576000" cy="576000"/>
          </a:xfrm>
        </p:grpSpPr>
        <p:sp>
          <p:nvSpPr>
            <p:cNvPr id="34" name="Овал 33"/>
            <p:cNvSpPr/>
            <p:nvPr/>
          </p:nvSpPr>
          <p:spPr>
            <a:xfrm>
              <a:off x="470150" y="1575159"/>
              <a:ext cx="576000" cy="57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endParaRPr lang="ru-RU" sz="1400" dirty="0" smtClean="0">
                <a:solidFill>
                  <a:srgbClr val="009900"/>
                </a:solidFill>
                <a:latin typeface="Arial Narrow" pitchFamily="34" charset="0"/>
              </a:endParaRPr>
            </a:p>
          </p:txBody>
        </p:sp>
        <p:sp>
          <p:nvSpPr>
            <p:cNvPr id="35" name="Овал 34"/>
            <p:cNvSpPr>
              <a:spLocks/>
            </p:cNvSpPr>
            <p:nvPr/>
          </p:nvSpPr>
          <p:spPr>
            <a:xfrm>
              <a:off x="542150" y="1647159"/>
              <a:ext cx="432000" cy="432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r>
                <a:rPr lang="ru-RU" sz="1800" b="1" dirty="0" smtClean="0">
                  <a:solidFill>
                    <a:schemeClr val="bg1"/>
                  </a:solidFill>
                  <a:latin typeface="Arial Narrow" pitchFamily="34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6692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47112" y="115566"/>
            <a:ext cx="9504421" cy="951487"/>
          </a:xfr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600" cap="all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Рассрочка по уплате налога по основанию невозможности единовременной уплаты сумм налогов, сборов, страховых взносов, пеней и штрафов, подлежащих уплате в бюджетную систему РФ по результатам налоговой проверки </a:t>
            </a:r>
            <a:r>
              <a:rPr lang="ru-RU" sz="1600" cap="all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/>
            </a:r>
            <a:br>
              <a:rPr lang="ru-RU" sz="1600" cap="all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</a:br>
            <a:r>
              <a:rPr lang="ru-RU" sz="1600" cap="all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(пп.7 п.2 ст.64 НК РФ)</a:t>
            </a:r>
            <a:endParaRPr lang="ru-RU" sz="1600" cap="all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0333" y="1323340"/>
            <a:ext cx="9262534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2000" dirty="0">
                <a:latin typeface="Arial Narrow" pitchFamily="34" charset="0"/>
              </a:rPr>
              <a:t>сумма поступлений денежных средств на счета заинтересованного лица в банках за трехмесячный период, предшествующий подаче заявления о предоставлении рассрочки, меньше суммы краткосрочных обязательств заинтересованного лица (с учетом подлежащих уплате в бюджетную систему Российской Федерации по результатам налоговой проверки сумм налога, сбора, страхового взноса, пеней, штрафов, процентов), уменьшенной на величину доходов будущих периодов, по сведениям представленной </a:t>
            </a:r>
            <a:r>
              <a:rPr lang="ru-RU" sz="2000" dirty="0" smtClean="0">
                <a:latin typeface="Arial Narrow" pitchFamily="34" charset="0"/>
              </a:rPr>
              <a:t>в </a:t>
            </a:r>
            <a:r>
              <a:rPr lang="ru-RU" sz="2000" dirty="0">
                <a:latin typeface="Arial Narrow" pitchFamily="34" charset="0"/>
              </a:rPr>
              <a:t>налоговый орган бухгалтерской (финансовой) отчетности на последнюю отчетную </a:t>
            </a:r>
            <a:r>
              <a:rPr lang="ru-RU" sz="2000" dirty="0" smtClean="0">
                <a:latin typeface="Arial Narrow" pitchFamily="34" charset="0"/>
              </a:rPr>
              <a:t>дату</a:t>
            </a:r>
            <a:endParaRPr lang="ru-RU" sz="2000" dirty="0">
              <a:latin typeface="Arial Narrow" pitchFamily="34" charset="0"/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2000" dirty="0">
                <a:latin typeface="Arial Narrow" pitchFamily="34" charset="0"/>
              </a:rPr>
              <a:t>заявление о предоставлении рассрочки подано не позднее 10 дней после вступления в силу решения по результатам налоговой проверки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2000" dirty="0">
                <a:latin typeface="Arial Narrow" pitchFamily="34" charset="0"/>
              </a:rPr>
              <a:t>со дня создания организации, регистрации физического лица в качестве индивидуального предпринимателя до дня представления в уполномоченный орган заявления о предоставлении рассрочки прошло не менее одного </a:t>
            </a:r>
            <a:r>
              <a:rPr lang="ru-RU" sz="2000" dirty="0" smtClean="0">
                <a:latin typeface="Arial Narrow" pitchFamily="34" charset="0"/>
              </a:rPr>
              <a:t>года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+mj-lt"/>
              <a:buAutoNum type="arabicPeriod"/>
            </a:pPr>
            <a:r>
              <a:rPr lang="ru-RU" sz="2000" dirty="0" smtClean="0">
                <a:latin typeface="Arial Narrow" pitchFamily="34" charset="0"/>
              </a:rPr>
              <a:t>Организация </a:t>
            </a:r>
            <a:r>
              <a:rPr lang="ru-RU" sz="2000" dirty="0">
                <a:latin typeface="Arial Narrow" pitchFamily="34" charset="0"/>
              </a:rPr>
              <a:t>не находится в процессе реорганизации или ликвидации</a:t>
            </a:r>
            <a:r>
              <a:rPr lang="ru-RU" sz="2000" dirty="0" smtClean="0">
                <a:latin typeface="Arial Narrow" pitchFamily="34" charset="0"/>
              </a:rPr>
              <a:t>;</a:t>
            </a:r>
            <a:endParaRPr lang="ru-RU" sz="2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443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47112" y="115566"/>
            <a:ext cx="9504421" cy="951487"/>
          </a:xfr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800" cap="all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Заявления о предоставлении отсрочки, рассрочки, не подлежащие рассмотрению</a:t>
            </a:r>
            <a:endParaRPr lang="ru-RU" sz="1800" cap="all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+mj-cs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0" r="89474">
                        <a14:foregroundMark x1="56579" y1="41250" x2="56579" y2="41250"/>
                        <a14:foregroundMark x1="38158" y1="60000" x2="38158" y2="6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619" y="1354538"/>
            <a:ext cx="723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88390" y="5105400"/>
            <a:ext cx="9090660" cy="1256626"/>
          </a:xfrm>
          <a:prstGeom prst="rect">
            <a:avLst/>
          </a:prstGeom>
          <a:pattFill prst="ltDn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u="sng" dirty="0" smtClean="0">
                <a:solidFill>
                  <a:schemeClr val="tx2"/>
                </a:solidFill>
                <a:latin typeface="Arial Narrow" pitchFamily="34" charset="0"/>
              </a:rPr>
              <a:t>Рекомендуемые образцы документов</a:t>
            </a:r>
            <a:r>
              <a:rPr lang="ru-RU" dirty="0" smtClean="0">
                <a:solidFill>
                  <a:schemeClr val="tx2"/>
                </a:solidFill>
                <a:latin typeface="Arial Narrow" pitchFamily="34" charset="0"/>
              </a:rPr>
              <a:t>:</a:t>
            </a:r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ru-RU" sz="1800" dirty="0" smtClean="0">
                <a:latin typeface="Arial Narrow" pitchFamily="34" charset="0"/>
              </a:rPr>
              <a:t>Заявление о предоставлении отсрочки, рассрочки, инвестиционного налогового кредита</a:t>
            </a:r>
          </a:p>
          <a:p>
            <a:pPr marL="342900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ru-RU" sz="1800" dirty="0">
                <a:latin typeface="Arial Narrow" pitchFamily="34" charset="0"/>
              </a:rPr>
              <a:t> Заявление о поручительстве (залоге)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310517" y="1354538"/>
            <a:ext cx="8366761" cy="1302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itchFamily="34" charset="0"/>
              </a:rPr>
              <a:t>не указаны </a:t>
            </a:r>
            <a:r>
              <a:rPr lang="ru-RU" b="1" dirty="0">
                <a:latin typeface="Arial Narrow" pitchFamily="34" charset="0"/>
              </a:rPr>
              <a:t>основания</a:t>
            </a:r>
            <a:r>
              <a:rPr lang="ru-RU" dirty="0">
                <a:latin typeface="Arial Narrow" pitchFamily="34" charset="0"/>
              </a:rPr>
              <a:t> для предоставления отсрочки или рассрочки, </a:t>
            </a:r>
            <a:r>
              <a:rPr lang="ru-RU" b="1" dirty="0">
                <a:latin typeface="Arial Narrow" pitchFamily="34" charset="0"/>
              </a:rPr>
              <a:t>суммы</a:t>
            </a:r>
            <a:r>
              <a:rPr lang="ru-RU" dirty="0">
                <a:latin typeface="Arial Narrow" pitchFamily="34" charset="0"/>
              </a:rPr>
              <a:t> задолженности и (или) налогов, сборов, страховых взносов, срок уплаты которых не наступил на день принятия уполномоченным органом решения об отсрочке или </a:t>
            </a:r>
            <a:r>
              <a:rPr lang="ru-RU" dirty="0" smtClean="0">
                <a:latin typeface="Arial Narrow" pitchFamily="34" charset="0"/>
              </a:rPr>
              <a:t>рассрочке, </a:t>
            </a:r>
            <a:r>
              <a:rPr lang="ru-RU" b="1" dirty="0" smtClean="0">
                <a:latin typeface="Arial Narrow" pitchFamily="34" charset="0"/>
              </a:rPr>
              <a:t>срок</a:t>
            </a:r>
            <a:r>
              <a:rPr lang="ru-RU" dirty="0" smtClean="0">
                <a:latin typeface="Arial Narrow" pitchFamily="34" charset="0"/>
              </a:rPr>
              <a:t>, </a:t>
            </a:r>
            <a:r>
              <a:rPr lang="ru-RU" dirty="0">
                <a:latin typeface="Arial Narrow" pitchFamily="34" charset="0"/>
              </a:rPr>
              <a:t>на который запрашивается отсрочка или рассрочка</a:t>
            </a: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0" r="89474">
                        <a14:foregroundMark x1="56579" y1="41250" x2="56579" y2="41250"/>
                        <a14:foregroundMark x1="38158" y1="60000" x2="38158" y2="6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48" y="2764238"/>
            <a:ext cx="723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329448" y="2947812"/>
            <a:ext cx="7408545" cy="39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itchFamily="34" charset="0"/>
              </a:rPr>
              <a:t>не приложены </a:t>
            </a:r>
            <a:r>
              <a:rPr lang="ru-RU" b="1" dirty="0">
                <a:latin typeface="Arial Narrow" pitchFamily="34" charset="0"/>
              </a:rPr>
              <a:t>документы</a:t>
            </a:r>
            <a:r>
              <a:rPr lang="ru-RU" dirty="0">
                <a:latin typeface="Arial Narrow" pitchFamily="34" charset="0"/>
              </a:rPr>
              <a:t>, указанные в пункте 4 статьи 64 кодекса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1868" y="3697676"/>
            <a:ext cx="9216511" cy="999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Arial Narrow" pitchFamily="34" charset="0"/>
              </a:rPr>
              <a:t>Действие </a:t>
            </a:r>
            <a:r>
              <a:rPr lang="ru-RU" i="1" dirty="0" smtClean="0">
                <a:latin typeface="Arial Narrow" pitchFamily="34" charset="0"/>
              </a:rPr>
              <a:t>главы 9 Налогового Кодекса не </a:t>
            </a:r>
            <a:r>
              <a:rPr lang="ru-RU" i="1" dirty="0">
                <a:latin typeface="Arial Narrow" pitchFamily="34" charset="0"/>
              </a:rPr>
              <a:t>распространяется на налоговых агентов, за исключением предоставления налоговым агентам отсрочки или рассрочки по уплате </a:t>
            </a:r>
            <a:r>
              <a:rPr lang="ru-RU" i="1" dirty="0" smtClean="0">
                <a:latin typeface="Arial Narrow" pitchFamily="34" charset="0"/>
              </a:rPr>
              <a:t>задолженности</a:t>
            </a:r>
            <a:endParaRPr lang="ru-RU" i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57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3" name="Заголовок 1"/>
          <p:cNvSpPr>
            <a:spLocks noGrp="1"/>
          </p:cNvSpPr>
          <p:nvPr>
            <p:ph type="title"/>
          </p:nvPr>
        </p:nvSpPr>
        <p:spPr>
          <a:xfrm>
            <a:off x="873719" y="252879"/>
            <a:ext cx="8491261" cy="951487"/>
          </a:xfr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200" cap="all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Объективная необходимость изменения сроков уплаты налогов</a:t>
            </a:r>
          </a:p>
        </p:txBody>
      </p:sp>
      <p:sp>
        <p:nvSpPr>
          <p:cNvPr id="25" name="Пятиугольник 24"/>
          <p:cNvSpPr/>
          <p:nvPr/>
        </p:nvSpPr>
        <p:spPr>
          <a:xfrm>
            <a:off x="4848718" y="1873829"/>
            <a:ext cx="3487738" cy="4051300"/>
          </a:xfrm>
          <a:prstGeom prst="homePlate">
            <a:avLst/>
          </a:prstGeom>
          <a:gradFill flip="none" rotWithShape="1">
            <a:gsLst>
              <a:gs pos="2000">
                <a:schemeClr val="bg1">
                  <a:alpha val="1000"/>
                </a:schemeClr>
              </a:gs>
              <a:gs pos="34000">
                <a:schemeClr val="accent1">
                  <a:lumMod val="60000"/>
                  <a:lumOff val="40000"/>
                  <a:alpha val="16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ятиугольник 25"/>
          <p:cNvSpPr/>
          <p:nvPr/>
        </p:nvSpPr>
        <p:spPr>
          <a:xfrm>
            <a:off x="2214383" y="1818847"/>
            <a:ext cx="3924300" cy="4051300"/>
          </a:xfrm>
          <a:prstGeom prst="homePlate">
            <a:avLst/>
          </a:prstGeom>
          <a:gradFill flip="none" rotWithShape="1">
            <a:gsLst>
              <a:gs pos="2000">
                <a:schemeClr val="bg1">
                  <a:alpha val="1000"/>
                </a:schemeClr>
              </a:gs>
              <a:gs pos="50000">
                <a:schemeClr val="bg1">
                  <a:lumMod val="65000"/>
                  <a:alpha val="47000"/>
                </a:schemeClr>
              </a:gs>
              <a:gs pos="100000">
                <a:schemeClr val="tx1"/>
              </a:gs>
              <a:gs pos="100000">
                <a:schemeClr val="tx1">
                  <a:alpha val="54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8" descr="https://pbs.twimg.com/media/D14d-cgX0Ag37F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01463" y="2712720"/>
            <a:ext cx="2373518" cy="237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ятиугольник 27"/>
          <p:cNvSpPr/>
          <p:nvPr/>
        </p:nvSpPr>
        <p:spPr>
          <a:xfrm>
            <a:off x="433387" y="1818848"/>
            <a:ext cx="3646907" cy="4051300"/>
          </a:xfrm>
          <a:prstGeom prst="homePlate">
            <a:avLst/>
          </a:prstGeom>
          <a:gradFill flip="none" rotWithShape="1">
            <a:gsLst>
              <a:gs pos="2000">
                <a:schemeClr val="bg1">
                  <a:alpha val="1000"/>
                </a:schemeClr>
              </a:gs>
              <a:gs pos="62881">
                <a:srgbClr val="C2C2C2">
                  <a:lumMod val="91000"/>
                  <a:lumOff val="9000"/>
                </a:srgbClr>
              </a:gs>
              <a:gs pos="100000">
                <a:schemeClr val="bg1">
                  <a:lumMod val="50000"/>
                </a:schemeClr>
              </a:gs>
              <a:gs pos="91000">
                <a:schemeClr val="bg1">
                  <a:lumMod val="67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Обстоятельства непреодолимой силы</a:t>
            </a:r>
          </a:p>
          <a:p>
            <a:pPr algn="ctr"/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Задолженность дебиторов</a:t>
            </a:r>
          </a:p>
          <a:p>
            <a:pPr algn="ctr"/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Угроза банкротства</a:t>
            </a:r>
          </a:p>
          <a:p>
            <a:pPr algn="ctr"/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Иные причины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36456" y="3372493"/>
            <a:ext cx="1834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Изменение сроков </a:t>
            </a:r>
          </a:p>
          <a:p>
            <a:pPr algn="ctr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уплаты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76533" y="3428998"/>
            <a:ext cx="1606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 Narrow" pitchFamily="34" charset="0"/>
                <a:cs typeface="Arial" panose="020B0604020202020204" pitchFamily="34" charset="0"/>
              </a:rPr>
              <a:t>Долг по налогам</a:t>
            </a:r>
            <a:endParaRPr lang="ru-RU" sz="2400" dirty="0">
              <a:solidFill>
                <a:schemeClr val="bg1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75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19667" y="178858"/>
            <a:ext cx="8813800" cy="828675"/>
          </a:xfr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200" cap="all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Способы изменения сроков уплаты и основания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82800" y="1781088"/>
            <a:ext cx="6079067" cy="646331"/>
          </a:xfrm>
          <a:prstGeom prst="rect">
            <a:avLst/>
          </a:prstGeom>
          <a:noFill/>
          <a:ln w="22225">
            <a:noFill/>
          </a:ln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cs typeface="Arial" panose="020B0604020202020204" pitchFamily="34" charset="0"/>
              </a:rPr>
              <a:t>Формы изменения сроков уплаты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34141" y="4366811"/>
            <a:ext cx="19137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  <a:cs typeface="Arial" pitchFamily="34" charset="0"/>
              </a:rPr>
              <a:t>Поэтапная уплата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  <a:cs typeface="Arial" pitchFamily="34" charset="0"/>
              </a:rPr>
              <a:t>суммы задолженности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11175" y="4269358"/>
            <a:ext cx="20775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  <a:cs typeface="Arial" pitchFamily="34" charset="0"/>
              </a:rPr>
              <a:t>Единовременная  уплата суммы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  <a:cs typeface="Arial" pitchFamily="34" charset="0"/>
              </a:rPr>
              <a:t>задолженности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128932" y="4261187"/>
            <a:ext cx="26082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  <a:cs typeface="Arial" pitchFamily="34" charset="0"/>
              </a:rPr>
              <a:t>Уменьшение налоговых платежей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  <a:cs typeface="Arial" pitchFamily="34" charset="0"/>
              </a:rPr>
              <a:t>с последующей поэтапной уплатой суммы кредита и начисленных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Arial Narrow" pitchFamily="34" charset="0"/>
                <a:cs typeface="Arial" pitchFamily="34" charset="0"/>
              </a:rPr>
              <a:t>процентов</a:t>
            </a:r>
            <a:endParaRPr lang="ru-RU" sz="1800" dirty="0">
              <a:solidFill>
                <a:schemeClr val="bg2">
                  <a:lumMod val="2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523876" y="2680813"/>
            <a:ext cx="9213322" cy="1353010"/>
            <a:chOff x="523876" y="1718731"/>
            <a:chExt cx="9213322" cy="1353010"/>
          </a:xfrm>
        </p:grpSpPr>
        <p:sp>
          <p:nvSpPr>
            <p:cNvPr id="7" name="TextBox 6"/>
            <p:cNvSpPr txBox="1"/>
            <p:nvPr/>
          </p:nvSpPr>
          <p:spPr>
            <a:xfrm>
              <a:off x="4034140" y="2394632"/>
              <a:ext cx="1985659" cy="584775"/>
            </a:xfrm>
            <a:prstGeom prst="rect">
              <a:avLst/>
            </a:prstGeom>
            <a:noFill/>
            <a:ln w="22225">
              <a:noFill/>
            </a:ln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240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ru-RU" sz="3200" u="sng" dirty="0"/>
                <a:t>Рассрочка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23876" y="2394632"/>
              <a:ext cx="1652108" cy="584775"/>
            </a:xfrm>
            <a:prstGeom prst="rect">
              <a:avLst/>
            </a:prstGeom>
            <a:noFill/>
            <a:ln w="22225">
              <a:noFill/>
            </a:ln>
          </p:spPr>
          <p:txBody>
            <a:bodyPr wrap="square" rtlCol="0">
              <a:spAutoFit/>
            </a:bodyPr>
            <a:lstStyle>
              <a:defPPr>
                <a:defRPr lang="ru-RU"/>
              </a:defPPr>
              <a:lvl1pPr>
                <a:defRPr sz="240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ru-RU" sz="3200" u="sng" dirty="0"/>
                <a:t>Отсрочка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28933" y="2240744"/>
              <a:ext cx="2608265" cy="83099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ru-RU" sz="2400" u="sng" dirty="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Инвестиционный</a:t>
              </a:r>
              <a:r>
                <a:rPr lang="ru-RU" sz="2000" u="sng" dirty="0" smtClean="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</a:t>
              </a:r>
              <a:r>
                <a:rPr lang="ru-RU" sz="2400" u="sng" dirty="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налоговый кредит</a:t>
              </a:r>
            </a:p>
          </p:txBody>
        </p:sp>
        <p:cxnSp>
          <p:nvCxnSpPr>
            <p:cNvPr id="14" name="Прямая соединительная линия 13"/>
            <p:cNvCxnSpPr>
              <a:endCxn id="8" idx="0"/>
            </p:cNvCxnSpPr>
            <p:nvPr/>
          </p:nvCxnSpPr>
          <p:spPr>
            <a:xfrm flipH="1">
              <a:off x="1349930" y="1718733"/>
              <a:ext cx="2536270" cy="675899"/>
            </a:xfrm>
            <a:prstGeom prst="line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4991010" y="1718732"/>
              <a:ext cx="0" cy="675899"/>
            </a:xfrm>
            <a:prstGeom prst="line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>
              <a:endCxn id="9" idx="0"/>
            </p:cNvCxnSpPr>
            <p:nvPr/>
          </p:nvCxnSpPr>
          <p:spPr>
            <a:xfrm>
              <a:off x="6104466" y="1718731"/>
              <a:ext cx="2328600" cy="522013"/>
            </a:xfrm>
            <a:prstGeom prst="line">
              <a:avLst/>
            </a:prstGeom>
            <a:ln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50382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10131" y="1145514"/>
            <a:ext cx="9655136" cy="1064286"/>
            <a:chOff x="334423" y="1642429"/>
            <a:chExt cx="8032107" cy="1064286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1116034" y="1642429"/>
              <a:ext cx="7250496" cy="1064286"/>
            </a:xfrm>
            <a:prstGeom prst="round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в отношении заинтересованного лица возбуждено уголовное дело по признакам преступления, связанного с нарушением законодательства о налогах и сборах, либо в отношении законного представителя (бывшего законного представителя) организации - заинтересованного лица возбуждено уголовное дело по признакам преступления, связанного с нарушением этой организацией законодательства о налогах и сборах</a:t>
              </a:r>
            </a:p>
          </p:txBody>
        </p:sp>
        <p:sp>
          <p:nvSpPr>
            <p:cNvPr id="7" name="Стрелка вправо 6"/>
            <p:cNvSpPr/>
            <p:nvPr/>
          </p:nvSpPr>
          <p:spPr>
            <a:xfrm>
              <a:off x="334423" y="1890388"/>
              <a:ext cx="781611" cy="534387"/>
            </a:xfrm>
            <a:prstGeom prst="rightArrow">
              <a:avLst/>
            </a:prstGeom>
            <a:gradFill flip="none" rotWithShape="1">
              <a:gsLst>
                <a:gs pos="100000">
                  <a:schemeClr val="accent1">
                    <a:tint val="66000"/>
                    <a:satMod val="160000"/>
                  </a:schemeClr>
                </a:gs>
                <a:gs pos="83000">
                  <a:schemeClr val="accent1">
                    <a:tint val="44500"/>
                    <a:satMod val="160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67621" y="3563227"/>
            <a:ext cx="9736235" cy="559194"/>
            <a:chOff x="229034" y="4602836"/>
            <a:chExt cx="9736235" cy="559194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1211093" y="4668382"/>
              <a:ext cx="8754176" cy="432688"/>
            </a:xfrm>
            <a:prstGeom prst="round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заинтересованное лицо собирается выехать за пределы Российской Федерации на постоянное место жительства</a:t>
              </a: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229034" y="4602836"/>
              <a:ext cx="982059" cy="559194"/>
            </a:xfrm>
            <a:prstGeom prst="rightArrow">
              <a:avLst/>
            </a:prstGeom>
            <a:gradFill flip="none" rotWithShape="1">
              <a:gsLst>
                <a:gs pos="100000">
                  <a:srgbClr val="4F81BD">
                    <a:tint val="66000"/>
                    <a:satMod val="160000"/>
                  </a:srgbClr>
                </a:gs>
                <a:gs pos="83000">
                  <a:srgbClr val="4F81BD">
                    <a:tint val="44500"/>
                    <a:satMod val="160000"/>
                  </a:srgbClr>
                </a:gs>
                <a:gs pos="0">
                  <a:sysClr val="window" lastClr="FFFFFF">
                    <a:lumMod val="95000"/>
                  </a:sys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62447" y="2293620"/>
            <a:ext cx="9741409" cy="1234440"/>
            <a:chOff x="244613" y="3645024"/>
            <a:chExt cx="8105073" cy="1234440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066013" y="3645024"/>
              <a:ext cx="7283673" cy="1234440"/>
            </a:xfrm>
            <a:prstGeom prst="round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- наличие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обязанности по уплате налогов, сборов, страховых взносов, пеней, штрафов, процентов обжалуется заинтересованным лицом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в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части сумм, указанных в заявлении о предоставлении отсрочки или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рассрочки</a:t>
              </a:r>
            </a:p>
            <a:p>
              <a:pPr algn="just"/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- проводится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производство по делу о налоговом правонарушении либо по делу об административном правонарушении в области налогов, сборов, страховых взносов, таможенного дела в части налогов, подлежащих уплате в связи с перемещением товаров через таможенную границу Евразийского экономического союза</a:t>
              </a:r>
            </a:p>
          </p:txBody>
        </p:sp>
        <p:sp>
          <p:nvSpPr>
            <p:cNvPr id="15" name="Стрелка вправо 14"/>
            <p:cNvSpPr/>
            <p:nvPr/>
          </p:nvSpPr>
          <p:spPr>
            <a:xfrm>
              <a:off x="244613" y="3987949"/>
              <a:ext cx="821400" cy="548590"/>
            </a:xfrm>
            <a:prstGeom prst="rightArrow">
              <a:avLst/>
            </a:prstGeom>
            <a:gradFill flip="none" rotWithShape="1">
              <a:gsLst>
                <a:gs pos="100000">
                  <a:schemeClr val="accent1">
                    <a:tint val="66000"/>
                    <a:satMod val="160000"/>
                  </a:schemeClr>
                </a:gs>
                <a:gs pos="83000">
                  <a:schemeClr val="accent1">
                    <a:tint val="44500"/>
                    <a:satMod val="160000"/>
                  </a:schemeClr>
                </a:gs>
                <a:gs pos="0">
                  <a:schemeClr val="bg1">
                    <a:lumMod val="9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553632" y="152539"/>
            <a:ext cx="9411635" cy="804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200" b="1" cap="all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latin typeface="Arial" charset="0"/>
                <a:cs typeface="Arial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latin typeface="Arial" charset="0"/>
                <a:cs typeface="Arial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latin typeface="Arial" charset="0"/>
                <a:cs typeface="Arial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latin typeface="Arial" charset="0"/>
                <a:cs typeface="Arial" charset="0"/>
              </a:defRPr>
            </a:lvl5pPr>
            <a:lvl6pPr marL="476245" fontAlgn="base">
              <a:spcBef>
                <a:spcPct val="0"/>
              </a:spcBef>
              <a:spcAft>
                <a:spcPct val="0"/>
              </a:spcAft>
              <a:defRPr sz="3336" b="1">
                <a:latin typeface="Arial" charset="0"/>
                <a:cs typeface="Arial" charset="0"/>
              </a:defRPr>
            </a:lvl6pPr>
            <a:lvl7pPr marL="952488" fontAlgn="base">
              <a:spcBef>
                <a:spcPct val="0"/>
              </a:spcBef>
              <a:spcAft>
                <a:spcPct val="0"/>
              </a:spcAft>
              <a:defRPr sz="3336" b="1">
                <a:latin typeface="Arial" charset="0"/>
                <a:cs typeface="Arial" charset="0"/>
              </a:defRPr>
            </a:lvl7pPr>
            <a:lvl8pPr marL="1428733" fontAlgn="base">
              <a:spcBef>
                <a:spcPct val="0"/>
              </a:spcBef>
              <a:spcAft>
                <a:spcPct val="0"/>
              </a:spcAft>
              <a:defRPr sz="3336" b="1">
                <a:latin typeface="Arial" charset="0"/>
                <a:cs typeface="Arial" charset="0"/>
              </a:defRPr>
            </a:lvl8pPr>
            <a:lvl9pPr marL="1904978" fontAlgn="base">
              <a:spcBef>
                <a:spcPct val="0"/>
              </a:spcBef>
              <a:spcAft>
                <a:spcPct val="0"/>
              </a:spcAft>
              <a:defRPr sz="3336" b="1">
                <a:latin typeface="Arial" charset="0"/>
                <a:cs typeface="Arial" charset="0"/>
              </a:defRPr>
            </a:lvl9pPr>
          </a:lstStyle>
          <a:p>
            <a:r>
              <a:rPr lang="ru-RU" dirty="0"/>
              <a:t>Лица, в отношении которых не может быть изменен срок уплаты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262447" y="4122421"/>
            <a:ext cx="9741409" cy="1142999"/>
            <a:chOff x="223860" y="4668381"/>
            <a:chExt cx="9741409" cy="1142999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1211093" y="4668381"/>
              <a:ext cx="8754176" cy="1142999"/>
            </a:xfrm>
            <a:prstGeom prst="round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в течение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3-х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лет, предшествующих дню подачи заинтересованным лицом заявления о предоставлении 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отсрочки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или рассрочки, инвестиционного налогового кредита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,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было вынесено решение о досрочном прекращении действия ранее предоставленной отсрочки или рассрочки, инвестиционного налогового кредита в связи с нарушением условий соответствующего решения либо установлен факт неуплаты соответствующей суммы по истечении срока действия отсрочки или рассрочки, инвестиционного налогового кредита</a:t>
              </a:r>
            </a:p>
          </p:txBody>
        </p:sp>
        <p:sp>
          <p:nvSpPr>
            <p:cNvPr id="20" name="Стрелка вправо 19"/>
            <p:cNvSpPr/>
            <p:nvPr/>
          </p:nvSpPr>
          <p:spPr>
            <a:xfrm>
              <a:off x="223860" y="5003711"/>
              <a:ext cx="982059" cy="559194"/>
            </a:xfrm>
            <a:prstGeom prst="rightArrow">
              <a:avLst/>
            </a:prstGeom>
            <a:gradFill flip="none" rotWithShape="1">
              <a:gsLst>
                <a:gs pos="100000">
                  <a:srgbClr val="4F81BD">
                    <a:tint val="66000"/>
                    <a:satMod val="160000"/>
                  </a:srgbClr>
                </a:gs>
                <a:gs pos="83000">
                  <a:srgbClr val="4F81BD">
                    <a:tint val="44500"/>
                    <a:satMod val="160000"/>
                  </a:srgbClr>
                </a:gs>
                <a:gs pos="0">
                  <a:sysClr val="window" lastClr="FFFFFF">
                    <a:lumMod val="95000"/>
                  </a:sys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262447" y="5265420"/>
            <a:ext cx="9736235" cy="559194"/>
            <a:chOff x="229034" y="4602836"/>
            <a:chExt cx="9736235" cy="559194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1211093" y="4668382"/>
              <a:ext cx="8754176" cy="432688"/>
            </a:xfrm>
            <a:prstGeom prst="round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 заинтересованное лицо - организация находится в процессе ликвидации</a:t>
              </a:r>
            </a:p>
          </p:txBody>
        </p:sp>
        <p:sp>
          <p:nvSpPr>
            <p:cNvPr id="23" name="Стрелка вправо 22"/>
            <p:cNvSpPr/>
            <p:nvPr/>
          </p:nvSpPr>
          <p:spPr>
            <a:xfrm>
              <a:off x="229034" y="4602836"/>
              <a:ext cx="982059" cy="559194"/>
            </a:xfrm>
            <a:prstGeom prst="rightArrow">
              <a:avLst/>
            </a:prstGeom>
            <a:gradFill flip="none" rotWithShape="1">
              <a:gsLst>
                <a:gs pos="100000">
                  <a:srgbClr val="4F81BD">
                    <a:tint val="66000"/>
                    <a:satMod val="160000"/>
                  </a:srgbClr>
                </a:gs>
                <a:gs pos="83000">
                  <a:srgbClr val="4F81BD">
                    <a:tint val="44500"/>
                    <a:satMod val="160000"/>
                  </a:srgbClr>
                </a:gs>
                <a:gs pos="0">
                  <a:sysClr val="window" lastClr="FFFFFF">
                    <a:lumMod val="95000"/>
                  </a:sys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262447" y="5824614"/>
            <a:ext cx="9736235" cy="559194"/>
            <a:chOff x="229034" y="4602836"/>
            <a:chExt cx="9736235" cy="559194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1211093" y="4668382"/>
              <a:ext cx="8754176" cy="493648"/>
            </a:xfrm>
            <a:prstGeom prst="round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в </a:t>
              </a:r>
              <a:r>
                <a:rPr lang="ru-RU" sz="1400" dirty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отношении заинтересованного лица возбуждено производство по делу о несостоятельности (банкротстве) в соответствии с законодательством Российской Федерации о несостоятельности (банкротстве</a:t>
              </a:r>
              <a:r>
                <a:rPr lang="ru-RU" sz="1400" dirty="0" smtClean="0">
                  <a:solidFill>
                    <a:schemeClr val="tx2">
                      <a:lumMod val="75000"/>
                    </a:schemeClr>
                  </a:solidFill>
                  <a:latin typeface="Arial Narrow" pitchFamily="34" charset="0"/>
                </a:rPr>
                <a:t>)</a:t>
              </a:r>
              <a:endParaRPr lang="ru-RU" sz="1400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endParaRPr>
            </a:p>
          </p:txBody>
        </p:sp>
        <p:sp>
          <p:nvSpPr>
            <p:cNvPr id="26" name="Стрелка вправо 25"/>
            <p:cNvSpPr/>
            <p:nvPr/>
          </p:nvSpPr>
          <p:spPr>
            <a:xfrm>
              <a:off x="229034" y="4602836"/>
              <a:ext cx="982059" cy="559194"/>
            </a:xfrm>
            <a:prstGeom prst="rightArrow">
              <a:avLst/>
            </a:prstGeom>
            <a:gradFill flip="none" rotWithShape="1">
              <a:gsLst>
                <a:gs pos="100000">
                  <a:srgbClr val="4F81BD">
                    <a:tint val="66000"/>
                    <a:satMod val="160000"/>
                  </a:srgbClr>
                </a:gs>
                <a:gs pos="83000">
                  <a:srgbClr val="4F81BD">
                    <a:tint val="44500"/>
                    <a:satMod val="160000"/>
                  </a:srgbClr>
                </a:gs>
                <a:gs pos="0">
                  <a:sysClr val="window" lastClr="FFFFFF">
                    <a:lumMod val="95000"/>
                  </a:sys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4933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13245" y="115566"/>
            <a:ext cx="9385888" cy="951487"/>
          </a:xfr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200" cap="all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Инвестиционный налоговый кредит (ст. 66, 67 НК РФ)</a:t>
            </a:r>
            <a:endParaRPr lang="ru-RU" sz="2200" cap="all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+mj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7200" y="2090726"/>
            <a:ext cx="9448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 Narrow" pitchFamily="34" charset="0"/>
              </a:rPr>
              <a:t>Изменение </a:t>
            </a:r>
            <a:r>
              <a:rPr lang="ru-RU" sz="2400" dirty="0">
                <a:latin typeface="Arial Narrow" pitchFamily="34" charset="0"/>
              </a:rPr>
              <a:t>срока уплаты налога, при котором организации при наличии оснований, указанных в ст. 67 НК РФ, предоставляется возможность в течение определенного срока и в определенных пределах уменьшать свои платежи по налогу с последующей поэтапной уплатой суммы кредита и начисленных процентов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651000" y="4851730"/>
            <a:ext cx="7061200" cy="99988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Arial Narrow" pitchFamily="34" charset="0"/>
              </a:rPr>
              <a:t>Закон </a:t>
            </a:r>
            <a:r>
              <a:rPr lang="ru-RU" dirty="0" smtClean="0">
                <a:latin typeface="Arial Narrow" pitchFamily="34" charset="0"/>
              </a:rPr>
              <a:t>№ </a:t>
            </a:r>
            <a:r>
              <a:rPr lang="ru-RU" dirty="0">
                <a:latin typeface="Arial Narrow" pitchFamily="34" charset="0"/>
              </a:rPr>
              <a:t>3023-ОЗ «Об инвестиционном налоговом кредите», принятый Постановлением Законодательного Собрания Вологодской области </a:t>
            </a:r>
            <a:endParaRPr lang="ru-RU" dirty="0" smtClean="0">
              <a:latin typeface="Arial Narrow" pitchFamily="34" charset="0"/>
            </a:endParaRPr>
          </a:p>
          <a:p>
            <a:pPr algn="ctr"/>
            <a:r>
              <a:rPr lang="ru-RU" dirty="0" smtClean="0">
                <a:latin typeface="Arial Narrow" pitchFamily="34" charset="0"/>
              </a:rPr>
              <a:t>от </a:t>
            </a:r>
            <a:r>
              <a:rPr lang="ru-RU" dirty="0">
                <a:latin typeface="Arial Narrow" pitchFamily="34" charset="0"/>
              </a:rPr>
              <a:t>27.03.2013 </a:t>
            </a:r>
            <a:r>
              <a:rPr lang="ru-RU" dirty="0" smtClean="0">
                <a:latin typeface="Arial Narrow" pitchFamily="34" charset="0"/>
              </a:rPr>
              <a:t>№ </a:t>
            </a:r>
            <a:r>
              <a:rPr lang="ru-RU" dirty="0">
                <a:latin typeface="Arial Narrow" pitchFamily="34" charset="0"/>
              </a:rPr>
              <a:t>154</a:t>
            </a:r>
          </a:p>
        </p:txBody>
      </p:sp>
    </p:spTree>
    <p:extLst>
      <p:ext uri="{BB962C8B-B14F-4D97-AF65-F5344CB8AC3E}">
        <p14:creationId xmlns:p14="http://schemas.microsoft.com/office/powerpoint/2010/main" val="1636222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13245" y="115566"/>
            <a:ext cx="9385888" cy="951487"/>
          </a:xfr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200" cap="all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Отсрочка, рассрочка</a:t>
            </a:r>
            <a:endParaRPr lang="ru-RU" sz="2200" cap="all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cs typeface="+mj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12632" y="1305866"/>
            <a:ext cx="6141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 Narrow" pitchFamily="34" charset="0"/>
              </a:rPr>
              <a:t>Отсрочка, рассрочка может быть предоставлена:</a:t>
            </a:r>
            <a:endParaRPr lang="ru-RU" sz="2400" dirty="0">
              <a:latin typeface="Arial Narrow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1500" y="2976954"/>
            <a:ext cx="9220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tx2"/>
                </a:solidFill>
                <a:latin typeface="Arial Narrow" pitchFamily="34" charset="0"/>
              </a:rPr>
              <a:t>по имеющейся </a:t>
            </a:r>
            <a:r>
              <a:rPr lang="ru-RU" sz="2400" dirty="0">
                <a:solidFill>
                  <a:schemeClr val="tx2"/>
                </a:solidFill>
                <a:latin typeface="Arial Narrow" pitchFamily="34" charset="0"/>
              </a:rPr>
              <a:t>задолженности по уплате </a:t>
            </a:r>
            <a:r>
              <a:rPr lang="ru-RU" sz="2400" dirty="0" smtClean="0">
                <a:solidFill>
                  <a:schemeClr val="tx2"/>
                </a:solidFill>
                <a:latin typeface="Arial Narrow" pitchFamily="34" charset="0"/>
              </a:rPr>
              <a:t>налогов сборов, страховых взносов в пределах суммы </a:t>
            </a:r>
            <a:r>
              <a:rPr lang="ru-RU" sz="2400" dirty="0">
                <a:solidFill>
                  <a:schemeClr val="tx2"/>
                </a:solidFill>
                <a:latin typeface="Arial Narrow" pitchFamily="34" charset="0"/>
              </a:rPr>
              <a:t>отрицательного сальдо </a:t>
            </a:r>
            <a:r>
              <a:rPr lang="ru-RU" sz="2400" dirty="0" smtClean="0">
                <a:solidFill>
                  <a:schemeClr val="tx2"/>
                </a:solidFill>
                <a:latin typeface="Arial Narrow" pitchFamily="34" charset="0"/>
              </a:rPr>
              <a:t>ЕНС</a:t>
            </a:r>
            <a:endParaRPr lang="ru-RU" sz="2400" dirty="0">
              <a:solidFill>
                <a:schemeClr val="tx2"/>
              </a:solidFill>
              <a:latin typeface="Arial Narrow" pitchFamily="34" charset="0"/>
              <a:hlinkClick r:id="rId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880" y="1929122"/>
            <a:ext cx="92278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tx2"/>
                </a:solidFill>
                <a:latin typeface="Arial Narrow" pitchFamily="34" charset="0"/>
              </a:rPr>
              <a:t>по налогам, сборам, страховым взносам, </a:t>
            </a:r>
            <a:r>
              <a:rPr lang="ru-RU" sz="2400" dirty="0">
                <a:solidFill>
                  <a:schemeClr val="tx2"/>
                </a:solidFill>
                <a:latin typeface="Arial Narrow" pitchFamily="34" charset="0"/>
              </a:rPr>
              <a:t>срок уплаты которых не </a:t>
            </a:r>
            <a:r>
              <a:rPr lang="ru-RU" sz="2400" dirty="0" smtClean="0">
                <a:solidFill>
                  <a:schemeClr val="tx2"/>
                </a:solidFill>
                <a:latin typeface="Arial Narrow" pitchFamily="34" charset="0"/>
              </a:rPr>
              <a:t>наступил</a:t>
            </a:r>
            <a:endParaRPr lang="ru-RU" sz="2400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78617" y="2461576"/>
            <a:ext cx="12001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Arial Narrow" pitchFamily="34" charset="0"/>
              </a:rPr>
              <a:t>и / или</a:t>
            </a:r>
            <a:endParaRPr lang="ru-RU" sz="2400" dirty="0">
              <a:latin typeface="Arial Narrow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089660" y="5004107"/>
            <a:ext cx="2788920" cy="830997"/>
            <a:chOff x="1120140" y="4394507"/>
            <a:chExt cx="2788920" cy="830997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120140" y="4394507"/>
              <a:ext cx="2788920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7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>
                  <a:latin typeface="Arial Narrow" pitchFamily="34" charset="0"/>
                </a:rPr>
                <a:t>Не более 1 </a:t>
              </a:r>
              <a:r>
                <a:rPr lang="ru-RU" sz="2400" dirty="0" smtClean="0">
                  <a:latin typeface="Arial Narrow" pitchFamily="34" charset="0"/>
                </a:rPr>
                <a:t>года</a:t>
              </a:r>
            </a:p>
            <a:p>
              <a:pPr algn="ctr"/>
              <a:r>
                <a:rPr lang="ru-RU" sz="24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отсрочка</a:t>
              </a:r>
              <a:endPara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1455420" y="4810006"/>
              <a:ext cx="2057400" cy="0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Группа 15"/>
          <p:cNvGrpSpPr/>
          <p:nvPr/>
        </p:nvGrpSpPr>
        <p:grpSpPr>
          <a:xfrm>
            <a:off x="5379720" y="5004106"/>
            <a:ext cx="2788920" cy="830997"/>
            <a:chOff x="5365432" y="4400312"/>
            <a:chExt cx="2788920" cy="830997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5365432" y="4400312"/>
              <a:ext cx="2788920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7000"/>
              </a:schemeClr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>
                  <a:latin typeface="Arial Narrow" pitchFamily="34" charset="0"/>
                </a:rPr>
                <a:t>Не более </a:t>
              </a:r>
              <a:r>
                <a:rPr lang="ru-RU" sz="2400" dirty="0" smtClean="0">
                  <a:latin typeface="Arial Narrow" pitchFamily="34" charset="0"/>
                </a:rPr>
                <a:t>3 лет</a:t>
              </a:r>
            </a:p>
            <a:p>
              <a:pPr algn="ctr"/>
              <a:r>
                <a:rPr lang="ru-RU" sz="24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</a:rPr>
                <a:t>рассрочка</a:t>
              </a:r>
              <a:endPara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endParaRP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798820" y="4810006"/>
              <a:ext cx="2057400" cy="0"/>
            </a:xfrm>
            <a:prstGeom prst="line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Прямоугольник 16"/>
          <p:cNvSpPr/>
          <p:nvPr/>
        </p:nvSpPr>
        <p:spPr>
          <a:xfrm>
            <a:off x="1828800" y="4459663"/>
            <a:ext cx="74599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Срок предоставления отсрочки </a:t>
            </a:r>
            <a:r>
              <a:rPr lang="ru-RU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или </a:t>
            </a:r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</a:rPr>
              <a:t>рассрочки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164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1425859" y="5942631"/>
            <a:ext cx="854872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</a:rPr>
              <a:t>невозможность единовременной уплаты сумм налогов, сборов, страховых взносов, пеней и штрафов, подлежащих уплате в бюджетную систему РФ по результатам налоговой проверки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425859" y="4956223"/>
            <a:ext cx="856374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</a:rPr>
              <a:t>имеются установленные таможенным законодательством основания для предоставления отсрочки или рассрочки по уплате налогов, подлежащих уплате в связи с перемещением товаров через таможенную границу Таможенного союза</a:t>
            </a:r>
            <a:endParaRPr lang="ru-RU" sz="1600" dirty="0">
              <a:latin typeface="Arial Narrow" pitchFamily="34" charset="0"/>
              <a:hlinkClick r:id="rId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433373" y="4469842"/>
            <a:ext cx="85487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</a:rPr>
              <a:t>сезонный характер деятельности налогоплательщика</a:t>
            </a:r>
            <a:endParaRPr lang="ru-RU" sz="1600" dirty="0">
              <a:latin typeface="Arial Narrow" pitchFamily="34" charset="0"/>
              <a:hlinkClick r:id="rId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25859" y="2184681"/>
            <a:ext cx="854872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</a:rPr>
              <a:t>задержка финансирования из бюджета либо задержка оплаты выполненного государственного заказа</a:t>
            </a:r>
            <a:endParaRPr lang="ru-RU" sz="1600" dirty="0">
              <a:latin typeface="Arial Narrow" pitchFamily="34" charset="0"/>
              <a:hlinkClick r:id="rId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0830" y="1397570"/>
            <a:ext cx="8563749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600" dirty="0" smtClean="0">
                <a:latin typeface="Arial Narrow" pitchFamily="34" charset="0"/>
              </a:rPr>
              <a:t> причинение </a:t>
            </a:r>
            <a:r>
              <a:rPr lang="ru-RU" sz="1600" dirty="0">
                <a:latin typeface="Arial Narrow" pitchFamily="34" charset="0"/>
              </a:rPr>
              <a:t>этому лицу ущерба в результате стихийного бедствия, технологической катастрофы или иных обстоятельств непреодолимой </a:t>
            </a:r>
            <a:r>
              <a:rPr lang="ru-RU" sz="1600" dirty="0" smtClean="0">
                <a:latin typeface="Arial Narrow" pitchFamily="34" charset="0"/>
              </a:rPr>
              <a:t>силы</a:t>
            </a:r>
            <a:endParaRPr lang="ru-RU" sz="1600" dirty="0">
              <a:solidFill>
                <a:schemeClr val="accent1">
                  <a:lumMod val="50000"/>
                </a:schemeClr>
              </a:solidFill>
              <a:latin typeface="Arial Narrow" pitchFamily="34" charset="0"/>
              <a:hlinkClick r:id="rId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47112" y="115566"/>
            <a:ext cx="9326621" cy="951487"/>
          </a:xfr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200" cap="all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Основания для изменения срока уплаты налогов, сборов </a:t>
            </a:r>
            <a:r>
              <a:rPr lang="ru-RU" sz="2200" cap="all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/>
            </a:r>
            <a:br>
              <a:rPr lang="ru-RU" sz="2200" cap="all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</a:br>
            <a:r>
              <a:rPr lang="ru-RU" sz="2200" cap="all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( </a:t>
            </a:r>
            <a:r>
              <a:rPr lang="ru-RU" sz="2200" cap="all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п.2 ст.64 НК РФ)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425859" y="2750163"/>
            <a:ext cx="854872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</a:rPr>
              <a:t>угроза возникновения признаков несостоятельности (банкротства) налогоплательщика в случае единовременной уплаты им налога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440887" y="3502116"/>
            <a:ext cx="8548721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</a:rPr>
              <a:t>имущественное положение физического лица (без учета имущества, на которое в соответствии с законодательством РФ не может быть обращено взыскание), исключает возможность единовременной уплаты налога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626304" y="1397570"/>
            <a:ext cx="576000" cy="576000"/>
            <a:chOff x="470150" y="1575159"/>
            <a:chExt cx="576000" cy="576000"/>
          </a:xfrm>
        </p:grpSpPr>
        <p:sp>
          <p:nvSpPr>
            <p:cNvPr id="19" name="Овал 18"/>
            <p:cNvSpPr/>
            <p:nvPr/>
          </p:nvSpPr>
          <p:spPr>
            <a:xfrm>
              <a:off x="470150" y="1575159"/>
              <a:ext cx="576000" cy="57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endParaRPr lang="ru-RU" sz="1400" dirty="0" smtClean="0">
                <a:solidFill>
                  <a:srgbClr val="009900"/>
                </a:solidFill>
                <a:latin typeface="Arial Narrow" pitchFamily="34" charset="0"/>
              </a:endParaRPr>
            </a:p>
          </p:txBody>
        </p:sp>
        <p:sp>
          <p:nvSpPr>
            <p:cNvPr id="2" name="Овал 1"/>
            <p:cNvSpPr/>
            <p:nvPr/>
          </p:nvSpPr>
          <p:spPr>
            <a:xfrm>
              <a:off x="542150" y="1647159"/>
              <a:ext cx="432000" cy="432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r>
                <a:rPr lang="ru-RU" sz="2000" b="1" dirty="0" smtClean="0">
                  <a:solidFill>
                    <a:schemeClr val="bg1"/>
                  </a:solidFill>
                  <a:latin typeface="Arial Narrow" pitchFamily="34" charset="0"/>
                </a:rPr>
                <a:t>1</a:t>
              </a: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626304" y="2065958"/>
            <a:ext cx="576000" cy="576000"/>
            <a:chOff x="470150" y="1575159"/>
            <a:chExt cx="576000" cy="576000"/>
          </a:xfrm>
        </p:grpSpPr>
        <p:sp>
          <p:nvSpPr>
            <p:cNvPr id="28" name="Овал 27"/>
            <p:cNvSpPr/>
            <p:nvPr/>
          </p:nvSpPr>
          <p:spPr>
            <a:xfrm>
              <a:off x="470150" y="1575159"/>
              <a:ext cx="576000" cy="57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endParaRPr lang="ru-RU" sz="1400" dirty="0" smtClean="0">
                <a:solidFill>
                  <a:srgbClr val="009900"/>
                </a:solidFill>
                <a:latin typeface="Arial Narrow" pitchFamily="34" charset="0"/>
              </a:endParaRPr>
            </a:p>
          </p:txBody>
        </p:sp>
        <p:sp>
          <p:nvSpPr>
            <p:cNvPr id="29" name="Овал 28"/>
            <p:cNvSpPr/>
            <p:nvPr/>
          </p:nvSpPr>
          <p:spPr>
            <a:xfrm>
              <a:off x="542150" y="1647159"/>
              <a:ext cx="432000" cy="432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r>
                <a:rPr lang="ru-RU" sz="1800" b="1" dirty="0" smtClean="0">
                  <a:solidFill>
                    <a:schemeClr val="bg1"/>
                  </a:solidFill>
                  <a:latin typeface="Arial Narrow" pitchFamily="34" charset="0"/>
                </a:rPr>
                <a:t>2</a:t>
              </a: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626124" y="3629614"/>
            <a:ext cx="576000" cy="576000"/>
            <a:chOff x="470150" y="1575159"/>
            <a:chExt cx="576000" cy="576000"/>
          </a:xfrm>
        </p:grpSpPr>
        <p:sp>
          <p:nvSpPr>
            <p:cNvPr id="34" name="Овал 33"/>
            <p:cNvSpPr/>
            <p:nvPr/>
          </p:nvSpPr>
          <p:spPr>
            <a:xfrm>
              <a:off x="470150" y="1575159"/>
              <a:ext cx="576000" cy="57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endParaRPr lang="ru-RU" sz="1400" dirty="0" smtClean="0">
                <a:solidFill>
                  <a:srgbClr val="009900"/>
                </a:solidFill>
                <a:latin typeface="Arial Narrow" pitchFamily="34" charset="0"/>
              </a:endParaRPr>
            </a:p>
          </p:txBody>
        </p:sp>
        <p:sp>
          <p:nvSpPr>
            <p:cNvPr id="35" name="Овал 34"/>
            <p:cNvSpPr>
              <a:spLocks/>
            </p:cNvSpPr>
            <p:nvPr/>
          </p:nvSpPr>
          <p:spPr>
            <a:xfrm>
              <a:off x="542330" y="1647159"/>
              <a:ext cx="432000" cy="432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r>
                <a:rPr lang="ru-RU" sz="1800" b="1" dirty="0" smtClean="0">
                  <a:solidFill>
                    <a:schemeClr val="bg1"/>
                  </a:solidFill>
                  <a:latin typeface="Arial Narrow" pitchFamily="34" charset="0"/>
                </a:rPr>
                <a:t>4</a:t>
              </a: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626304" y="2761408"/>
            <a:ext cx="576000" cy="576000"/>
            <a:chOff x="470150" y="1575159"/>
            <a:chExt cx="576000" cy="576000"/>
          </a:xfrm>
        </p:grpSpPr>
        <p:sp>
          <p:nvSpPr>
            <p:cNvPr id="46" name="Овал 45"/>
            <p:cNvSpPr/>
            <p:nvPr/>
          </p:nvSpPr>
          <p:spPr>
            <a:xfrm>
              <a:off x="470150" y="1575159"/>
              <a:ext cx="576000" cy="57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endParaRPr lang="ru-RU" sz="1400" dirty="0" smtClean="0">
                <a:solidFill>
                  <a:srgbClr val="009900"/>
                </a:solidFill>
                <a:latin typeface="Arial Narrow" pitchFamily="34" charset="0"/>
              </a:endParaRPr>
            </a:p>
          </p:txBody>
        </p:sp>
        <p:sp>
          <p:nvSpPr>
            <p:cNvPr id="47" name="Овал 46"/>
            <p:cNvSpPr/>
            <p:nvPr/>
          </p:nvSpPr>
          <p:spPr>
            <a:xfrm>
              <a:off x="542150" y="1647159"/>
              <a:ext cx="432000" cy="432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r>
                <a:rPr lang="ru-RU" sz="1800" b="1" dirty="0" smtClean="0">
                  <a:solidFill>
                    <a:schemeClr val="bg1"/>
                  </a:solidFill>
                  <a:latin typeface="Arial Narrow" pitchFamily="34" charset="0"/>
                </a:rPr>
                <a:t>3</a:t>
              </a: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633648" y="4333113"/>
            <a:ext cx="576000" cy="576000"/>
            <a:chOff x="470150" y="1575159"/>
            <a:chExt cx="576000" cy="576000"/>
          </a:xfrm>
        </p:grpSpPr>
        <p:sp>
          <p:nvSpPr>
            <p:cNvPr id="49" name="Овал 48"/>
            <p:cNvSpPr/>
            <p:nvPr/>
          </p:nvSpPr>
          <p:spPr>
            <a:xfrm>
              <a:off x="470150" y="1575159"/>
              <a:ext cx="576000" cy="57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endParaRPr lang="ru-RU" sz="1400" dirty="0" smtClean="0">
                <a:solidFill>
                  <a:srgbClr val="009900"/>
                </a:solidFill>
                <a:latin typeface="Arial Narrow" pitchFamily="34" charset="0"/>
              </a:endParaRPr>
            </a:p>
          </p:txBody>
        </p:sp>
        <p:sp>
          <p:nvSpPr>
            <p:cNvPr id="50" name="Овал 49"/>
            <p:cNvSpPr>
              <a:spLocks/>
            </p:cNvSpPr>
            <p:nvPr/>
          </p:nvSpPr>
          <p:spPr>
            <a:xfrm>
              <a:off x="542150" y="1647159"/>
              <a:ext cx="432000" cy="432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r>
                <a:rPr lang="ru-RU" sz="1800" b="1" dirty="0" smtClean="0">
                  <a:solidFill>
                    <a:schemeClr val="bg1"/>
                  </a:solidFill>
                  <a:latin typeface="Arial Narrow" pitchFamily="34" charset="0"/>
                </a:rPr>
                <a:t>5</a:t>
              </a:r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633552" y="5142231"/>
            <a:ext cx="576000" cy="576000"/>
            <a:chOff x="470150" y="1575159"/>
            <a:chExt cx="576000" cy="576000"/>
          </a:xfrm>
        </p:grpSpPr>
        <p:sp>
          <p:nvSpPr>
            <p:cNvPr id="52" name="Овал 51"/>
            <p:cNvSpPr/>
            <p:nvPr/>
          </p:nvSpPr>
          <p:spPr>
            <a:xfrm>
              <a:off x="470150" y="1575159"/>
              <a:ext cx="576000" cy="57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endParaRPr lang="ru-RU" sz="1400" dirty="0" smtClean="0">
                <a:solidFill>
                  <a:srgbClr val="009900"/>
                </a:solidFill>
                <a:latin typeface="Arial Narrow" pitchFamily="34" charset="0"/>
              </a:endParaRPr>
            </a:p>
          </p:txBody>
        </p:sp>
        <p:sp>
          <p:nvSpPr>
            <p:cNvPr id="53" name="Овал 52"/>
            <p:cNvSpPr>
              <a:spLocks/>
            </p:cNvSpPr>
            <p:nvPr/>
          </p:nvSpPr>
          <p:spPr>
            <a:xfrm>
              <a:off x="542330" y="1647159"/>
              <a:ext cx="432000" cy="432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r>
                <a:rPr lang="ru-RU" sz="1800" b="1" dirty="0" smtClean="0">
                  <a:solidFill>
                    <a:schemeClr val="bg1"/>
                  </a:solidFill>
                  <a:latin typeface="Arial Narrow" pitchFamily="34" charset="0"/>
                </a:rPr>
                <a:t>6</a:t>
              </a: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641076" y="5942631"/>
            <a:ext cx="576000" cy="576000"/>
            <a:chOff x="470150" y="1575159"/>
            <a:chExt cx="576000" cy="576000"/>
          </a:xfrm>
        </p:grpSpPr>
        <p:sp>
          <p:nvSpPr>
            <p:cNvPr id="55" name="Овал 54"/>
            <p:cNvSpPr/>
            <p:nvPr/>
          </p:nvSpPr>
          <p:spPr>
            <a:xfrm>
              <a:off x="470150" y="1575159"/>
              <a:ext cx="576000" cy="57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endParaRPr lang="ru-RU" sz="1400" dirty="0" smtClean="0">
                <a:solidFill>
                  <a:srgbClr val="009900"/>
                </a:solidFill>
                <a:latin typeface="Arial Narrow" pitchFamily="34" charset="0"/>
              </a:endParaRPr>
            </a:p>
          </p:txBody>
        </p:sp>
        <p:sp>
          <p:nvSpPr>
            <p:cNvPr id="56" name="Овал 55"/>
            <p:cNvSpPr>
              <a:spLocks/>
            </p:cNvSpPr>
            <p:nvPr/>
          </p:nvSpPr>
          <p:spPr>
            <a:xfrm>
              <a:off x="542150" y="1647159"/>
              <a:ext cx="432000" cy="4320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 eaLnBrk="1" hangingPunct="1">
                <a:spcBef>
                  <a:spcPts val="0"/>
                </a:spcBef>
              </a:pPr>
              <a:r>
                <a:rPr lang="ru-RU" sz="1800" b="1" dirty="0" smtClean="0">
                  <a:solidFill>
                    <a:schemeClr val="bg1"/>
                  </a:solidFill>
                  <a:latin typeface="Arial Narrow" pitchFamily="34" charset="0"/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8951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47112" y="115566"/>
            <a:ext cx="9326621" cy="951487"/>
          </a:xfr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200" cap="all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Органы, </a:t>
            </a:r>
            <a:r>
              <a:rPr lang="ru-RU" sz="2200" cap="all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в компетенцию которых входит принятие решений об изменении сроков уплаты налогов, сборов, страховых взносов, пеней и штрафов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6249" y="3187210"/>
            <a:ext cx="2136220" cy="1302408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rPr>
              <a:t>Управление ФНС России </a:t>
            </a:r>
            <a:r>
              <a:rPr lang="ru-RU" dirty="0" smtClean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rPr>
              <a:t>по Вологодской области</a:t>
            </a:r>
            <a:endParaRPr lang="ru-RU" dirty="0">
              <a:solidFill>
                <a:sysClr val="windowText" lastClr="000000"/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191985" y="3712122"/>
            <a:ext cx="3234215" cy="256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3191985" y="5449848"/>
            <a:ext cx="3234215" cy="1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530" y="1287237"/>
            <a:ext cx="783656" cy="532014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6678409" y="3514696"/>
            <a:ext cx="2136220" cy="394852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rPr>
              <a:t>до 10 млн. руб.</a:t>
            </a:r>
            <a:endParaRPr lang="ru-RU" dirty="0">
              <a:solidFill>
                <a:sysClr val="windowText" lastClr="00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77934" y="2018215"/>
            <a:ext cx="19371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Arial Narrow" pitchFamily="34" charset="0"/>
                <a:cs typeface="Arial" panose="020B0604020202020204" pitchFamily="34" charset="0"/>
              </a:rPr>
              <a:t>Сумма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826249" y="5182333"/>
            <a:ext cx="2136220" cy="1302408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rPr>
              <a:t>Межрегиональная инспекция </a:t>
            </a:r>
            <a:r>
              <a:rPr lang="ru-RU" dirty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rPr>
              <a:t>ФНС России </a:t>
            </a:r>
            <a:r>
              <a:rPr lang="ru-RU" dirty="0" smtClean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rPr>
              <a:t>по управлению долгом</a:t>
            </a:r>
            <a:endParaRPr lang="ru-RU" dirty="0">
              <a:solidFill>
                <a:sysClr val="windowText" lastClr="00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30809" y="5252422"/>
            <a:ext cx="2136220" cy="394852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rPr>
              <a:t>более 10 млн. руб.</a:t>
            </a:r>
            <a:endParaRPr lang="ru-RU" dirty="0">
              <a:solidFill>
                <a:sysClr val="windowText" lastClr="00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30809" y="5968808"/>
            <a:ext cx="2136220" cy="999889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rPr>
              <a:t>более 1 млрд. руб.</a:t>
            </a:r>
          </a:p>
          <a:p>
            <a:pPr algn="ctr"/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  <a:cs typeface="Arial" pitchFamily="34" charset="0"/>
              </a:rPr>
              <a:t>(по согласованию с ФНС России)</a:t>
            </a:r>
            <a:endParaRPr lang="ru-RU" dirty="0">
              <a:solidFill>
                <a:schemeClr val="bg1">
                  <a:lumMod val="50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3191985" y="6105168"/>
            <a:ext cx="3234215" cy="1"/>
          </a:xfrm>
          <a:prstGeom prst="straightConnector1">
            <a:avLst/>
          </a:prstGeom>
          <a:ln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030745" y="1925085"/>
            <a:ext cx="17272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Arial Narrow" pitchFamily="34" charset="0"/>
                <a:cs typeface="Arial" panose="020B0604020202020204" pitchFamily="34" charset="0"/>
              </a:rPr>
              <a:t>Налоговый орган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494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48734" y="115566"/>
            <a:ext cx="9677400" cy="951487"/>
          </a:xfr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200" cap="all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+mj-cs"/>
              </a:rPr>
              <a:t>Порядок взаимодействия при изменении срока уплаты налогов и сборов, а также штрафов и пеней по договору поручительства или по договору залога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89744" l="10000" r="90000">
                        <a14:foregroundMark x1="56316" y1="27179" x2="56316" y2="27179"/>
                        <a14:foregroundMark x1="49474" y1="36923" x2="46842" y2="37949"/>
                        <a14:foregroundMark x1="52632" y1="48718" x2="52632" y2="48718"/>
                        <a14:foregroundMark x1="57368" y1="34872" x2="57368" y2="348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30" y="1826726"/>
            <a:ext cx="1363899" cy="110566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69783" y="1129356"/>
            <a:ext cx="2429484" cy="697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>
                <a:solidFill>
                  <a:srgbClr val="5B9BD5">
                    <a:lumMod val="50000"/>
                  </a:srgbClr>
                </a:solidFill>
                <a:latin typeface="Arial Narrow" pitchFamily="34" charset="0"/>
                <a:cs typeface="Arial" panose="020B0604020202020204" pitchFamily="34" charset="0"/>
              </a:rPr>
              <a:t>Заинтересованное </a:t>
            </a:r>
            <a:r>
              <a:rPr lang="ru-RU" dirty="0" smtClean="0">
                <a:solidFill>
                  <a:srgbClr val="5B9BD5">
                    <a:lumMod val="50000"/>
                  </a:srgbClr>
                </a:solidFill>
                <a:latin typeface="Arial Narrow" pitchFamily="34" charset="0"/>
                <a:cs typeface="Arial" panose="020B0604020202020204" pitchFamily="34" charset="0"/>
              </a:rPr>
              <a:t>лицо</a:t>
            </a:r>
            <a:endParaRPr lang="ru-RU" dirty="0">
              <a:solidFill>
                <a:srgbClr val="5B9BD5">
                  <a:lumMod val="50000"/>
                </a:srgbClr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914650" y="1481089"/>
            <a:ext cx="4517310" cy="146685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заявление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о предоставлении отсрочки (рассрочки, ИНК) 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заявление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на поручительство или залог 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973468" y="1129356"/>
            <a:ext cx="1727227" cy="697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smtClean="0">
                <a:solidFill>
                  <a:srgbClr val="5B9BD5">
                    <a:lumMod val="50000"/>
                  </a:srgbClr>
                </a:solidFill>
                <a:latin typeface="Arial Narrow" pitchFamily="34" charset="0"/>
                <a:cs typeface="Arial" panose="020B0604020202020204" pitchFamily="34" charset="0"/>
              </a:rPr>
              <a:t>Налоговый орган</a:t>
            </a:r>
            <a:endParaRPr lang="ru-RU" dirty="0">
              <a:solidFill>
                <a:srgbClr val="5B9BD5">
                  <a:lumMod val="50000"/>
                </a:srgbClr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27007" y="3052824"/>
            <a:ext cx="297418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15975">
              <a:lnSpc>
                <a:spcPts val="2400"/>
              </a:lnSpc>
            </a:pPr>
            <a:r>
              <a:rPr lang="ru-RU" b="1" dirty="0" smtClean="0">
                <a:solidFill>
                  <a:srgbClr val="254061"/>
                </a:solidFill>
                <a:latin typeface="Arial Narrow" pitchFamily="34" charset="0"/>
                <a:cs typeface="Arial" pitchFamily="34" charset="0"/>
              </a:rPr>
              <a:t>Перечень документов:</a:t>
            </a:r>
            <a:endParaRPr lang="ru-RU" b="1" dirty="0">
              <a:solidFill>
                <a:srgbClr val="25406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1" name="Documents"/>
          <p:cNvSpPr>
            <a:spLocks noEditPoints="1" noChangeArrowheads="1"/>
          </p:cNvSpPr>
          <p:nvPr/>
        </p:nvSpPr>
        <p:spPr bwMode="auto">
          <a:xfrm>
            <a:off x="337543" y="3121941"/>
            <a:ext cx="561975" cy="661987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730" y="1694688"/>
            <a:ext cx="1248204" cy="100631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570068" y="3391327"/>
            <a:ext cx="920647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171450"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1700" dirty="0" smtClean="0">
                <a:latin typeface="Arial Narrow" pitchFamily="34" charset="0"/>
              </a:rPr>
              <a:t> </a:t>
            </a:r>
            <a:r>
              <a:rPr lang="ru-RU" sz="1500" dirty="0" smtClean="0">
                <a:latin typeface="Arial Narrow" pitchFamily="34" charset="0"/>
                <a:cs typeface="Arial" pitchFamily="34" charset="0"/>
              </a:rPr>
              <a:t>Заявление о предоставлении отсрочки или рассрочки по уплате налога </a:t>
            </a:r>
            <a:endParaRPr lang="ru-RU" sz="1500" dirty="0" smtClean="0">
              <a:latin typeface="Arial Narrow" pitchFamily="34" charset="0"/>
              <a:cs typeface="Arial" pitchFamily="34" charset="0"/>
              <a:hlinkClick r:id="rId5"/>
            </a:endParaRPr>
          </a:p>
          <a:p>
            <a:pPr lvl="1" indent="-171450"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1500" dirty="0" smtClean="0">
                <a:latin typeface="Arial Narrow" pitchFamily="34" charset="0"/>
                <a:cs typeface="Arial" pitchFamily="34" charset="0"/>
              </a:rPr>
              <a:t>Справки </a:t>
            </a:r>
            <a:r>
              <a:rPr lang="ru-RU" sz="1500" dirty="0">
                <a:latin typeface="Arial Narrow" pitchFamily="34" charset="0"/>
                <a:cs typeface="Arial" pitchFamily="34" charset="0"/>
              </a:rPr>
              <a:t>банков о ежемесячных оборотах денежных </a:t>
            </a:r>
            <a:r>
              <a:rPr lang="ru-RU" sz="1500" dirty="0" smtClean="0">
                <a:latin typeface="Arial Narrow" pitchFamily="34" charset="0"/>
                <a:cs typeface="Arial" pitchFamily="34" charset="0"/>
              </a:rPr>
              <a:t>средств, о </a:t>
            </a:r>
            <a:r>
              <a:rPr lang="ru-RU" sz="1500" dirty="0">
                <a:latin typeface="Arial Narrow" pitchFamily="34" charset="0"/>
                <a:cs typeface="Arial" pitchFamily="34" charset="0"/>
              </a:rPr>
              <a:t>наличии </a:t>
            </a:r>
            <a:r>
              <a:rPr lang="ru-RU" sz="1500" dirty="0" smtClean="0">
                <a:latin typeface="Arial Narrow" pitchFamily="34" charset="0"/>
                <a:cs typeface="Arial" pitchFamily="34" charset="0"/>
              </a:rPr>
              <a:t>расчетных документов в картотеке, об </a:t>
            </a:r>
            <a:r>
              <a:rPr lang="ru-RU" sz="1500" dirty="0">
                <a:latin typeface="Arial Narrow" pitchFamily="34" charset="0"/>
                <a:cs typeface="Arial" pitchFamily="34" charset="0"/>
              </a:rPr>
              <a:t>остатках денежных </a:t>
            </a:r>
            <a:r>
              <a:rPr lang="ru-RU" sz="1500" dirty="0" smtClean="0">
                <a:latin typeface="Arial Narrow" pitchFamily="34" charset="0"/>
                <a:cs typeface="Arial" pitchFamily="34" charset="0"/>
              </a:rPr>
              <a:t>средств </a:t>
            </a:r>
            <a:r>
              <a:rPr lang="ru-RU" sz="1500" dirty="0">
                <a:latin typeface="Arial Narrow" pitchFamily="34" charset="0"/>
                <a:cs typeface="Arial" pitchFamily="34" charset="0"/>
              </a:rPr>
              <a:t>на всех счетах </a:t>
            </a:r>
            <a:r>
              <a:rPr lang="ru-RU" sz="1500" dirty="0" smtClean="0">
                <a:latin typeface="Arial Narrow" pitchFamily="34" charset="0"/>
                <a:cs typeface="Arial" pitchFamily="34" charset="0"/>
              </a:rPr>
              <a:t>в </a:t>
            </a:r>
            <a:r>
              <a:rPr lang="ru-RU" sz="1500" dirty="0">
                <a:latin typeface="Arial Narrow" pitchFamily="34" charset="0"/>
                <a:cs typeface="Arial" pitchFamily="34" charset="0"/>
              </a:rPr>
              <a:t>банках;</a:t>
            </a:r>
          </a:p>
          <a:p>
            <a:pPr lvl="1" indent="-171450"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1500" dirty="0" smtClean="0">
                <a:latin typeface="Arial Narrow" pitchFamily="34" charset="0"/>
                <a:cs typeface="Arial" pitchFamily="34" charset="0"/>
              </a:rPr>
              <a:t>Перечень контрагентов - дебиторов этого лица с указанием цен договоров, заключенных с соответствующими контрагентами - дебиторами (документов, подтверждающих наличие иных оснований возникновения обязательства);</a:t>
            </a:r>
          </a:p>
          <a:p>
            <a:pPr lvl="1" indent="-171450"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1500" dirty="0" smtClean="0">
                <a:latin typeface="Arial Narrow" pitchFamily="34" charset="0"/>
                <a:cs typeface="Arial" pitchFamily="34" charset="0"/>
              </a:rPr>
              <a:t>Документы</a:t>
            </a:r>
            <a:r>
              <a:rPr lang="ru-RU" sz="1500" dirty="0">
                <a:latin typeface="Arial Narrow" pitchFamily="34" charset="0"/>
                <a:cs typeface="Arial" pitchFamily="34" charset="0"/>
              </a:rPr>
              <a:t>, подтверждающие наличие оснований изменения срока уплаты </a:t>
            </a:r>
            <a:r>
              <a:rPr lang="ru-RU" sz="1500" dirty="0" smtClean="0">
                <a:latin typeface="Arial Narrow" pitchFamily="34" charset="0"/>
                <a:cs typeface="Arial" pitchFamily="34" charset="0"/>
              </a:rPr>
              <a:t>налога;</a:t>
            </a:r>
          </a:p>
          <a:p>
            <a:pPr lvl="1" indent="-171450">
              <a:spcAft>
                <a:spcPts val="1200"/>
              </a:spcAft>
              <a:buClr>
                <a:schemeClr val="accent1">
                  <a:lumMod val="75000"/>
                </a:schemeClr>
              </a:buClr>
              <a:buSzPct val="150000"/>
              <a:buFont typeface="Wingdings" pitchFamily="2" charset="2"/>
              <a:buChar char="ü"/>
            </a:pPr>
            <a:r>
              <a:rPr lang="ru-RU" sz="1500" dirty="0" smtClean="0">
                <a:latin typeface="Arial Narrow" pitchFamily="34" charset="0"/>
                <a:cs typeface="Arial" pitchFamily="34" charset="0"/>
              </a:rPr>
              <a:t>Банковская гарантия, поручительство или залог.</a:t>
            </a:r>
            <a:endParaRPr lang="ru-RU" sz="15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92309" y="1431874"/>
            <a:ext cx="2136220" cy="394852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ysClr val="windowText" lastClr="000000"/>
                </a:solidFill>
                <a:latin typeface="Arial Narrow" pitchFamily="34" charset="0"/>
                <a:cs typeface="Arial" pitchFamily="34" charset="0"/>
              </a:rPr>
              <a:t>через ЛК,  по ТКС</a:t>
            </a:r>
            <a:endParaRPr lang="ru-RU" dirty="0">
              <a:solidFill>
                <a:sysClr val="windowText" lastClr="000000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109417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7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4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39924</TotalTime>
  <Words>1335</Words>
  <Application>Microsoft Office PowerPoint</Application>
  <PresentationFormat>Произвольный</PresentationFormat>
  <Paragraphs>113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Специальное оформление</vt:lpstr>
      <vt:lpstr>7_Специальное оформление</vt:lpstr>
      <vt:lpstr>1_Специальное оформление</vt:lpstr>
      <vt:lpstr>2_Специальное оформление</vt:lpstr>
      <vt:lpstr>Изменение сроков уплаты налогов, пеней, штрафов</vt:lpstr>
      <vt:lpstr>Объективная необходимость изменения сроков уплаты налогов</vt:lpstr>
      <vt:lpstr>Способы изменения сроков уплаты и основания</vt:lpstr>
      <vt:lpstr>Презентация PowerPoint</vt:lpstr>
      <vt:lpstr>Инвестиционный налоговый кредит (ст. 66, 67 НК РФ)</vt:lpstr>
      <vt:lpstr>Отсрочка, рассрочка</vt:lpstr>
      <vt:lpstr>Основания для изменения срока уплаты налогов, сборов  ( п.2 ст.64 НК РФ) </vt:lpstr>
      <vt:lpstr>Органы, в компетенцию которых входит принятие решений об изменении сроков уплаты налогов, сборов, страховых взносов, пеней и штрафов</vt:lpstr>
      <vt:lpstr>Порядок взаимодействия при изменении срока уплаты налогов и сборов, а также штрафов и пеней по договору поручительства или по договору залога</vt:lpstr>
      <vt:lpstr>Документы в соответствии с п. 5 ст. 64 НК РФ</vt:lpstr>
      <vt:lpstr>Рассрочка по уплате налога по основанию невозможности единовременной уплаты сумм налогов, сборов, страховых взносов, пеней и штрафов, подлежащих уплате в бюджетную систему РФ по результатам налоговой проверки  (пп.7 п.2 ст.64 НК РФ)</vt:lpstr>
      <vt:lpstr>Заявления о предоставлении отсрочки, рассрочки, не подлежащие рассмотрению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 Ivanova</dc:creator>
  <cp:lastModifiedBy>3500</cp:lastModifiedBy>
  <cp:revision>686</cp:revision>
  <cp:lastPrinted>2021-02-04T15:13:00Z</cp:lastPrinted>
  <dcterms:created xsi:type="dcterms:W3CDTF">2019-04-30T10:46:03Z</dcterms:created>
  <dcterms:modified xsi:type="dcterms:W3CDTF">2023-03-27T13:41:05Z</dcterms:modified>
</cp:coreProperties>
</file>