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8"/>
  </p:notesMasterIdLst>
  <p:handoutMasterIdLst>
    <p:handoutMasterId r:id="rId9"/>
  </p:handoutMasterIdLst>
  <p:sldIdLst>
    <p:sldId id="2081" r:id="rId3"/>
    <p:sldId id="2058" r:id="rId4"/>
    <p:sldId id="2082" r:id="rId5"/>
    <p:sldId id="2089" r:id="rId6"/>
    <p:sldId id="2090" r:id="rId7"/>
  </p:sldIdLst>
  <p:sldSz cx="12192000" cy="6858000"/>
  <p:notesSz cx="6858000" cy="9926638"/>
  <p:embeddedFontLst>
    <p:embeddedFont>
      <p:font typeface="Calibri Light" pitchFamily="34" charset="0"/>
      <p:regular r:id="rId10"/>
      <p:italic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Open Sans Light" charset="0"/>
      <p:regular r:id="rId16"/>
      <p:bold r:id="rId17"/>
      <p:italic r:id="rId18"/>
      <p:boldItalic r:id="rId19"/>
    </p:embeddedFont>
    <p:embeddedFont>
      <p:font typeface="Open Sans" charset="0"/>
      <p:regular r:id="rId20"/>
      <p:bold r:id="rId21"/>
      <p:italic r:id="rId22"/>
      <p:boldItalic r:id="rId23"/>
    </p:embeddedFont>
    <p:embeddedFont>
      <p:font typeface="Roboto Condensed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0064CB"/>
    <a:srgbClr val="009ADA"/>
    <a:srgbClr val="E8F7FC"/>
    <a:srgbClr val="C4EAF8"/>
    <a:srgbClr val="00A6E6"/>
    <a:srgbClr val="00B0F0"/>
    <a:srgbClr val="0086F6"/>
    <a:srgbClr val="F2F2F2"/>
    <a:srgbClr val="099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4724" autoAdjust="0"/>
  </p:normalViewPr>
  <p:slideViewPr>
    <p:cSldViewPr snapToObjects="1">
      <p:cViewPr>
        <p:scale>
          <a:sx n="64" d="100"/>
          <a:sy n="64" d="100"/>
        </p:scale>
        <p:origin x="-108" y="-318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1.xml"/><Relationship Id="rId21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6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Цифровая экосистема ФНС России</a:t>
            </a:r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2050" name="Picture 2" descr="C:\Users\internet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86" y="980729"/>
            <a:ext cx="10842378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5308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Новый порядок удержания НДФЛ в 2023 году </a:t>
            </a:r>
          </a:p>
        </p:txBody>
      </p:sp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423530"/>
              </p:ext>
            </p:extLst>
          </p:nvPr>
        </p:nvGraphicFramePr>
        <p:xfrm>
          <a:off x="2095041" y="2091939"/>
          <a:ext cx="7930992" cy="223113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643664">
                  <a:extLst>
                    <a:ext uri="{9D8B030D-6E8A-4147-A177-3AD203B41FA5}">
                      <a16:colId xmlns:a16="http://schemas.microsoft.com/office/drawing/2014/main" xmlns="" val="520987967"/>
                    </a:ext>
                  </a:extLst>
                </a:gridCol>
                <a:gridCol w="3359126">
                  <a:extLst>
                    <a:ext uri="{9D8B030D-6E8A-4147-A177-3AD203B41FA5}">
                      <a16:colId xmlns:a16="http://schemas.microsoft.com/office/drawing/2014/main" xmlns="" val="585538658"/>
                    </a:ext>
                  </a:extLst>
                </a:gridCol>
                <a:gridCol w="1928202">
                  <a:extLst>
                    <a:ext uri="{9D8B030D-6E8A-4147-A177-3AD203B41FA5}">
                      <a16:colId xmlns:a16="http://schemas.microsoft.com/office/drawing/2014/main" xmlns="" val="3003402993"/>
                    </a:ext>
                  </a:extLst>
                </a:gridCol>
              </a:tblGrid>
              <a:tr h="780288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Дата получения дохода</a:t>
                      </a:r>
                      <a:endParaRPr lang="ru-RU" sz="22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В какой момент            удержать налог</a:t>
                      </a:r>
                      <a:endParaRPr lang="ru-RU" sz="22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Норма</a:t>
                      </a:r>
                      <a:endParaRPr lang="ru-RU" sz="22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xmlns="" val="2587723348"/>
                  </a:ext>
                </a:extLst>
              </a:tr>
              <a:tr h="1450848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День выплаты дохода</a:t>
                      </a:r>
                      <a:endParaRPr lang="ru-RU" sz="2200" b="1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При каждой выплате </a:t>
                      </a:r>
                      <a:r>
                        <a:rPr lang="ru-RU" sz="220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денежных средств </a:t>
                      </a:r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сотруднику –</a:t>
                      </a:r>
                      <a:r>
                        <a:rPr lang="ru-RU" sz="2200" baseline="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 и с аванса и со второй части ЗП</a:t>
                      </a:r>
                      <a:endParaRPr lang="ru-RU" sz="2200" b="1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пп.1 ч.</a:t>
                      </a:r>
                      <a:r>
                        <a:rPr lang="ru-RU" sz="2200" baseline="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 1 ст. 223 НК РФ</a:t>
                      </a:r>
                      <a:endParaRPr lang="ru-RU" sz="2200" b="1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xmlns="" val="2014601227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807968" y="1355172"/>
            <a:ext cx="4542346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Федеральный</a:t>
            </a:r>
            <a:r>
              <a:rPr lang="ru-RU" sz="1800" b="1" dirty="0" smtClean="0">
                <a:solidFill>
                  <a:prstClr val="black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закон от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14.07.2022 № 263-ФЗ</a:t>
            </a:r>
            <a:endParaRPr lang="ru-RU" sz="1600" b="1" dirty="0">
              <a:solidFill>
                <a:srgbClr val="F79646">
                  <a:lumMod val="50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1199" y="4117785"/>
            <a:ext cx="7491073" cy="209348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r>
              <a:rPr lang="ru-RU" sz="1900" b="1" u="sng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Дата </a:t>
            </a:r>
            <a:r>
              <a:rPr lang="ru-RU" sz="1900" b="1" u="sng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фактического получения дохода </a:t>
            </a:r>
            <a:r>
              <a:rPr lang="ru-RU" sz="19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 виде оплаты труда </a:t>
            </a:r>
          </a:p>
          <a:p>
            <a:pPr defTabSz="1043056" fontAlgn="auto">
              <a:spcAft>
                <a:spcPts val="0"/>
              </a:spcAft>
            </a:pPr>
            <a:r>
              <a:rPr lang="ru-RU" sz="19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устанавливается </a:t>
            </a:r>
            <a:r>
              <a:rPr lang="ru-RU" sz="19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 общем порядке – </a:t>
            </a:r>
            <a:r>
              <a:rPr lang="ru-RU" sz="1900" b="1" u="sng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на день выплаты дохода</a:t>
            </a:r>
          </a:p>
          <a:p>
            <a:pPr defTabSz="1043056" fontAlgn="auto">
              <a:spcAft>
                <a:spcPts val="0"/>
              </a:spcAft>
            </a:pPr>
            <a:r>
              <a:rPr lang="ru-RU" sz="19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(</a:t>
            </a:r>
            <a:r>
              <a:rPr lang="ru-RU" sz="19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 т. ч. с ЗП, больничных, отпускных)</a:t>
            </a:r>
          </a:p>
          <a:p>
            <a:pPr defTabSz="1043056" fontAlgn="auto">
              <a:spcAft>
                <a:spcPts val="0"/>
              </a:spcAft>
            </a:pPr>
            <a:endParaRPr lang="ru-RU" sz="19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1043056" fontAlgn="auto">
              <a:spcAft>
                <a:spcPts val="0"/>
              </a:spcAft>
            </a:pPr>
            <a:r>
              <a:rPr lang="ru-RU" sz="19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НДФЛ исчисляется и удерживается </a:t>
            </a:r>
            <a:r>
              <a:rPr lang="ru-RU" sz="19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 каждой выплаты дохода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33032" y="4336332"/>
            <a:ext cx="3690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/>
            <a:r>
              <a:rPr lang="ru-RU" sz="4400" b="1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!</a:t>
            </a:r>
            <a:endParaRPr lang="ru-RU" sz="440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4749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Новые сроки уплаты НДФЛ в 2023 году </a:t>
            </a:r>
          </a:p>
        </p:txBody>
      </p:sp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8942308"/>
              </p:ext>
            </p:extLst>
          </p:nvPr>
        </p:nvGraphicFramePr>
        <p:xfrm>
          <a:off x="1914430" y="2199720"/>
          <a:ext cx="8661204" cy="335827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904165">
                  <a:extLst>
                    <a:ext uri="{9D8B030D-6E8A-4147-A177-3AD203B41FA5}">
                      <a16:colId xmlns:a16="http://schemas.microsoft.com/office/drawing/2014/main" xmlns="" val="36282665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xmlns="" val="520987967"/>
                    </a:ext>
                  </a:extLst>
                </a:gridCol>
                <a:gridCol w="2948727">
                  <a:extLst>
                    <a:ext uri="{9D8B030D-6E8A-4147-A177-3AD203B41FA5}">
                      <a16:colId xmlns:a16="http://schemas.microsoft.com/office/drawing/2014/main" xmlns="" val="585538658"/>
                    </a:ext>
                  </a:extLst>
                </a:gridCol>
              </a:tblGrid>
              <a:tr h="117652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Период удержания НДФЛ</a:t>
                      </a:r>
                      <a:endParaRPr lang="ru-RU" sz="18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Срок перечисления НДФЛ </a:t>
                      </a:r>
                    </a:p>
                    <a:p>
                      <a:pPr algn="ctr"/>
                      <a:r>
                        <a:rPr lang="ru-RU" sz="1700" dirty="0" smtClean="0"/>
                        <a:t>(п. 6 ст. 226 НК РФ в ред. 263-ФЗ)</a:t>
                      </a:r>
                      <a:endParaRPr lang="ru-RU" sz="17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Срок подачи уведомления </a:t>
                      </a:r>
                    </a:p>
                    <a:p>
                      <a:pPr algn="ctr"/>
                      <a:r>
                        <a:rPr lang="ru-RU" sz="1700" dirty="0" smtClean="0"/>
                        <a:t>(п. 9 ст. 58 НК РФ в ред. 263-ФЗ)</a:t>
                      </a:r>
                      <a:endParaRPr lang="ru-RU" sz="17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xmlns="" val="2587723348"/>
                  </a:ext>
                </a:extLst>
              </a:tr>
              <a:tr h="368808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С 1 по 22 января</a:t>
                      </a:r>
                      <a:endParaRPr lang="ru-RU" sz="17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Не позднее</a:t>
                      </a:r>
                      <a:r>
                        <a:rPr lang="ru-RU" sz="1700" baseline="0" dirty="0" smtClean="0"/>
                        <a:t> 28 января</a:t>
                      </a:r>
                      <a:endParaRPr lang="ru-RU" sz="17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Не позднее 25 января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2014601227"/>
                  </a:ext>
                </a:extLst>
              </a:tr>
              <a:tr h="886968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С 23 числа предшествующего месяца по 22 число текущего месяца</a:t>
                      </a:r>
                      <a:endParaRPr lang="ru-RU" sz="17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Не позднее 28-го числа текущего месяца</a:t>
                      </a:r>
                      <a:endParaRPr lang="ru-RU" sz="17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Не позднее 25-го числа текущего месяца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3698400979"/>
                  </a:ext>
                </a:extLst>
              </a:tr>
              <a:tr h="666886">
                <a:tc>
                  <a:txBody>
                    <a:bodyPr/>
                    <a:lstStyle/>
                    <a:p>
                      <a:pPr marL="0" algn="ctr" defTabSz="902637" rtl="0" eaLnBrk="1" latinLnBrk="0" hangingPunct="1"/>
                      <a:r>
                        <a:rPr lang="ru-RU" sz="1700" kern="1200" dirty="0" smtClean="0"/>
                        <a:t>С 23 по 31 декабря</a:t>
                      </a:r>
                      <a:endParaRPr lang="ru-RU" sz="1700" b="0" kern="1200" dirty="0">
                        <a:solidFill>
                          <a:schemeClr val="dk1"/>
                        </a:solidFill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 gridSpan="2">
                  <a:txBody>
                    <a:bodyPr/>
                    <a:lstStyle/>
                    <a:p>
                      <a:pPr marL="0" algn="ctr" defTabSz="902637" rtl="0" eaLnBrk="1" latinLnBrk="0" hangingPunct="1"/>
                      <a:r>
                        <a:rPr lang="ru-RU" sz="1700" kern="1200" dirty="0" smtClean="0"/>
                        <a:t>Не позже последнего рабочего дня календарного года</a:t>
                      </a:r>
                      <a:endParaRPr lang="ru-RU" sz="1700" b="0" kern="1200" dirty="0" smtClean="0">
                        <a:solidFill>
                          <a:schemeClr val="dk1"/>
                        </a:solidFill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348028" y="1263175"/>
            <a:ext cx="4542346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Федеральный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закон от 14.07.2022 </a:t>
            </a:r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№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263-ФЗ</a:t>
            </a:r>
          </a:p>
          <a:p>
            <a:pPr algn="ctr" defTabSz="815975"/>
            <a:endParaRPr lang="ru-RU" sz="1600" b="1" dirty="0">
              <a:solidFill>
                <a:srgbClr val="F79646">
                  <a:lumMod val="50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algn="ctr" defTabSz="815975"/>
            <a:endParaRPr lang="ru-RU" sz="1600" b="1" dirty="0">
              <a:solidFill>
                <a:srgbClr val="F79646">
                  <a:lumMod val="50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4711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45605" y="5488373"/>
            <a:ext cx="716443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3000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!</a:t>
            </a:r>
            <a:r>
              <a:rPr lang="ru-RU" sz="1600" dirty="0" smtClean="0">
                <a:solidFill>
                  <a:prstClr val="black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 </a:t>
            </a:r>
            <a:r>
              <a:rPr lang="ru-RU" sz="15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Расчетный период для НДФЛ считается период с 23-го числа текущего месяца   </a:t>
            </a: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/>
            </a:r>
            <a:b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 </a:t>
            </a:r>
            <a:r>
              <a:rPr lang="ru-RU" sz="15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22-е число следующего месяца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55877" y="1478300"/>
            <a:ext cx="898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 новым правилам НДФЛ уплачивается одним платежом, на один КБК в единый срок.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Исключение: НДФЛ в фиксированном размере с доходов иностранцев (трудовые патенты - ст. 227.1 НК РФ).  </a:t>
            </a:r>
            <a:endParaRPr lang="ru-RU" sz="14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72865" y="6273203"/>
            <a:ext cx="810991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5975"/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 2023 года отменен п.9  ст. 226 НК РФ, запрещающий налоговым агентам уплачивать НДФЛ из </a:t>
            </a:r>
          </a:p>
          <a:p>
            <a:pPr algn="ctr" defTabSz="815975"/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собственных средств. Перечислять НДФЛ на ЕНС можно до удержания налога.  </a:t>
            </a:r>
            <a:endParaRPr lang="ru-RU" sz="1500" b="1" dirty="0">
              <a:solidFill>
                <a:prstClr val="black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3378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Новые сроки представления расчета 6-НДФЛ в 2023 году </a:t>
            </a:r>
          </a:p>
        </p:txBody>
      </p:sp>
      <p:graphicFrame>
        <p:nvGraphicFramePr>
          <p:cNvPr id="10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8694652"/>
              </p:ext>
            </p:extLst>
          </p:nvPr>
        </p:nvGraphicFramePr>
        <p:xfrm>
          <a:off x="1333572" y="1520788"/>
          <a:ext cx="10261142" cy="2038753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323927">
                  <a:extLst>
                    <a:ext uri="{9D8B030D-6E8A-4147-A177-3AD203B41FA5}">
                      <a16:colId xmlns:a16="http://schemas.microsoft.com/office/drawing/2014/main" xmlns="" val="3628266500"/>
                    </a:ext>
                  </a:extLst>
                </a:gridCol>
                <a:gridCol w="4007900">
                  <a:extLst>
                    <a:ext uri="{9D8B030D-6E8A-4147-A177-3AD203B41FA5}">
                      <a16:colId xmlns:a16="http://schemas.microsoft.com/office/drawing/2014/main" xmlns="" val="520987967"/>
                    </a:ext>
                  </a:extLst>
                </a:gridCol>
                <a:gridCol w="3929315">
                  <a:extLst>
                    <a:ext uri="{9D8B030D-6E8A-4147-A177-3AD203B41FA5}">
                      <a16:colId xmlns:a16="http://schemas.microsoft.com/office/drawing/2014/main" xmlns="" val="585538658"/>
                    </a:ext>
                  </a:extLst>
                </a:gridCol>
              </a:tblGrid>
              <a:tr h="31944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Период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 представления до 2023 года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 представления с 2023 года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xmlns="" val="2587723348"/>
                  </a:ext>
                </a:extLst>
              </a:tr>
              <a:tr h="76006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</a:t>
                      </a:r>
                      <a:r>
                        <a:rPr lang="ru-RU" sz="1600" baseline="0" dirty="0" smtClean="0"/>
                        <a:t>а 1 квартал, полугодие,</a:t>
                      </a:r>
                      <a:br>
                        <a:rPr lang="ru-RU" sz="1600" baseline="0" dirty="0" smtClean="0"/>
                      </a:br>
                      <a:r>
                        <a:rPr lang="ru-RU" sz="1600" baseline="0" dirty="0" smtClean="0"/>
                        <a:t> 9 месяцев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 позднее последнего дня месяца, следующего за отчетным</a:t>
                      </a:r>
                      <a:r>
                        <a:rPr lang="ru-RU" sz="1600" baseline="0" dirty="0" smtClean="0"/>
                        <a:t> периодом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 позднее 25-го числа месяца, следующего за отчетным периодом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2014601227"/>
                  </a:ext>
                </a:extLst>
              </a:tr>
              <a:tr h="84393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Годовой 6-НДФЛ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 позднее 1 марта года,</a:t>
                      </a:r>
                      <a:r>
                        <a:rPr lang="ru-RU" sz="1600" baseline="0" dirty="0" smtClean="0"/>
                        <a:t> следующего за истекшим периодом 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 позднее 25-го февраля года, следующего за истекшим периодом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3698400979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6888088" y="1075343"/>
            <a:ext cx="5120029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       Федеральный </a:t>
            </a:r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закон от 14.07.2022 № 263-ФЗ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159261"/>
              </p:ext>
            </p:extLst>
          </p:nvPr>
        </p:nvGraphicFramePr>
        <p:xfrm>
          <a:off x="1343093" y="4004986"/>
          <a:ext cx="10261140" cy="2735803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7412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3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77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9740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Отчетный период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 представления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Налог,</a:t>
                      </a:r>
                      <a:r>
                        <a:rPr lang="ru-RU" sz="1600" baseline="0" dirty="0" smtClean="0"/>
                        <a:t> удержанный за какой период , отражается в разделе 1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885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2022 год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27 февраля 2023 года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октября – 31 декабря 2022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35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квартал 2023 года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25 апреля 2023 года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января – 22 марта 2023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92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полугодие 2023 года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25 июля 2023 года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23 марта – 22 июня 2023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928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 месяцев 2023 года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25 октября 2023 года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23 июня – 22 сентября 2023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740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2023 год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26 февраля 2024 года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23 сентября – 29 декабря 2023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124209" y="3667512"/>
            <a:ext cx="8372019" cy="33747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600" b="1" dirty="0">
                <a:solidFill>
                  <a:srgbClr val="005AA9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Когда в 2023 году представить расчет 6-НДФЛ и что в него необходимо включать</a:t>
            </a:r>
          </a:p>
        </p:txBody>
      </p:sp>
    </p:spTree>
    <p:extLst>
      <p:ext uri="{BB962C8B-B14F-4D97-AF65-F5344CB8AC3E}">
        <p14:creationId xmlns:p14="http://schemas.microsoft.com/office/powerpoint/2010/main" val="13718773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Изменение с 2023 года Расчета по форме 6-НДФЛ (КНД 1151100)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88088" y="1075343"/>
            <a:ext cx="5120029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       Приказ ФНС России от 29.09.2022 № ЕД-7-11/881@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935" y="1837596"/>
            <a:ext cx="5110930" cy="293148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032104" y="2528900"/>
            <a:ext cx="3529108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НДФЛ, подлежащий перечислению 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 последние 3 месяца отчетного периода</a:t>
            </a:r>
          </a:p>
          <a:p>
            <a:pPr defTabSz="815975"/>
            <a:endParaRPr lang="ru-RU" sz="16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815975"/>
            <a:r>
              <a:rPr lang="ru-RU" sz="2800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!</a:t>
            </a:r>
            <a:r>
              <a:rPr lang="ru-RU" sz="1600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Исключены поля для отражения </a:t>
            </a:r>
            <a:endParaRPr lang="en-US" sz="1600" b="1" dirty="0" smtClean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815975"/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даты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еречисления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сумм 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НДФЛ</a:t>
            </a:r>
          </a:p>
          <a:p>
            <a:pPr defTabSz="815975"/>
            <a:r>
              <a:rPr lang="ru-RU" sz="1600" b="1" dirty="0" smtClean="0">
                <a:solidFill>
                  <a:srgbClr val="00B050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   Дата - фиксированная</a:t>
            </a:r>
            <a:endParaRPr lang="ru-RU" sz="1600" b="1" dirty="0">
              <a:solidFill>
                <a:srgbClr val="00B050"/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36727" y="5207605"/>
            <a:ext cx="27381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5975"/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Поле по четвертому сроку </a:t>
            </a:r>
            <a:endParaRPr lang="ru-RU" sz="1400" b="1" dirty="0" smtClean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заполняется </a:t>
            </a: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только в </a:t>
            </a:r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годовом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Расчете 6-НДФЛ за период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 23-го по 31-е декабря</a:t>
            </a:r>
            <a:endParaRPr lang="ru-RU" sz="14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верх 15"/>
          <p:cNvSpPr/>
          <p:nvPr/>
        </p:nvSpPr>
        <p:spPr>
          <a:xfrm>
            <a:off x="2047350" y="4634064"/>
            <a:ext cx="140416" cy="432048"/>
          </a:xfrm>
          <a:prstGeom prst="up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7" name="Стрелка вверх 16"/>
          <p:cNvSpPr/>
          <p:nvPr/>
        </p:nvSpPr>
        <p:spPr>
          <a:xfrm>
            <a:off x="4321983" y="4634064"/>
            <a:ext cx="140416" cy="432048"/>
          </a:xfrm>
          <a:prstGeom prst="up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22000" y="5204383"/>
            <a:ext cx="2695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5975"/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Сумма исчисленного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и </a:t>
            </a: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удержанного НДФЛ, 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подлежащая </a:t>
            </a: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перечислению 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 </a:t>
            </a: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каждому сроку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331213" y="1389625"/>
            <a:ext cx="3676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/>
              <a:t>Изменения связаны с переходом на ЕНС </a:t>
            </a:r>
          </a:p>
        </p:txBody>
      </p:sp>
    </p:spTree>
    <p:extLst>
      <p:ext uri="{BB962C8B-B14F-4D97-AF65-F5344CB8AC3E}">
        <p14:creationId xmlns:p14="http://schemas.microsoft.com/office/powerpoint/2010/main" val="39216388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173929</TotalTime>
  <Words>515</Words>
  <Application>Microsoft Office PowerPoint</Application>
  <PresentationFormat>Произвольный</PresentationFormat>
  <Paragraphs>82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4" baseType="lpstr">
      <vt:lpstr>Arial</vt:lpstr>
      <vt:lpstr>Calibri Light</vt:lpstr>
      <vt:lpstr>Times New Roman</vt:lpstr>
      <vt:lpstr>Calibri</vt:lpstr>
      <vt:lpstr>Open Sans Light</vt:lpstr>
      <vt:lpstr>Open Sans</vt:lpstr>
      <vt:lpstr>Roboto Condensed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Пищалева Людмила Ивановна</cp:lastModifiedBy>
  <cp:revision>2330</cp:revision>
  <cp:lastPrinted>2022-11-09T12:14:24Z</cp:lastPrinted>
  <dcterms:created xsi:type="dcterms:W3CDTF">2014-10-08T23:03:32Z</dcterms:created>
  <dcterms:modified xsi:type="dcterms:W3CDTF">2023-03-21T11:52:11Z</dcterms:modified>
</cp:coreProperties>
</file>