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0"/>
  </p:notesMasterIdLst>
  <p:handoutMasterIdLst>
    <p:handoutMasterId r:id="rId11"/>
  </p:handoutMasterIdLst>
  <p:sldIdLst>
    <p:sldId id="2081" r:id="rId3"/>
    <p:sldId id="2058" r:id="rId4"/>
    <p:sldId id="2082" r:id="rId5"/>
    <p:sldId id="2089" r:id="rId6"/>
    <p:sldId id="2090" r:id="rId7"/>
    <p:sldId id="2091" r:id="rId8"/>
    <p:sldId id="2083" r:id="rId9"/>
  </p:sldIdLst>
  <p:sldSz cx="12192000" cy="6858000"/>
  <p:notesSz cx="6858000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Light" panose="020B060402020202020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Roboto Condensed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7FC"/>
    <a:srgbClr val="C4EAF8"/>
    <a:srgbClr val="009ADA"/>
    <a:srgbClr val="00A6E6"/>
    <a:srgbClr val="00B0F0"/>
    <a:srgbClr val="0064CB"/>
    <a:srgbClr val="0086F6"/>
    <a:srgbClr val="F2F2F2"/>
    <a:srgbClr val="0990FF"/>
    <a:srgbClr val="008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724" autoAdjust="0"/>
  </p:normalViewPr>
  <p:slideViewPr>
    <p:cSldViewPr snapToObjects="1">
      <p:cViewPr varScale="1">
        <p:scale>
          <a:sx n="100" d="100"/>
          <a:sy n="100" d="100"/>
        </p:scale>
        <p:origin x="84" y="450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Цифровая экосистема ФНС России</a:t>
            </a:r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50" name="Picture 2" descr="C:\Users\internet\Desktop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6" y="980729"/>
            <a:ext cx="1084237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30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За счет чего можно уменьшить УСН и ПСН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1444" y="1772816"/>
            <a:ext cx="4536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Индивидуальные предприниматели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Страховые взносы в фиксированном размере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Страховые взносы с доходов свыше 300 тыс. руб.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Страховые взносы, уплаченные за работников*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2144" y="1769355"/>
            <a:ext cx="41503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Юридические лица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strike="sngStrike" dirty="0" smtClean="0">
                <a:solidFill>
                  <a:srgbClr val="C00000"/>
                </a:solidFill>
              </a:rPr>
              <a:t>Страховые взносы в фиксированном размере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strike="sngStrike" dirty="0" smtClean="0">
                <a:solidFill>
                  <a:srgbClr val="C00000"/>
                </a:solidFill>
              </a:rPr>
              <a:t>Страховые взносы с доходов свыше 300 тыс. руб.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Страховые взносы, уплаченные за работников*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396" y="5553236"/>
            <a:ext cx="1119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*В размере , не превышающем 50% от суммы налога, при использовании труда наемных работников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7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уменьшить ПСН на сумму СВ, уплаченных ИП за себя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492" y="1016732"/>
            <a:ext cx="11821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Подать </a:t>
            </a:r>
            <a:r>
              <a:rPr lang="ru-RU" sz="2000" dirty="0">
                <a:solidFill>
                  <a:srgbClr val="002060"/>
                </a:solidFill>
              </a:rPr>
              <a:t>Уведомление об уменьшении ПСН. </a:t>
            </a:r>
            <a:r>
              <a:rPr lang="ru-RU" sz="2000" dirty="0" smtClean="0">
                <a:solidFill>
                  <a:srgbClr val="002060"/>
                </a:solidFill>
              </a:rPr>
              <a:t>Это можно </a:t>
            </a:r>
            <a:r>
              <a:rPr lang="ru-RU" sz="2000" dirty="0">
                <a:solidFill>
                  <a:srgbClr val="002060"/>
                </a:solidFill>
              </a:rPr>
              <a:t>было сделать как в 2022, так и в 2023 </a:t>
            </a:r>
            <a:r>
              <a:rPr lang="ru-RU" sz="2000" dirty="0" smtClean="0">
                <a:solidFill>
                  <a:srgbClr val="002060"/>
                </a:solidFill>
              </a:rPr>
              <a:t>году.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ПСН можно уменьшить на сумму страховых взносов, уплаченных в периоде уменьшения.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9706" y="2015699"/>
            <a:ext cx="478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СВ в фиксированном размере за 2022 год срок уплаты – 09.01.2023</a:t>
            </a:r>
          </a:p>
          <a:p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Уплачено 20.11.2022 -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43 211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руб. 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5444877" y="1433829"/>
            <a:ext cx="294129" cy="4860542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61672" y="4173471"/>
            <a:ext cx="486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Патент на 2022 год на сумму 100 000 руб.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1671" y="5013176"/>
            <a:ext cx="486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Сумма патента к уплате – 39 989 руб.</a:t>
            </a:r>
          </a:p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100 000 – </a:t>
            </a:r>
            <a:r>
              <a:rPr lang="ru-RU" sz="1800" b="1" dirty="0" smtClean="0">
                <a:solidFill>
                  <a:srgbClr val="C00000"/>
                </a:solidFill>
              </a:rPr>
              <a:t>(43 211 + 16 800)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411924" y="4542803"/>
            <a:ext cx="432048" cy="398365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3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уменьшить ПСН на сумму СВ, уплаченных ИП за себя и работников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492" y="1016732"/>
            <a:ext cx="11821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Представить уведомление об исчисленных СВ за работников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Подать </a:t>
            </a:r>
            <a:r>
              <a:rPr lang="ru-RU" sz="2000" dirty="0">
                <a:solidFill>
                  <a:srgbClr val="002060"/>
                </a:solidFill>
              </a:rPr>
              <a:t>Уведомление об уменьшении ПСН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392" y="23488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СВ в фиксированном размере за 2023 год срок уплаты – 31.12.2023</a:t>
            </a:r>
          </a:p>
          <a:p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Уплачено 05.02.2023 – </a:t>
            </a:r>
            <a:r>
              <a:rPr lang="ru-RU" sz="1800" b="1" dirty="0" smtClean="0">
                <a:solidFill>
                  <a:srgbClr val="002060"/>
                </a:solidFill>
              </a:rPr>
              <a:t>45 000 </a:t>
            </a:r>
            <a:r>
              <a:rPr lang="ru-RU" sz="1800" dirty="0" smtClean="0">
                <a:solidFill>
                  <a:srgbClr val="002060"/>
                </a:solidFill>
              </a:rPr>
              <a:t>руб.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8048" y="2348880"/>
            <a:ext cx="4356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СВ за работников за январь 2023 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срок уплаты – 28.02.2023</a:t>
            </a:r>
          </a:p>
          <a:p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Уплачено 15.02.2023 – </a:t>
            </a:r>
            <a:r>
              <a:rPr lang="ru-RU" sz="1800" b="1" dirty="0" smtClean="0">
                <a:solidFill>
                  <a:srgbClr val="002060"/>
                </a:solidFill>
              </a:rPr>
              <a:t>8 000 </a:t>
            </a:r>
            <a:r>
              <a:rPr lang="ru-RU" sz="1800" dirty="0" smtClean="0">
                <a:solidFill>
                  <a:srgbClr val="002060"/>
                </a:solidFill>
              </a:rPr>
              <a:t>руб.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5444879" y="-960438"/>
            <a:ext cx="294129" cy="9649073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61672" y="4173471"/>
            <a:ext cx="486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Патент на 2022 год на сумму 100 000 руб.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1671" y="5013176"/>
            <a:ext cx="4860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Сумма патента к уплате – 50 000 руб.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45 000 + 8 000 = 53 000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50% от суммы патента – 50 000 руб.</a:t>
            </a:r>
          </a:p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100 000 – 50 000</a:t>
            </a:r>
            <a:endParaRPr lang="ru-RU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411924" y="4542803"/>
            <a:ext cx="432048" cy="398365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773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уменьшить УСН на сумму СВ, уплаченных ИП за себя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492" y="1016732"/>
            <a:ext cx="11821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 декларации по УСН за 2022 год отражаются суммы уплаченных СВ.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392" y="23488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СВ в фиксированном размере за 2022 год срок уплаты – 09.01.2023</a:t>
            </a:r>
          </a:p>
          <a:p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Уплачено 20.11.2022 - </a:t>
            </a:r>
            <a:r>
              <a:rPr lang="ru-RU" sz="1800" b="1" dirty="0" smtClean="0">
                <a:solidFill>
                  <a:srgbClr val="002060"/>
                </a:solidFill>
              </a:rPr>
              <a:t>43 211 </a:t>
            </a:r>
            <a:r>
              <a:rPr lang="ru-RU" sz="1800" dirty="0" smtClean="0">
                <a:solidFill>
                  <a:srgbClr val="002060"/>
                </a:solidFill>
              </a:rPr>
              <a:t>руб.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8048" y="2348880"/>
            <a:ext cx="4356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СВ с доходов свыше 300 тыс. руб. за 2022 год срок уплаты – 03.07.2023</a:t>
            </a:r>
          </a:p>
          <a:p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Уплачено 20.11.2022 – </a:t>
            </a:r>
            <a:r>
              <a:rPr lang="ru-RU" sz="1800" b="1" dirty="0" smtClean="0">
                <a:solidFill>
                  <a:srgbClr val="002060"/>
                </a:solidFill>
              </a:rPr>
              <a:t>16 800 </a:t>
            </a:r>
            <a:r>
              <a:rPr lang="ru-RU" sz="1800" dirty="0" smtClean="0">
                <a:solidFill>
                  <a:srgbClr val="002060"/>
                </a:solidFill>
              </a:rPr>
              <a:t>руб.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5444879" y="-960438"/>
            <a:ext cx="294129" cy="9649073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61672" y="4173471"/>
            <a:ext cx="486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УСН на 2022 год на сумму 200 000 руб.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1671" y="5013176"/>
            <a:ext cx="486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Сумма УСН к уплате – 139 989 руб.</a:t>
            </a:r>
          </a:p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100 000 – </a:t>
            </a:r>
            <a:r>
              <a:rPr lang="ru-RU" sz="1800" b="1" dirty="0" smtClean="0">
                <a:solidFill>
                  <a:srgbClr val="C00000"/>
                </a:solidFill>
              </a:rPr>
              <a:t>(43 211 + 16 800)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411924" y="4542803"/>
            <a:ext cx="432048" cy="398365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388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уменьшить УСН, если СВ оплачены авансом на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ЕНП в 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I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 квартале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492" y="1016732"/>
            <a:ext cx="11821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До </a:t>
            </a:r>
            <a:r>
              <a:rPr lang="ru-RU" sz="2000" b="1" dirty="0" smtClean="0">
                <a:solidFill>
                  <a:srgbClr val="002060"/>
                </a:solidFill>
              </a:rPr>
              <a:t>31.03.2023 </a:t>
            </a:r>
            <a:r>
              <a:rPr lang="ru-RU" sz="2000" dirty="0" smtClean="0">
                <a:solidFill>
                  <a:srgbClr val="002060"/>
                </a:solidFill>
              </a:rPr>
              <a:t>подать </a:t>
            </a:r>
            <a:r>
              <a:rPr lang="ru-RU" sz="2000" b="1" dirty="0" smtClean="0">
                <a:solidFill>
                  <a:srgbClr val="002060"/>
                </a:solidFill>
              </a:rPr>
              <a:t>заявление о зачете </a:t>
            </a:r>
            <a:r>
              <a:rPr lang="ru-RU" sz="2000" dirty="0" smtClean="0">
                <a:solidFill>
                  <a:srgbClr val="002060"/>
                </a:solidFill>
              </a:rPr>
              <a:t>в счет исполнения будущих обязанностей на сумму СВ с доходов свыше 300 тыс. руб.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До </a:t>
            </a:r>
            <a:r>
              <a:rPr lang="ru-RU" sz="2000" b="1" dirty="0" smtClean="0">
                <a:solidFill>
                  <a:srgbClr val="002060"/>
                </a:solidFill>
              </a:rPr>
              <a:t>25.04.2023</a:t>
            </a:r>
            <a:r>
              <a:rPr lang="ru-RU" sz="2000" dirty="0" smtClean="0">
                <a:solidFill>
                  <a:srgbClr val="002060"/>
                </a:solidFill>
              </a:rPr>
              <a:t> подать </a:t>
            </a:r>
            <a:r>
              <a:rPr lang="ru-RU" sz="2000" b="1" dirty="0" smtClean="0">
                <a:solidFill>
                  <a:srgbClr val="002060"/>
                </a:solidFill>
              </a:rPr>
              <a:t>Уведомление</a:t>
            </a:r>
            <a:r>
              <a:rPr lang="ru-RU" sz="2000" dirty="0" smtClean="0">
                <a:solidFill>
                  <a:srgbClr val="002060"/>
                </a:solidFill>
              </a:rPr>
              <a:t> об исчисленных суммах УСН за </a:t>
            </a:r>
            <a:r>
              <a:rPr lang="en-US" sz="2000" dirty="0" smtClean="0">
                <a:solidFill>
                  <a:srgbClr val="002060"/>
                </a:solidFill>
              </a:rPr>
              <a:t>I</a:t>
            </a:r>
            <a:r>
              <a:rPr lang="ru-RU" sz="2000" dirty="0" smtClean="0">
                <a:solidFill>
                  <a:srgbClr val="002060"/>
                </a:solidFill>
              </a:rPr>
              <a:t> квартал 2023.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392" y="23488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СВ в фиксированном размере за 2022 год срок уплаты – 09.01.2023</a:t>
            </a:r>
          </a:p>
          <a:p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Уплачено 09.01.2023 - </a:t>
            </a:r>
            <a:r>
              <a:rPr lang="ru-RU" sz="1800" b="1" dirty="0" smtClean="0">
                <a:solidFill>
                  <a:srgbClr val="002060"/>
                </a:solidFill>
              </a:rPr>
              <a:t>43 211 </a:t>
            </a:r>
            <a:r>
              <a:rPr lang="ru-RU" sz="1800" dirty="0" smtClean="0">
                <a:solidFill>
                  <a:srgbClr val="002060"/>
                </a:solidFill>
              </a:rPr>
              <a:t>руб.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3992" y="2348880"/>
            <a:ext cx="4860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СВ с доходов свыше 300 тыс. руб. за 2022 год срок уплаты – 03.07.2023</a:t>
            </a:r>
          </a:p>
          <a:p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Уплачено на ЕНП 09.01.2023 – </a:t>
            </a:r>
            <a:r>
              <a:rPr lang="ru-RU" sz="1800" b="1" dirty="0" smtClean="0">
                <a:solidFill>
                  <a:srgbClr val="002060"/>
                </a:solidFill>
              </a:rPr>
              <a:t>16 800 </a:t>
            </a:r>
            <a:r>
              <a:rPr lang="ru-RU" sz="1800" dirty="0" smtClean="0">
                <a:solidFill>
                  <a:srgbClr val="002060"/>
                </a:solidFill>
              </a:rPr>
              <a:t>руб.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5444879" y="-960438"/>
            <a:ext cx="294129" cy="9649073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08969" y="4173471"/>
            <a:ext cx="516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УСН за </a:t>
            </a:r>
            <a:r>
              <a:rPr lang="en-US" sz="1800" b="1" dirty="0" smtClean="0">
                <a:solidFill>
                  <a:srgbClr val="002060"/>
                </a:solidFill>
              </a:rPr>
              <a:t>I</a:t>
            </a:r>
            <a:r>
              <a:rPr lang="ru-RU" sz="1800" b="1" dirty="0" smtClean="0">
                <a:solidFill>
                  <a:srgbClr val="002060"/>
                </a:solidFill>
              </a:rPr>
              <a:t> кв. 2023 года на сумму 200 000 руб.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0623" y="4997152"/>
            <a:ext cx="581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Сумма УСН в уведомлении к уплате – 139 989 руб.</a:t>
            </a:r>
          </a:p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100 000 – </a:t>
            </a:r>
            <a:r>
              <a:rPr lang="ru-RU" sz="1800" b="1" dirty="0" smtClean="0">
                <a:solidFill>
                  <a:srgbClr val="C00000"/>
                </a:solidFill>
              </a:rPr>
              <a:t>(43 211 + 16 800)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411924" y="4542803"/>
            <a:ext cx="432048" cy="398365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362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избежать подачи Уведомления и Заявления на зачет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392" y="2348880"/>
            <a:ext cx="3960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Уведомление об исчисленных суммах УСН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Уведомление об исчисленных суммах СВ за работников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Заявление о распоряжении сальдо путем зачета в счет исполнения предстоящих обязанностей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6140" y="2656656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Платежный документ – распоряжение с реквизитами: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КБК налога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ОКТМО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Отчетный период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Статус НП «02»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871864" y="3041377"/>
            <a:ext cx="1980220" cy="164776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Только в 2023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61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173897</TotalTime>
  <Words>541</Words>
  <Application>Microsoft Office PowerPoint</Application>
  <PresentationFormat>Широкоэкранный</PresentationFormat>
  <Paragraphs>79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Calibri</vt:lpstr>
      <vt:lpstr>Open Sans Light</vt:lpstr>
      <vt:lpstr>Open Sans</vt:lpstr>
      <vt:lpstr>Wingdings</vt:lpstr>
      <vt:lpstr>Arial</vt:lpstr>
      <vt:lpstr>Calibri Light</vt:lpstr>
      <vt:lpstr>Roboto Condensed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Кабак Виктория Вячеславовна</cp:lastModifiedBy>
  <cp:revision>2324</cp:revision>
  <cp:lastPrinted>2022-11-09T12:14:24Z</cp:lastPrinted>
  <dcterms:created xsi:type="dcterms:W3CDTF">2014-10-08T23:03:32Z</dcterms:created>
  <dcterms:modified xsi:type="dcterms:W3CDTF">2023-02-22T09:47:40Z</dcterms:modified>
</cp:coreProperties>
</file>