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5014" r:id="rId2"/>
  </p:sldMasterIdLst>
  <p:notesMasterIdLst>
    <p:notesMasterId r:id="rId8"/>
  </p:notesMasterIdLst>
  <p:handoutMasterIdLst>
    <p:handoutMasterId r:id="rId9"/>
  </p:handoutMasterIdLst>
  <p:sldIdLst>
    <p:sldId id="333" r:id="rId3"/>
    <p:sldId id="334" r:id="rId4"/>
    <p:sldId id="329" r:id="rId5"/>
    <p:sldId id="330" r:id="rId6"/>
    <p:sldId id="325" r:id="rId7"/>
  </p:sldIdLst>
  <p:sldSz cx="9144000" cy="5143500" type="screen16x9"/>
  <p:notesSz cx="6692900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41693" indent="119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684576" indent="119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027458" indent="119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370342" indent="119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1714415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057297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2400180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2743064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FFFF66"/>
    <a:srgbClr val="09040C"/>
    <a:srgbClr val="0033CC"/>
    <a:srgbClr val="0000CC"/>
    <a:srgbClr val="005AA9"/>
    <a:srgbClr val="92C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6" autoAdjust="0"/>
    <p:restoredTop sz="96433" autoAdjust="0"/>
  </p:normalViewPr>
  <p:slideViewPr>
    <p:cSldViewPr>
      <p:cViewPr varScale="1">
        <p:scale>
          <a:sx n="118" d="100"/>
          <a:sy n="118" d="100"/>
        </p:scale>
        <p:origin x="-480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9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309" cy="494902"/>
          </a:xfrm>
          <a:prstGeom prst="rect">
            <a:avLst/>
          </a:prstGeom>
        </p:spPr>
        <p:txBody>
          <a:bodyPr vert="horz" lIns="90797" tIns="45399" rIns="90797" bIns="453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1028" y="0"/>
            <a:ext cx="2900309" cy="494902"/>
          </a:xfrm>
          <a:prstGeom prst="rect">
            <a:avLst/>
          </a:prstGeom>
        </p:spPr>
        <p:txBody>
          <a:bodyPr vert="horz" lIns="90797" tIns="45399" rIns="90797" bIns="453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6AF15C-6CE9-4249-9F8A-1CFC95EFBFBF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998"/>
            <a:ext cx="2900309" cy="494902"/>
          </a:xfrm>
          <a:prstGeom prst="rect">
            <a:avLst/>
          </a:prstGeom>
        </p:spPr>
        <p:txBody>
          <a:bodyPr vert="horz" lIns="90797" tIns="45399" rIns="90797" bIns="453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91028" y="9372998"/>
            <a:ext cx="2900309" cy="494902"/>
          </a:xfrm>
          <a:prstGeom prst="rect">
            <a:avLst/>
          </a:prstGeom>
        </p:spPr>
        <p:txBody>
          <a:bodyPr vert="horz" wrap="square" lIns="90797" tIns="45399" rIns="90797" bIns="453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9EBA43-D341-42F4-BDF7-664095881B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83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00309" cy="493316"/>
          </a:xfrm>
          <a:prstGeom prst="rect">
            <a:avLst/>
          </a:prstGeom>
        </p:spPr>
        <p:txBody>
          <a:bodyPr vert="horz" lIns="90797" tIns="45399" rIns="90797" bIns="453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1028" y="1"/>
            <a:ext cx="2900309" cy="493316"/>
          </a:xfrm>
          <a:prstGeom prst="rect">
            <a:avLst/>
          </a:prstGeom>
        </p:spPr>
        <p:txBody>
          <a:bodyPr vert="horz" lIns="90797" tIns="45399" rIns="90797" bIns="453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B82A96-56A9-42F1-A461-D5A6815348D5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7" tIns="45399" rIns="90797" bIns="4539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821" y="4687293"/>
            <a:ext cx="5355258" cy="4441427"/>
          </a:xfrm>
          <a:prstGeom prst="rect">
            <a:avLst/>
          </a:prstGeom>
        </p:spPr>
        <p:txBody>
          <a:bodyPr vert="horz" lIns="90797" tIns="45399" rIns="90797" bIns="4539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998"/>
            <a:ext cx="2900309" cy="493315"/>
          </a:xfrm>
          <a:prstGeom prst="rect">
            <a:avLst/>
          </a:prstGeom>
        </p:spPr>
        <p:txBody>
          <a:bodyPr vert="horz" lIns="90797" tIns="45399" rIns="90797" bIns="453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1028" y="9372998"/>
            <a:ext cx="2900309" cy="493315"/>
          </a:xfrm>
          <a:prstGeom prst="rect">
            <a:avLst/>
          </a:prstGeom>
        </p:spPr>
        <p:txBody>
          <a:bodyPr vert="horz" wrap="square" lIns="90797" tIns="45399" rIns="90797" bIns="453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E1A227-2FA6-43B5-92C0-F25B1395FF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25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6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57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45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34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112" algn="l" defTabSz="6856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34" algn="l" defTabSz="6856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56" algn="l" defTabSz="6856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78" algn="l" defTabSz="6856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9" y="1205163"/>
            <a:ext cx="7320689" cy="3621940"/>
          </a:xfrm>
        </p:spPr>
        <p:txBody>
          <a:bodyPr/>
          <a:lstStyle>
            <a:lvl1pPr marL="238503" indent="0">
              <a:buFontTx/>
              <a:buNone/>
              <a:defRPr b="1">
                <a:latin typeface="+mj-lt"/>
              </a:defRPr>
            </a:lvl1pPr>
            <a:lvl2pPr marL="238503" indent="0">
              <a:defRPr>
                <a:latin typeface="+mj-lt"/>
              </a:defRPr>
            </a:lvl2pPr>
            <a:lvl3pPr marL="412438" indent="-170808">
              <a:defRPr>
                <a:latin typeface="+mj-lt"/>
              </a:defRPr>
            </a:lvl3pPr>
            <a:lvl4pPr marL="0" indent="236421">
              <a:defRPr>
                <a:latin typeface="+mj-lt"/>
              </a:defRPr>
            </a:lvl4pPr>
            <a:lvl5pPr marL="94152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11"/>
            <a:ext cx="7337901" cy="829352"/>
          </a:xfrm>
        </p:spPr>
        <p:txBody>
          <a:bodyPr/>
          <a:lstStyle>
            <a:lvl1pPr marL="0" marR="0" indent="0" defTabSz="6843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806456-A099-4DAF-9323-8C1C19703A2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9E777-373D-4847-8906-F4B855AE91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9" y="3845720"/>
            <a:ext cx="923925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097" tIns="30050" rIns="60097" bIns="30050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4271" eaLnBrk="1" hangingPunct="1">
              <a:defRPr/>
            </a:pPr>
            <a:endParaRPr lang="ru-RU" sz="160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7"/>
            <a:ext cx="7320689" cy="3621940"/>
          </a:xfrm>
        </p:spPr>
        <p:txBody>
          <a:bodyPr/>
          <a:lstStyle>
            <a:lvl1pPr marL="238927" indent="0">
              <a:buFontTx/>
              <a:buNone/>
              <a:defRPr b="1">
                <a:latin typeface="+mj-lt"/>
              </a:defRPr>
            </a:lvl1pPr>
            <a:lvl2pPr marL="236840" indent="2087">
              <a:defRPr>
                <a:latin typeface="+mj-lt"/>
              </a:defRPr>
            </a:lvl2pPr>
            <a:lvl3pPr marL="413166" indent="-171109">
              <a:tabLst/>
              <a:defRPr>
                <a:latin typeface="+mj-lt"/>
              </a:defRPr>
            </a:lvl3pPr>
            <a:lvl4pPr marL="0" indent="236840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6855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5BCDE4-44A5-45C9-B095-90853016E6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69153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84608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1902992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5975" y="1200150"/>
            <a:ext cx="3595688" cy="36266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4065" y="1200150"/>
            <a:ext cx="3595687" cy="36266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81029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28942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350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74331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725043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9" y="759381"/>
            <a:ext cx="7320689" cy="151847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2572292"/>
            <a:ext cx="7320689" cy="2254803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3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4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86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07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29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51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72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65114-99C9-4373-9CF6-6DCEB59FEE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5919220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54459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1" y="367905"/>
            <a:ext cx="1835150" cy="44588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7" y="367905"/>
            <a:ext cx="5356225" cy="44588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97308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3" y="1205154"/>
            <a:ext cx="3644897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BB6F30-074F-4A37-8A67-B763324C7C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8" y="1205154"/>
            <a:ext cx="3674753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58" indent="0">
              <a:buNone/>
              <a:defRPr sz="1500" b="1"/>
            </a:lvl2pPr>
            <a:lvl3pPr marL="684316" indent="0">
              <a:buNone/>
              <a:defRPr sz="1400" b="1"/>
            </a:lvl3pPr>
            <a:lvl4pPr marL="1026473" indent="0">
              <a:buNone/>
              <a:defRPr sz="1200" b="1"/>
            </a:lvl4pPr>
            <a:lvl5pPr marL="1368632" indent="0">
              <a:buNone/>
              <a:defRPr sz="1200" b="1"/>
            </a:lvl5pPr>
            <a:lvl6pPr marL="1710788" indent="0">
              <a:buNone/>
              <a:defRPr sz="1200" b="1"/>
            </a:lvl6pPr>
            <a:lvl7pPr marL="2052947" indent="0">
              <a:buNone/>
              <a:defRPr sz="1200" b="1"/>
            </a:lvl7pPr>
            <a:lvl8pPr marL="2395103" indent="0">
              <a:buNone/>
              <a:defRPr sz="1200" b="1"/>
            </a:lvl8pPr>
            <a:lvl9pPr marL="273725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8" y="1631157"/>
            <a:ext cx="3674753" cy="31959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6" y="1205154"/>
            <a:ext cx="3587825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58" indent="0">
              <a:buNone/>
              <a:defRPr sz="1500" b="1"/>
            </a:lvl2pPr>
            <a:lvl3pPr marL="684316" indent="0">
              <a:buNone/>
              <a:defRPr sz="1400" b="1"/>
            </a:lvl3pPr>
            <a:lvl4pPr marL="1026473" indent="0">
              <a:buNone/>
              <a:defRPr sz="1200" b="1"/>
            </a:lvl4pPr>
            <a:lvl5pPr marL="1368632" indent="0">
              <a:buNone/>
              <a:defRPr sz="1200" b="1"/>
            </a:lvl5pPr>
            <a:lvl6pPr marL="1710788" indent="0">
              <a:buNone/>
              <a:defRPr sz="1200" b="1"/>
            </a:lvl6pPr>
            <a:lvl7pPr marL="2052947" indent="0">
              <a:buNone/>
              <a:defRPr sz="1200" b="1"/>
            </a:lvl7pPr>
            <a:lvl8pPr marL="2395103" indent="0">
              <a:buNone/>
              <a:defRPr sz="1200" b="1"/>
            </a:lvl8pPr>
            <a:lvl9pPr marL="273725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6" y="1641073"/>
            <a:ext cx="3587825" cy="31860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7A655-11DE-479E-8ABC-8DE5B462AF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8315D3-EBFE-45C0-A79D-F9AF16DB8D5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1" y="4405315"/>
            <a:ext cx="566738" cy="488156"/>
          </a:xfrm>
        </p:spPr>
        <p:txBody>
          <a:bodyPr/>
          <a:lstStyle>
            <a:lvl1pPr>
              <a:defRPr/>
            </a:lvl1pPr>
          </a:lstStyle>
          <a:p>
            <a:fld id="{F7333C24-35D3-4FDD-8C3D-65E51663CB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158" indent="0">
              <a:buNone/>
              <a:defRPr sz="900"/>
            </a:lvl2pPr>
            <a:lvl3pPr marL="684316" indent="0">
              <a:buNone/>
              <a:defRPr sz="800"/>
            </a:lvl3pPr>
            <a:lvl4pPr marL="1026473" indent="0">
              <a:buNone/>
              <a:defRPr sz="700"/>
            </a:lvl4pPr>
            <a:lvl5pPr marL="1368632" indent="0">
              <a:buNone/>
              <a:defRPr sz="700"/>
            </a:lvl5pPr>
            <a:lvl6pPr marL="1710788" indent="0">
              <a:buNone/>
              <a:defRPr sz="700"/>
            </a:lvl6pPr>
            <a:lvl7pPr marL="2052947" indent="0">
              <a:buNone/>
              <a:defRPr sz="700"/>
            </a:lvl7pPr>
            <a:lvl8pPr marL="2395103" indent="0">
              <a:buNone/>
              <a:defRPr sz="700"/>
            </a:lvl8pPr>
            <a:lvl9pPr marL="273725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FA0ED-5EB1-4061-B2C7-C8E7532F26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158" indent="0">
              <a:buNone/>
              <a:defRPr sz="2100"/>
            </a:lvl2pPr>
            <a:lvl3pPr marL="684316" indent="0">
              <a:buNone/>
              <a:defRPr sz="1800"/>
            </a:lvl3pPr>
            <a:lvl4pPr marL="1026473" indent="0">
              <a:buNone/>
              <a:defRPr sz="1500"/>
            </a:lvl4pPr>
            <a:lvl5pPr marL="1368632" indent="0">
              <a:buNone/>
              <a:defRPr sz="1500"/>
            </a:lvl5pPr>
            <a:lvl6pPr marL="1710788" indent="0">
              <a:buNone/>
              <a:defRPr sz="1500"/>
            </a:lvl6pPr>
            <a:lvl7pPr marL="2052947" indent="0">
              <a:buNone/>
              <a:defRPr sz="1500"/>
            </a:lvl7pPr>
            <a:lvl8pPr marL="2395103" indent="0">
              <a:buNone/>
              <a:defRPr sz="1500"/>
            </a:lvl8pPr>
            <a:lvl9pPr marL="2737259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158" indent="0">
              <a:buNone/>
              <a:defRPr sz="900"/>
            </a:lvl2pPr>
            <a:lvl3pPr marL="684316" indent="0">
              <a:buNone/>
              <a:defRPr sz="800"/>
            </a:lvl3pPr>
            <a:lvl4pPr marL="1026473" indent="0">
              <a:buNone/>
              <a:defRPr sz="700"/>
            </a:lvl4pPr>
            <a:lvl5pPr marL="1368632" indent="0">
              <a:buNone/>
              <a:defRPr sz="700"/>
            </a:lvl5pPr>
            <a:lvl6pPr marL="1710788" indent="0">
              <a:buNone/>
              <a:defRPr sz="700"/>
            </a:lvl6pPr>
            <a:lvl7pPr marL="2052947" indent="0">
              <a:buNone/>
              <a:defRPr sz="700"/>
            </a:lvl7pPr>
            <a:lvl8pPr marL="2395103" indent="0">
              <a:buNone/>
              <a:defRPr sz="700"/>
            </a:lvl8pPr>
            <a:lvl9pPr marL="273725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0F8EB-A2B2-4311-8D7C-9B6F13DFFF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5E81-D055-4E79-A4E1-1DA00CBCB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2"/>
            <a:ext cx="73437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33" tIns="34217" rIns="68433" bIns="34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33" tIns="34217" rIns="68433" bIns="34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433" tIns="34217" rIns="68433" bIns="34217" rtlCol="0" anchor="ctr"/>
          <a:lstStyle>
            <a:lvl1pPr algn="l" defTabSz="68431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66B3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433" tIns="34217" rIns="68433" bIns="34217" rtlCol="0" anchor="ctr"/>
          <a:lstStyle>
            <a:lvl1pPr algn="ctr" defTabSz="68431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66B3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2"/>
            <a:ext cx="619125" cy="473869"/>
          </a:xfrm>
          <a:prstGeom prst="rect">
            <a:avLst/>
          </a:prstGeom>
        </p:spPr>
        <p:txBody>
          <a:bodyPr vert="horz" wrap="square" lIns="68433" tIns="34217" rIns="68433" bIns="34217" numCol="1" anchor="ctr" anchorCtr="0" compatLnSpc="1">
            <a:prstTxWarp prst="textNoShape">
              <a:avLst/>
            </a:prstTxWarp>
            <a:normAutofit/>
          </a:bodyPr>
          <a:lstStyle>
            <a:lvl1pPr algn="ctr" defTabSz="682195" eaLnBrk="1" hangingPunct="1">
              <a:lnSpc>
                <a:spcPts val="1575"/>
              </a:lnSpc>
              <a:defRPr sz="1800">
                <a:solidFill>
                  <a:srgbClr val="FFFFFF"/>
                </a:solidFill>
              </a:defRPr>
            </a:lvl1pPr>
          </a:lstStyle>
          <a:p>
            <a:fld id="{8FAD1655-2B77-4B93-B117-439A834029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8" r:id="rId2"/>
    <p:sldLayoutId id="2147485009" r:id="rId3"/>
    <p:sldLayoutId id="2147484993" r:id="rId4"/>
    <p:sldLayoutId id="2147485010" r:id="rId5"/>
    <p:sldLayoutId id="2147485011" r:id="rId6"/>
    <p:sldLayoutId id="2147484994" r:id="rId7"/>
    <p:sldLayoutId id="2147484995" r:id="rId8"/>
    <p:sldLayoutId id="2147484996" r:id="rId9"/>
    <p:sldLayoutId id="2147484997" r:id="rId10"/>
    <p:sldLayoutId id="2147485013" r:id="rId11"/>
  </p:sldLayoutIdLst>
  <p:hf hdr="0" ftr="0" dt="0"/>
  <p:txStyles>
    <p:titleStyle>
      <a:lvl1pPr algn="l" defTabSz="682195" rtl="0" eaLnBrk="0" fontAlgn="base" hangingPunct="0">
        <a:lnSpc>
          <a:spcPts val="3413"/>
        </a:lnSpc>
        <a:spcBef>
          <a:spcPct val="0"/>
        </a:spcBef>
        <a:spcAft>
          <a:spcPct val="0"/>
        </a:spcAft>
        <a:defRPr sz="2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82195" rtl="0" eaLnBrk="0" fontAlgn="base" hangingPunct="0">
        <a:lnSpc>
          <a:spcPts val="341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Calibri" pitchFamily="34" charset="0"/>
        </a:defRPr>
      </a:lvl2pPr>
      <a:lvl3pPr algn="l" defTabSz="682195" rtl="0" eaLnBrk="0" fontAlgn="base" hangingPunct="0">
        <a:lnSpc>
          <a:spcPts val="341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Calibri" pitchFamily="34" charset="0"/>
        </a:defRPr>
      </a:lvl3pPr>
      <a:lvl4pPr algn="l" defTabSz="682195" rtl="0" eaLnBrk="0" fontAlgn="base" hangingPunct="0">
        <a:lnSpc>
          <a:spcPts val="341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Calibri" pitchFamily="34" charset="0"/>
        </a:defRPr>
      </a:lvl4pPr>
      <a:lvl5pPr algn="l" defTabSz="682195" rtl="0" eaLnBrk="0" fontAlgn="base" hangingPunct="0">
        <a:lnSpc>
          <a:spcPts val="3413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Calibri" pitchFamily="34" charset="0"/>
        </a:defRPr>
      </a:lvl5pPr>
      <a:lvl6pPr marL="299953" algn="l" defTabSz="684271" rtl="0" fontAlgn="base">
        <a:lnSpc>
          <a:spcPts val="3415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Calibri" pitchFamily="34" charset="0"/>
        </a:defRPr>
      </a:lvl6pPr>
      <a:lvl7pPr marL="599903" algn="l" defTabSz="684271" rtl="0" fontAlgn="base">
        <a:lnSpc>
          <a:spcPts val="3415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Calibri" pitchFamily="34" charset="0"/>
        </a:defRPr>
      </a:lvl7pPr>
      <a:lvl8pPr marL="899861" algn="l" defTabSz="684271" rtl="0" fontAlgn="base">
        <a:lnSpc>
          <a:spcPts val="3415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Calibri" pitchFamily="34" charset="0"/>
        </a:defRPr>
      </a:lvl8pPr>
      <a:lvl9pPr marL="1199815" algn="l" defTabSz="684271" rtl="0" fontAlgn="base">
        <a:lnSpc>
          <a:spcPts val="3415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Calibri" pitchFamily="34" charset="0"/>
        </a:defRPr>
      </a:lvl9pPr>
    </p:titleStyle>
    <p:bodyStyle>
      <a:lvl1pPr marL="236923" indent="-236923" algn="l" defTabSz="68219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36923" indent="103580" algn="l" defTabSz="68219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2pPr>
      <a:lvl3pPr marL="465512" indent="-169061" algn="l" defTabSz="6821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04F53"/>
          </a:solidFill>
          <a:latin typeface="+mj-lt"/>
          <a:ea typeface="+mn-ea"/>
          <a:cs typeface="+mn-cs"/>
        </a:defRPr>
      </a:lvl3pPr>
      <a:lvl4pPr marL="1198900" indent="-963168" algn="just" defTabSz="682195" rtl="0" eaLnBrk="0" fontAlgn="base" hangingPunct="0">
        <a:lnSpc>
          <a:spcPts val="1181"/>
        </a:lnSpc>
        <a:spcBef>
          <a:spcPts val="263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4pPr>
      <a:lvl5pPr marL="939356" indent="429795" algn="l" defTabSz="682195" rtl="0" eaLnBrk="0" fontAlgn="base" hangingPunct="0">
        <a:lnSpc>
          <a:spcPts val="1181"/>
        </a:lnSpc>
        <a:spcBef>
          <a:spcPts val="263"/>
        </a:spcBef>
        <a:spcAft>
          <a:spcPct val="0"/>
        </a:spcAft>
        <a:buFont typeface="Arial" pitchFamily="34" charset="0"/>
        <a:defRPr sz="900" kern="1200">
          <a:solidFill>
            <a:srgbClr val="8D8C90"/>
          </a:solidFill>
          <a:latin typeface="+mj-lt"/>
          <a:ea typeface="+mn-ea"/>
          <a:cs typeface="+mn-cs"/>
        </a:defRPr>
      </a:lvl5pPr>
      <a:lvl6pPr marL="1881866" indent="-171079" algn="l" defTabSz="6843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024" indent="-171079" algn="l" defTabSz="6843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183" indent="-171079" algn="l" defTabSz="6843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340" indent="-171079" algn="l" defTabSz="6843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58" algn="l" defTabSz="684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316" algn="l" defTabSz="684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73" algn="l" defTabSz="684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632" algn="l" defTabSz="684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788" algn="l" defTabSz="684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947" algn="l" defTabSz="684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103" algn="l" defTabSz="684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259" algn="l" defTabSz="684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2"/>
            <a:ext cx="9142412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7904"/>
            <a:ext cx="7343775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22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2791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12791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791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791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791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7189" algn="l" defTabSz="912791" rtl="0" fontAlgn="base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378" algn="l" defTabSz="912791" rtl="0" fontAlgn="base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566" algn="l" defTabSz="912791" rtl="0" fontAlgn="base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754" algn="l" defTabSz="912791" rtl="0" fontAlgn="base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492" indent="-317492" algn="l" defTabSz="912791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7492" indent="139697" algn="l" defTabSz="91279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>
          <a:solidFill>
            <a:srgbClr val="504F53"/>
          </a:solidFill>
          <a:latin typeface="+mn-lt"/>
        </a:defRPr>
      </a:lvl2pPr>
      <a:lvl3pPr marL="623873" indent="-227007" algn="l" defTabSz="91279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rgbClr val="504F53"/>
          </a:solidFill>
          <a:latin typeface="+mn-lt"/>
        </a:defRPr>
      </a:lvl3pPr>
      <a:lvl4pPr marL="1600160" indent="-1285843" algn="just" defTabSz="912791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–"/>
        <a:defRPr sz="1400">
          <a:solidFill>
            <a:srgbClr val="504F53"/>
          </a:solidFill>
          <a:latin typeface="+mn-lt"/>
        </a:defRPr>
      </a:lvl4pPr>
      <a:lvl5pPr marL="1257269" indent="571486" algn="l" defTabSz="912791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5pPr>
      <a:lvl6pPr marL="1714457" indent="571486" algn="l" defTabSz="912791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6pPr>
      <a:lvl7pPr marL="2171646" indent="571486" algn="l" defTabSz="912791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7pPr>
      <a:lvl8pPr marL="2628834" indent="571486" algn="l" defTabSz="912791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8pPr>
      <a:lvl9pPr marL="3086023" indent="571486" algn="l" defTabSz="912791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2" y="1923678"/>
            <a:ext cx="4939165" cy="4770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altLang="ru-RU" sz="2500" b="1" dirty="0">
                <a:solidFill>
                  <a:srgbClr val="FFFFFF"/>
                </a:solidFill>
                <a:latin typeface="Arial Narrow" pitchFamily="34" charset="0"/>
              </a:rPr>
              <a:t>УФНС России по Иркутской области</a:t>
            </a:r>
            <a:endParaRPr lang="ru-RU" sz="25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25756"/>
            <a:ext cx="8424936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782292" eaLnBrk="1" fontAlgn="auto" hangingPunct="1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Электронные сервисы ФНС России, как инструмент обеспечения эффективности процедур банкротства должников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920" y="3795886"/>
            <a:ext cx="8424936" cy="36932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Заместитель начальника отдела обеспечения процедур банкротства Н.Б. </a:t>
            </a:r>
            <a:r>
              <a:rPr lang="ru-RU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Забелинская</a:t>
            </a:r>
            <a:endParaRPr lang="ru-RU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81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12574"/>
            <a:ext cx="7337192" cy="829352"/>
          </a:xfrm>
        </p:spPr>
        <p:txBody>
          <a:bodyPr/>
          <a:lstStyle/>
          <a:p>
            <a:pPr algn="ctr"/>
            <a:r>
              <a:rPr lang="ru-RU" sz="2700" dirty="0" smtClean="0">
                <a:latin typeface="Arial Narrow" pitchFamily="34" charset="0"/>
              </a:rPr>
              <a:t>Информационный сервис «Проверь арбитражного  управляющего»</a:t>
            </a:r>
            <a:endParaRPr lang="ru-RU" sz="27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443958"/>
            <a:ext cx="7722858" cy="504056"/>
          </a:xfrm>
          <a:prstGeom prst="rect">
            <a:avLst/>
          </a:prstGeom>
        </p:spPr>
        <p:txBody>
          <a:bodyPr vert="horz" wrap="square" lIns="78226" tIns="39113" rIns="78226" bIns="39113" rtlCol="0" anchor="ctr">
            <a:normAutofit fontScale="92500" lnSpcReduction="20000"/>
          </a:bodyPr>
          <a:lstStyle/>
          <a:p>
            <a:pPr marL="514325" indent="-514325" defTabSz="78225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5AA9"/>
                </a:solidFill>
                <a:latin typeface="Arial Narrow" pitchFamily="34" charset="0"/>
                <a:ea typeface="+mj-ea"/>
                <a:cs typeface="+mj-cs"/>
              </a:rPr>
              <a:t>Бесплатный доступ;</a:t>
            </a:r>
          </a:p>
          <a:p>
            <a:pPr marL="514325" indent="-514325" defTabSz="78225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5AA9"/>
                </a:solidFill>
                <a:latin typeface="Arial Narrow" pitchFamily="34" charset="0"/>
                <a:ea typeface="+mj-ea"/>
                <a:cs typeface="+mj-cs"/>
              </a:rPr>
              <a:t>Удобный интерфейс;</a:t>
            </a:r>
          </a:p>
          <a:p>
            <a:pPr defTabSz="782254" eaLnBrk="1" fontAlgn="auto" hangingPunct="1">
              <a:spcAft>
                <a:spcPts val="0"/>
              </a:spcAft>
            </a:pPr>
            <a:endParaRPr lang="ru-RU" b="1" dirty="0">
              <a:solidFill>
                <a:srgbClr val="005AA9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247" t="3599" r="247" b="3599"/>
          <a:stretch/>
        </p:blipFill>
        <p:spPr>
          <a:xfrm>
            <a:off x="1331640" y="1275606"/>
            <a:ext cx="6336704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059582"/>
            <a:ext cx="2334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https</a:t>
            </a:r>
            <a:r>
              <a:rPr lang="ru-RU" sz="1400" b="1" dirty="0">
                <a:latin typeface="Arial Narrow" pitchFamily="34" charset="0"/>
              </a:rPr>
              <a:t>://</a:t>
            </a:r>
            <a:r>
              <a:rPr lang="ru-RU" sz="1400" b="1" dirty="0" smtClean="0">
                <a:latin typeface="Arial Narrow" pitchFamily="34" charset="0"/>
              </a:rPr>
              <a:t>service.nalog.ru/pau.do</a:t>
            </a: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662" y="1103840"/>
            <a:ext cx="5623142" cy="263309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7494"/>
            <a:ext cx="7337192" cy="648072"/>
          </a:xfrm>
        </p:spPr>
        <p:txBody>
          <a:bodyPr/>
          <a:lstStyle/>
          <a:p>
            <a:pPr algn="ctr"/>
            <a:r>
              <a:rPr lang="ru-RU" sz="2700" dirty="0">
                <a:latin typeface="Arial Narrow" pitchFamily="34" charset="0"/>
              </a:rPr>
              <a:t>Пилотный проект «Имущество должников»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550" y="3635621"/>
            <a:ext cx="7722858" cy="1404156"/>
          </a:xfrm>
          <a:prstGeom prst="rect">
            <a:avLst/>
          </a:prstGeom>
        </p:spPr>
        <p:txBody>
          <a:bodyPr vert="horz" wrap="square" lIns="78226" tIns="39113" rIns="78226" bIns="39113" rtlCol="0" anchor="ctr">
            <a:normAutofit fontScale="47500" lnSpcReduction="20000"/>
          </a:bodyPr>
          <a:lstStyle/>
          <a:p>
            <a:pPr marL="514325" indent="-514325" defTabSz="78225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Бесплатный доступ;</a:t>
            </a:r>
          </a:p>
          <a:p>
            <a:pPr marL="514325" indent="-514325" defTabSz="78225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Удобный интерфейс;</a:t>
            </a:r>
          </a:p>
          <a:p>
            <a:pPr marL="514325" indent="-514325" defTabSz="78225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Автоматическое добавление информации, размещаемой в ЕФРСБ;</a:t>
            </a:r>
          </a:p>
          <a:p>
            <a:pPr marL="514325" indent="-514325" defTabSz="78225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Подтверждение достоверности сведений уполномоченным органом.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2947" y="987574"/>
            <a:ext cx="19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https</a:t>
            </a:r>
            <a:r>
              <a:rPr lang="ru-RU" sz="1400" b="1" dirty="0">
                <a:latin typeface="Arial Narrow" pitchFamily="34" charset="0"/>
              </a:rPr>
              <a:t>://</a:t>
            </a:r>
            <a:r>
              <a:rPr lang="en-US" sz="1400" b="1" dirty="0">
                <a:latin typeface="Arial Narrow" pitchFamily="34" charset="0"/>
              </a:rPr>
              <a:t>www</a:t>
            </a:r>
            <a:r>
              <a:rPr lang="ru-RU" sz="1400" b="1" dirty="0">
                <a:latin typeface="Arial Narrow" pitchFamily="34" charset="0"/>
              </a:rPr>
              <a:t>.</a:t>
            </a:r>
            <a:r>
              <a:rPr lang="en-US" sz="1400" b="1" dirty="0" err="1">
                <a:latin typeface="Arial Narrow" pitchFamily="34" charset="0"/>
              </a:rPr>
              <a:t>kartoteka</a:t>
            </a:r>
            <a:r>
              <a:rPr lang="ru-RU" sz="1400" b="1" dirty="0">
                <a:latin typeface="Arial Narrow" pitchFamily="34" charset="0"/>
              </a:rPr>
              <a:t>.</a:t>
            </a:r>
            <a:r>
              <a:rPr lang="en-US" sz="1400" b="1" dirty="0" err="1">
                <a:latin typeface="Arial Narrow" pitchFamily="34" charset="0"/>
              </a:rPr>
              <a:t>ru</a:t>
            </a: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Подготовка к запуску Сервиса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3749" y="1059583"/>
            <a:ext cx="6047016" cy="17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03751" y="2879006"/>
            <a:ext cx="6047015" cy="200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5" y="3213012"/>
            <a:ext cx="1368989" cy="1226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5" y="1205156"/>
            <a:ext cx="1075295" cy="13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6" y="1398951"/>
            <a:ext cx="7320689" cy="3621940"/>
          </a:xfrm>
        </p:spPr>
        <p:txBody>
          <a:bodyPr/>
          <a:lstStyle/>
          <a:p>
            <a:pPr marL="581810" indent="-342884" algn="just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Сохранить условия, </a:t>
            </a:r>
            <a:r>
              <a:rPr lang="ru-RU" b="0" dirty="0" smtClean="0">
                <a:latin typeface="Arial Narrow" pitchFamily="34" charset="0"/>
              </a:rPr>
              <a:t>необходимые для осуществления должником предпринимательской деятельности;</a:t>
            </a:r>
            <a:endParaRPr lang="ru-RU" b="0" dirty="0">
              <a:latin typeface="Arial Narrow" pitchFamily="34" charset="0"/>
            </a:endParaRPr>
          </a:p>
          <a:p>
            <a:pPr marL="581810" indent="-342884" algn="just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Защитить </a:t>
            </a:r>
            <a:r>
              <a:rPr lang="ru-RU" dirty="0">
                <a:latin typeface="Arial Narrow" pitchFamily="34" charset="0"/>
              </a:rPr>
              <a:t>интересы каждого кредитора</a:t>
            </a:r>
            <a:r>
              <a:rPr lang="ru-RU" b="0" dirty="0">
                <a:latin typeface="Arial Narrow" pitchFamily="34" charset="0"/>
              </a:rPr>
              <a:t> от неправомерных действий должника и других кредиторов, обеспечив сохранность имущества и </a:t>
            </a:r>
            <a:r>
              <a:rPr lang="ru-RU" sz="3000" u="sng" dirty="0">
                <a:latin typeface="Arial Narrow" pitchFamily="34" charset="0"/>
              </a:rPr>
              <a:t>СПРАВЕДЛИВОЕ</a:t>
            </a:r>
            <a:r>
              <a:rPr lang="ru-RU" sz="3000" b="0" dirty="0">
                <a:latin typeface="Arial Narrow" pitchFamily="34" charset="0"/>
              </a:rPr>
              <a:t> </a:t>
            </a:r>
            <a:r>
              <a:rPr lang="ru-RU" b="0" dirty="0">
                <a:latin typeface="Arial Narrow" pitchFamily="34" charset="0"/>
              </a:rPr>
              <a:t>его распределение между кредиторами</a:t>
            </a:r>
            <a:r>
              <a:rPr lang="ru-RU" b="0" dirty="0" smtClean="0">
                <a:latin typeface="Arial Narrow" pitchFamily="34" charset="0"/>
              </a:rPr>
              <a:t>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Narrow" pitchFamily="34" charset="0"/>
              </a:rPr>
              <a:t>Задачи института банкротства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345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Present_FNS2012_A4">
  <a:themeElements>
    <a:clrScheme name="1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10858</TotalTime>
  <Words>114</Words>
  <Application>Microsoft Office PowerPoint</Application>
  <PresentationFormat>Экран (16:9)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1_Present_FNS2012_A4</vt:lpstr>
      <vt:lpstr>3_Present_FNS2012_A4</vt:lpstr>
      <vt:lpstr>Презентация PowerPoint</vt:lpstr>
      <vt:lpstr>Информационный сервис «Проверь арбитражного  управляющего»</vt:lpstr>
      <vt:lpstr>Пилотный проект «Имущество должников»</vt:lpstr>
      <vt:lpstr>Подготовка к запуску Сервиса</vt:lpstr>
      <vt:lpstr>Задачи института банкротства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обжалованных в Суде решений об отказе в госрегистрации</dc:title>
  <dc:creator>Чекмышев Константин Николаевич</dc:creator>
  <cp:lastModifiedBy>Мышкова Елена Сергеевна</cp:lastModifiedBy>
  <cp:revision>393</cp:revision>
  <cp:lastPrinted>2019-04-22T11:22:39Z</cp:lastPrinted>
  <dcterms:created xsi:type="dcterms:W3CDTF">2014-08-19T16:23:54Z</dcterms:created>
  <dcterms:modified xsi:type="dcterms:W3CDTF">2019-06-14T05:24:59Z</dcterms:modified>
</cp:coreProperties>
</file>