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01" r:id="rId2"/>
    <p:sldMasterId id="2147483714" r:id="rId3"/>
    <p:sldMasterId id="2147483727" r:id="rId4"/>
    <p:sldMasterId id="2147483740" r:id="rId5"/>
  </p:sldMasterIdLst>
  <p:notesMasterIdLst>
    <p:notesMasterId r:id="rId20"/>
  </p:notesMasterIdLst>
  <p:sldIdLst>
    <p:sldId id="409" r:id="rId6"/>
    <p:sldId id="408" r:id="rId7"/>
    <p:sldId id="392" r:id="rId8"/>
    <p:sldId id="397" r:id="rId9"/>
    <p:sldId id="393" r:id="rId10"/>
    <p:sldId id="394" r:id="rId11"/>
    <p:sldId id="396" r:id="rId12"/>
    <p:sldId id="399" r:id="rId13"/>
    <p:sldId id="400" r:id="rId14"/>
    <p:sldId id="401" r:id="rId15"/>
    <p:sldId id="404" r:id="rId16"/>
    <p:sldId id="405" r:id="rId17"/>
    <p:sldId id="403" r:id="rId18"/>
    <p:sldId id="406" r:id="rId19"/>
  </p:sldIdLst>
  <p:sldSz cx="10325100" cy="7150100"/>
  <p:notesSz cx="6797675" cy="9926638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2" userDrawn="1">
          <p15:clr>
            <a:srgbClr val="A4A3A4"/>
          </p15:clr>
        </p15:guide>
        <p15:guide id="2" pos="3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ADB"/>
    <a:srgbClr val="F5801F"/>
    <a:srgbClr val="ECECEC"/>
    <a:srgbClr val="779DCB"/>
    <a:srgbClr val="6898C0"/>
    <a:srgbClr val="FF9429"/>
    <a:srgbClr val="FF7D25"/>
    <a:srgbClr val="B6C8E8"/>
    <a:srgbClr val="618CB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-1068" y="-90"/>
      </p:cViewPr>
      <p:guideLst>
        <p:guide orient="horz" pos="2252"/>
        <p:guide pos="3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9 месяцев </a:t>
            </a:r>
            <a:r>
              <a:rPr lang="ru-RU" dirty="0" smtClean="0"/>
              <a:t>2021 </a:t>
            </a:r>
            <a:r>
              <a:rPr lang="ru-RU" dirty="0"/>
              <a:t>года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(487 жалоб –                                          1 354 871 тыс. руб.)</a:t>
            </a:r>
            <a:endParaRPr lang="ru-RU" dirty="0"/>
          </a:p>
        </c:rich>
      </c:tx>
      <c:layout>
        <c:manualLayout>
          <c:xMode val="edge"/>
          <c:yMode val="edge"/>
          <c:x val="8.75087037037037E-2"/>
          <c:y val="0.7761111111111110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2021 года (487)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КНП</c:v>
                </c:pt>
                <c:pt idx="1">
                  <c:v>ВНП</c:v>
                </c:pt>
                <c:pt idx="2">
                  <c:v>обнаружение фактов (ст. 101.4 НК РФ)</c:v>
                </c:pt>
                <c:pt idx="3">
                  <c:v>иные ненормативные акты, действия/ бездействие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24</c:v>
                </c:pt>
                <c:pt idx="2">
                  <c:v>120</c:v>
                </c:pt>
                <c:pt idx="3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61691707728137"/>
          <c:y val="2.7499999999999926E-4"/>
          <c:w val="0.37504149065874698"/>
          <c:h val="0.94856759259259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9 месяцев </a:t>
            </a:r>
            <a:r>
              <a:rPr lang="ru-RU" dirty="0" smtClean="0"/>
              <a:t>2022 </a:t>
            </a:r>
            <a:r>
              <a:rPr lang="ru-RU" dirty="0"/>
              <a:t>года </a:t>
            </a:r>
            <a:r>
              <a:rPr lang="ru-RU" dirty="0" smtClean="0"/>
              <a:t>  (845 жалоб – 1 887 648 тыс. руб. )</a:t>
            </a:r>
            <a:endParaRPr lang="ru-RU" dirty="0"/>
          </a:p>
        </c:rich>
      </c:tx>
      <c:layout>
        <c:manualLayout>
          <c:xMode val="edge"/>
          <c:yMode val="edge"/>
          <c:x val="0.28501351338255271"/>
          <c:y val="0.8111557015059731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7037037037037E-2"/>
          <c:y val="0.1443214814814815"/>
          <c:w val="0.82596296296296301"/>
          <c:h val="0.749845185185185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2022 года (845)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КНП</c:v>
                </c:pt>
                <c:pt idx="1">
                  <c:v>ВНП</c:v>
                </c:pt>
                <c:pt idx="2">
                  <c:v>обнаружение фактов (ст. 101.4 НК РФ)</c:v>
                </c:pt>
                <c:pt idx="3">
                  <c:v>иные ненормативные акты, действия/ бездействие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</c:v>
                </c:pt>
                <c:pt idx="1">
                  <c:v>38</c:v>
                </c:pt>
                <c:pt idx="2">
                  <c:v>78</c:v>
                </c:pt>
                <c:pt idx="3">
                  <c:v>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9 месяцев </a:t>
            </a:r>
            <a:r>
              <a:rPr lang="ru-RU" dirty="0" smtClean="0"/>
              <a:t>2021 </a:t>
            </a:r>
            <a:r>
              <a:rPr lang="ru-RU" dirty="0"/>
              <a:t>года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(176 обращений)</a:t>
            </a:r>
            <a:endParaRPr lang="ru-RU" dirty="0"/>
          </a:p>
        </c:rich>
      </c:tx>
      <c:layout>
        <c:manualLayout>
          <c:xMode val="edge"/>
          <c:yMode val="edge"/>
          <c:x val="8.0557454704769209E-3"/>
          <c:y val="0.9077117572692794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2021 года (188)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№ 210-ФЗ</c:v>
                </c:pt>
                <c:pt idx="1">
                  <c:v>№ 59-ФЗ</c:v>
                </c:pt>
                <c:pt idx="2">
                  <c:v>КоАП РФ</c:v>
                </c:pt>
                <c:pt idx="3">
                  <c:v>№ 129-ФЗ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9</c:v>
                </c:pt>
                <c:pt idx="3">
                  <c:v>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87410323223686"/>
          <c:y val="0.71795024478901026"/>
          <c:w val="0.23973586928394514"/>
          <c:h val="0.282049847392248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9 месяцев </a:t>
            </a:r>
            <a:r>
              <a:rPr lang="ru-RU" dirty="0" smtClean="0"/>
              <a:t>2022 </a:t>
            </a:r>
            <a:r>
              <a:rPr lang="ru-RU" dirty="0"/>
              <a:t>года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(116</a:t>
            </a:r>
            <a:r>
              <a:rPr lang="ru-RU" baseline="0" dirty="0" smtClean="0"/>
              <a:t> </a:t>
            </a:r>
            <a:r>
              <a:rPr lang="ru-RU" dirty="0" smtClean="0"/>
              <a:t>обращений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218979036055794"/>
          <c:y val="0.842747935741385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2022 года (116 обращений)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№ 210-ФЗ</c:v>
                </c:pt>
                <c:pt idx="1">
                  <c:v>№ 59-ФЗ</c:v>
                </c:pt>
                <c:pt idx="2">
                  <c:v>КоАП РФ</c:v>
                </c:pt>
                <c:pt idx="3">
                  <c:v>№ 129-ФЗ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43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9 месяцев 2021 года</c:v>
                </c:pt>
                <c:pt idx="4">
                  <c:v>9 месяцев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711</c:v>
                </c:pt>
                <c:pt idx="1">
                  <c:v>595</c:v>
                </c:pt>
                <c:pt idx="2">
                  <c:v>475</c:v>
                </c:pt>
                <c:pt idx="3">
                  <c:v>487</c:v>
                </c:pt>
                <c:pt idx="4">
                  <c:v>845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исковые заявления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33281391544335E-2"/>
                  <c:y val="7.585335018963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551612610870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11401522001614E-2"/>
                  <c:y val="5.0568900126423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129121217601292E-2"/>
                  <c:y val="-5.0568900126422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455161261087147E-2"/>
                  <c:y val="9.2708579254355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9 месяцев 2021 года</c:v>
                </c:pt>
                <c:pt idx="4">
                  <c:v>9 месяцев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218</c:v>
                </c:pt>
                <c:pt idx="1">
                  <c:v>175</c:v>
                </c:pt>
                <c:pt idx="2">
                  <c:v>117</c:v>
                </c:pt>
                <c:pt idx="3">
                  <c:v>57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197376"/>
        <c:axId val="42198912"/>
        <c:axId val="0"/>
      </c:bar3DChart>
      <c:catAx>
        <c:axId val="42197376"/>
        <c:scaling>
          <c:orientation val="minMax"/>
        </c:scaling>
        <c:delete val="0"/>
        <c:axPos val="b"/>
        <c:majorTickMark val="out"/>
        <c:minorTickMark val="none"/>
        <c:tickLblPos val="nextTo"/>
        <c:crossAx val="42198912"/>
        <c:crosses val="autoZero"/>
        <c:auto val="1"/>
        <c:lblAlgn val="ctr"/>
        <c:lblOffset val="100"/>
        <c:noMultiLvlLbl val="0"/>
      </c:catAx>
      <c:valAx>
        <c:axId val="421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97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8"/>
            <a:ext cx="2946189" cy="497923"/>
          </a:xfrm>
          <a:prstGeom prst="rect">
            <a:avLst/>
          </a:prstGeom>
        </p:spPr>
        <p:txBody>
          <a:bodyPr vert="horz" lIns="91499" tIns="45752" rIns="91499" bIns="457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00" y="8"/>
            <a:ext cx="2946189" cy="497923"/>
          </a:xfrm>
          <a:prstGeom prst="rect">
            <a:avLst/>
          </a:prstGeom>
        </p:spPr>
        <p:txBody>
          <a:bodyPr vert="horz" lIns="91499" tIns="45752" rIns="91499" bIns="45752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9" tIns="45752" rIns="91499" bIns="45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4"/>
          </a:xfrm>
          <a:prstGeom prst="rect">
            <a:avLst/>
          </a:prstGeom>
        </p:spPr>
        <p:txBody>
          <a:bodyPr vert="horz" lIns="91499" tIns="45752" rIns="91499" bIns="45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28725"/>
            <a:ext cx="2946189" cy="497922"/>
          </a:xfrm>
          <a:prstGeom prst="rect">
            <a:avLst/>
          </a:prstGeom>
        </p:spPr>
        <p:txBody>
          <a:bodyPr vert="horz" lIns="91499" tIns="45752" rIns="91499" bIns="457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00" y="9428725"/>
            <a:ext cx="2946189" cy="497922"/>
          </a:xfrm>
          <a:prstGeom prst="rect">
            <a:avLst/>
          </a:prstGeom>
        </p:spPr>
        <p:txBody>
          <a:bodyPr vert="horz" lIns="91499" tIns="45752" rIns="91499" bIns="45752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4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3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3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0325100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577972" y="2574050"/>
            <a:ext cx="4715924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4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32214" y="5157341"/>
            <a:ext cx="489367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732214" y="6493020"/>
            <a:ext cx="489367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26693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7"/>
            <a:ext cx="9577605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047" y="6507915"/>
            <a:ext cx="53373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6" y="1600498"/>
            <a:ext cx="4562045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6" y="2267508"/>
            <a:ext cx="4562045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7" y="1600498"/>
            <a:ext cx="4563837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7" y="2267508"/>
            <a:ext cx="4563837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32297" y="5158097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32297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7"/>
            <a:ext cx="9577605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421" y="6508165"/>
            <a:ext cx="533798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79"/>
            <a:ext cx="3396887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4"/>
            <a:ext cx="5772018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8"/>
            <a:ext cx="3396887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2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9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0325100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78586" y="2573706"/>
            <a:ext cx="4714861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smtClean="0">
                <a:solidFill>
                  <a:srgbClr val="FFFFFF"/>
                </a:solidFill>
              </a:rPr>
            </a:br>
            <a:r>
              <a:rPr lang="ru-RU" altLang="ru-RU" sz="2033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3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32214" y="5157341"/>
            <a:ext cx="489367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732214" y="6493020"/>
            <a:ext cx="489367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26693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6"/>
            <a:ext cx="9577605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047" y="6507915"/>
            <a:ext cx="53373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6" y="1600498"/>
            <a:ext cx="4562045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6" y="2267508"/>
            <a:ext cx="4562045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6" y="1600498"/>
            <a:ext cx="4563837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6" y="2267508"/>
            <a:ext cx="4563837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8"/>
            <a:ext cx="8776335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79"/>
            <a:ext cx="3396887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3"/>
            <a:ext cx="5772018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7"/>
            <a:ext cx="3396887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0325100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78586" y="2573706"/>
            <a:ext cx="4714861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smtClean="0">
                <a:solidFill>
                  <a:srgbClr val="FFFFFF"/>
                </a:solidFill>
              </a:rPr>
            </a:br>
            <a:r>
              <a:rPr lang="ru-RU" altLang="ru-RU" sz="2033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2"/>
            <a:ext cx="8776335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32296" y="5158095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32296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5"/>
            <a:ext cx="9577605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421" y="6508163"/>
            <a:ext cx="533798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60"/>
            <a:ext cx="4560253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60"/>
            <a:ext cx="4560253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5" y="1600498"/>
            <a:ext cx="4562046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5" y="2267508"/>
            <a:ext cx="4562046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5" y="1600498"/>
            <a:ext cx="456383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5" y="2267508"/>
            <a:ext cx="456383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2" y="284679"/>
            <a:ext cx="3396887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1"/>
            <a:ext cx="5772018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2" y="1496227"/>
            <a:ext cx="3396887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4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19331" y="4125432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4"/>
            <a:ext cx="10325100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577971" y="2574050"/>
            <a:ext cx="4715924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3" y="1489"/>
            <a:ext cx="10323567" cy="71476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74383" y="3506958"/>
            <a:ext cx="8776335" cy="1532637"/>
          </a:xfrm>
        </p:spPr>
        <p:txBody>
          <a:bodyPr>
            <a:normAutofit/>
          </a:bodyPr>
          <a:lstStyle>
            <a:lvl1pPr>
              <a:defRPr sz="5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48765" y="5073082"/>
            <a:ext cx="7227570" cy="1827248"/>
          </a:xfrm>
        </p:spPr>
        <p:txBody>
          <a:bodyPr>
            <a:normAutofit/>
          </a:bodyPr>
          <a:lstStyle>
            <a:lvl1pPr marL="0" indent="0" algn="ctr">
              <a:buNone/>
              <a:defRPr sz="3100" b="0">
                <a:solidFill>
                  <a:schemeClr val="bg1"/>
                </a:solidFill>
                <a:latin typeface="+mj-lt"/>
              </a:defRPr>
            </a:lvl1pPr>
            <a:lvl2pPr marL="499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7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6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08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5" y="1600499"/>
            <a:ext cx="4562046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5" y="2267508"/>
            <a:ext cx="4562046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6" y="1600499"/>
            <a:ext cx="4563838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6" y="2267508"/>
            <a:ext cx="4563838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3" y="1994"/>
            <a:ext cx="10323568" cy="71476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892" y="1675313"/>
            <a:ext cx="8266278" cy="5034943"/>
          </a:xfrm>
        </p:spPr>
        <p:txBody>
          <a:bodyPr/>
          <a:lstStyle>
            <a:lvl1pPr marL="348015" indent="0">
              <a:buFontTx/>
              <a:buNone/>
              <a:defRPr b="1">
                <a:latin typeface="+mj-lt"/>
              </a:defRPr>
            </a:lvl1pPr>
            <a:lvl2pPr marL="344975" indent="3039">
              <a:defRPr>
                <a:latin typeface="+mj-lt"/>
              </a:defRPr>
            </a:lvl2pPr>
            <a:lvl3pPr marL="601807" indent="-249233">
              <a:tabLst/>
              <a:defRPr>
                <a:latin typeface="+mj-lt"/>
              </a:defRPr>
            </a:lvl3pPr>
            <a:lvl4pPr marL="0" indent="344975">
              <a:lnSpc>
                <a:spcPts val="1723"/>
              </a:lnSpc>
              <a:spcBef>
                <a:spcPts val="383"/>
              </a:spcBef>
              <a:defRPr>
                <a:latin typeface="+mj-lt"/>
              </a:defRPr>
            </a:lvl4pPr>
            <a:lvl5pPr>
              <a:lnSpc>
                <a:spcPts val="1723"/>
              </a:lnSpc>
              <a:spcBef>
                <a:spcPts val="38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92164" y="5345452"/>
            <a:ext cx="1042919" cy="392904"/>
          </a:xfrm>
          <a:prstGeom prst="rect">
            <a:avLst/>
          </a:prstGeom>
          <a:noFill/>
        </p:spPr>
        <p:txBody>
          <a:bodyPr wrap="square" lIns="87536" tIns="43768" rIns="87536" bIns="43768" rtlCol="0">
            <a:noAutofit/>
          </a:bodyPr>
          <a:lstStyle/>
          <a:p>
            <a:pPr defTabSz="998518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28892" y="522411"/>
            <a:ext cx="8284912" cy="1152902"/>
          </a:xfrm>
        </p:spPr>
        <p:txBody>
          <a:bodyPr/>
          <a:lstStyle>
            <a:lvl1pPr marL="0" marR="0" indent="0" defTabSz="9985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00"/>
            </a:lvl1pPr>
          </a:lstStyle>
          <a:p>
            <a:pPr marL="0" marR="0" lvl="0" indent="0" defTabSz="9985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54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492"/>
            <a:ext cx="10323568" cy="71476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892" y="1675313"/>
            <a:ext cx="8266278" cy="5034943"/>
          </a:xfrm>
        </p:spPr>
        <p:txBody>
          <a:bodyPr/>
          <a:lstStyle>
            <a:lvl1pPr marL="348015" indent="0">
              <a:buFontTx/>
              <a:buNone/>
              <a:defRPr b="1">
                <a:latin typeface="+mj-lt"/>
              </a:defRPr>
            </a:lvl1pPr>
            <a:lvl2pPr marL="348015" indent="0">
              <a:defRPr>
                <a:latin typeface="+mj-lt"/>
              </a:defRPr>
            </a:lvl2pPr>
            <a:lvl3pPr marL="601807" indent="-249233">
              <a:defRPr>
                <a:latin typeface="+mj-lt"/>
              </a:defRPr>
            </a:lvl3pPr>
            <a:lvl4pPr marL="0" indent="344975">
              <a:defRPr>
                <a:latin typeface="+mj-lt"/>
              </a:defRPr>
            </a:lvl4pPr>
            <a:lvl5pPr marL="13738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28091" y="522411"/>
            <a:ext cx="8285713" cy="1152902"/>
          </a:xfrm>
        </p:spPr>
        <p:txBody>
          <a:bodyPr/>
          <a:lstStyle>
            <a:lvl1pPr marL="0" marR="0" indent="0" defTabSz="9985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00"/>
            </a:lvl1pPr>
          </a:lstStyle>
          <a:p>
            <a:pPr marL="0" marR="0" lvl="0" indent="0" defTabSz="9985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03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323568" cy="71476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92" y="1055631"/>
            <a:ext cx="8266278" cy="211086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892" y="3575800"/>
            <a:ext cx="8266278" cy="313445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92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85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7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7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6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55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48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4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02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3" y="1994"/>
            <a:ext cx="10323568" cy="71476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92" y="522410"/>
            <a:ext cx="8284912" cy="11529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892" y="1675312"/>
            <a:ext cx="4088446" cy="48958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8107" y="1675312"/>
            <a:ext cx="4115697" cy="48958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50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91" y="522409"/>
            <a:ext cx="8879954" cy="11529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891" y="1675312"/>
            <a:ext cx="4149409" cy="59219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259" indent="0">
              <a:buNone/>
              <a:defRPr sz="2200" b="1"/>
            </a:lvl2pPr>
            <a:lvl3pPr marL="998518" indent="0">
              <a:buNone/>
              <a:defRPr sz="2000" b="1"/>
            </a:lvl3pPr>
            <a:lvl4pPr marL="1497776" indent="0">
              <a:buNone/>
              <a:defRPr sz="1700" b="1"/>
            </a:lvl4pPr>
            <a:lvl5pPr marL="1997035" indent="0">
              <a:buNone/>
              <a:defRPr sz="1700" b="1"/>
            </a:lvl5pPr>
            <a:lvl6pPr marL="2496294" indent="0">
              <a:buNone/>
              <a:defRPr sz="1700" b="1"/>
            </a:lvl6pPr>
            <a:lvl7pPr marL="2995553" indent="0">
              <a:buNone/>
              <a:defRPr sz="1700" b="1"/>
            </a:lvl7pPr>
            <a:lvl8pPr marL="3494811" indent="0">
              <a:buNone/>
              <a:defRPr sz="1700" b="1"/>
            </a:lvl8pPr>
            <a:lvl9pPr marL="399407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891" y="2267509"/>
            <a:ext cx="4149409" cy="4442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2551" y="1675312"/>
            <a:ext cx="4051252" cy="59219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259" indent="0">
              <a:buNone/>
              <a:defRPr sz="2200" b="1"/>
            </a:lvl2pPr>
            <a:lvl3pPr marL="998518" indent="0">
              <a:buNone/>
              <a:defRPr sz="2000" b="1"/>
            </a:lvl3pPr>
            <a:lvl4pPr marL="1497776" indent="0">
              <a:buNone/>
              <a:defRPr sz="1700" b="1"/>
            </a:lvl4pPr>
            <a:lvl5pPr marL="1997035" indent="0">
              <a:buNone/>
              <a:defRPr sz="1700" b="1"/>
            </a:lvl5pPr>
            <a:lvl6pPr marL="2496294" indent="0">
              <a:buNone/>
              <a:defRPr sz="1700" b="1"/>
            </a:lvl6pPr>
            <a:lvl7pPr marL="2995553" indent="0">
              <a:buNone/>
              <a:defRPr sz="1700" b="1"/>
            </a:lvl7pPr>
            <a:lvl8pPr marL="3494811" indent="0">
              <a:buNone/>
              <a:defRPr sz="1700" b="1"/>
            </a:lvl8pPr>
            <a:lvl9pPr marL="399407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2551" y="2281294"/>
            <a:ext cx="4051252" cy="44289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9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33" y="1994"/>
            <a:ext cx="10323568" cy="71476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92" y="522410"/>
            <a:ext cx="8879954" cy="11529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71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9058" y="6122720"/>
            <a:ext cx="640720" cy="680924"/>
          </a:xfrm>
          <a:prstGeom prst="rect">
            <a:avLst/>
          </a:prstGeom>
        </p:spPr>
        <p:txBody>
          <a:bodyPr vert="horz" lIns="99852" tIns="49926" rIns="99852" bIns="49926" rtlCol="0" anchor="ctr">
            <a:normAutofit/>
          </a:bodyPr>
          <a:lstStyle>
            <a:lvl1pPr algn="ctr">
              <a:defRPr sz="26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36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56" y="284679"/>
            <a:ext cx="3396887" cy="12115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6827" y="284680"/>
            <a:ext cx="5772018" cy="610241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56" y="1496225"/>
            <a:ext cx="3396887" cy="4890867"/>
          </a:xfrm>
        </p:spPr>
        <p:txBody>
          <a:bodyPr/>
          <a:lstStyle>
            <a:lvl1pPr marL="0" indent="0">
              <a:buNone/>
              <a:defRPr sz="1500"/>
            </a:lvl1pPr>
            <a:lvl2pPr marL="499259" indent="0">
              <a:buNone/>
              <a:defRPr sz="1300"/>
            </a:lvl2pPr>
            <a:lvl3pPr marL="998518" indent="0">
              <a:buNone/>
              <a:defRPr sz="1100"/>
            </a:lvl3pPr>
            <a:lvl4pPr marL="1497776" indent="0">
              <a:buNone/>
              <a:defRPr sz="1000"/>
            </a:lvl4pPr>
            <a:lvl5pPr marL="1997035" indent="0">
              <a:buNone/>
              <a:defRPr sz="1000"/>
            </a:lvl5pPr>
            <a:lvl6pPr marL="2496294" indent="0">
              <a:buNone/>
              <a:defRPr sz="1000"/>
            </a:lvl6pPr>
            <a:lvl7pPr marL="2995553" indent="0">
              <a:buNone/>
              <a:defRPr sz="1000"/>
            </a:lvl7pPr>
            <a:lvl8pPr marL="3494811" indent="0">
              <a:buNone/>
              <a:defRPr sz="1000"/>
            </a:lvl8pPr>
            <a:lvl9pPr marL="399407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0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/>
          <a:lstStyle>
            <a:lvl1pPr marL="0" indent="0">
              <a:buNone/>
              <a:defRPr sz="3500"/>
            </a:lvl1pPr>
            <a:lvl2pPr marL="499259" indent="0">
              <a:buNone/>
              <a:defRPr sz="3100"/>
            </a:lvl2pPr>
            <a:lvl3pPr marL="998518" indent="0">
              <a:buNone/>
              <a:defRPr sz="2600"/>
            </a:lvl3pPr>
            <a:lvl4pPr marL="1497776" indent="0">
              <a:buNone/>
              <a:defRPr sz="2200"/>
            </a:lvl4pPr>
            <a:lvl5pPr marL="1997035" indent="0">
              <a:buNone/>
              <a:defRPr sz="2200"/>
            </a:lvl5pPr>
            <a:lvl6pPr marL="2496294" indent="0">
              <a:buNone/>
              <a:defRPr sz="2200"/>
            </a:lvl6pPr>
            <a:lvl7pPr marL="2995553" indent="0">
              <a:buNone/>
              <a:defRPr sz="2200"/>
            </a:lvl7pPr>
            <a:lvl8pPr marL="3494811" indent="0">
              <a:buNone/>
              <a:defRPr sz="2200"/>
            </a:lvl8pPr>
            <a:lvl9pPr marL="3994070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3"/>
          </a:xfrm>
        </p:spPr>
        <p:txBody>
          <a:bodyPr/>
          <a:lstStyle>
            <a:lvl1pPr marL="0" indent="0">
              <a:buNone/>
              <a:defRPr sz="1500"/>
            </a:lvl1pPr>
            <a:lvl2pPr marL="499259" indent="0">
              <a:buNone/>
              <a:defRPr sz="1300"/>
            </a:lvl2pPr>
            <a:lvl3pPr marL="998518" indent="0">
              <a:buNone/>
              <a:defRPr sz="1100"/>
            </a:lvl3pPr>
            <a:lvl4pPr marL="1497776" indent="0">
              <a:buNone/>
              <a:defRPr sz="1000"/>
            </a:lvl4pPr>
            <a:lvl5pPr marL="1997035" indent="0">
              <a:buNone/>
              <a:defRPr sz="1000"/>
            </a:lvl5pPr>
            <a:lvl6pPr marL="2496294" indent="0">
              <a:buNone/>
              <a:defRPr sz="1000"/>
            </a:lvl6pPr>
            <a:lvl7pPr marL="2995553" indent="0">
              <a:buNone/>
              <a:defRPr sz="1000"/>
            </a:lvl7pPr>
            <a:lvl8pPr marL="3494811" indent="0">
              <a:buNone/>
              <a:defRPr sz="1000"/>
            </a:lvl8pPr>
            <a:lvl9pPr marL="399407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55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54824" y="316127"/>
            <a:ext cx="2715717" cy="67263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4091" y="316127"/>
            <a:ext cx="7978649" cy="67263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80"/>
            <a:ext cx="3396887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4"/>
            <a:ext cx="5772018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8"/>
            <a:ext cx="3396887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2"/>
            <a:ext cx="6195060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9"/>
            <a:ext cx="6195060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114" y="115866"/>
            <a:ext cx="916173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9"/>
            <a:ext cx="9292590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91"/>
            <a:ext cx="2409190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715" y="115861"/>
            <a:ext cx="118846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7120" y="1155278"/>
            <a:ext cx="8376595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0325100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46664" y="115859"/>
            <a:ext cx="9162181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5"/>
            <a:ext cx="9292590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84"/>
            <a:ext cx="2409190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07" y="115859"/>
            <a:ext cx="118846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663" y="1155271"/>
            <a:ext cx="8377044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0325100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6664" y="115859"/>
            <a:ext cx="9162181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5"/>
            <a:ext cx="9292590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84"/>
            <a:ext cx="2409190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07" y="115859"/>
            <a:ext cx="118846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663" y="1155271"/>
            <a:ext cx="8377044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0325100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113" y="115864"/>
            <a:ext cx="916173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7"/>
            <a:ext cx="9292590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90"/>
            <a:ext cx="2409190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23714" y="115859"/>
            <a:ext cx="118846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7119" y="1155278"/>
            <a:ext cx="8376595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0325100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48" y="510893"/>
            <a:ext cx="8292456" cy="1157570"/>
          </a:xfrm>
          <a:prstGeom prst="rect">
            <a:avLst/>
          </a:prstGeom>
        </p:spPr>
        <p:txBody>
          <a:bodyPr vert="horz" lIns="99852" tIns="49926" rIns="99852" bIns="4992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1348" y="1668357"/>
            <a:ext cx="8292456" cy="5041898"/>
          </a:xfrm>
          <a:prstGeom prst="rect">
            <a:avLst/>
          </a:prstGeom>
        </p:spPr>
        <p:txBody>
          <a:bodyPr vert="horz" lIns="99852" tIns="49926" rIns="99852" bIns="4992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256" y="6627084"/>
            <a:ext cx="2409190" cy="380676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851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7743" y="6627084"/>
            <a:ext cx="3269615" cy="380676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851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99275" y="6298745"/>
            <a:ext cx="699757" cy="658745"/>
          </a:xfrm>
          <a:prstGeom prst="rect">
            <a:avLst/>
          </a:prstGeom>
        </p:spPr>
        <p:txBody>
          <a:bodyPr vert="horz" lIns="99852" tIns="49926" rIns="99852" bIns="49926" rtlCol="0" anchor="ctr">
            <a:normAutofit/>
          </a:bodyPr>
          <a:lstStyle>
            <a:lvl1pPr algn="ctr">
              <a:lnSpc>
                <a:spcPts val="2298"/>
              </a:lnSpc>
              <a:defRPr sz="2600">
                <a:solidFill>
                  <a:schemeClr val="bg1"/>
                </a:solidFill>
              </a:defRPr>
            </a:lvl1pPr>
          </a:lstStyle>
          <a:p>
            <a:pPr defTabSz="998518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985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l" defTabSz="998518" rtl="0" eaLnBrk="1" latinLnBrk="0" hangingPunct="1">
        <a:lnSpc>
          <a:spcPts val="4978"/>
        </a:lnSpc>
        <a:spcBef>
          <a:spcPct val="0"/>
        </a:spcBef>
        <a:buNone/>
        <a:defRPr sz="40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48015" indent="0" algn="l" defTabSz="998518" rtl="0" eaLnBrk="1" latinLnBrk="0" hangingPunct="1">
        <a:spcBef>
          <a:spcPct val="20000"/>
        </a:spcBef>
        <a:buFont typeface="+mj-lt"/>
        <a:buNone/>
        <a:defRPr sz="3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48015" indent="0" algn="l" defTabSz="998518" rtl="0" eaLnBrk="1" latinLnBrk="0" hangingPunct="1">
        <a:spcBef>
          <a:spcPct val="20000"/>
        </a:spcBef>
        <a:buFont typeface="Arial" pitchFamily="34" charset="0"/>
        <a:buNone/>
        <a:defRPr sz="23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82352" indent="-249233" algn="l" defTabSz="998518" rtl="0" eaLnBrk="1" latinLnBrk="0" hangingPunct="1">
        <a:spcBef>
          <a:spcPct val="20000"/>
        </a:spcBef>
        <a:buFont typeface="Arial" pitchFamily="34" charset="0"/>
        <a:buChar char="•"/>
        <a:defRPr sz="23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44975" algn="just" defTabSz="998518" rtl="0" eaLnBrk="1" latinLnBrk="0" hangingPunct="1">
        <a:lnSpc>
          <a:spcPts val="1723"/>
        </a:lnSpc>
        <a:spcBef>
          <a:spcPts val="383"/>
        </a:spcBef>
        <a:buFont typeface="Arial" pitchFamily="34" charset="0"/>
        <a:buNone/>
        <a:tabLst/>
        <a:defRPr sz="15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73821" indent="0" algn="l" defTabSz="998518" rtl="0" eaLnBrk="1" latinLnBrk="0" hangingPunct="1">
        <a:lnSpc>
          <a:spcPts val="1723"/>
        </a:lnSpc>
        <a:spcBef>
          <a:spcPts val="383"/>
        </a:spcBef>
        <a:buFont typeface="Arial" pitchFamily="34" charset="0"/>
        <a:buNone/>
        <a:defRPr sz="13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745923" indent="-249629" algn="l" defTabSz="9985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5182" indent="-249629" algn="l" defTabSz="9985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41" indent="-249629" algn="l" defTabSz="9985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3699" indent="-249629" algn="l" defTabSz="9985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259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518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76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035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294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5553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811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4070" algn="l" defTabSz="998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90558" y="2874350"/>
            <a:ext cx="8776335" cy="1532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0" dirty="0">
                <a:solidFill>
                  <a:prstClr val="white"/>
                </a:solidFill>
              </a:rPr>
              <a:t/>
            </a:r>
            <a:br>
              <a:rPr lang="ru-RU" sz="2100" b="0" dirty="0">
                <a:solidFill>
                  <a:prstClr val="white"/>
                </a:solidFill>
              </a:rPr>
            </a:br>
            <a:r>
              <a:rPr lang="ru-RU" sz="2100" b="0" dirty="0">
                <a:solidFill>
                  <a:prstClr val="white"/>
                </a:solidFill>
                <a:latin typeface="Arial Narrow" pitchFamily="34" charset="0"/>
              </a:rPr>
              <a:t>УФНС России по Иркутской области</a:t>
            </a:r>
            <a:r>
              <a:rPr lang="ru-RU" sz="2100" dirty="0">
                <a:latin typeface="Arial Narrow" pitchFamily="34" charset="0"/>
              </a:rPr>
              <a:t/>
            </a:r>
            <a:br>
              <a:rPr lang="ru-RU" sz="2100" dirty="0">
                <a:latin typeface="Arial Narrow" pitchFamily="34" charset="0"/>
              </a:rPr>
            </a:br>
            <a:r>
              <a:rPr lang="ru-RU" sz="2100" dirty="0">
                <a:latin typeface="Arial Narrow" pitchFamily="34" charset="0"/>
              </a:rPr>
              <a:t/>
            </a:r>
            <a:br>
              <a:rPr lang="ru-RU" sz="2100" dirty="0">
                <a:latin typeface="Arial Narrow" pitchFamily="34" charset="0"/>
              </a:rPr>
            </a:br>
            <a:r>
              <a:rPr lang="ru-RU" sz="2100" dirty="0">
                <a:latin typeface="Arial Narrow" pitchFamily="34" charset="0"/>
              </a:rPr>
              <a:t>МЕХАНИЗМЫ ДОСУДЕБНОГО УРЕГУЛИРОВАНИЯ НАЛОГОВЫХ СПОРОВ И ПУТИ РАЗРЕШЕНИЯ СПОРОВ В ДОСУДЕБНОМ ПОРЯДКЕ</a:t>
            </a:r>
            <a:endParaRPr lang="ru-RU" sz="21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319" y="4609917"/>
            <a:ext cx="9635120" cy="2302300"/>
          </a:xfrm>
        </p:spPr>
        <p:txBody>
          <a:bodyPr>
            <a:normAutofit/>
          </a:bodyPr>
          <a:lstStyle/>
          <a:p>
            <a:pPr algn="l"/>
            <a:endParaRPr lang="ru-RU" sz="2100" dirty="0"/>
          </a:p>
          <a:p>
            <a:pPr algn="l"/>
            <a:endParaRPr lang="ru-RU" sz="2100" dirty="0" smtClean="0"/>
          </a:p>
          <a:p>
            <a:r>
              <a:rPr lang="ru-RU" sz="2100" dirty="0" smtClean="0">
                <a:latin typeface="Arial Narrow" pitchFamily="34" charset="0"/>
              </a:rPr>
              <a:t>     Заместитель  </a:t>
            </a:r>
            <a:r>
              <a:rPr lang="ru-RU" sz="2100" dirty="0" smtClean="0">
                <a:latin typeface="Arial Narrow" pitchFamily="34" charset="0"/>
              </a:rPr>
              <a:t>начальника отдела урегулирования налоговых споров</a:t>
            </a:r>
          </a:p>
          <a:p>
            <a:r>
              <a:rPr lang="ru-RU" sz="2100" dirty="0" smtClean="0">
                <a:latin typeface="Arial Narrow" pitchFamily="34" charset="0"/>
              </a:rPr>
              <a:t> Е. В. Шамсутдинова</a:t>
            </a:r>
            <a:endParaRPr lang="ru-RU" sz="2100" dirty="0">
              <a:latin typeface="Arial Narrow" pitchFamily="34" charset="0"/>
            </a:endParaRPr>
          </a:p>
          <a:p>
            <a:pPr algn="l"/>
            <a:endParaRPr lang="ru-RU" sz="21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9419755" cy="951487"/>
          </a:xfrm>
        </p:spPr>
        <p:txBody>
          <a:bodyPr/>
          <a:lstStyle/>
          <a:p>
            <a:pPr algn="ctr"/>
            <a:r>
              <a:rPr lang="ru-RU" sz="2400" dirty="0" smtClean="0"/>
              <a:t>ПРИОСТАНОВЛЕНИЕ СРОКА РАССМОТРЕНИЯ ЖАЛОБЫ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408641"/>
            <a:ext cx="96678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1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9411288" cy="951487"/>
          </a:xfrm>
        </p:spPr>
        <p:txBody>
          <a:bodyPr/>
          <a:lstStyle/>
          <a:p>
            <a:pPr algn="ctr"/>
            <a:r>
              <a:rPr lang="ru-RU" sz="2200" dirty="0" smtClean="0"/>
              <a:t>КАТЕГОРИИ РАССМОТРЕННЫХ ЖАЛОБ (НАЛОГОВЫЕ СПОРЫ)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40225"/>
              </p:ext>
            </p:extLst>
          </p:nvPr>
        </p:nvGraphicFramePr>
        <p:xfrm>
          <a:off x="647700" y="1422400"/>
          <a:ext cx="4931833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84395493"/>
              </p:ext>
            </p:extLst>
          </p:nvPr>
        </p:nvGraphicFramePr>
        <p:xfrm>
          <a:off x="5621338" y="1528763"/>
          <a:ext cx="3879849" cy="53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533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9436688" cy="951487"/>
          </a:xfrm>
        </p:spPr>
        <p:txBody>
          <a:bodyPr/>
          <a:lstStyle/>
          <a:p>
            <a:pPr algn="ctr"/>
            <a:r>
              <a:rPr lang="ru-RU" sz="2200" dirty="0" smtClean="0"/>
              <a:t>КАТЕГОРИИ РАССМОТРЕННЫХ ЖАЛОБ (НЕНАЛОГОВЫЕ СПОРЫ)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73320"/>
              </p:ext>
            </p:extLst>
          </p:nvPr>
        </p:nvGraphicFramePr>
        <p:xfrm>
          <a:off x="427568" y="999067"/>
          <a:ext cx="5410200" cy="48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2602424"/>
              </p:ext>
            </p:extLst>
          </p:nvPr>
        </p:nvGraphicFramePr>
        <p:xfrm>
          <a:off x="5584825" y="949325"/>
          <a:ext cx="4094163" cy="503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58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9512888" cy="951487"/>
          </a:xfrm>
        </p:spPr>
        <p:txBody>
          <a:bodyPr/>
          <a:lstStyle/>
          <a:p>
            <a:pPr algn="ctr"/>
            <a:r>
              <a:rPr lang="ru-RU" sz="2200" dirty="0" smtClean="0"/>
              <a:t>КОЛИЧЕСТВО РАССМОТРЕННЫХ ЖАЛОБ В УПРАВЛЕНИИ И ЗАЯВЛЕНИЙ В СУДАХ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561669"/>
              </p:ext>
            </p:extLst>
          </p:nvPr>
        </p:nvGraphicFramePr>
        <p:xfrm>
          <a:off x="647700" y="1422400"/>
          <a:ext cx="9577388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0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783" y="189175"/>
            <a:ext cx="8776335" cy="92842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2"/>
                </a:solidFill>
              </a:rPr>
              <a:t>МАНИФЕСТ ФНС РОССИИ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867" y="990600"/>
            <a:ext cx="9016999" cy="5588000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tx2"/>
                </a:solidFill>
              </a:rPr>
              <a:t>Налоги – это мои и наши инвестиции в общее будущее.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</a:rPr>
              <a:t>Мы все хотим добиться успеха, жить в развитом обществе и процветающей стране. 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</a:rPr>
              <a:t>И налоги – это основа.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</a:rPr>
              <a:t>Каждый вправе рассчитывать на их справедливое распределение.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</a:rPr>
              <a:t>Мы создаем такие правила, которые поощряют открытость, добросовестность и честность.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</a:rPr>
              <a:t>ринципы: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100 % взаимное доверие и 0 % издержек;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</a:rPr>
              <a:t>Г</a:t>
            </a:r>
            <a:r>
              <a:rPr lang="ru-RU" sz="1800" b="1" dirty="0" smtClean="0">
                <a:solidFill>
                  <a:schemeClr val="tx1"/>
                </a:solidFill>
              </a:rPr>
              <a:t>арантии безопасности;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Открытость к диалогу;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Мы развиваемся и стремимся стать передовой налоговой службой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</a:rPr>
              <a:t>Обращение.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9318155" cy="1010501"/>
          </a:xfrm>
        </p:spPr>
        <p:txBody>
          <a:bodyPr/>
          <a:lstStyle/>
          <a:p>
            <a:pPr algn="ctr"/>
            <a:r>
              <a:rPr lang="ru-RU" sz="2400" dirty="0" smtClean="0"/>
              <a:t>СТРАТЕГИЯ РАЗВИТИЯ ДОСУДЕБНОГО УРЕГУЛИРОВАНИЯ НАЛОГОВЫХ СПОРОВ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467" y="1521489"/>
            <a:ext cx="2319866" cy="4932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b="1" dirty="0" smtClean="0"/>
              <a:t>Основная задача:</a:t>
            </a: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СНИЖЕНИЕ КОНФЛИКТНОСТИ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=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ПОВЫШЕНИЕ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ДОВЕРИЯ</a:t>
            </a: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799" y="1625600"/>
            <a:ext cx="1117600" cy="27940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599" y="1473200"/>
            <a:ext cx="1117600" cy="27940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91933" y="5816600"/>
            <a:ext cx="770467" cy="279400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5598" y="1194824"/>
            <a:ext cx="2616201" cy="55376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b="1" dirty="0" smtClean="0"/>
              <a:t>Пути реализации:</a:t>
            </a:r>
          </a:p>
          <a:p>
            <a:pPr algn="just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- совершенствование </a:t>
            </a:r>
            <a:r>
              <a:rPr lang="ru-RU" b="1" dirty="0" err="1" smtClean="0">
                <a:solidFill>
                  <a:srgbClr val="FF0000"/>
                </a:solidFill>
              </a:rPr>
              <a:t>сервисности</a:t>
            </a:r>
            <a:r>
              <a:rPr lang="ru-RU" b="1" dirty="0" smtClean="0">
                <a:solidFill>
                  <a:srgbClr val="FF0000"/>
                </a:solidFill>
              </a:rPr>
              <a:t> при взаимодействии с налогоплательщиками</a:t>
            </a:r>
          </a:p>
          <a:p>
            <a:pPr algn="just" eaLnBrk="1" hangingPunct="1">
              <a:spcBef>
                <a:spcPts val="0"/>
              </a:spcBef>
            </a:pPr>
            <a:endParaRPr lang="ru-RU" b="1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- обратная связь с источником возникновения спора</a:t>
            </a:r>
          </a:p>
          <a:p>
            <a:pPr algn="just" eaLnBrk="1" hangingPunct="1">
              <a:spcBef>
                <a:spcPts val="0"/>
              </a:spcBef>
            </a:pPr>
            <a:endParaRPr lang="ru-RU" b="1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- систематическая работа с причинами возникновения споров</a:t>
            </a:r>
            <a:endParaRPr lang="ru-RU" b="1" dirty="0">
              <a:solidFill>
                <a:srgbClr val="00990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78201" y="5423748"/>
            <a:ext cx="863600" cy="392852"/>
          </a:xfrm>
          <a:prstGeom prst="right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2067" y="1452500"/>
            <a:ext cx="2455333" cy="4932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Приказ ФНС России от 25.11.2020 № СД-7-9/848</a:t>
            </a:r>
            <a:r>
              <a:rPr lang="en-US" b="1" dirty="0" smtClean="0">
                <a:solidFill>
                  <a:srgbClr val="FF0000"/>
                </a:solidFill>
              </a:rPr>
              <a:t>@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71" y="1891241"/>
            <a:ext cx="8651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7" y="185119"/>
            <a:ext cx="9279466" cy="951487"/>
          </a:xfrm>
        </p:spPr>
        <p:txBody>
          <a:bodyPr/>
          <a:lstStyle/>
          <a:p>
            <a:pPr algn="ctr"/>
            <a:r>
              <a:rPr lang="ru-RU" sz="2400" dirty="0" smtClean="0"/>
              <a:t>ПРЕИМУЩЕСТВА ДОСУДЕБНОГО РАЗРЕШЕНИЯ СПОРОВ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133" y="2545385"/>
            <a:ext cx="5029200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4796" y="4084853"/>
            <a:ext cx="4876800" cy="999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3397" y="4939303"/>
            <a:ext cx="8411019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Сжатые</a:t>
            </a: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сроки исполнения решения по жалобе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" y="1435861"/>
            <a:ext cx="933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" y="2455367"/>
            <a:ext cx="933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3397" y="1705800"/>
            <a:ext cx="956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Отсутствие необходимости уплаты госпошлины и судебных расходов;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" y="3561026"/>
            <a:ext cx="933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" y="4733226"/>
            <a:ext cx="933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3397" y="3847793"/>
            <a:ext cx="603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Жалоба рассматривается в короткие сроки;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397" y="2723954"/>
            <a:ext cx="443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Простота оформления жалобы;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3" y="550333"/>
            <a:ext cx="4026488" cy="4775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ЖАЛОБА</a:t>
            </a:r>
            <a:r>
              <a:rPr lang="ru-RU" sz="1800" b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– обращение лица в налоговый орган, предметом которого является обжалование вступивших в силу актов налогового органа ненормативного характера, действий или бездействия его должностных лиц, если, по мнению этого лица, обжалуемые акты, действия или бездействие должностных лиц налогового органа нарушают его права.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Срок представления жалобы </a:t>
            </a:r>
            <a:r>
              <a:rPr lang="ru-RU" sz="1800" b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– в течение 1 года со дня, когда лицо узнало или должно было узнать о нарушении своих прав.  </a:t>
            </a:r>
            <a:endParaRPr lang="ru-RU" sz="1800" b="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422312" y="609601"/>
            <a:ext cx="423815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pitchFamily="34" charset="0"/>
              <a:buNone/>
            </a:pPr>
            <a:r>
              <a:rPr lang="ru-RU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АПЕЛЛЯЦИОННАЯ ЖАЛОБА </a:t>
            </a:r>
            <a:r>
              <a:rPr lang="ru-RU" sz="1800" b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– обращение лица в налоговый орган, предметом которого является обжалование не вступившего в силу решения налогового органа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правонарушения, вынесенного в соответствии со статьей 101 НК РФ, если, по мнению этого лица, обжалуемое решение нарушает его права. </a:t>
            </a:r>
          </a:p>
          <a:p>
            <a:pPr marL="0" indent="0" algn="just" defTabSz="914400">
              <a:buFont typeface="Arial" pitchFamily="34" charset="0"/>
              <a:buNone/>
            </a:pPr>
            <a:r>
              <a:rPr lang="ru-RU" sz="18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Срок представления апелляционной жалобы </a:t>
            </a:r>
            <a:r>
              <a:rPr lang="ru-RU" sz="1800" b="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– в течение 1 месяца со дня вручения соответствующего решения лицу (его представителю), в отношении которого оно вынесено. </a:t>
            </a:r>
          </a:p>
          <a:p>
            <a:pPr marL="0" indent="0" algn="just" defTabSz="914400">
              <a:buFont typeface="Arial" pitchFamily="34" charset="0"/>
              <a:buNone/>
            </a:pPr>
            <a:endParaRPr lang="ru-RU" sz="20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136" y="5592634"/>
            <a:ext cx="8791777" cy="12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tx2"/>
                </a:solidFill>
                <a:cs typeface="Times New Roman" pitchFamily="18" charset="0"/>
              </a:rPr>
              <a:t>В случае пропуска срока представления жалобы по уважительной причине данный срок по заявлению лица, подающего жалобу, может быть восстановлен в вышестоящем налоговом органе.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49" y="244594"/>
            <a:ext cx="9592574" cy="951487"/>
          </a:xfrm>
        </p:spPr>
        <p:txBody>
          <a:bodyPr/>
          <a:lstStyle/>
          <a:p>
            <a:pPr algn="ctr"/>
            <a:r>
              <a:rPr lang="ru-RU" sz="2400" dirty="0" smtClean="0"/>
              <a:t>СПОСОБЫ ПОДАЧИ ЖАЛОБЫ (АПЕЛЛЯЦИОННОЙ ЖАЛОБЫ)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7414" y="1422045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96022" y="4804051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7414" y="2716277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7414" y="3938877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184699" y="2816083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496018" y="1254412"/>
            <a:ext cx="8133959" cy="144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>
                <a:solidFill>
                  <a:schemeClr val="tx2"/>
                </a:solidFill>
                <a:latin typeface="+mn-lt"/>
                <a:cs typeface="+mj-cs"/>
              </a:rPr>
              <a:t>лично, а также через законного или уполномоченного представителя в канцелярию налогового органа или окно приема документов с проставлением отметки о принятии на втором экземпляре жалобы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cs typeface="+mj-cs"/>
              </a:rPr>
              <a:t>;</a:t>
            </a:r>
          </a:p>
          <a:p>
            <a:pPr defTabSz="914400"/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65028" y="4995527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>
                <a:solidFill>
                  <a:schemeClr val="tx2"/>
                </a:solidFill>
                <a:latin typeface="+mn-lt"/>
              </a:rPr>
              <a:t>по телекоммуникационным каналам связи.</a:t>
            </a:r>
            <a:endParaRPr lang="ru-RU" sz="2200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496021" y="2703779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>
                <a:solidFill>
                  <a:schemeClr val="tx2"/>
                </a:solidFill>
                <a:latin typeface="+mn-lt"/>
                <a:ea typeface="Calibri"/>
                <a:cs typeface="Times New Roman" pitchFamily="18" charset="0"/>
              </a:rPr>
              <a:t>по почте (например, ценным письмом с описью вложения, в которой фиксируются перечень отправленных документов и дата направления корреспонденции);</a:t>
            </a:r>
            <a:endParaRPr lang="ru-RU" sz="22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496022" y="3822701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200" dirty="0">
                <a:solidFill>
                  <a:schemeClr val="tx2"/>
                </a:solidFill>
                <a:latin typeface="+mn-lt"/>
              </a:rPr>
              <a:t>через личный кабинет налогоплательщика;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7413" y="5111704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4</a:t>
            </a:r>
            <a:endParaRPr lang="ru-RU" sz="44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888" y="196346"/>
            <a:ext cx="8133959" cy="951487"/>
          </a:xfrm>
        </p:spPr>
        <p:txBody>
          <a:bodyPr/>
          <a:lstStyle/>
          <a:p>
            <a:pPr algn="ctr"/>
            <a:r>
              <a:rPr lang="ru-RU" sz="2400" dirty="0" smtClean="0"/>
              <a:t>ПРЕИМУЩЕСТВА ПРЕДСТАВЛЕНИЯ ЖАЛОБ ПО ТКС</a:t>
            </a:r>
            <a:br>
              <a:rPr lang="ru-RU" sz="2400" dirty="0" smtClean="0"/>
            </a:br>
            <a:r>
              <a:rPr lang="ru-RU" sz="2400" dirty="0" smtClean="0"/>
              <a:t>(приказ </a:t>
            </a:r>
            <a:r>
              <a:rPr lang="ru-RU" sz="2400" dirty="0"/>
              <a:t>ФНС России от 20.12.2019 № </a:t>
            </a:r>
            <a:r>
              <a:rPr lang="ru-RU" sz="2400" dirty="0" smtClean="0"/>
              <a:t>ММВ-7-9/645) 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298" y="2648383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</a:t>
            </a:r>
            <a:endParaRPr lang="ru-RU" sz="44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63121" y="3783304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исключение случаев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сокрытия нижестоящими налоговыми органами жалоб от вышестоящих налоговых органов и нарушения прав заявителей;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5298" y="3899478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  <a:endParaRPr lang="ru-RU" sz="44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5298" y="5066315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4</a:t>
            </a:r>
            <a:endParaRPr lang="ru-RU" sz="44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63121" y="2532207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отсутствие необходимости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вложения сканированного образа жалобы;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663121" y="5064691"/>
            <a:ext cx="8133959" cy="7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минимизация риска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заявителя на оставление Управлением жалобы без рассмотрения.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298" y="1458421"/>
            <a:ext cx="720725" cy="7191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17" tIns="52308" rIns="104617" bIns="52308" anchor="ctr"/>
          <a:lstStyle/>
          <a:p>
            <a:pPr algn="ctr" defTabSz="1192271">
              <a:defRPr/>
            </a:pPr>
            <a:r>
              <a:rPr lang="ru-RU" sz="4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663121" y="1342245"/>
            <a:ext cx="813395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получение решений (иных документов), образующихся в ходе досудебного урегулирования споров в электронном виде по ТКС;</a:t>
            </a:r>
          </a:p>
        </p:txBody>
      </p:sp>
    </p:spTree>
    <p:extLst>
      <p:ext uri="{BB962C8B-B14F-4D97-AF65-F5344CB8AC3E}">
        <p14:creationId xmlns:p14="http://schemas.microsoft.com/office/powerpoint/2010/main" val="32235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477" y="322564"/>
            <a:ext cx="8859772" cy="617236"/>
          </a:xfrm>
        </p:spPr>
        <p:txBody>
          <a:bodyPr/>
          <a:lstStyle/>
          <a:p>
            <a:pPr algn="ctr"/>
            <a:r>
              <a:rPr lang="ru-RU" sz="2200" dirty="0" smtClean="0"/>
              <a:t>ОСТАВЛЕНИЕ ЖАЛОБЫ БЕЗ РАССМОТРЕНИЯ (ст. 139.3 НК РФ)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832" y="801971"/>
            <a:ext cx="879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1. Жалоба подана с нарушением порядка, установленного п. 1 ст. 139.2 НК РФ, или в жалобе не указаны акты налогового органа ненормативного характера, действия или бездействие его должностных лиц, которые привели к нарушению прав лица, подавшего жалобу;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831" y="1648980"/>
            <a:ext cx="879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2. </a:t>
            </a:r>
            <a:r>
              <a:rPr lang="ru-RU" sz="1600" dirty="0">
                <a:solidFill>
                  <a:schemeClr val="tx2"/>
                </a:solidFill>
              </a:rPr>
              <a:t>Ж</a:t>
            </a:r>
            <a:r>
              <a:rPr lang="ru-RU" sz="1600" dirty="0" smtClean="0">
                <a:solidFill>
                  <a:schemeClr val="tx2"/>
                </a:solidFill>
              </a:rPr>
              <a:t>алоба </a:t>
            </a:r>
            <a:r>
              <a:rPr lang="ru-RU" sz="1600" dirty="0">
                <a:solidFill>
                  <a:schemeClr val="tx2"/>
                </a:solidFill>
              </a:rPr>
              <a:t>подана после истечения срока подачи жалобы, установленного НК РФ, и не содержит ходатайства о его восстановлении или в восстановлении пропущенного срока на подачу жалобы отказано</a:t>
            </a:r>
            <a:r>
              <a:rPr lang="ru-RU" sz="1600" dirty="0" smtClean="0">
                <a:solidFill>
                  <a:schemeClr val="tx2"/>
                </a:solidFill>
              </a:rPr>
              <a:t>;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831" y="2479977"/>
            <a:ext cx="889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3. До принятия решения по жалобе от лица, ее подавшего, поступило заявление об отзыве жалобы 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полностью или в части;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319" y="3809160"/>
            <a:ext cx="900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5. До принятия решения по жалобе налоговый орган сообщил об устранении нарушения прав лица, 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подавшего жалобу, в порядке, установленном п. 1.1 ст. 139 НК РФ;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19" y="3050524"/>
            <a:ext cx="9344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4. Ранее подана жалоба по тем же основаниям, за исключением случая, если после ее рассмотрения разрешен спор о том же предмете и по тем же основаниям в порядке, предусмотренном главой 20.3 НК РФ;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319" y="4316641"/>
            <a:ext cx="934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6. До принятия решения по жалобе налоговый спор о том же предмете и по тем же основаниям был разрешен судом;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831" y="4892165"/>
            <a:ext cx="920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7. Жалоба не подписана лицом, подавшим жалобу, или его представителем либо не представлены оформленные в установленном порядке документы, подтверждающие полномочия представителя лица на ее подписание;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886" y="5780124"/>
            <a:ext cx="9107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8. До принятия решения по жалобе организация, подавшая жалобу, исключена из ЕГРЮЛ по решению регистрирующего органа или ликвидирована либо получены сведения о смерти или об объявлении умершим физического лица, подавшего жалобу, и при этом спорное правоотношение не допускает правопреемства.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9" y="349780"/>
            <a:ext cx="9090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1" y="1160996"/>
            <a:ext cx="31210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9" y="1180043"/>
            <a:ext cx="35607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58" y="3699934"/>
            <a:ext cx="3051174" cy="15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1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9098021" cy="1247567"/>
          </a:xfrm>
        </p:spPr>
        <p:txBody>
          <a:bodyPr/>
          <a:lstStyle/>
          <a:p>
            <a:pPr algn="ctr"/>
            <a:r>
              <a:rPr lang="ru-RU" sz="1600" dirty="0" smtClean="0"/>
              <a:t>! ПОДАЧА ЖАЛОБЫ НЕ ПРИОСТАНАВЛИВАЕТ ИСПОЛНЕНИЕ ОБЖАЛУЕМОГО АКТА НАЛОГОВОГО ОРГАНА ИЛИ СОВЕРШЕНИЕ ОБЖАЛУЕМОГО ДЕЙСТВИЯ ЕГО ДОЛЖНОСТНЫМ ЛИЦОМ !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88" y="1312334"/>
            <a:ext cx="4657145" cy="17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Исключение: </a:t>
            </a:r>
            <a:r>
              <a:rPr lang="ru-RU" sz="1800" dirty="0" smtClean="0"/>
              <a:t>лицом, подавшим </a:t>
            </a:r>
            <a:r>
              <a:rPr lang="ru-RU" sz="1800" dirty="0"/>
              <a:t>жалобу на решение, принятое по </a:t>
            </a:r>
            <a:r>
              <a:rPr lang="ru-RU" sz="1800" dirty="0" smtClean="0"/>
              <a:t>ст. 101 НК РФ, </a:t>
            </a:r>
          </a:p>
          <a:p>
            <a:pPr algn="just"/>
            <a:r>
              <a:rPr lang="ru-RU" sz="1800" dirty="0" smtClean="0"/>
              <a:t>одновременно с жалобой представлено </a:t>
            </a:r>
            <a:r>
              <a:rPr lang="ru-RU" sz="1800" dirty="0"/>
              <a:t>заявление о приостановлении </a:t>
            </a:r>
            <a:endParaRPr lang="ru-RU" sz="1800" dirty="0" smtClean="0"/>
          </a:p>
          <a:p>
            <a:pPr algn="just"/>
            <a:r>
              <a:rPr lang="ru-RU" sz="1800" dirty="0" smtClean="0"/>
              <a:t>оспариваемого </a:t>
            </a:r>
            <a:r>
              <a:rPr lang="ru-RU" sz="1800" dirty="0"/>
              <a:t>решения с приложением банковской гарантии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9933" y="3031066"/>
            <a:ext cx="5681133" cy="3564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Требования к банковской гарантии: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/>
                <a:cs typeface="Times New Roman"/>
              </a:rPr>
              <a:t>- срок действия банковской гарантии должен истекать не ранее чем через шесть месяцев со дня подачи лицом заявления о приостановлении исполнения обжалуемого решения;</a:t>
            </a: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/>
                <a:cs typeface="Times New Roman"/>
              </a:rPr>
              <a:t>- сумма, на которую выдана банковская гарантия, должна обеспечивать исполнение банком-гарантом обязанности по уплате денежной суммы в размере налога, сбора, страховых взносов, пеней, штрафа, не уплаченных по обжалуемому решению.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4961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41205</TotalTime>
  <Words>967</Words>
  <Application>Microsoft Office PowerPoint</Application>
  <PresentationFormat>Произвольный</PresentationFormat>
  <Paragraphs>123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Present_FNS2012_A4</vt:lpstr>
      <vt:lpstr> УФНС России по Иркутской области  МЕХАНИЗМЫ ДОСУДЕБНОГО УРЕГУЛИРОВАНИЯ НАЛОГОВЫХ СПОРОВ И ПУТИ РАЗРЕШЕНИЯ СПОРОВ В ДОСУДЕБНОМ ПОРЯДКЕ</vt:lpstr>
      <vt:lpstr>СТРАТЕГИЯ РАЗВИТИЯ ДОСУДЕБНОГО УРЕГУЛИРОВАНИЯ НАЛОГОВЫХ СПОРОВ</vt:lpstr>
      <vt:lpstr>ПРЕИМУЩЕСТВА ДОСУДЕБНОГО РАЗРЕШЕНИЯ СПОРОВ </vt:lpstr>
      <vt:lpstr>Презентация PowerPoint</vt:lpstr>
      <vt:lpstr>СПОСОБЫ ПОДАЧИ ЖАЛОБЫ (АПЕЛЛЯЦИОННОЙ ЖАЛОБЫ)</vt:lpstr>
      <vt:lpstr>ПРЕИМУЩЕСТВА ПРЕДСТАВЛЕНИЯ ЖАЛОБ ПО ТКС (приказ ФНС России от 20.12.2019 № ММВ-7-9/645)  </vt:lpstr>
      <vt:lpstr>ОСТАВЛЕНИЕ ЖАЛОБЫ БЕЗ РАССМОТРЕНИЯ (ст. 139.3 НК РФ)</vt:lpstr>
      <vt:lpstr>Презентация PowerPoint</vt:lpstr>
      <vt:lpstr>! ПОДАЧА ЖАЛОБЫ НЕ ПРИОСТАНАВЛИВАЕТ ИСПОЛНЕНИЕ ОБЖАЛУЕМОГО АКТА НАЛОГОВОГО ОРГАНА ИЛИ СОВЕРШЕНИЕ ОБЖАЛУЕМОГО ДЕЙСТВИЯ ЕГО ДОЛЖНОСТНЫМ ЛИЦОМ !</vt:lpstr>
      <vt:lpstr>ПРИОСТАНОВЛЕНИЕ СРОКА РАССМОТРЕНИЯ ЖАЛОБЫ</vt:lpstr>
      <vt:lpstr>КАТЕГОРИИ РАССМОТРЕННЫХ ЖАЛОБ (НАЛОГОВЫЕ СПОРЫ)</vt:lpstr>
      <vt:lpstr>КАТЕГОРИИ РАССМОТРЕННЫХ ЖАЛОБ (НЕНАЛОГОВЫЕ СПОРЫ)</vt:lpstr>
      <vt:lpstr>КОЛИЧЕСТВО РАССМОТРЕННЫХ ЖАЛОБ В УПРАВЛЕНИИ И ЗАЯВЛЕНИЙ В СУДАХ</vt:lpstr>
      <vt:lpstr>МАНИФЕСТ ФНС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Мышкова Елена Сергеевна</cp:lastModifiedBy>
  <cp:revision>630</cp:revision>
  <cp:lastPrinted>2022-11-15T04:15:41Z</cp:lastPrinted>
  <dcterms:created xsi:type="dcterms:W3CDTF">2019-04-30T10:46:03Z</dcterms:created>
  <dcterms:modified xsi:type="dcterms:W3CDTF">2022-11-16T08:06:48Z</dcterms:modified>
</cp:coreProperties>
</file>