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0" r:id="rId2"/>
  </p:sldMasterIdLst>
  <p:notesMasterIdLst>
    <p:notesMasterId r:id="rId18"/>
  </p:notesMasterIdLst>
  <p:sldIdLst>
    <p:sldId id="537" r:id="rId3"/>
    <p:sldId id="514" r:id="rId4"/>
    <p:sldId id="515" r:id="rId5"/>
    <p:sldId id="513" r:id="rId6"/>
    <p:sldId id="516" r:id="rId7"/>
    <p:sldId id="517" r:id="rId8"/>
    <p:sldId id="518" r:id="rId9"/>
    <p:sldId id="533" r:id="rId10"/>
    <p:sldId id="534" r:id="rId11"/>
    <p:sldId id="503" r:id="rId12"/>
    <p:sldId id="520" r:id="rId13"/>
    <p:sldId id="531" r:id="rId14"/>
    <p:sldId id="536" r:id="rId15"/>
    <p:sldId id="535" r:id="rId16"/>
    <p:sldId id="521" r:id="rId17"/>
  </p:sldIdLst>
  <p:sldSz cx="9906000" cy="6858000" type="A4"/>
  <p:notesSz cx="9947275" cy="6858000"/>
  <p:defaultTextStyle>
    <a:defPPr>
      <a:defRPr lang="ru-RU"/>
    </a:defPPr>
    <a:lvl1pPr marL="0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1304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2588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33885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45187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56478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67779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79083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290374" algn="l" defTabSz="8225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296" userDrawn="1">
          <p15:clr>
            <a:srgbClr val="A4A3A4"/>
          </p15:clr>
        </p15:guide>
        <p15:guide id="15" pos="7541" userDrawn="1">
          <p15:clr>
            <a:srgbClr val="A4A3A4"/>
          </p15:clr>
        </p15:guide>
        <p15:guide id="16" pos="8111" userDrawn="1">
          <p15:clr>
            <a:srgbClr val="A4A3A4"/>
          </p15:clr>
        </p15:guide>
        <p15:guide id="17" pos="756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4634" userDrawn="1">
          <p15:clr>
            <a:srgbClr val="A4A3A4"/>
          </p15:clr>
        </p15:guide>
        <p15:guide id="22" pos="7656" userDrawn="1">
          <p15:clr>
            <a:srgbClr val="A4A3A4"/>
          </p15:clr>
        </p15:guide>
        <p15:guide id="23" pos="7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7D"/>
    <a:srgbClr val="336699"/>
    <a:srgbClr val="0066CC"/>
    <a:srgbClr val="FFFF99"/>
    <a:srgbClr val="FFFF66"/>
    <a:srgbClr val="FABF8E"/>
    <a:srgbClr val="F68E38"/>
    <a:srgbClr val="6699CC"/>
    <a:srgbClr val="576E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0" autoAdjust="0"/>
    <p:restoredTop sz="99023" autoAdjust="0"/>
  </p:normalViewPr>
  <p:slideViewPr>
    <p:cSldViewPr showGuides="1">
      <p:cViewPr>
        <p:scale>
          <a:sx n="66" d="100"/>
          <a:sy n="66" d="100"/>
        </p:scale>
        <p:origin x="-935" y="9"/>
      </p:cViewPr>
      <p:guideLst>
        <p:guide orient="horz" pos="2160"/>
        <p:guide orient="horz" pos="1012"/>
        <p:guide orient="horz" pos="316"/>
        <p:guide orient="horz" pos="4054"/>
        <p:guide orient="horz" pos="596"/>
        <p:guide orient="horz" pos="4011"/>
        <p:guide orient="horz" pos="884"/>
        <p:guide orient="horz" pos="308"/>
        <p:guide orient="horz" pos="4052"/>
        <p:guide pos="3120"/>
        <p:guide pos="767"/>
        <p:guide pos="1690"/>
        <p:guide pos="5569"/>
        <p:guide pos="5981"/>
        <p:guide pos="562"/>
        <p:guide pos="1692"/>
        <p:guide pos="5557"/>
        <p:guide pos="5977"/>
        <p:guide pos="557"/>
        <p:guide pos="3415"/>
        <p:guide pos="5642"/>
        <p:guide pos="555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enjas\AppData\Local\Temp\7zOC714B486\&#1044;&#1083;&#1103;%20&#1089;&#1083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dirty="0"/>
              <a:t>Соотношение коммерческих и некоммерческих </a:t>
            </a:r>
            <a:r>
              <a:rPr lang="ru-RU" sz="1600" dirty="0" smtClean="0"/>
              <a:t>организаций </a:t>
            </a:r>
            <a:r>
              <a:rPr lang="ru-RU" sz="1600" dirty="0"/>
              <a:t>в Иркутской области</a:t>
            </a:r>
          </a:p>
        </c:rich>
      </c:tx>
      <c:layout>
        <c:manualLayout>
          <c:xMode val="edge"/>
          <c:yMode val="edge"/>
          <c:x val="0.17555759375247099"/>
          <c:y val="9.55606118052887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'слайд 1'!$B$1</c:f>
              <c:strCache>
                <c:ptCount val="1"/>
                <c:pt idx="0">
                  <c:v>Соотношение коммерческих и некоммерческих организации в Иркутской области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'слайд 1'!$A$2:$A$4</c:f>
              <c:strCache>
                <c:ptCount val="3"/>
                <c:pt idx="0">
                  <c:v>коммерческие организации</c:v>
                </c:pt>
                <c:pt idx="1">
                  <c:v>некоммерческие организации</c:v>
                </c:pt>
                <c:pt idx="2">
                  <c:v>всего</c:v>
                </c:pt>
              </c:strCache>
            </c:strRef>
          </c:cat>
          <c:val>
            <c:numRef>
              <c:f>'слайд 1'!$B$2:$B$3</c:f>
              <c:numCache>
                <c:formatCode>_-* #,##0\ _₽_-;\-* #,##0\ _₽_-;_-* "-"??\ _₽_-;_-@_-</c:formatCode>
                <c:ptCount val="2"/>
                <c:pt idx="0">
                  <c:v>43860</c:v>
                </c:pt>
                <c:pt idx="1">
                  <c:v>11363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</c:plotArea>
    <c:legend>
      <c:legendPos val="b"/>
      <c:layout>
        <c:manualLayout>
          <c:xMode val="edge"/>
          <c:yMode val="edge"/>
          <c:x val="0.17121527588221366"/>
          <c:y val="0.90998763062771948"/>
          <c:w val="0.66999841274497784"/>
          <c:h val="9.0012369372280493E-2"/>
        </c:manualLayout>
      </c:layout>
      <c:overlay val="1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7635785051189942"/>
          <c:y val="0.11328320971183538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537425748383309"/>
          <c:y val="0.23330217783896909"/>
          <c:w val="0.46925148503233377"/>
          <c:h val="0.64014319151998389"/>
        </c:manualLayout>
      </c:layout>
      <c:pieChart>
        <c:varyColors val="1"/>
        <c:ser>
          <c:idx val="0"/>
          <c:order val="0"/>
          <c:tx>
            <c:strRef>
              <c:f>'слайд 2'!$C$2</c:f>
              <c:strCache>
                <c:ptCount val="1"/>
                <c:pt idx="0">
                  <c:v>Удельный вес садоводческих и огороднических товариществ в Иркутской области</c:v>
                </c:pt>
              </c:strCache>
            </c:strRef>
          </c:tx>
          <c:explosion val="25"/>
          <c:dPt>
            <c:idx val="0"/>
            <c:bubble3D val="0"/>
            <c:explosion val="4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'слайд 2'!$B$4:$B$5</c:f>
              <c:strCache>
                <c:ptCount val="2"/>
                <c:pt idx="0">
                  <c:v>СНТ и ОНТ</c:v>
                </c:pt>
                <c:pt idx="1">
                  <c:v>иные некоммерческие организации</c:v>
                </c:pt>
              </c:strCache>
            </c:strRef>
          </c:cat>
          <c:val>
            <c:numRef>
              <c:f>'слайд 2'!$C$4:$C$5</c:f>
              <c:numCache>
                <c:formatCode>General</c:formatCode>
                <c:ptCount val="2"/>
                <c:pt idx="0">
                  <c:v>879</c:v>
                </c:pt>
                <c:pt idx="1">
                  <c:v>10484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legend>
      <c:legendPos val="b"/>
      <c:layout>
        <c:manualLayout>
          <c:xMode val="edge"/>
          <c:yMode val="edge"/>
          <c:x val="0"/>
          <c:y val="0.86732195261777267"/>
          <c:w val="0.89999984095092966"/>
          <c:h val="7.7567296711604672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400" dirty="0"/>
              <a:t>Удельный вес садоводческих </a:t>
            </a:r>
            <a:r>
              <a:rPr lang="ru-RU" sz="2400" dirty="0" smtClean="0"/>
              <a:t>                                               и </a:t>
            </a:r>
            <a:r>
              <a:rPr lang="ru-RU" sz="2400" dirty="0"/>
              <a:t>огороднических товариществ </a:t>
            </a:r>
            <a:r>
              <a:rPr lang="ru-RU" sz="2400" dirty="0" smtClean="0"/>
              <a:t>                                          в </a:t>
            </a:r>
            <a:r>
              <a:rPr lang="ru-RU" sz="2400" dirty="0"/>
              <a:t>Иркутской области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714005423898767"/>
          <c:y val="0.12484567881970668"/>
          <c:w val="0.48345874674893674"/>
          <c:h val="0.84741083699813624"/>
        </c:manualLayout>
      </c:layout>
      <c:pieChart>
        <c:varyColors val="1"/>
        <c:ser>
          <c:idx val="0"/>
          <c:order val="0"/>
          <c:tx>
            <c:strRef>
              <c:f>'слайд 2'!$C$2</c:f>
              <c:strCache>
                <c:ptCount val="1"/>
                <c:pt idx="0">
                  <c:v>Удельный вес садоводческих и огороднических товариществ в Иркутской области</c:v>
                </c:pt>
              </c:strCache>
            </c:strRef>
          </c:tx>
          <c:explosion val="25"/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19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-5.6701541817901588E-2"/>
                  <c:y val="8.2125774441137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'слайд 2'!$B$3:$B$5</c:f>
              <c:strCache>
                <c:ptCount val="3"/>
                <c:pt idx="0">
                  <c:v>Коммерческие организации</c:v>
                </c:pt>
                <c:pt idx="1">
                  <c:v>СНТ и ОНТ</c:v>
                </c:pt>
                <c:pt idx="2">
                  <c:v>иные некоммерческие организации</c:v>
                </c:pt>
              </c:strCache>
            </c:strRef>
          </c:cat>
          <c:val>
            <c:numRef>
              <c:f>'слайд 2'!$C$3:$C$5</c:f>
              <c:numCache>
                <c:formatCode>General</c:formatCode>
                <c:ptCount val="3"/>
                <c:pt idx="0">
                  <c:v>43860</c:v>
                </c:pt>
                <c:pt idx="1">
                  <c:v>879</c:v>
                </c:pt>
                <c:pt idx="2">
                  <c:v>10484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5"/>
      </c:pieChart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/>
      <c:overlay val="1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6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51694972959942E-3"/>
          <c:y val="3.2998330872539561E-2"/>
          <c:w val="0.83745049833172658"/>
          <c:h val="0.81993029247982041"/>
        </c:manualLayout>
      </c:layout>
      <c:pie3DChart>
        <c:varyColors val="1"/>
        <c:ser>
          <c:idx val="0"/>
          <c:order val="0"/>
          <c:explosion val="60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0.1447721179624665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latin typeface="Arial" panose="020B0604020202020204" pitchFamily="34" charset="0"/>
                      </a:rPr>
                      <a:t>действующие; </a:t>
                    </a:r>
                    <a:endParaRPr lang="ru-RU" sz="1600" baseline="0" dirty="0" smtClean="0">
                      <a:latin typeface="Arial" panose="020B0604020202020204" pitchFamily="34" charset="0"/>
                    </a:endParaRPr>
                  </a:p>
                  <a:p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842 (96%)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395603430612065"/>
                  <c:y val="-0.14727277215967269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latin typeface="Arial" panose="020B0604020202020204" pitchFamily="34" charset="0"/>
                      </a:rPr>
                      <a:t>принято решение о предстоящем исключении; </a:t>
                    </a:r>
                    <a:endParaRPr lang="ru-RU" sz="1600" baseline="0" dirty="0" smtClean="0">
                      <a:latin typeface="Arial" panose="020B0604020202020204" pitchFamily="34" charset="0"/>
                    </a:endParaRPr>
                  </a:p>
                  <a:p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21 (2%)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521780734040304"/>
                  <c:y val="2.42507734816316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в </a:t>
                    </a:r>
                    <a:r>
                      <a:rPr lang="ru-RU" sz="1600" baseline="0" dirty="0">
                        <a:latin typeface="Arial" panose="020B0604020202020204" pitchFamily="34" charset="0"/>
                      </a:rPr>
                      <a:t>стадии </a:t>
                    </a:r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реорганизации;</a:t>
                    </a:r>
                  </a:p>
                  <a:p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5 (1%)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4649187170811693"/>
                  <c:y val="-0.11329851417500814"/>
                </c:manualLayout>
              </c:layout>
              <c:tx>
                <c:rich>
                  <a:bodyPr/>
                  <a:lstStyle/>
                  <a:p>
                    <a:pPr marL="0" indent="0">
                      <a:defRPr sz="1600" b="1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стадии </a:t>
                    </a:r>
                    <a:r>
                      <a:rPr lang="ru-RU" sz="1600" baseline="0" dirty="0">
                        <a:latin typeface="Arial" panose="020B0604020202020204" pitchFamily="34" charset="0"/>
                      </a:rPr>
                      <a:t>ликвидации</a:t>
                    </a:r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;</a:t>
                    </a:r>
                  </a:p>
                  <a:p>
                    <a:pPr marL="0" indent="0">
                      <a:defRPr sz="1600" b="1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baseline="0" dirty="0" smtClean="0">
                        <a:latin typeface="Arial" panose="020B0604020202020204" pitchFamily="34" charset="0"/>
                      </a:rPr>
                      <a:t>11 (1%)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'[Для слайдов.xlsx]Лист1'!$B$4:$B$7</c:f>
              <c:strCache>
                <c:ptCount val="4"/>
                <c:pt idx="0">
                  <c:v>действующие</c:v>
                </c:pt>
                <c:pt idx="1">
                  <c:v>принято решение о предстоящем исключении</c:v>
                </c:pt>
                <c:pt idx="2">
                  <c:v>в стадии реорганизации</c:v>
                </c:pt>
                <c:pt idx="3">
                  <c:v>в стадии ликвидации</c:v>
                </c:pt>
              </c:strCache>
            </c:strRef>
          </c:cat>
          <c:val>
            <c:numRef>
              <c:f>'[Для слайдов.xlsx]Лист1'!$C$4:$C$7</c:f>
              <c:numCache>
                <c:formatCode>General</c:formatCode>
                <c:ptCount val="4"/>
                <c:pt idx="0">
                  <c:v>842</c:v>
                </c:pt>
                <c:pt idx="1">
                  <c:v>21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0.38319</cdr:x>
      <cdr:y>0.77704</cdr:y>
    </cdr:from>
    <cdr:to>
      <cdr:x>0.48641</cdr:x>
      <cdr:y>0.77704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276861" y="4476223"/>
          <a:ext cx="115212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4310487" cy="342900"/>
          </a:xfrm>
          <a:prstGeom prst="rect">
            <a:avLst/>
          </a:prstGeom>
        </p:spPr>
        <p:txBody>
          <a:bodyPr vert="horz" lIns="91980" tIns="45991" rIns="91980" bIns="4599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500" y="8"/>
            <a:ext cx="4310487" cy="342900"/>
          </a:xfrm>
          <a:prstGeom prst="rect">
            <a:avLst/>
          </a:prstGeom>
        </p:spPr>
        <p:txBody>
          <a:bodyPr vert="horz" lIns="91980" tIns="45991" rIns="91980" bIns="4599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14675" y="514350"/>
            <a:ext cx="3717925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0" tIns="45991" rIns="91980" bIns="459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9" y="3257561"/>
            <a:ext cx="7957820" cy="3086100"/>
          </a:xfrm>
          <a:prstGeom prst="rect">
            <a:avLst/>
          </a:prstGeom>
        </p:spPr>
        <p:txBody>
          <a:bodyPr vert="horz" lIns="91980" tIns="45991" rIns="91980" bIns="459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513919"/>
            <a:ext cx="4310487" cy="342900"/>
          </a:xfrm>
          <a:prstGeom prst="rect">
            <a:avLst/>
          </a:prstGeom>
        </p:spPr>
        <p:txBody>
          <a:bodyPr vert="horz" lIns="91980" tIns="45991" rIns="91980" bIns="4599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500" y="6513919"/>
            <a:ext cx="4310487" cy="342900"/>
          </a:xfrm>
          <a:prstGeom prst="rect">
            <a:avLst/>
          </a:prstGeom>
        </p:spPr>
        <p:txBody>
          <a:bodyPr vert="horz" lIns="91980" tIns="45991" rIns="91980" bIns="4599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304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588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3885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187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6478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7779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9083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0374" algn="l" defTabSz="822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7925" cy="2574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85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7925" cy="2574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9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7925" cy="2574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8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6263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72" y="1436"/>
            <a:ext cx="990452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363791"/>
            <a:ext cx="84201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2" y="4866046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1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4"/>
            <a:ext cx="59436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17043" indent="0">
              <a:buNone/>
              <a:defRPr sz="3300"/>
            </a:lvl2pPr>
            <a:lvl3pPr marL="1034078" indent="0">
              <a:buNone/>
              <a:defRPr sz="2700"/>
            </a:lvl3pPr>
            <a:lvl4pPr marL="1551117" indent="0">
              <a:buNone/>
              <a:defRPr sz="2300"/>
            </a:lvl4pPr>
            <a:lvl5pPr marL="2068166" indent="0">
              <a:buNone/>
              <a:defRPr sz="2300"/>
            </a:lvl5pPr>
            <a:lvl6pPr marL="2585206" indent="0">
              <a:buNone/>
              <a:defRPr sz="2300"/>
            </a:lvl6pPr>
            <a:lvl7pPr marL="3102243" indent="0">
              <a:buNone/>
              <a:defRPr sz="2300"/>
            </a:lvl7pPr>
            <a:lvl8pPr marL="3619293" indent="0">
              <a:buNone/>
              <a:defRPr sz="2300"/>
            </a:lvl8pPr>
            <a:lvl9pPr marL="4136328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17043" indent="0">
              <a:buNone/>
              <a:defRPr sz="1400"/>
            </a:lvl2pPr>
            <a:lvl3pPr marL="1034078" indent="0">
              <a:buNone/>
              <a:defRPr sz="1100"/>
            </a:lvl3pPr>
            <a:lvl4pPr marL="1551117" indent="0">
              <a:buNone/>
              <a:defRPr sz="1000"/>
            </a:lvl4pPr>
            <a:lvl5pPr marL="2068166" indent="0">
              <a:buNone/>
              <a:defRPr sz="1000"/>
            </a:lvl5pPr>
            <a:lvl6pPr marL="2585206" indent="0">
              <a:buNone/>
              <a:defRPr sz="1000"/>
            </a:lvl6pPr>
            <a:lvl7pPr marL="3102243" indent="0">
              <a:buNone/>
              <a:defRPr sz="1000"/>
            </a:lvl7pPr>
            <a:lvl8pPr marL="3619293" indent="0">
              <a:buNone/>
              <a:defRPr sz="1000"/>
            </a:lvl8pPr>
            <a:lvl9pPr marL="41363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511" y="303212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0" y="303212"/>
            <a:ext cx="765479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48-F837-4903-A129-8B37177782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1591"/>
            <a:ext cx="9904279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C32B-B011-416C-89BE-AFC2D771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1592"/>
            <a:ext cx="9904279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419989" y="5127629"/>
            <a:ext cx="1000919" cy="376239"/>
          </a:xfrm>
          <a:prstGeom prst="rect">
            <a:avLst/>
          </a:prstGeom>
          <a:noFill/>
        </p:spPr>
        <p:txBody>
          <a:bodyPr lIns="72973" tIns="36487" rIns="72973" bIns="36487"/>
          <a:lstStyle/>
          <a:p>
            <a:pPr defTabSz="1046410">
              <a:defRPr/>
            </a:pPr>
            <a:endParaRPr lang="ru-RU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4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F1E90-6F52-43E4-833B-AA4561849E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904281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821A-E8E3-4D1A-9042-8E9ACD43B2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1592"/>
            <a:ext cx="9904279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94" indent="0">
              <a:buNone/>
              <a:defRPr sz="2300" b="1"/>
            </a:lvl2pPr>
            <a:lvl3pPr marL="1072788" indent="0">
              <a:buNone/>
              <a:defRPr sz="2100" b="1"/>
            </a:lvl3pPr>
            <a:lvl4pPr marL="1609183" indent="0">
              <a:buNone/>
              <a:defRPr sz="1900" b="1"/>
            </a:lvl4pPr>
            <a:lvl5pPr marL="2145577" indent="0">
              <a:buNone/>
              <a:defRPr sz="1900" b="1"/>
            </a:lvl5pPr>
            <a:lvl6pPr marL="2681972" indent="0">
              <a:buNone/>
              <a:defRPr sz="1900" b="1"/>
            </a:lvl6pPr>
            <a:lvl7pPr marL="3218365" indent="0">
              <a:buNone/>
              <a:defRPr sz="1900" b="1"/>
            </a:lvl7pPr>
            <a:lvl8pPr marL="3754760" indent="0">
              <a:buNone/>
              <a:defRPr sz="1900" b="1"/>
            </a:lvl8pPr>
            <a:lvl9pPr marL="429115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4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20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94" indent="0">
              <a:buNone/>
              <a:defRPr sz="2300" b="1"/>
            </a:lvl2pPr>
            <a:lvl3pPr marL="1072788" indent="0">
              <a:buNone/>
              <a:defRPr sz="2100" b="1"/>
            </a:lvl3pPr>
            <a:lvl4pPr marL="1609183" indent="0">
              <a:buNone/>
              <a:defRPr sz="1900" b="1"/>
            </a:lvl4pPr>
            <a:lvl5pPr marL="2145577" indent="0">
              <a:buNone/>
              <a:defRPr sz="1900" b="1"/>
            </a:lvl5pPr>
            <a:lvl6pPr marL="2681972" indent="0">
              <a:buNone/>
              <a:defRPr sz="1900" b="1"/>
            </a:lvl6pPr>
            <a:lvl7pPr marL="3218365" indent="0">
              <a:buNone/>
              <a:defRPr sz="1900" b="1"/>
            </a:lvl7pPr>
            <a:lvl8pPr marL="3754760" indent="0">
              <a:buNone/>
              <a:defRPr sz="1900" b="1"/>
            </a:lvl8pPr>
            <a:lvl9pPr marL="429115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20" y="2174874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2C34E-6A22-4834-B4E7-BAD4F21B1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333-C858-41F3-9CF9-B24115B084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1592"/>
            <a:ext cx="9904279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A2589-4948-42CB-98C2-64490B1E6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67" y="1923"/>
            <a:ext cx="990453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343" y="1606884"/>
            <a:ext cx="7930747" cy="4829254"/>
          </a:xfrm>
        </p:spPr>
        <p:txBody>
          <a:bodyPr/>
          <a:lstStyle>
            <a:lvl1pPr marL="360385" indent="0">
              <a:buFontTx/>
              <a:buNone/>
              <a:defRPr b="1">
                <a:latin typeface="+mj-lt"/>
              </a:defRPr>
            </a:lvl1pPr>
            <a:lvl2pPr marL="357267" indent="3184">
              <a:defRPr>
                <a:latin typeface="+mj-lt"/>
              </a:defRPr>
            </a:lvl2pPr>
            <a:lvl3pPr marL="623244" indent="-258107">
              <a:tabLst/>
              <a:defRPr>
                <a:latin typeface="+mj-lt"/>
              </a:defRPr>
            </a:lvl3pPr>
            <a:lvl4pPr marL="0" indent="357267">
              <a:lnSpc>
                <a:spcPts val="1804"/>
              </a:lnSpc>
              <a:spcBef>
                <a:spcPts val="401"/>
              </a:spcBef>
              <a:defRPr>
                <a:latin typeface="+mj-lt"/>
              </a:defRPr>
            </a:lvl4pPr>
            <a:lvl5pPr>
              <a:lnSpc>
                <a:spcPts val="1804"/>
              </a:lnSpc>
              <a:spcBef>
                <a:spcPts val="40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30" y="5127081"/>
            <a:ext cx="1000586" cy="376853"/>
          </a:xfrm>
          <a:prstGeom prst="rect">
            <a:avLst/>
          </a:prstGeom>
          <a:noFill/>
        </p:spPr>
        <p:txBody>
          <a:bodyPr wrap="square" lIns="90650" tIns="45323" rIns="90650" bIns="45323" rtlCol="0">
            <a:noAutofit/>
          </a:bodyPr>
          <a:lstStyle/>
          <a:p>
            <a:endParaRPr lang="ru-RU" sz="21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91189" y="501126"/>
            <a:ext cx="7948624" cy="1105803"/>
          </a:xfrm>
        </p:spPr>
        <p:txBody>
          <a:bodyPr/>
          <a:lstStyle>
            <a:lvl1pPr marL="0" marR="0" indent="0" defTabSz="1034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34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94" indent="0">
              <a:buNone/>
              <a:defRPr sz="1400"/>
            </a:lvl2pPr>
            <a:lvl3pPr marL="1072788" indent="0">
              <a:buNone/>
              <a:defRPr sz="1200"/>
            </a:lvl3pPr>
            <a:lvl4pPr marL="1609183" indent="0">
              <a:buNone/>
              <a:defRPr sz="1100"/>
            </a:lvl4pPr>
            <a:lvl5pPr marL="2145577" indent="0">
              <a:buNone/>
              <a:defRPr sz="1100"/>
            </a:lvl5pPr>
            <a:lvl6pPr marL="2681972" indent="0">
              <a:buNone/>
              <a:defRPr sz="1100"/>
            </a:lvl6pPr>
            <a:lvl7pPr marL="3218365" indent="0">
              <a:buNone/>
              <a:defRPr sz="1100"/>
            </a:lvl7pPr>
            <a:lvl8pPr marL="3754760" indent="0">
              <a:buNone/>
              <a:defRPr sz="1100"/>
            </a:lvl8pPr>
            <a:lvl9pPr marL="429115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11D61-E3BB-47A1-95E7-3108377B1A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4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94" indent="0">
              <a:buNone/>
              <a:defRPr sz="3300"/>
            </a:lvl2pPr>
            <a:lvl3pPr marL="1072788" indent="0">
              <a:buNone/>
              <a:defRPr sz="2800"/>
            </a:lvl3pPr>
            <a:lvl4pPr marL="1609183" indent="0">
              <a:buNone/>
              <a:defRPr sz="2300"/>
            </a:lvl4pPr>
            <a:lvl5pPr marL="2145577" indent="0">
              <a:buNone/>
              <a:defRPr sz="2300"/>
            </a:lvl5pPr>
            <a:lvl6pPr marL="2681972" indent="0">
              <a:buNone/>
              <a:defRPr sz="2300"/>
            </a:lvl6pPr>
            <a:lvl7pPr marL="3218365" indent="0">
              <a:buNone/>
              <a:defRPr sz="2300"/>
            </a:lvl7pPr>
            <a:lvl8pPr marL="3754760" indent="0">
              <a:buNone/>
              <a:defRPr sz="2300"/>
            </a:lvl8pPr>
            <a:lvl9pPr marL="429115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36394" indent="0">
              <a:buNone/>
              <a:defRPr sz="1400"/>
            </a:lvl2pPr>
            <a:lvl3pPr marL="1072788" indent="0">
              <a:buNone/>
              <a:defRPr sz="1200"/>
            </a:lvl3pPr>
            <a:lvl4pPr marL="1609183" indent="0">
              <a:buNone/>
              <a:defRPr sz="1100"/>
            </a:lvl4pPr>
            <a:lvl5pPr marL="2145577" indent="0">
              <a:buNone/>
              <a:defRPr sz="1100"/>
            </a:lvl5pPr>
            <a:lvl6pPr marL="2681972" indent="0">
              <a:buNone/>
              <a:defRPr sz="1100"/>
            </a:lvl6pPr>
            <a:lvl7pPr marL="3218365" indent="0">
              <a:buNone/>
              <a:defRPr sz="1100"/>
            </a:lvl7pPr>
            <a:lvl8pPr marL="3754760" indent="0">
              <a:buNone/>
              <a:defRPr sz="1100"/>
            </a:lvl8pPr>
            <a:lvl9pPr marL="429115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80197-BE2C-49ED-8928-12752D006C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A029-EBFB-410F-A061-5DC0469CB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9BB25-88E3-4AE7-A7D9-B9D31FBFC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" y="1592"/>
            <a:ext cx="9904279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19989" y="5127629"/>
            <a:ext cx="1000919" cy="376239"/>
          </a:xfrm>
          <a:prstGeom prst="rect">
            <a:avLst/>
          </a:prstGeom>
          <a:noFill/>
        </p:spPr>
        <p:txBody>
          <a:bodyPr lIns="72973" tIns="36487" rIns="72973" bIns="36487"/>
          <a:lstStyle/>
          <a:p>
            <a:pPr defTabSz="1046410">
              <a:defRPr/>
            </a:pP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2"/>
            <a:ext cx="7930747" cy="4829254"/>
          </a:xfrm>
        </p:spPr>
        <p:txBody>
          <a:bodyPr/>
          <a:lstStyle>
            <a:lvl1pPr marL="364707" indent="0">
              <a:buFontTx/>
              <a:buNone/>
              <a:defRPr b="1">
                <a:latin typeface="+mj-lt"/>
              </a:defRPr>
            </a:lvl1pPr>
            <a:lvl2pPr marL="361521" indent="3184">
              <a:defRPr>
                <a:latin typeface="+mj-lt"/>
              </a:defRPr>
            </a:lvl2pPr>
            <a:lvl3pPr marL="630672" indent="-261187">
              <a:tabLst/>
              <a:defRPr>
                <a:latin typeface="+mj-lt"/>
              </a:defRPr>
            </a:lvl3pPr>
            <a:lvl4pPr marL="0" indent="361521">
              <a:lnSpc>
                <a:spcPts val="1805"/>
              </a:lnSpc>
              <a:spcBef>
                <a:spcPts val="401"/>
              </a:spcBef>
              <a:defRPr>
                <a:latin typeface="+mj-lt"/>
              </a:defRPr>
            </a:lvl4pPr>
            <a:lvl5pPr>
              <a:lnSpc>
                <a:spcPts val="1805"/>
              </a:lnSpc>
              <a:spcBef>
                <a:spcPts val="40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9" y="501071"/>
            <a:ext cx="7948624" cy="1105803"/>
          </a:xfrm>
        </p:spPr>
        <p:txBody>
          <a:bodyPr/>
          <a:lstStyle>
            <a:lvl1pPr marL="0" marR="0" indent="0" defTabSz="10464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27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FEC32B-B011-416C-89BE-AFC2D771CE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4281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2"/>
            <a:ext cx="7930747" cy="4829254"/>
          </a:xfrm>
        </p:spPr>
        <p:txBody>
          <a:bodyPr/>
          <a:lstStyle>
            <a:lvl1pPr marL="364707" indent="0">
              <a:buFontTx/>
              <a:buNone/>
              <a:defRPr b="1">
                <a:latin typeface="+mj-lt"/>
              </a:defRPr>
            </a:lvl1pPr>
            <a:lvl2pPr marL="364707" indent="0">
              <a:defRPr>
                <a:latin typeface="+mj-lt"/>
              </a:defRPr>
            </a:lvl2pPr>
            <a:lvl3pPr marL="630672" indent="-261187">
              <a:defRPr>
                <a:latin typeface="+mj-lt"/>
              </a:defRPr>
            </a:lvl3pPr>
            <a:lvl4pPr marL="0" indent="361521">
              <a:defRPr>
                <a:latin typeface="+mj-lt"/>
              </a:defRPr>
            </a:lvl4pPr>
            <a:lvl5pPr marL="14397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1"/>
            <a:ext cx="7949393" cy="1105803"/>
          </a:xfrm>
        </p:spPr>
        <p:txBody>
          <a:bodyPr/>
          <a:lstStyle>
            <a:lvl1pPr marL="0" marR="0" indent="0" defTabSz="10464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727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0E6F930-E701-40DF-9E6D-0857C80A9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69100" y="6208778"/>
            <a:ext cx="1694290" cy="365125"/>
          </a:xfrm>
        </p:spPr>
        <p:txBody>
          <a:bodyPr/>
          <a:lstStyle/>
          <a:p>
            <a:fld id="{9BFED457-50F3-41BD-BBBF-622CF5BB43E0}" type="datetime1">
              <a:rPr lang="ru-RU" smtClean="0"/>
              <a:pPr/>
              <a:t>14.03.2019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4339" y="629305"/>
            <a:ext cx="9517322" cy="1130820"/>
          </a:xfrm>
          <a:prstGeom prst="rect">
            <a:avLst/>
          </a:prstGeom>
          <a:noFill/>
          <a:ln>
            <a:noFill/>
          </a:ln>
        </p:spPr>
        <p:txBody>
          <a:bodyPr lIns="95695" tIns="47847" rIns="95695" bIns="47847" anchor="ctr">
            <a:normAutofit/>
          </a:bodyPr>
          <a:lstStyle>
            <a:lvl1pPr algn="ctr" defTabSz="957782" rtl="0" eaLnBrk="1" latinLnBrk="0" hangingPunct="1">
              <a:spcBef>
                <a:spcPct val="0"/>
              </a:spcBef>
              <a:buNone/>
              <a:defRPr lang="en-US" sz="4600" b="1" kern="1200" dirty="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94338" y="1844675"/>
            <a:ext cx="9594717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6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6" y="475"/>
            <a:ext cx="990453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343" y="1606884"/>
            <a:ext cx="7930747" cy="4829254"/>
          </a:xfrm>
        </p:spPr>
        <p:txBody>
          <a:bodyPr/>
          <a:lstStyle>
            <a:lvl1pPr marL="360385" indent="0">
              <a:buFontTx/>
              <a:buNone/>
              <a:defRPr b="1">
                <a:latin typeface="+mj-lt"/>
              </a:defRPr>
            </a:lvl1pPr>
            <a:lvl2pPr marL="360385" indent="0">
              <a:defRPr>
                <a:latin typeface="+mj-lt"/>
              </a:defRPr>
            </a:lvl2pPr>
            <a:lvl3pPr marL="623244" indent="-258107">
              <a:defRPr>
                <a:latin typeface="+mj-lt"/>
              </a:defRPr>
            </a:lvl3pPr>
            <a:lvl4pPr marL="0" indent="357267">
              <a:defRPr>
                <a:latin typeface="+mj-lt"/>
              </a:defRPr>
            </a:lvl4pPr>
            <a:lvl5pPr marL="142275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90422" y="501126"/>
            <a:ext cx="7949393" cy="1105803"/>
          </a:xfrm>
        </p:spPr>
        <p:txBody>
          <a:bodyPr/>
          <a:lstStyle>
            <a:lvl1pPr marL="0" marR="0" indent="0" defTabSz="1034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34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6" y="12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43" y="1012506"/>
            <a:ext cx="7930747" cy="202463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343" y="3429722"/>
            <a:ext cx="7930747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0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4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1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68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852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022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19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3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67" y="1923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501070"/>
            <a:ext cx="794862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1"/>
            <a:ext cx="3922494" cy="4695797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369" y="1606871"/>
            <a:ext cx="3948639" cy="4695797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501067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383" y="1606878"/>
            <a:ext cx="3980982" cy="568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043" indent="0">
              <a:buNone/>
              <a:defRPr sz="2300" b="1"/>
            </a:lvl2pPr>
            <a:lvl3pPr marL="1034078" indent="0">
              <a:buNone/>
              <a:defRPr sz="2100" b="1"/>
            </a:lvl3pPr>
            <a:lvl4pPr marL="1551117" indent="0">
              <a:buNone/>
              <a:defRPr sz="1800" b="1"/>
            </a:lvl4pPr>
            <a:lvl5pPr marL="2068166" indent="0">
              <a:buNone/>
              <a:defRPr sz="1800" b="1"/>
            </a:lvl5pPr>
            <a:lvl6pPr marL="2585206" indent="0">
              <a:buNone/>
              <a:defRPr sz="1800" b="1"/>
            </a:lvl6pPr>
            <a:lvl7pPr marL="3102243" indent="0">
              <a:buNone/>
              <a:defRPr sz="1800" b="1"/>
            </a:lvl7pPr>
            <a:lvl8pPr marL="3619293" indent="0">
              <a:buNone/>
              <a:defRPr sz="1800" b="1"/>
            </a:lvl8pPr>
            <a:lvl9pPr marL="41363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383" y="2174876"/>
            <a:ext cx="3980982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48" y="1606878"/>
            <a:ext cx="3886810" cy="568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043" indent="0">
              <a:buNone/>
              <a:defRPr sz="2300" b="1"/>
            </a:lvl2pPr>
            <a:lvl3pPr marL="1034078" indent="0">
              <a:buNone/>
              <a:defRPr sz="2100" b="1"/>
            </a:lvl3pPr>
            <a:lvl4pPr marL="1551117" indent="0">
              <a:buNone/>
              <a:defRPr sz="1800" b="1"/>
            </a:lvl4pPr>
            <a:lvl5pPr marL="2068166" indent="0">
              <a:buNone/>
              <a:defRPr sz="1800" b="1"/>
            </a:lvl5pPr>
            <a:lvl6pPr marL="2585206" indent="0">
              <a:buNone/>
              <a:defRPr sz="1800" b="1"/>
            </a:lvl6pPr>
            <a:lvl7pPr marL="3102243" indent="0">
              <a:buNone/>
              <a:defRPr sz="1800" b="1"/>
            </a:lvl7pPr>
            <a:lvl8pPr marL="3619293" indent="0">
              <a:buNone/>
              <a:defRPr sz="1800" b="1"/>
            </a:lvl8pPr>
            <a:lvl9pPr marL="41363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48" y="2188098"/>
            <a:ext cx="3886810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67" y="1923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501070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73679" y="5872591"/>
            <a:ext cx="614714" cy="653106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51" y="273141"/>
            <a:ext cx="3259006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8"/>
            <a:ext cx="5537729" cy="585311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51" y="1435100"/>
            <a:ext cx="325900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17043" indent="0">
              <a:buNone/>
              <a:defRPr sz="1400"/>
            </a:lvl2pPr>
            <a:lvl3pPr marL="1034078" indent="0">
              <a:buNone/>
              <a:defRPr sz="1100"/>
            </a:lvl3pPr>
            <a:lvl4pPr marL="1551117" indent="0">
              <a:buNone/>
              <a:defRPr sz="1000"/>
            </a:lvl4pPr>
            <a:lvl5pPr marL="2068166" indent="0">
              <a:buNone/>
              <a:defRPr sz="1000"/>
            </a:lvl5pPr>
            <a:lvl6pPr marL="2585206" indent="0">
              <a:buNone/>
              <a:defRPr sz="1000"/>
            </a:lvl6pPr>
            <a:lvl7pPr marL="3102243" indent="0">
              <a:buNone/>
              <a:defRPr sz="1000"/>
            </a:lvl7pPr>
            <a:lvl8pPr marL="3619293" indent="0">
              <a:buNone/>
              <a:defRPr sz="1000"/>
            </a:lvl8pPr>
            <a:lvl9pPr marL="41363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145" y="490079"/>
            <a:ext cx="7955862" cy="1110282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4145" y="1600202"/>
            <a:ext cx="7955862" cy="4835924"/>
          </a:xfrm>
          <a:prstGeom prst="rect">
            <a:avLst/>
          </a:prstGeom>
        </p:spPr>
        <p:txBody>
          <a:bodyPr vert="horz" lIns="82270" tIns="41132" rIns="82270" bIns="4113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29" y="6356364"/>
            <a:ext cx="2311399" cy="365126"/>
          </a:xfrm>
          <a:prstGeom prst="rect">
            <a:avLst/>
          </a:prstGeom>
        </p:spPr>
        <p:txBody>
          <a:bodyPr vert="horz" lIns="82270" tIns="41132" rIns="82270" bIns="41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3" y="6356364"/>
            <a:ext cx="3136900" cy="365126"/>
          </a:xfrm>
          <a:prstGeom prst="rect">
            <a:avLst/>
          </a:prstGeom>
        </p:spPr>
        <p:txBody>
          <a:bodyPr vert="horz" lIns="82270" tIns="41132" rIns="82270" bIns="41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lvl1pPr algn="ctr">
              <a:lnSpc>
                <a:spcPts val="2405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34078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0385" indent="0" algn="l" defTabSz="103407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0385" indent="0" algn="l" defTabSz="1034078" rtl="0" eaLnBrk="1" latinLnBrk="0" hangingPunct="1">
        <a:spcBef>
          <a:spcPct val="20000"/>
        </a:spcBef>
        <a:buFont typeface="Arial" pitchFamily="34" charset="0"/>
        <a:buNone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06666" indent="-258107" algn="l" defTabSz="1034078" rtl="0" eaLnBrk="1" latinLnBrk="0" hangingPunct="1">
        <a:spcBef>
          <a:spcPct val="20000"/>
        </a:spcBef>
        <a:buFont typeface="Arial" pitchFamily="34" charset="0"/>
        <a:buChar char="•"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7267" algn="just" defTabSz="1034078" rtl="0" eaLnBrk="1" latinLnBrk="0" hangingPunct="1">
        <a:lnSpc>
          <a:spcPts val="1804"/>
        </a:lnSpc>
        <a:spcBef>
          <a:spcPts val="401"/>
        </a:spcBef>
        <a:buFont typeface="Arial" pitchFamily="34" charset="0"/>
        <a:buNone/>
        <a:tabLst/>
        <a:defRPr sz="1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22757" indent="0" algn="l" defTabSz="1034078" rtl="0" eaLnBrk="1" latinLnBrk="0" hangingPunct="1">
        <a:lnSpc>
          <a:spcPts val="1804"/>
        </a:lnSpc>
        <a:spcBef>
          <a:spcPts val="401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43730" indent="-258522" algn="l" defTabSz="10340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0770" indent="-258522" algn="l" defTabSz="10340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7815" indent="-258522" algn="l" defTabSz="10340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4858" indent="-258522" algn="l" defTabSz="10340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043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078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117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8166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5206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2243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293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6328" algn="l" defTabSz="10340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  <a:prstGeom prst="rect">
            <a:avLst/>
          </a:prstGeom>
        </p:spPr>
        <p:txBody>
          <a:bodyPr vert="horz" lIns="72973" tIns="36487" rIns="72973" bIns="3648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1"/>
            <a:ext cx="8915400" cy="4525963"/>
          </a:xfrm>
          <a:prstGeom prst="rect">
            <a:avLst/>
          </a:prstGeom>
        </p:spPr>
        <p:txBody>
          <a:bodyPr vert="horz" lIns="72973" tIns="36487" rIns="72973" bIns="3648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6"/>
          </a:xfrm>
          <a:prstGeom prst="rect">
            <a:avLst/>
          </a:prstGeom>
        </p:spPr>
        <p:txBody>
          <a:bodyPr vert="horz" lIns="72973" tIns="36487" rIns="72973" bIns="364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6"/>
          </a:xfrm>
          <a:prstGeom prst="rect">
            <a:avLst/>
          </a:prstGeom>
        </p:spPr>
        <p:txBody>
          <a:bodyPr vert="horz" lIns="72973" tIns="36487" rIns="72973" bIns="364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6"/>
          </a:xfrm>
          <a:prstGeom prst="rect">
            <a:avLst/>
          </a:prstGeom>
        </p:spPr>
        <p:txBody>
          <a:bodyPr vert="horz" lIns="72973" tIns="36487" rIns="72973" bIns="364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2FA3A5-0BFE-46BC-B804-606786787A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defTabSz="10727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4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7278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96" indent="-402296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641" indent="-335247" algn="l" defTabSz="107278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986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380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774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69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63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58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352" indent="-268197" algn="l" defTabSz="1072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94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88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83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77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72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65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60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155" algn="l" defTabSz="1072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8" y="3068960"/>
            <a:ext cx="8458522" cy="20363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 отдельных вопросах, связанных с государственной регистрацией изменений сведений об единоличном исполнительном органе садоводства. Пределы прав и обязанностей регистрирующего органа при наличии спора о полномочиях председателя.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6817" y="6198838"/>
            <a:ext cx="3384375" cy="4705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марта 2019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704" y="2318720"/>
            <a:ext cx="5904655" cy="914349"/>
          </a:xfrm>
          <a:prstGeom prst="rect">
            <a:avLst/>
          </a:prstGeom>
        </p:spPr>
        <p:txBody>
          <a:bodyPr vert="horz" wrap="square" lIns="83242" tIns="41620" rIns="83242" bIns="41620" rtlCol="0" anchor="ctr">
            <a:noAutofit/>
          </a:bodyPr>
          <a:lstStyle/>
          <a:p>
            <a:pPr algn="ctr" defTabSz="832413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УФНС  России  по  Иркутской  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79960" y="5204031"/>
            <a:ext cx="7526452" cy="67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98" tIns="43805" rIns="87598" bIns="4380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9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Начальник  отдела  </a:t>
            </a:r>
            <a:r>
              <a:rPr lang="ru-RU" sz="1900" i="1" dirty="0">
                <a:solidFill>
                  <a:schemeClr val="bg1"/>
                </a:solidFill>
                <a:cs typeface="Arial" panose="020B0604020202020204" pitchFamily="34" charset="0"/>
              </a:rPr>
              <a:t>регистрации </a:t>
            </a:r>
            <a:r>
              <a:rPr lang="ru-RU" sz="19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 и  учёта  </a:t>
            </a:r>
            <a:r>
              <a:rPr lang="ru-RU" sz="1900" i="1" dirty="0">
                <a:solidFill>
                  <a:schemeClr val="bg1"/>
                </a:solidFill>
                <a:cs typeface="Arial" panose="020B0604020202020204" pitchFamily="34" charset="0"/>
              </a:rPr>
              <a:t>налогоплательщиков </a:t>
            </a:r>
            <a:r>
              <a:rPr lang="ru-RU" sz="19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Старикова  Евгения  </a:t>
            </a:r>
            <a:r>
              <a:rPr lang="ru-RU" sz="1900" i="1" dirty="0">
                <a:solidFill>
                  <a:schemeClr val="bg1"/>
                </a:solidFill>
                <a:cs typeface="Arial" panose="020B0604020202020204" pitchFamily="34" charset="0"/>
              </a:rPr>
              <a:t>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9129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027" y="449303"/>
            <a:ext cx="8494461" cy="1102514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958"/>
              </a:spcAft>
            </a:pPr>
            <a:r>
              <a:rPr lang="ru-RU" sz="1600" dirty="0">
                <a:solidFill>
                  <a:srgbClr val="104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30.10.2017 № 312-ФЗ  (с 01.10.2018) </a:t>
            </a:r>
          </a:p>
          <a:p>
            <a:r>
              <a:rPr lang="ru-RU" sz="1900" dirty="0">
                <a:solidFill>
                  <a:srgbClr val="104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узнать о факте представления документов на регистрацию без обращения к сайту ФНС России?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952" y="2489982"/>
            <a:ext cx="3773213" cy="3712943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dirty="0">
              <a:latin typeface="Calibri" panose="020F0502020204030204" pitchFamily="34" charset="0"/>
              <a:cs typeface="+mj-cs"/>
            </a:endParaRPr>
          </a:p>
          <a:p>
            <a:pPr>
              <a:spcAft>
                <a:spcPts val="958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заинтересованное лицо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любого ЮЛ и ИП 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сайте ФНС России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направляется по адресу электронной почты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направляется </a:t>
            </a:r>
            <a:r>
              <a:rPr lang="ru-RU" sz="1300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в </a:t>
            </a: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документов, представленных после размещения заявки на сайте ФНС России</a:t>
            </a:r>
          </a:p>
          <a:p>
            <a:pPr marL="273652" indent="-27365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направления информации –  </a:t>
            </a:r>
            <a:r>
              <a:rPr lang="ru-RU" sz="1300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не </a:t>
            </a: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1 рабочего дня после </a:t>
            </a:r>
            <a:r>
              <a:rPr lang="ru-RU" sz="1300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дня </a:t>
            </a: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документов </a:t>
            </a:r>
            <a:r>
              <a:rPr lang="ru-RU" sz="1300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на </a:t>
            </a:r>
            <a:r>
              <a:rPr lang="ru-RU" sz="1300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регистрацию </a:t>
            </a:r>
          </a:p>
          <a:p>
            <a:pPr marL="273652" indent="-273652">
              <a:buFont typeface="Wingdings" panose="05000000000000000000" pitchFamily="2" charset="2"/>
              <a:buChar char="ü"/>
            </a:pPr>
            <a:endParaRPr lang="ru-RU" sz="19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2222" y="2036408"/>
            <a:ext cx="2067082" cy="326553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958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10295" y="2306977"/>
            <a:ext cx="3183726" cy="2236712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152464" y="3364224"/>
            <a:ext cx="640644" cy="270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73" tIns="36487" rIns="72973" bIns="36487"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394524" y="3874085"/>
            <a:ext cx="2986306" cy="2067623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099300" y="4604592"/>
            <a:ext cx="69472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963505" y="4190084"/>
            <a:ext cx="2417325" cy="414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73" tIns="36487" rIns="72973" bIns="36487"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925802" y="4442500"/>
            <a:ext cx="2272166" cy="326553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Aft>
                <a:spcPts val="958"/>
              </a:spcAft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Проверьте, не рискует ли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ваш бизнес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998089" y="4682338"/>
            <a:ext cx="1591863" cy="20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73" tIns="36487" rIns="72973" bIns="36487"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37790" y="4790110"/>
            <a:ext cx="2661511" cy="9247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73" tIns="36487" rIns="72973" bIns="36487"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550657" y="5298666"/>
            <a:ext cx="2553371" cy="356344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ru-RU" sz="19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958"/>
              </a:spcAft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 направлении  информации                   о 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факте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представления  в  налоговый 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государственной 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юридического  лица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индивидуального  предпринимателя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pPr algn="ctr"/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j-cs"/>
              </a:rPr>
              <a:t> </a:t>
            </a:r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18311" y="3219917"/>
            <a:ext cx="921753" cy="8293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73" tIns="36487" rIns="72973" bIns="36487"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145243" y="3702789"/>
            <a:ext cx="1103901" cy="326553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958"/>
              </a:spcAft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бизнеса: проверь себя 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и 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контрагента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21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4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289" t="12201" r="21650" b="9400"/>
          <a:stretch/>
        </p:blipFill>
        <p:spPr>
          <a:xfrm>
            <a:off x="1442623" y="1357286"/>
            <a:ext cx="6864763" cy="5376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53" y="5445224"/>
            <a:ext cx="4953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1413" t="12201" r="11413" b="13600"/>
          <a:stretch/>
        </p:blipFill>
        <p:spPr>
          <a:xfrm>
            <a:off x="974568" y="1501308"/>
            <a:ext cx="7644850" cy="50885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222696" y="4677161"/>
            <a:ext cx="5148572" cy="3840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81" tIns="53588" rIns="107181" bIns="53588" rtlCol="0" anchor="ctr"/>
          <a:lstStyle/>
          <a:p>
            <a:pPr algn="ctr" defTabSz="107191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9051" t="12201" r="5113" b="37400"/>
          <a:stretch/>
        </p:blipFill>
        <p:spPr>
          <a:xfrm>
            <a:off x="428231" y="1988840"/>
            <a:ext cx="8502945" cy="345638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754646" y="2736450"/>
            <a:ext cx="6552728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81" tIns="53588" rIns="107181" bIns="53588" rtlCol="0" anchor="ctr"/>
          <a:lstStyle/>
          <a:p>
            <a:pPr algn="ctr" defTabSz="107191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520" y="476672"/>
            <a:ext cx="9204763" cy="664620"/>
          </a:xfrm>
          <a:prstGeom prst="rect">
            <a:avLst/>
          </a:prstGeom>
          <a:effectLst/>
        </p:spPr>
        <p:txBody>
          <a:bodyPr vert="horz" lIns="122267" tIns="61134" rIns="122267" bIns="61134" rtlCol="0" anchor="ctr">
            <a:noAutofit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buNone/>
              <a:defRPr sz="2400" b="1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ru-RU" sz="1800" dirty="0">
                <a:solidFill>
                  <a:srgbClr val="002060"/>
                </a:solidFill>
              </a:rPr>
              <a:t>Новый Сервис «Запрос о направлении информации о факте представления 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в </a:t>
            </a:r>
            <a:r>
              <a:rPr lang="ru-RU" sz="1800" dirty="0">
                <a:solidFill>
                  <a:srgbClr val="002060"/>
                </a:solidFill>
              </a:rPr>
              <a:t>налоговый орган документов для регистрации  субъектов предпринимательской деятельности» (пункт 3 статьи 9 Закона №129-ФЗ)</a:t>
            </a:r>
            <a:endParaRPr lang="ru-RU" sz="1800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40" y="490021"/>
            <a:ext cx="9157678" cy="457174"/>
          </a:xfrm>
        </p:spPr>
        <p:txBody>
          <a:bodyPr>
            <a:no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ИСКЛЮЧЕНИЯ ОРГАНИЗАЦИИ ИЗ РЕЕСТРА ЮРИДИЧЕСКИХ ЛИЦ</a:t>
            </a:r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920280" y="1208439"/>
            <a:ext cx="8097583" cy="5148905"/>
          </a:xfrm>
          <a:prstGeom prst="rect">
            <a:avLst/>
          </a:prstGeom>
        </p:spPr>
        <p:txBody>
          <a:bodyPr vert="horz" lIns="72973" tIns="36487" rIns="72973" bIns="364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Статья 21.1 Федерального закона от 08.08.2001 № 129-ФЗ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 государственной регистрации юридических лиц и индивидуальных предпринимателей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Процедура исключения ЮЛ из ЕГРЮЛ применяется в случаях: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наличие признаков недействующего юридического лица (непредставление в течение года отчетности в налоговый орган и отсутствие движения по счетам)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невозможности ликвидации юридического лица ввиду отсутствия средств на расходы, необходимые для его ликвидации, и невозможности возложить эти расходы на его учредителей (участников)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наличия в ЕГРЮЛ сведений, в отношении которых внесена запись об их недостоверности, в течение более чем шести месяцев с момента внесения такой </a:t>
            </a:r>
            <a:r>
              <a:rPr lang="ru-RU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записи</a:t>
            </a:r>
            <a:endParaRPr lang="ru-RU" sz="1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7218" y="714760"/>
            <a:ext cx="7930747" cy="7700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проведения  проверки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достоверности сведений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включаемых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ЕГРЮЛ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845" y="1928802"/>
            <a:ext cx="3630243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3" rIns="95764" bIns="47883" rtlCol="0" anchor="ctr"/>
          <a:lstStyle/>
          <a:p>
            <a:pPr algn="ctr" defTabSz="95765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Изучение документов и сведений, имеющихся у РО, в том числе возражений заинтересованных лиц, а так же документов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       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пояснений, представленных заявителем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845" y="3643317"/>
            <a:ext cx="3630243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3" rIns="95764" bIns="47883" rtlCol="0" anchor="ctr"/>
          <a:lstStyle/>
          <a:p>
            <a:pPr algn="ctr" defTabSz="95765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Получение необходимых объяснений от лиц, которым могут быть известны какие-либо обстоятельства, имеющие значение для проведения проверки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0829" y="1857364"/>
            <a:ext cx="4643470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3" rIns="95764" bIns="47883" rtlCol="0" anchor="ctr"/>
          <a:lstStyle/>
          <a:p>
            <a:pPr algn="ctr" defTabSz="95765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Получение справок и сведений по вопросам, возникающим при проведении проверки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31144" y="3214686"/>
            <a:ext cx="4643470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3" rIns="95764" bIns="47883" rtlCol="0" anchor="ctr"/>
          <a:lstStyle/>
          <a:p>
            <a:pPr algn="ctr" defTabSz="95765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Проведение осмотра объектов недвижимости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1144" y="4357695"/>
            <a:ext cx="4643470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4" tIns="47883" rIns="95764" bIns="47883" rtlCol="0" anchor="ctr"/>
          <a:lstStyle/>
          <a:p>
            <a:pPr algn="ctr" defTabSz="95765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Привлечение специалиста или эксперта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участия в проведении проверки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90374" y="1571612"/>
            <a:ext cx="0" cy="328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2" idx="1"/>
          </p:cNvCxnSpPr>
          <p:nvPr/>
        </p:nvCxnSpPr>
        <p:spPr>
          <a:xfrm>
            <a:off x="4488654" y="4857764"/>
            <a:ext cx="24249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4179089" y="4786324"/>
            <a:ext cx="311287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488654" y="3714752"/>
            <a:ext cx="23217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4179088" y="2540128"/>
            <a:ext cx="3095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10" idx="1"/>
          </p:cNvCxnSpPr>
          <p:nvPr/>
        </p:nvCxnSpPr>
        <p:spPr>
          <a:xfrm>
            <a:off x="4490376" y="2393149"/>
            <a:ext cx="2304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8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40" y="490021"/>
            <a:ext cx="9157678" cy="45717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ИСКЛЮЧЕНИЯ  ОРГАНИЗАЦИИ  ИЗ  РЕЕСТРА  ЮРИДИЧЕСКИХ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920280" y="1208439"/>
            <a:ext cx="8097583" cy="5148905"/>
          </a:xfrm>
          <a:prstGeom prst="rect">
            <a:avLst/>
          </a:prstGeom>
        </p:spPr>
        <p:txBody>
          <a:bodyPr vert="horz" lIns="72973" tIns="36487" rIns="72973" bIns="364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Статья 21.1 Федерального закона от 08.08.2001 № 129-ФЗ «О государственной регистрации юридических лиц и индивидуальных предпринимателей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Процедура исключения ЮЛ из ЕГРЮЛ применяется в случаях: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наличие признаков недействующего юридического лица (непредставление в течение года отчетности в налоговый орган </a:t>
            </a:r>
            <a:r>
              <a:rPr lang="ru-RU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          и </a:t>
            </a: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отсутствие движения по счетам)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невозможности ликвидации юридического лица ввиду отсутствия средств на расходы, необходимые для его ликвидации, и невозможности возложить эти расходы на его учредителей (участников)</a:t>
            </a:r>
          </a:p>
          <a:p>
            <a:pPr marL="0" indent="0" algn="just" defTabSz="729739">
              <a:spcBef>
                <a:spcPts val="1437"/>
              </a:spcBef>
              <a:spcAft>
                <a:spcPts val="958"/>
              </a:spcAft>
              <a:buNone/>
              <a:defRPr/>
            </a:pPr>
            <a:r>
              <a:rPr lang="ru-RU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• наличия в ЕГРЮЛ сведений, в отношении которых внесена запись об их недостоверности, в течение более чем шести месяцев с момента внесения такой </a:t>
            </a:r>
            <a:r>
              <a:rPr lang="ru-RU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записи</a:t>
            </a:r>
            <a:endParaRPr lang="ru-RU" sz="1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380" y="424710"/>
            <a:ext cx="8420100" cy="5877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САДОВОДЧЕСКИХ  ОБЪЕДИНЕНИЙ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978172"/>
              </p:ext>
            </p:extLst>
          </p:nvPr>
        </p:nvGraphicFramePr>
        <p:xfrm>
          <a:off x="793237" y="908720"/>
          <a:ext cx="8224627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0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34946"/>
              </p:ext>
            </p:extLst>
          </p:nvPr>
        </p:nvGraphicFramePr>
        <p:xfrm>
          <a:off x="381813" y="228778"/>
          <a:ext cx="5147251" cy="478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257624"/>
              </p:ext>
            </p:extLst>
          </p:nvPr>
        </p:nvGraphicFramePr>
        <p:xfrm>
          <a:off x="4088904" y="2420888"/>
          <a:ext cx="5658631" cy="414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94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84910"/>
              </p:ext>
            </p:extLst>
          </p:nvPr>
        </p:nvGraphicFramePr>
        <p:xfrm>
          <a:off x="548847" y="359401"/>
          <a:ext cx="8914433" cy="613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4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783" y="449304"/>
            <a:ext cx="8494461" cy="921913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783" y="1926856"/>
            <a:ext cx="8008123" cy="4692888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pPr marL="273652" indent="-27365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6699"/>
                </a:solidFill>
              </a:rPr>
              <a:t>Федеральный закон от 15 апреля 1998 г. N 66-ФЗ "О садоводческих, огороднических и дачных некоммерческих объединениях граждан" признается утратившим силу.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pPr marL="273652" indent="-27365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6699"/>
                </a:solidFill>
              </a:rPr>
              <a:t>Закон 217-ФЗ и ст. 50 ГК РФ для садоводов и огородников ПРЕДУСМАТРИВАЕТ ОПФ товарищество собственников недвижимости, к которым относятся в том числе садоводческие или огороднические некоммерческие товарищества;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pPr marL="273652" indent="-27365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6699"/>
                </a:solidFill>
              </a:rPr>
              <a:t>садоводческие или огороднические кооперативы, созданные до 1 января 2019 г., должны быть реорганизованы путем преобразования в товарищества собственников недвижимости.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pPr marL="273652" indent="-27365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6699"/>
                </a:solidFill>
              </a:rPr>
              <a:t>Учредительные документы, а также наименования некоммерческих организаций, созданных гражданами для ведения садоводства, огородничества или дачного хозяйства, подлежат приведению в соответствие с положениями Федерального закона № 217-ФЗ при первом изменении учредительных документов указанных организаций. 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pPr marL="273652" indent="-273652">
              <a:buFont typeface="Wingdings" panose="05000000000000000000" pitchFamily="2" charset="2"/>
              <a:buChar char="ü"/>
            </a:pPr>
            <a:endParaRPr lang="ru-RU" sz="1900" i="1" dirty="0">
              <a:solidFill>
                <a:srgbClr val="002060"/>
              </a:solidFill>
            </a:endParaRPr>
          </a:p>
          <a:p>
            <a:pPr marL="273652" indent="-273652">
              <a:buFont typeface="Wingdings" panose="05000000000000000000" pitchFamily="2" charset="2"/>
              <a:buChar char="ü"/>
            </a:pPr>
            <a:endParaRPr lang="ru-RU" sz="1900" i="1" dirty="0">
              <a:solidFill>
                <a:srgbClr val="002060"/>
              </a:solidFill>
            </a:endParaRPr>
          </a:p>
          <a:p>
            <a:endParaRPr lang="ru-RU" sz="1900" dirty="0">
              <a:solidFill>
                <a:srgbClr val="F79646">
                  <a:lumMod val="75000"/>
                </a:srgbClr>
              </a:solidFill>
            </a:endParaRPr>
          </a:p>
          <a:p>
            <a:endParaRPr lang="ru-RU" sz="19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58" y="5593727"/>
            <a:ext cx="8602711" cy="1026016"/>
          </a:xfrm>
          <a:prstGeom prst="rect">
            <a:avLst/>
          </a:prstGeom>
        </p:spPr>
        <p:txBody>
          <a:bodyPr vert="horz" lIns="83533" tIns="41769" rIns="83533" bIns="417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958"/>
              </a:spcAft>
            </a:pPr>
            <a:r>
              <a:rPr lang="ru-RU" sz="1600" i="1" dirty="0">
                <a:solidFill>
                  <a:srgbClr val="C00000"/>
                </a:solidFill>
              </a:rPr>
              <a:t>     </a:t>
            </a:r>
            <a:endParaRPr lang="ru-RU" sz="1600" i="1" dirty="0">
              <a:solidFill>
                <a:srgbClr val="0066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6404" y="449304"/>
            <a:ext cx="7163384" cy="1304793"/>
          </a:xfrm>
          <a:prstGeom prst="rect">
            <a:avLst/>
          </a:prstGeom>
        </p:spPr>
        <p:txBody>
          <a:bodyPr wrap="square" lIns="72973" tIns="36487" rIns="72973" bIns="36487">
            <a:spAutoFit/>
          </a:bodyPr>
          <a:lstStyle/>
          <a:p>
            <a:r>
              <a:rPr lang="ru-RU" sz="1600" b="1" dirty="0">
                <a:solidFill>
                  <a:srgbClr val="2F527D"/>
                </a:solidFill>
                <a:latin typeface="Arial Narrow" panose="020B0606020202030204" pitchFamily="34" charset="0"/>
              </a:rPr>
              <a:t>ФЕДЕРАЛЬНЫЙ ЗАКОН ОТ 29 ИЮЛЯ 2017 Г. N 217-ФЗ "О ВЕДЕНИИ ГРАЖДАНАМИ САДОВОДСТВА И ОГОРОДНИЧЕСТВА ДЛЯ СОБСТВЕННЫХ НУЖД И О ВНЕСЕНИИ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ИЗМЕНЕНИЙ</a:t>
            </a:r>
            <a:r>
              <a:rPr lang="ru-RU" sz="1600" b="1" dirty="0">
                <a:solidFill>
                  <a:srgbClr val="2F527D"/>
                </a:solidFill>
                <a:latin typeface="Arial Narrow" panose="020B0606020202030204" pitchFamily="34" charset="0"/>
              </a:rPr>
              <a:t> В ОТДЕЛЬНЫЕ ЗАКОНОДАТЕЛЬНЫЕ АКТЫ РОССИЙСКОЙ ФЕДЕРАЦИИ" </a:t>
            </a:r>
          </a:p>
          <a:p>
            <a:r>
              <a:rPr lang="ru-RU" sz="1600" b="1" dirty="0">
                <a:solidFill>
                  <a:srgbClr val="2F527D"/>
                </a:solidFill>
                <a:latin typeface="Arial Narrow" panose="020B0606020202030204" pitchFamily="34" charset="0"/>
              </a:rPr>
              <a:t>(ВСТУПАЕТ В СИЛУ 01 января 2019 ГОДА)</a:t>
            </a: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0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06015"/>
              </p:ext>
            </p:extLst>
          </p:nvPr>
        </p:nvGraphicFramePr>
        <p:xfrm>
          <a:off x="513933" y="790786"/>
          <a:ext cx="8950737" cy="59910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79172"/>
                <a:gridCol w="4471565"/>
              </a:tblGrid>
              <a:tr h="2612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2F52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66-ФЗ</a:t>
                      </a:r>
                      <a:endParaRPr lang="ru-RU" sz="1200" b="1" i="0" u="none" strike="noStrike" dirty="0">
                        <a:solidFill>
                          <a:srgbClr val="2F52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2F52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217-ФЗ</a:t>
                      </a:r>
                      <a:endParaRPr lang="ru-RU" sz="1200" b="1" i="0" u="none" strike="noStrike" dirty="0">
                        <a:solidFill>
                          <a:srgbClr val="2F52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47">
                <a:tc>
                  <a:txBody>
                    <a:bodyPr/>
                    <a:lstStyle/>
                    <a:p>
                      <a:pPr marL="0" indent="84138"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председательствует на заседаниях правления;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председательствует на заседаниях правления товарищества;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indent="84138" algn="just" fontAlgn="ctr">
                        <a:tabLst>
                          <a:tab pos="5738813" algn="l"/>
                        </a:tabLst>
                      </a:pPr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имеет право первой подписи под финансовыми документами, которые в соответствии с уставом объединения не подлежат обязательному одобрению правлением или общим собранием членов такого объединения (собранием уполномоченных);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имеет право первой подписи под финансовыми документами, которые в соответствии с уставом товарищества не подлежат обязательному одобрению правлением товарищества или общим собранием членов товарищества;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подписывает другие документы от имени такого объединения </a:t>
                      </a:r>
                      <a:r>
                        <a:rPr lang="ru-RU" sz="11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и </a:t>
                      </a:r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протоколы заседания правления;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подписывает документы товарищества, в том числе одобренные решением общего собрания членов товарищества, а также подписывает протоколы заседания правления товарищества;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just" fontAlgn="ctr">
                        <a:tabLst>
                          <a:tab pos="5557838" algn="l"/>
                        </a:tabLst>
                      </a:pPr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на основании решения правления заключает сделки </a:t>
                      </a:r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и </a:t>
                      </a:r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открывает в банках счета такого объединения;</a:t>
                      </a: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заключает сделки, открывает и закрывает банковские счета, совершает иные операции по банковским счетам, в том числе на основании решений общего собрания членов товарищества и правления товарищества, в случаях, если принятие решений о совершении таких действий относится к исключительной компетенции общего собрания членов товарищества или правления товарищества;</a:t>
                      </a: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принимает на работу в товарищество работников по трудовым договорам, осуществляет права и исполняет обязанности товарищества как работодателя по этим договорам;</a:t>
                      </a: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выдает доверенности, в том числе с правом передоверия;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выдает доверенности без права передоверия;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0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обеспечивает разработку и вынесение на утверждение общего собрания членов такого объединения (собрания уполномоченных) внутренних регламентов такого объединения, положения об оплате труда работников, заключивших трудовые договоры с таким объединением;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осуществляет представительство от имени такого объединения в органах государственной власти, органах местного самоуправления, а также в организациях;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осуществляет представительство от имени товарищества </a:t>
                      </a:r>
                      <a:r>
                        <a:rPr lang="ru-RU" sz="11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в </a:t>
                      </a:r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органах государственной власти, органах местного самоуправления, </a:t>
                      </a:r>
                      <a:r>
                        <a:rPr lang="ru-RU" sz="11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а </a:t>
                      </a:r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также в отношениях с иными лицами;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 рассматривает заявления членов такого объединения.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 рассматривает заявления членов товарищества.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6" marR="4586" marT="5644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4955" y="332656"/>
            <a:ext cx="7428695" cy="366074"/>
          </a:xfrm>
          <a:prstGeom prst="rect">
            <a:avLst/>
          </a:prstGeom>
          <a:noFill/>
        </p:spPr>
        <p:txBody>
          <a:bodyPr wrap="square" lIns="72973" tIns="36487" rIns="72973" bIns="36487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председателя СНТ (ОНТ)</a:t>
            </a:r>
          </a:p>
        </p:txBody>
      </p:sp>
    </p:spTree>
    <p:extLst>
      <p:ext uri="{BB962C8B-B14F-4D97-AF65-F5344CB8AC3E}">
        <p14:creationId xmlns:p14="http://schemas.microsoft.com/office/powerpoint/2010/main" val="6698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76536" y="424711"/>
            <a:ext cx="8424935" cy="556018"/>
          </a:xfrm>
          <a:prstGeom prst="rect">
            <a:avLst/>
          </a:prstGeom>
          <a:noFill/>
          <a:ln>
            <a:noFill/>
          </a:ln>
        </p:spPr>
        <p:txBody>
          <a:bodyPr lIns="72910" tIns="36455" rIns="72910" bIns="36455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729739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ФНС России от 11.02.2016   № ММВ-7-14/72@</a:t>
            </a: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132530" y="1196752"/>
            <a:ext cx="7694005" cy="4637055"/>
          </a:xfrm>
          <a:prstGeom prst="rect">
            <a:avLst/>
          </a:prstGeom>
        </p:spPr>
        <p:txBody>
          <a:bodyPr lIns="72973" tIns="36487" rIns="72973" bIns="36487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rgbClr val="002948"/>
                </a:solidFill>
                <a:latin typeface="Corbel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002948"/>
                </a:solidFill>
                <a:latin typeface="Corbel" pitchFamily="34" charset="0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002948"/>
                </a:solidFill>
                <a:latin typeface="Corbel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rgbClr val="002948"/>
                </a:solidFill>
                <a:latin typeface="Corbel" pitchFamily="34" charset="0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rgbClr val="002948"/>
                </a:solidFill>
                <a:latin typeface="Corbel" pitchFamily="34" charset="0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"Об утверждении оснований, условий и способов проведения указанных в пункте 4.2 статьи 9 Федерального закона "О государственной регистрации юридических лиц и индивидуальных предпринимателей" мероприятий, порядка использования результатов этих мероприятий, формы письменного возражения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лиц, формы заявления физического лица о недостоверности сведений о нем в Едином государственном реестре юридических лиц"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(Зарегистрировано в Минюсте России 20.05.2016 N 42195) 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Начало действия документа - </a:t>
            </a:r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05.06.2016</a:t>
            </a:r>
            <a:r>
              <a:rPr lang="ru-RU" sz="21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44777" y="359400"/>
            <a:ext cx="7800130" cy="1025644"/>
          </a:xfrm>
          <a:prstGeom prst="rect">
            <a:avLst/>
          </a:prstGeom>
          <a:noFill/>
          <a:ln>
            <a:noFill/>
          </a:ln>
        </p:spPr>
        <p:txBody>
          <a:bodyPr lIns="72910" tIns="36455" rIns="72910" bIns="36455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729739">
              <a:defRPr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Основания для проведения мероприятий по проверке достоверности сведений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1" y="1238072"/>
            <a:ext cx="8065440" cy="51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7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63" y="836712"/>
            <a:ext cx="8755777" cy="457174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ГОСУДАРСТВЕННОЙ РЕГИСТРАЦИИ</a:t>
            </a:r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057" y="1725352"/>
            <a:ext cx="7906254" cy="3664413"/>
          </a:xfrm>
          <a:prstGeom prst="rect">
            <a:avLst/>
          </a:prstGeom>
          <a:noFill/>
        </p:spPr>
        <p:txBody>
          <a:bodyPr wrap="square" lIns="72973" tIns="36487" rIns="72973" bIns="36487" rtlCol="0">
            <a:spAutoFit/>
          </a:bodyPr>
          <a:lstStyle/>
          <a:p>
            <a:pPr algn="just">
              <a:spcBef>
                <a:spcPts val="958"/>
              </a:spcBef>
              <a:spcAft>
                <a:spcPts val="958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оснований для проверки достоверности сведений регистрирующий орган вправе принять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приостановлении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регистрации до момента окончания такой проверки, но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чем на один месяц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958"/>
              </a:spcBef>
              <a:spcAft>
                <a:spcPts val="958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58"/>
              </a:spcBef>
              <a:spcAft>
                <a:spcPts val="958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решении о приостановлении регистрации указываются основания, по которым она приостановлена, и срок для представления документов и пояснений, опровергающих предположение о недостоверности. Указанный срок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быть менее чем пять дней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348" y="813244"/>
            <a:ext cx="8420100" cy="849104"/>
          </a:xfrm>
        </p:spPr>
        <p:txBody>
          <a:bodyPr anchor="t">
            <a:noAutofit/>
          </a:bodyPr>
          <a:lstStyle/>
          <a:p>
            <a:pPr algn="ctr"/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оснований, когда проверка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достоверности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sp>
        <p:nvSpPr>
          <p:cNvPr id="6" name="Text Box 2">
            <a:hlinkClick r:id="" action="ppaction://noaction"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7357" y="1686931"/>
            <a:ext cx="2207197" cy="1021866"/>
          </a:xfrm>
          <a:prstGeom prst="roundRect">
            <a:avLst>
              <a:gd name="adj" fmla="val 16667"/>
            </a:avLst>
          </a:prstGeom>
          <a:ln>
            <a:solidFill>
              <a:srgbClr val="2F527D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42015" rIns="0" bIns="42015">
            <a:normAutofit fontScale="85000" lnSpcReduction="20000"/>
          </a:bodyPr>
          <a:lstStyle/>
          <a:p>
            <a:pPr algn="ctr" defTabSz="667040" fontAlgn="base">
              <a:spcBef>
                <a:spcPct val="5000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ОСНОВАНИЯ ДЛЯ ОТКАЗА В ГОСУДАРСТВЕННОЙ РЕГИСТРАЦИИ</a:t>
            </a:r>
          </a:p>
        </p:txBody>
      </p:sp>
      <p:sp>
        <p:nvSpPr>
          <p:cNvPr id="7" name="Text Box 14"/>
          <p:cNvSpPr>
            <a:spLocks noChangeArrowheads="1"/>
          </p:cNvSpPr>
          <p:nvPr/>
        </p:nvSpPr>
        <p:spPr bwMode="auto">
          <a:xfrm>
            <a:off x="541704" y="4417143"/>
            <a:ext cx="2321735" cy="956074"/>
          </a:xfrm>
          <a:prstGeom prst="roundRect">
            <a:avLst>
              <a:gd name="adj" fmla="val 16667"/>
            </a:avLst>
          </a:prstGeom>
          <a:ln>
            <a:solidFill>
              <a:srgbClr val="2F527D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42015" rIns="0" bIns="42015"/>
          <a:lstStyle/>
          <a:p>
            <a:pPr algn="ctr" defTabSz="667040" fontAlgn="base">
              <a:spcAft>
                <a:spcPct val="0"/>
              </a:spcAft>
            </a:pPr>
            <a:r>
              <a:rPr lang="ru-RU" sz="1300" b="1" dirty="0" smtClean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ЗАЯВЛЕНИЮ НЕ ПРИЛОЖЕНЫ ПОДТВЕРЖДАЮЩИЕ ДОКУМЕНТЫ</a:t>
            </a: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541704" y="3123083"/>
            <a:ext cx="2360430" cy="757889"/>
          </a:xfrm>
          <a:prstGeom prst="roundRect">
            <a:avLst>
              <a:gd name="adj" fmla="val 16667"/>
            </a:avLst>
          </a:prstGeom>
          <a:ln>
            <a:solidFill>
              <a:srgbClr val="2F527D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031" tIns="42015" rIns="84031" bIns="42015">
            <a:spAutoFit/>
          </a:bodyPr>
          <a:lstStyle/>
          <a:p>
            <a:pPr algn="ctr" defTabSz="667040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 ПОРЯДОК ПРЕДСТАВЛЕНИЯ ВОЗРАЖЕНИЯ</a:t>
            </a:r>
          </a:p>
        </p:txBody>
      </p:sp>
      <p:sp>
        <p:nvSpPr>
          <p:cNvPr id="9" name="Text Box 14"/>
          <p:cNvSpPr>
            <a:spLocks noChangeArrowheads="1"/>
          </p:cNvSpPr>
          <p:nvPr/>
        </p:nvSpPr>
        <p:spPr bwMode="auto">
          <a:xfrm>
            <a:off x="1702571" y="5715016"/>
            <a:ext cx="5030426" cy="571504"/>
          </a:xfrm>
          <a:prstGeom prst="roundRect">
            <a:avLst>
              <a:gd name="adj" fmla="val 16667"/>
            </a:avLst>
          </a:prstGeom>
          <a:ln>
            <a:solidFill>
              <a:srgbClr val="2F527D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42015" rIns="0" bIns="42015"/>
          <a:lstStyle/>
          <a:p>
            <a:pPr algn="ctr" defTabSz="667040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УКАЗАНЫ ОБСТОЯТЕЛЬСТВА, ПОДТВЕРЖДАЮЩИЕ </a:t>
            </a:r>
            <a:r>
              <a:rPr lang="ru-RU" sz="1300" b="1" dirty="0" smtClean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ЗАИНТЕРЕСОВАННОСТЬ </a:t>
            </a: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 </a:t>
            </a:r>
          </a:p>
        </p:txBody>
      </p:sp>
      <p:sp>
        <p:nvSpPr>
          <p:cNvPr id="11" name="Text Box 8"/>
          <p:cNvSpPr>
            <a:spLocks noChangeArrowheads="1"/>
          </p:cNvSpPr>
          <p:nvPr/>
        </p:nvSpPr>
        <p:spPr bwMode="auto">
          <a:xfrm>
            <a:off x="6128340" y="3179760"/>
            <a:ext cx="1779997" cy="681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F527D"/>
            </a:solidFill>
            <a:round/>
            <a:headEnd/>
            <a:tailEnd/>
          </a:ln>
        </p:spPr>
        <p:txBody>
          <a:bodyPr wrap="square" lIns="0" tIns="42015" rIns="0" bIns="42015">
            <a:noAutofit/>
          </a:bodyPr>
          <a:lstStyle/>
          <a:p>
            <a:pPr algn="ctr" defTabSz="667040" fontAlgn="base">
              <a:spcAft>
                <a:spcPct val="0"/>
              </a:spcAft>
            </a:pPr>
            <a:endParaRPr lang="ru-RU" sz="500" b="1" dirty="0" smtClean="0">
              <a:solidFill>
                <a:srgbClr val="0066B3"/>
              </a:solidFill>
              <a:latin typeface="PF Din Text Comp Pro" panose="02000506020000020004" pitchFamily="2" charset="0"/>
            </a:endParaRPr>
          </a:p>
          <a:p>
            <a:pPr algn="ctr" defTabSz="667040" fontAlgn="base">
              <a:spcAft>
                <a:spcPct val="0"/>
              </a:spcAft>
            </a:pPr>
            <a:r>
              <a:rPr lang="ru-RU" sz="1300" b="1" dirty="0" smtClean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ВОЗРАЖЕНИЕ </a:t>
            </a: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ОТОЗВАНО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30517" y="1714490"/>
            <a:ext cx="1116399" cy="6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3"/>
          </p:cNvCxnSpPr>
          <p:nvPr/>
        </p:nvCxnSpPr>
        <p:spPr>
          <a:xfrm flipH="1">
            <a:off x="2863439" y="1786720"/>
            <a:ext cx="1237398" cy="3108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3"/>
          </p:cNvCxnSpPr>
          <p:nvPr/>
        </p:nvCxnSpPr>
        <p:spPr>
          <a:xfrm flipH="1">
            <a:off x="2902134" y="1786720"/>
            <a:ext cx="1095752" cy="1715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137152" y="3750406"/>
            <a:ext cx="3929090" cy="1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179088" y="1714488"/>
            <a:ext cx="1941278" cy="172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256480" y="1714488"/>
            <a:ext cx="1492452" cy="41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7681" y="3474923"/>
            <a:ext cx="2287464" cy="2357454"/>
          </a:xfrm>
          <a:prstGeom prst="rect">
            <a:avLst/>
          </a:prstGeom>
        </p:spPr>
      </p:pic>
      <p:sp>
        <p:nvSpPr>
          <p:cNvPr id="19" name="Text Box 8"/>
          <p:cNvSpPr>
            <a:spLocks noChangeArrowheads="1"/>
          </p:cNvSpPr>
          <p:nvPr/>
        </p:nvSpPr>
        <p:spPr bwMode="auto">
          <a:xfrm>
            <a:off x="5760415" y="1682465"/>
            <a:ext cx="3405211" cy="9792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lIns="84031" tIns="42015" rIns="84031" bIns="42015">
            <a:spAutoFit/>
          </a:bodyPr>
          <a:lstStyle/>
          <a:p>
            <a:pPr algn="ctr" defTabSz="667040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ВОЗРАЖЕНИЕ ОСНОВАНО НА ОСПОРИМОСТИ РЕШЕНИЯ ОРГАНА ЮРИДИЧЕСКОГО ЛИЦА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ИЛИ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СДЕЛКИ</a:t>
            </a:r>
          </a:p>
        </p:txBody>
      </p:sp>
      <p:sp>
        <p:nvSpPr>
          <p:cNvPr id="21" name="Text Box 8"/>
          <p:cNvSpPr>
            <a:spLocks noChangeArrowheads="1"/>
          </p:cNvSpPr>
          <p:nvPr/>
        </p:nvSpPr>
        <p:spPr bwMode="auto">
          <a:xfrm>
            <a:off x="4581565" y="4417144"/>
            <a:ext cx="3405211" cy="7578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2F527D"/>
            </a:solidFill>
            <a:round/>
            <a:headEnd/>
            <a:tailEnd/>
          </a:ln>
        </p:spPr>
        <p:txBody>
          <a:bodyPr wrap="square" lIns="84031" tIns="42015" rIns="84031" bIns="42015">
            <a:spAutoFit/>
          </a:bodyPr>
          <a:lstStyle/>
          <a:p>
            <a:pPr algn="ctr" defTabSz="667040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ВОЗРАЖЕНИЕ ОСНОВАНО НА ОБСТОЯТЕЛЬСТВАХ, ОПРОВЕРГНУТЫХ РЕШЕНИЕМ СУДА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133080" y="1785927"/>
            <a:ext cx="1562790" cy="2631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6"/>
          <p:cNvSpPr txBox="1">
            <a:spLocks/>
          </p:cNvSpPr>
          <p:nvPr/>
        </p:nvSpPr>
        <p:spPr>
          <a:xfrm>
            <a:off x="9017864" y="6041426"/>
            <a:ext cx="671355" cy="631834"/>
          </a:xfrm>
          <a:prstGeom prst="rect">
            <a:avLst/>
          </a:prstGeom>
        </p:spPr>
        <p:txBody>
          <a:bodyPr vert="horz" lIns="82270" tIns="41132" rIns="82270" bIns="41132" rtlCol="0" anchor="ctr">
            <a:normAutofit/>
          </a:bodyPr>
          <a:lstStyle>
            <a:defPPr>
              <a:defRPr lang="ru-RU"/>
            </a:defPPr>
            <a:lvl1pPr marL="0" algn="ctr" defTabSz="1030746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538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746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122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150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6873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2255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7640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3009" algn="l" defTabSz="103074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588">
              <a:lnSpc>
                <a:spcPts val="2405"/>
              </a:lnSpc>
              <a:defRPr/>
            </a:pPr>
            <a:fld id="{E20E89E6-FE54-4E13-859C-1FA908D70D39}" type="slidenum">
              <a:rPr lang="ru-RU">
                <a:solidFill>
                  <a:prstClr val="white"/>
                </a:solidFill>
                <a:latin typeface="Calibri"/>
              </a:rPr>
              <a:pPr defTabSz="822588">
                <a:lnSpc>
                  <a:spcPts val="2405"/>
                </a:lnSpc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8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1481</TotalTime>
  <Words>1274</Words>
  <Application>Microsoft Office PowerPoint</Application>
  <PresentationFormat>Лист A4 (210x297 мм)</PresentationFormat>
  <Paragraphs>133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Present_FNS2012_A4</vt:lpstr>
      <vt:lpstr>Тема Office</vt:lpstr>
      <vt:lpstr>Об отдельных вопросах, связанных с государственной регистрацией изменений сведений об единоличном исполнительном органе садоводства. Пределы прав и обязанностей регистрирующего органа при наличии спора о полномочиях председателя.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ПРИОСТАНОВЛЕНИЕ ГОСУДАРСТВЕННОЙ РЕГИСТРАЦИИ</vt:lpstr>
      <vt:lpstr>Перечень оснований, когда проверка достоверности не проводится</vt:lpstr>
      <vt:lpstr>Презентация PowerPoint</vt:lpstr>
      <vt:lpstr>Презентация PowerPoint</vt:lpstr>
      <vt:lpstr>ОСНОВАНИЯ ИСКЛЮЧЕНИЯ ОРГАНИЗАЦИИ ИЗ РЕЕСТРА ЮРИДИЧЕСКИХ ЛИЦ</vt:lpstr>
      <vt:lpstr>Способы  проведения  проверки  достоверности сведений,  включаемых  в  ЕГРЮЛ</vt:lpstr>
      <vt:lpstr>ОСНОВАНИЯ  ИСКЛЮЧЕНИЯ  ОРГАНИЗАЦИИ  ИЗ  РЕЕСТРА  ЮРИДИЧЕСКИХ  ЛИЦ</vt:lpstr>
      <vt:lpstr>СВЕДЕНИЯ  О СТАТУСАХ  САДОВОДЧЕСКИХ  ОБЪЕДИНЕНИЙ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Кондракова Ольга Анатольевна</cp:lastModifiedBy>
  <cp:revision>1329</cp:revision>
  <cp:lastPrinted>2017-11-16T14:01:27Z</cp:lastPrinted>
  <dcterms:created xsi:type="dcterms:W3CDTF">2013-04-18T07:19:29Z</dcterms:created>
  <dcterms:modified xsi:type="dcterms:W3CDTF">2019-03-14T07:00:25Z</dcterms:modified>
</cp:coreProperties>
</file>