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479" r:id="rId2"/>
    <p:sldId id="357" r:id="rId3"/>
    <p:sldId id="411" r:id="rId4"/>
    <p:sldId id="361" r:id="rId5"/>
    <p:sldId id="412" r:id="rId6"/>
    <p:sldId id="476" r:id="rId7"/>
    <p:sldId id="477" r:id="rId8"/>
  </p:sldIdLst>
  <p:sldSz cx="9144000" cy="5143500" type="screen16x9"/>
  <p:notesSz cx="6797675" cy="9926638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2981" userDrawn="1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5984"/>
    <a:srgbClr val="E20004"/>
    <a:srgbClr val="6B6B6B"/>
    <a:srgbClr val="C8D1E4"/>
    <a:srgbClr val="AFBED9"/>
    <a:srgbClr val="93A9CF"/>
    <a:srgbClr val="6A8FC3"/>
    <a:srgbClr val="4C7CB6"/>
    <a:srgbClr val="4572A7"/>
    <a:srgbClr val="3E6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86457" autoAdjust="0"/>
  </p:normalViewPr>
  <p:slideViewPr>
    <p:cSldViewPr showGuides="1">
      <p:cViewPr varScale="1">
        <p:scale>
          <a:sx n="101" d="100"/>
          <a:sy n="101" d="100"/>
        </p:scale>
        <p:origin x="-1032" y="-82"/>
      </p:cViewPr>
      <p:guideLst>
        <p:guide orient="horz" pos="1620"/>
        <p:guide orient="horz" pos="2981"/>
        <p:guide orient="horz" pos="352"/>
        <p:guide orient="horz" pos="940"/>
        <p:guide pos="2880"/>
        <p:guide pos="385"/>
        <p:guide pos="1565"/>
        <p:guide pos="5193"/>
        <p:guide pos="4069"/>
      </p:guideLst>
    </p:cSldViewPr>
  </p:slideViewPr>
  <p:outlineViewPr>
    <p:cViewPr>
      <p:scale>
        <a:sx n="33" d="100"/>
        <a:sy n="33" d="100"/>
      </p:scale>
      <p:origin x="0" y="530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263" tIns="46131" rIns="92263" bIns="461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66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9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2067694"/>
            <a:ext cx="7772400" cy="1102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 smtClean="0">
                <a:solidFill>
                  <a:prstClr val="white"/>
                </a:solidFill>
              </a:rPr>
              <a:t/>
            </a:r>
            <a:br>
              <a:rPr lang="ru-RU" sz="1800" b="0" dirty="0" smtClean="0">
                <a:solidFill>
                  <a:prstClr val="white"/>
                </a:solidFill>
              </a:rPr>
            </a:br>
            <a:r>
              <a:rPr lang="ru-RU" sz="1800" b="0" dirty="0" smtClean="0">
                <a:solidFill>
                  <a:prstClr val="white"/>
                </a:solidFill>
                <a:latin typeface="Arial Narrow" pitchFamily="34" charset="0"/>
              </a:rPr>
              <a:t>УФНС </a:t>
            </a:r>
            <a:r>
              <a:rPr lang="ru-RU" sz="1800" b="0" dirty="0">
                <a:solidFill>
                  <a:prstClr val="white"/>
                </a:solidFill>
                <a:latin typeface="Arial Narrow" pitchFamily="34" charset="0"/>
              </a:rPr>
              <a:t>России по Иркутской области</a:t>
            </a: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1800" dirty="0" smtClean="0">
                <a:latin typeface="Arial Narrow" pitchFamily="34" charset="0"/>
              </a:rPr>
              <a:t/>
            </a:r>
            <a:br>
              <a:rPr lang="ru-RU" sz="1800" dirty="0" smtClean="0">
                <a:latin typeface="Arial Narrow" pitchFamily="34" charset="0"/>
              </a:rPr>
            </a:br>
            <a:r>
              <a:rPr lang="ru-RU" sz="2000" b="0" dirty="0">
                <a:latin typeface="Arial Narrow" pitchFamily="34" charset="0"/>
              </a:rPr>
              <a:t>Отмена ЕНВД. </a:t>
            </a:r>
            <a:r>
              <a:rPr lang="en-US" sz="2000" b="0" dirty="0">
                <a:latin typeface="Arial Narrow" pitchFamily="34" charset="0"/>
              </a:rPr>
              <a:t/>
            </a:r>
            <a:br>
              <a:rPr lang="en-US" sz="2000" b="0" dirty="0">
                <a:latin typeface="Arial Narrow" pitchFamily="34" charset="0"/>
              </a:rPr>
            </a:br>
            <a:r>
              <a:rPr lang="ru-RU" sz="2000" b="0" dirty="0">
                <a:latin typeface="Arial Narrow" pitchFamily="34" charset="0"/>
              </a:rPr>
              <a:t>Переход на альтернативные режимы налогообложения. Итоги</a:t>
            </a:r>
            <a:r>
              <a:rPr lang="ru-RU" sz="2000" dirty="0">
                <a:latin typeface="Arial Narrow" pitchFamily="34" charset="0"/>
              </a:rPr>
              <a:t>.</a:t>
            </a:r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endParaRPr lang="ru-RU" sz="2000" dirty="0">
              <a:latin typeface="Arial Narrow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3291830"/>
            <a:ext cx="8532948" cy="1656184"/>
          </a:xfrm>
        </p:spPr>
        <p:txBody>
          <a:bodyPr>
            <a:normAutofit/>
          </a:bodyPr>
          <a:lstStyle/>
          <a:p>
            <a:pPr algn="l"/>
            <a:endParaRPr lang="ru-RU" sz="1800" dirty="0" smtClean="0"/>
          </a:p>
          <a:p>
            <a:pPr algn="l"/>
            <a:endParaRPr lang="ru-RU" sz="1800" dirty="0" smtClean="0"/>
          </a:p>
          <a:p>
            <a:pPr algn="l"/>
            <a:r>
              <a:rPr lang="ru-RU" sz="1800" dirty="0" smtClean="0"/>
              <a:t>                   </a:t>
            </a:r>
            <a:r>
              <a:rPr lang="ru-RU" sz="1800" dirty="0" smtClean="0">
                <a:latin typeface="Arial Narrow" pitchFamily="34" charset="0"/>
              </a:rPr>
              <a:t>Начальник </a:t>
            </a:r>
            <a:r>
              <a:rPr lang="ru-RU" sz="1800" dirty="0">
                <a:latin typeface="Arial Narrow" pitchFamily="34" charset="0"/>
              </a:rPr>
              <a:t>отдела налогообложения юридических </a:t>
            </a:r>
            <a:r>
              <a:rPr lang="ru-RU" sz="1800" dirty="0" smtClean="0">
                <a:latin typeface="Arial Narrow" pitchFamily="34" charset="0"/>
              </a:rPr>
              <a:t>лиц </a:t>
            </a:r>
            <a:r>
              <a:rPr lang="ru-RU" sz="1800" dirty="0" err="1" smtClean="0">
                <a:latin typeface="Arial Narrow" pitchFamily="34" charset="0"/>
              </a:rPr>
              <a:t>С.С.Дерягина</a:t>
            </a:r>
            <a:endParaRPr lang="ru-RU" sz="1800" dirty="0">
              <a:latin typeface="Arial Narrow" pitchFamily="34" charset="0"/>
            </a:endParaRPr>
          </a:p>
          <a:p>
            <a:pPr algn="l"/>
            <a:endParaRPr lang="ru-RU" sz="1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8" y="1203599"/>
            <a:ext cx="7632700" cy="3508102"/>
          </a:xfrm>
        </p:spPr>
        <p:txBody>
          <a:bodyPr/>
          <a:lstStyle/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Система </a:t>
            </a:r>
            <a:r>
              <a:rPr lang="ru-RU" dirty="0">
                <a:solidFill>
                  <a:schemeClr val="tx1"/>
                </a:solidFill>
              </a:rPr>
              <a:t>налогообложения в виде ЕНВД не применяется с 2021 </a:t>
            </a:r>
            <a:r>
              <a:rPr lang="ru-RU" dirty="0" smtClean="0">
                <a:solidFill>
                  <a:schemeClr val="tx1"/>
                </a:solidFill>
              </a:rPr>
              <a:t>года (</a:t>
            </a:r>
            <a:r>
              <a:rPr lang="ru-RU" dirty="0">
                <a:solidFill>
                  <a:schemeClr val="tx1"/>
                </a:solidFill>
              </a:rPr>
              <a:t>пункт 8 статьи 5 Федерального закона от 29.06.2012 № 97‑ФЗ)</a:t>
            </a:r>
          </a:p>
          <a:p>
            <a:pPr marL="0" algn="ctr"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Первоначально </a:t>
            </a:r>
            <a:r>
              <a:rPr lang="ru-RU" dirty="0">
                <a:solidFill>
                  <a:schemeClr val="tx1"/>
                </a:solidFill>
              </a:rPr>
              <a:t>было решение об отмене ЕНВД с 2018 года. Позже этот срок отложен до 2021 </a:t>
            </a:r>
            <a:r>
              <a:rPr lang="ru-RU" dirty="0" smtClean="0">
                <a:solidFill>
                  <a:schemeClr val="tx1"/>
                </a:solidFill>
              </a:rPr>
              <a:t>года – данное решение принято законодателями в 2016 году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9" y="558801"/>
            <a:ext cx="7548638" cy="788814"/>
          </a:xfrm>
        </p:spPr>
        <p:txBody>
          <a:bodyPr/>
          <a:lstStyle/>
          <a:p>
            <a:pPr algn="ctr"/>
            <a:r>
              <a:rPr lang="ru-RU" sz="2400" dirty="0" smtClean="0"/>
              <a:t>ОТМЕНА ЕНВД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65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/>
            <a:r>
              <a:rPr lang="ru-RU" dirty="0">
                <a:solidFill>
                  <a:schemeClr val="tx1"/>
                </a:solidFill>
              </a:rPr>
              <a:t>Согласно налоговой статистике (5-ЕНВД) за 2019 год:  </a:t>
            </a:r>
          </a:p>
          <a:p>
            <a:pPr marL="594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розничная </a:t>
            </a:r>
            <a:r>
              <a:rPr lang="ru-RU" dirty="0">
                <a:solidFill>
                  <a:schemeClr val="tx1"/>
                </a:solidFill>
              </a:rPr>
              <a:t>торговля (65%), </a:t>
            </a:r>
          </a:p>
          <a:p>
            <a:pPr marL="594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оказание </a:t>
            </a:r>
            <a:r>
              <a:rPr lang="ru-RU" dirty="0">
                <a:solidFill>
                  <a:schemeClr val="tx1"/>
                </a:solidFill>
              </a:rPr>
              <a:t>автотранспортных услуг по перевозке </a:t>
            </a:r>
            <a:r>
              <a:rPr lang="ru-RU" dirty="0" smtClean="0">
                <a:solidFill>
                  <a:schemeClr val="tx1"/>
                </a:solidFill>
              </a:rPr>
              <a:t>пассажиров, </a:t>
            </a:r>
            <a:r>
              <a:rPr lang="ru-RU" dirty="0">
                <a:solidFill>
                  <a:schemeClr val="tx1"/>
                </a:solidFill>
              </a:rPr>
              <a:t>грузов (14%), </a:t>
            </a:r>
          </a:p>
          <a:p>
            <a:pPr marL="594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оказание </a:t>
            </a:r>
            <a:r>
              <a:rPr lang="ru-RU" dirty="0">
                <a:solidFill>
                  <a:schemeClr val="tx1"/>
                </a:solidFill>
              </a:rPr>
              <a:t>бытовых услуг (10%), </a:t>
            </a:r>
          </a:p>
          <a:p>
            <a:pPr marL="594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оказание </a:t>
            </a:r>
            <a:r>
              <a:rPr lang="ru-RU" dirty="0">
                <a:solidFill>
                  <a:schemeClr val="tx1"/>
                </a:solidFill>
              </a:rPr>
              <a:t>услуг общественного питания (6</a:t>
            </a:r>
            <a:r>
              <a:rPr lang="ru-RU" dirty="0" smtClean="0">
                <a:solidFill>
                  <a:schemeClr val="tx1"/>
                </a:solidFill>
              </a:rPr>
              <a:t>%).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ОСНОВНЫЕ ВИДЫ ДЕЯТЕЛЬНОСТИ НАЛОГОПЛАТЕЛЬЩИКОВ ЕНВД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7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ОБЩАЯ СИСТЕМА НАЛОГООБЛОЖЕНИЯ</a:t>
            </a:r>
          </a:p>
          <a:p>
            <a:pPr marL="0" algn="ctr"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ИЛИ</a:t>
            </a:r>
          </a:p>
          <a:p>
            <a:pPr marL="0" algn="ctr"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СПЕЦИАЛЬНЫЕ РЕЖИМЫ НАЛОГООБЛОЖЕНИЯ</a:t>
            </a:r>
          </a:p>
          <a:p>
            <a:pPr marL="0" algn="ctr"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УСН             ЕСХН           ПАТЕНТ          НПД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АЛЬТЕРНАТИВНЫЕ РЕЖИМЫ НАЛОГООБЛОЖЕНИЯ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267744" y="3363838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707904" y="336383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16016" y="336383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08104" y="3363838"/>
            <a:ext cx="108012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8" y="1059582"/>
            <a:ext cx="7632700" cy="3652119"/>
          </a:xfrm>
        </p:spPr>
        <p:txBody>
          <a:bodyPr/>
          <a:lstStyle/>
          <a:p>
            <a:pPr marL="0" algn="ctr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25,9</a:t>
            </a:r>
            <a:r>
              <a:rPr lang="ru-RU" dirty="0" smtClean="0">
                <a:solidFill>
                  <a:schemeClr val="tx1"/>
                </a:solidFill>
              </a:rPr>
              <a:t> тыс. налогоплательщиков ЕНВД</a:t>
            </a:r>
          </a:p>
          <a:p>
            <a:pPr marL="0" algn="ctr"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на ОСН                           на УСН                           на ПСН</a:t>
            </a:r>
          </a:p>
          <a:p>
            <a:pPr marL="0" algn="ctr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0,5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>тыс</a:t>
            </a:r>
            <a:r>
              <a:rPr lang="ru-RU" b="0" dirty="0" smtClean="0">
                <a:solidFill>
                  <a:schemeClr val="tx1"/>
                </a:solidFill>
              </a:rPr>
              <a:t>. нал-в</a:t>
            </a:r>
            <a:r>
              <a:rPr lang="ru-RU" dirty="0" smtClean="0">
                <a:solidFill>
                  <a:schemeClr val="tx1"/>
                </a:solidFill>
              </a:rPr>
              <a:t>             </a:t>
            </a:r>
            <a:r>
              <a:rPr lang="ru-RU" sz="2800" dirty="0" smtClean="0">
                <a:solidFill>
                  <a:schemeClr val="tx1"/>
                </a:solidFill>
              </a:rPr>
              <a:t>21,5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>тыс</a:t>
            </a:r>
            <a:r>
              <a:rPr lang="ru-RU" b="0" dirty="0" smtClean="0">
                <a:solidFill>
                  <a:schemeClr val="tx1"/>
                </a:solidFill>
              </a:rPr>
              <a:t>. нал-в</a:t>
            </a:r>
            <a:r>
              <a:rPr lang="ru-RU" dirty="0" smtClean="0">
                <a:solidFill>
                  <a:schemeClr val="tx1"/>
                </a:solidFill>
              </a:rPr>
              <a:t>            </a:t>
            </a:r>
            <a:r>
              <a:rPr lang="ru-RU" sz="2800" dirty="0" smtClean="0">
                <a:solidFill>
                  <a:schemeClr val="tx1"/>
                </a:solidFill>
              </a:rPr>
              <a:t>10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>тыс</a:t>
            </a:r>
            <a:r>
              <a:rPr lang="ru-RU" b="0" dirty="0" smtClean="0">
                <a:solidFill>
                  <a:schemeClr val="tx1"/>
                </a:solidFill>
              </a:rPr>
              <a:t>. нал-в</a:t>
            </a:r>
            <a:endParaRPr lang="ru-RU" b="0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b="0" i="1" dirty="0" smtClean="0">
                <a:solidFill>
                  <a:schemeClr val="tx1"/>
                </a:solidFill>
              </a:rPr>
              <a:t>                                  (в </a:t>
            </a:r>
            <a:r>
              <a:rPr lang="ru-RU" b="0" i="1" dirty="0" err="1" smtClean="0">
                <a:solidFill>
                  <a:schemeClr val="tx1"/>
                </a:solidFill>
              </a:rPr>
              <a:t>т.ч</a:t>
            </a:r>
            <a:r>
              <a:rPr lang="ru-RU" b="0" i="1" dirty="0" smtClean="0">
                <a:solidFill>
                  <a:schemeClr val="tx1"/>
                </a:solidFill>
              </a:rPr>
              <a:t>. </a:t>
            </a:r>
            <a:r>
              <a:rPr lang="ru-RU" sz="2800" dirty="0" smtClean="0">
                <a:solidFill>
                  <a:schemeClr val="tx1"/>
                </a:solidFill>
              </a:rPr>
              <a:t>7</a:t>
            </a:r>
            <a:r>
              <a:rPr lang="ru-RU" b="0" i="1" dirty="0" smtClean="0">
                <a:solidFill>
                  <a:schemeClr val="tx1"/>
                </a:solidFill>
              </a:rPr>
              <a:t>тыс</a:t>
            </a:r>
            <a:r>
              <a:rPr lang="ru-RU" b="0" i="1" dirty="0" smtClean="0">
                <a:solidFill>
                  <a:schemeClr val="tx1"/>
                </a:solidFill>
              </a:rPr>
              <a:t>. нал-в</a:t>
            </a:r>
            <a:r>
              <a:rPr lang="ru-RU" b="0" i="1" dirty="0" smtClean="0">
                <a:solidFill>
                  <a:schemeClr val="tx1"/>
                </a:solidFill>
              </a:rPr>
              <a:t>, </a:t>
            </a:r>
          </a:p>
          <a:p>
            <a:pPr algn="ctr">
              <a:spcBef>
                <a:spcPts val="0"/>
              </a:spcBef>
            </a:pPr>
            <a:r>
              <a:rPr lang="ru-RU" b="0" i="1" dirty="0">
                <a:solidFill>
                  <a:schemeClr val="tx1"/>
                </a:solidFill>
              </a:rPr>
              <a:t> </a:t>
            </a:r>
            <a:r>
              <a:rPr lang="ru-RU" b="0" i="1" dirty="0" smtClean="0">
                <a:solidFill>
                  <a:schemeClr val="tx1"/>
                </a:solidFill>
              </a:rPr>
              <a:t>                                 совмещающих УСН и ПСН)</a:t>
            </a:r>
          </a:p>
          <a:p>
            <a:pPr algn="ctr"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на НПД                           на ЕСХН</a:t>
            </a:r>
          </a:p>
          <a:p>
            <a:pPr marL="0" algn="ctr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0,3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>тыс</a:t>
            </a:r>
            <a:r>
              <a:rPr lang="ru-RU" b="0" dirty="0" smtClean="0">
                <a:solidFill>
                  <a:schemeClr val="tx1"/>
                </a:solidFill>
              </a:rPr>
              <a:t>. нал-в</a:t>
            </a:r>
            <a:r>
              <a:rPr lang="ru-RU" dirty="0" smtClean="0">
                <a:solidFill>
                  <a:schemeClr val="tx1"/>
                </a:solidFill>
              </a:rPr>
              <a:t>                   </a:t>
            </a:r>
            <a:r>
              <a:rPr lang="ru-RU" sz="2800" dirty="0" smtClean="0">
                <a:solidFill>
                  <a:schemeClr val="tx1"/>
                </a:solidFill>
              </a:rPr>
              <a:t>0,04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0" dirty="0" smtClean="0">
                <a:solidFill>
                  <a:schemeClr val="tx1"/>
                </a:solidFill>
              </a:rPr>
              <a:t>тыс</a:t>
            </a:r>
            <a:r>
              <a:rPr lang="ru-RU" b="0" dirty="0" smtClean="0">
                <a:solidFill>
                  <a:schemeClr val="tx1"/>
                </a:solidFill>
              </a:rPr>
              <a:t>. нал-в</a:t>
            </a:r>
            <a:endParaRPr lang="ru-RU" b="0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9" y="357189"/>
            <a:ext cx="7548638" cy="702394"/>
          </a:xfrm>
        </p:spPr>
        <p:txBody>
          <a:bodyPr/>
          <a:lstStyle/>
          <a:p>
            <a:pPr algn="ctr"/>
            <a:r>
              <a:rPr lang="ru-RU" sz="2400" dirty="0" smtClean="0"/>
              <a:t>ПЕРЕХОД С ЕНВД НА ИНЫЕ РЕЖИМЫ НАЛОГООБЛОЖЕНИЯ на 20.02.2021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339752" y="1563638"/>
            <a:ext cx="15841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932040" y="1563638"/>
            <a:ext cx="165618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27984" y="156363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843808" y="1887674"/>
            <a:ext cx="864096" cy="1908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076056" y="1815666"/>
            <a:ext cx="720080" cy="954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102170" y="3507854"/>
            <a:ext cx="12601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4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8" y="1203599"/>
            <a:ext cx="7632700" cy="350810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2018 год  </a:t>
            </a:r>
            <a:r>
              <a:rPr lang="ru-RU" dirty="0" smtClean="0">
                <a:solidFill>
                  <a:schemeClr val="tx1"/>
                </a:solidFill>
              </a:rPr>
              <a:t>-    </a:t>
            </a:r>
            <a:r>
              <a:rPr lang="ru-RU" dirty="0" smtClean="0">
                <a:solidFill>
                  <a:schemeClr val="tx1"/>
                </a:solidFill>
              </a:rPr>
              <a:t>53 017 </a:t>
            </a:r>
            <a:r>
              <a:rPr lang="ru-RU" dirty="0" smtClean="0">
                <a:solidFill>
                  <a:schemeClr val="tx1"/>
                </a:solidFill>
              </a:rPr>
              <a:t>нал-в, </a:t>
            </a:r>
            <a:r>
              <a:rPr lang="ru-RU" dirty="0" smtClean="0">
                <a:solidFill>
                  <a:schemeClr val="tx1"/>
                </a:solidFill>
              </a:rPr>
              <a:t>представивших декларации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2019 год    </a:t>
            </a:r>
            <a:r>
              <a:rPr lang="ru-RU" dirty="0" smtClean="0">
                <a:solidFill>
                  <a:schemeClr val="tx1"/>
                </a:solidFill>
              </a:rPr>
              <a:t>-  </a:t>
            </a:r>
            <a:r>
              <a:rPr lang="ru-RU" dirty="0" smtClean="0">
                <a:solidFill>
                  <a:schemeClr val="tx1"/>
                </a:solidFill>
              </a:rPr>
              <a:t>53 747 </a:t>
            </a:r>
            <a:r>
              <a:rPr lang="ru-RU" dirty="0" smtClean="0">
                <a:solidFill>
                  <a:schemeClr val="tx1"/>
                </a:solidFill>
              </a:rPr>
              <a:t>нал-в, </a:t>
            </a:r>
            <a:r>
              <a:rPr lang="ru-RU" dirty="0" smtClean="0">
                <a:solidFill>
                  <a:schemeClr val="tx1"/>
                </a:solidFill>
              </a:rPr>
              <a:t>представивших декларации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Оперативно на 20.02.2021 </a:t>
            </a:r>
            <a:r>
              <a:rPr lang="ru-RU" dirty="0" smtClean="0">
                <a:solidFill>
                  <a:schemeClr val="tx1"/>
                </a:solidFill>
              </a:rPr>
              <a:t>67 </a:t>
            </a:r>
            <a:r>
              <a:rPr lang="ru-RU" dirty="0" smtClean="0">
                <a:solidFill>
                  <a:schemeClr val="tx1"/>
                </a:solidFill>
              </a:rPr>
              <a:t>934 нал-в, состоящих на учете в качестве налогоплательщиков УСН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9" y="339502"/>
            <a:ext cx="7548638" cy="864097"/>
          </a:xfrm>
        </p:spPr>
        <p:txBody>
          <a:bodyPr/>
          <a:lstStyle/>
          <a:p>
            <a:pPr algn="ctr"/>
            <a:r>
              <a:rPr lang="ru-RU" sz="2400" dirty="0" smtClean="0"/>
              <a:t>Количество налогоплательщиков, применяющих УСН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30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188" y="1203599"/>
            <a:ext cx="7632700" cy="3508102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Состоит на учете 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на 01.01.2021:</a:t>
            </a:r>
          </a:p>
          <a:p>
            <a:pPr marL="0">
              <a:spcBef>
                <a:spcPts val="0"/>
              </a:spcBef>
            </a:pPr>
            <a:endParaRPr lang="ru-RU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ЮЛ 49 тыс.                         68 тыс. на УСН 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                          105 тыс.                                     в т</a:t>
            </a:r>
            <a:r>
              <a:rPr lang="ru-RU" dirty="0" smtClean="0">
                <a:solidFill>
                  <a:schemeClr val="tx1"/>
                </a:solidFill>
              </a:rPr>
              <a:t>. ч</a:t>
            </a:r>
            <a:r>
              <a:rPr lang="ru-RU" dirty="0" smtClean="0">
                <a:solidFill>
                  <a:schemeClr val="tx1"/>
                </a:solidFill>
              </a:rPr>
              <a:t>. 8,7 тыс. </a:t>
            </a:r>
          </a:p>
          <a:p>
            <a:pPr marL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ИП  56 тыс.                         14 тыс. на ПСН   </a:t>
            </a:r>
            <a:r>
              <a:rPr lang="ru-RU" dirty="0" smtClean="0">
                <a:solidFill>
                  <a:schemeClr val="tx1"/>
                </a:solidFill>
              </a:rPr>
              <a:t>совм. </a:t>
            </a:r>
            <a:r>
              <a:rPr lang="ru-RU" dirty="0" smtClean="0">
                <a:solidFill>
                  <a:schemeClr val="tx1"/>
                </a:solidFill>
              </a:rPr>
              <a:t>УСН </a:t>
            </a:r>
            <a:r>
              <a:rPr lang="ru-RU" dirty="0" smtClean="0">
                <a:solidFill>
                  <a:schemeClr val="tx1"/>
                </a:solidFill>
              </a:rPr>
              <a:t>и ПСН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9" y="411510"/>
            <a:ext cx="7548638" cy="648073"/>
          </a:xfrm>
        </p:spPr>
        <p:txBody>
          <a:bodyPr/>
          <a:lstStyle/>
          <a:p>
            <a:pPr algn="ctr"/>
            <a:r>
              <a:rPr lang="ru-RU" dirty="0" smtClean="0"/>
              <a:t>Около 70% - на УСН и ПСН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5796136" y="2499742"/>
            <a:ext cx="216024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2195736" y="2499742"/>
            <a:ext cx="216024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2915816" y="2571750"/>
            <a:ext cx="86409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915816" y="3075806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10751</TotalTime>
  <Words>233</Words>
  <Application>Microsoft Office PowerPoint</Application>
  <PresentationFormat>Экран (16:9)</PresentationFormat>
  <Paragraphs>46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Present_FNS2012_16-9</vt:lpstr>
      <vt:lpstr> УФНС России по Иркутской области   Отмена ЕНВД.  Переход на альтернативные режимы налогообложения. Итоги. </vt:lpstr>
      <vt:lpstr>ОТМЕНА ЕНВД</vt:lpstr>
      <vt:lpstr>ОСНОВНЫЕ ВИДЫ ДЕЯТЕЛЬНОСТИ НАЛОГОПЛАТЕЛЬЩИКОВ ЕНВД</vt:lpstr>
      <vt:lpstr>АЛЬТЕРНАТИВНЫЕ РЕЖИМЫ НАЛОГООБЛОЖЕНИЯ</vt:lpstr>
      <vt:lpstr>ПЕРЕХОД С ЕНВД НА ИНЫЕ РЕЖИМЫ НАЛОГООБЛОЖЕНИЯ на 20.02.2021</vt:lpstr>
      <vt:lpstr>Количество налогоплательщиков, применяющих УСН </vt:lpstr>
      <vt:lpstr>Около 70% - на УСН и ПСН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Дёмина Евгения Викторовна</dc:creator>
  <cp:lastModifiedBy>Мышкова Елена Сергеевна</cp:lastModifiedBy>
  <cp:revision>512</cp:revision>
  <cp:lastPrinted>2021-02-25T02:27:48Z</cp:lastPrinted>
  <dcterms:created xsi:type="dcterms:W3CDTF">2015-03-11T11:09:41Z</dcterms:created>
  <dcterms:modified xsi:type="dcterms:W3CDTF">2021-02-26T05:18:43Z</dcterms:modified>
</cp:coreProperties>
</file>