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72" r:id="rId2"/>
  </p:sldMasterIdLst>
  <p:notesMasterIdLst>
    <p:notesMasterId r:id="rId11"/>
  </p:notesMasterIdLst>
  <p:handoutMasterIdLst>
    <p:handoutMasterId r:id="rId12"/>
  </p:handoutMasterIdLst>
  <p:sldIdLst>
    <p:sldId id="372" r:id="rId3"/>
    <p:sldId id="367" r:id="rId4"/>
    <p:sldId id="366" r:id="rId5"/>
    <p:sldId id="368" r:id="rId6"/>
    <p:sldId id="371" r:id="rId7"/>
    <p:sldId id="351" r:id="rId8"/>
    <p:sldId id="369" r:id="rId9"/>
    <p:sldId id="370" r:id="rId10"/>
  </p:sldIdLst>
  <p:sldSz cx="9144000" cy="5143500" type="screen16x9"/>
  <p:notesSz cx="6797675" cy="987266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0508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81016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215251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620336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025419" algn="l" defTabSz="810168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430503" algn="l" defTabSz="810168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2835587" algn="l" defTabSz="810168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240671" algn="l" defTabSz="810168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Шубина Елена Викторовна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ED76"/>
    <a:srgbClr val="009900"/>
    <a:srgbClr val="CCFFFF"/>
    <a:srgbClr val="E1B5DC"/>
    <a:srgbClr val="2FF55E"/>
    <a:srgbClr val="99FF99"/>
    <a:srgbClr val="BFEF9B"/>
    <a:srgbClr val="95F3C2"/>
    <a:srgbClr val="FD8853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17" autoAdjust="0"/>
    <p:restoredTop sz="80482" autoAdjust="0"/>
  </p:normalViewPr>
  <p:slideViewPr>
    <p:cSldViewPr>
      <p:cViewPr>
        <p:scale>
          <a:sx n="75" d="100"/>
          <a:sy n="75" d="100"/>
        </p:scale>
        <p:origin x="-1834" y="-384"/>
      </p:cViewPr>
      <p:guideLst>
        <p:guide orient="horz" pos="1621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1956" y="-78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C5BC610-852F-43B7-8E8C-724130FA519B}" type="doc">
      <dgm:prSet loTypeId="urn:microsoft.com/office/officeart/2005/8/layout/list1" loCatId="list" qsTypeId="urn:microsoft.com/office/officeart/2005/8/quickstyle/3d1" qsCatId="3D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0B682223-D286-43F3-B81A-F27E0ECF2290}">
      <dgm:prSet phldrT="[Текст]" custT="1"/>
      <dgm:spPr/>
      <dgm:t>
        <a:bodyPr/>
        <a:lstStyle/>
        <a:p>
          <a:r>
            <a:rPr lang="ru-RU" sz="1800" b="1" dirty="0" err="1" smtClean="0">
              <a:latin typeface="Arial Narrow" pitchFamily="34" charset="0"/>
            </a:rPr>
            <a:t>Транспарентность</a:t>
          </a:r>
          <a:r>
            <a:rPr lang="ru-RU" sz="1800" b="1" dirty="0" smtClean="0">
              <a:latin typeface="Arial Narrow" pitchFamily="34" charset="0"/>
            </a:rPr>
            <a:t> расчетов</a:t>
          </a:r>
          <a:endParaRPr lang="ru-RU" sz="1800" b="1" dirty="0">
            <a:latin typeface="Arial Narrow" pitchFamily="34" charset="0"/>
          </a:endParaRPr>
        </a:p>
      </dgm:t>
    </dgm:pt>
    <dgm:pt modelId="{AFB69EC0-487D-4936-818E-477EBADF0DE6}" type="parTrans" cxnId="{816D17C5-03AC-4A15-8603-E5F6F23714FC}">
      <dgm:prSet/>
      <dgm:spPr/>
      <dgm:t>
        <a:bodyPr/>
        <a:lstStyle/>
        <a:p>
          <a:endParaRPr lang="ru-RU" sz="1800"/>
        </a:p>
      </dgm:t>
    </dgm:pt>
    <dgm:pt modelId="{07368D24-30AB-4ADC-A591-6366632C157B}" type="sibTrans" cxnId="{816D17C5-03AC-4A15-8603-E5F6F23714FC}">
      <dgm:prSet/>
      <dgm:spPr/>
      <dgm:t>
        <a:bodyPr/>
        <a:lstStyle/>
        <a:p>
          <a:endParaRPr lang="ru-RU" sz="1800"/>
        </a:p>
      </dgm:t>
    </dgm:pt>
    <dgm:pt modelId="{9C3BD915-5B21-4E69-8453-7D447F70A3D8}">
      <dgm:prSet phldrT="[Текст]" custT="1"/>
      <dgm:spPr/>
      <dgm:t>
        <a:bodyPr/>
        <a:lstStyle/>
        <a:p>
          <a:r>
            <a:rPr lang="ru-RU" sz="1400" dirty="0" smtClean="0">
              <a:latin typeface="Arial Narrow" pitchFamily="34" charset="0"/>
            </a:rPr>
            <a:t>Легализация рынка торговли и услуг</a:t>
          </a:r>
          <a:endParaRPr lang="ru-RU" sz="1400" dirty="0">
            <a:latin typeface="Arial Narrow" pitchFamily="34" charset="0"/>
          </a:endParaRPr>
        </a:p>
      </dgm:t>
    </dgm:pt>
    <dgm:pt modelId="{7AD7899A-6D45-4589-B6E2-CBF79482766E}" type="parTrans" cxnId="{B703A617-51F1-4B8B-877F-14C66FB87C09}">
      <dgm:prSet/>
      <dgm:spPr/>
      <dgm:t>
        <a:bodyPr/>
        <a:lstStyle/>
        <a:p>
          <a:endParaRPr lang="ru-RU" sz="1800"/>
        </a:p>
      </dgm:t>
    </dgm:pt>
    <dgm:pt modelId="{3475913B-2032-439E-BB18-4C8729B92194}" type="sibTrans" cxnId="{B703A617-51F1-4B8B-877F-14C66FB87C09}">
      <dgm:prSet/>
      <dgm:spPr/>
      <dgm:t>
        <a:bodyPr/>
        <a:lstStyle/>
        <a:p>
          <a:endParaRPr lang="ru-RU" sz="1800"/>
        </a:p>
      </dgm:t>
    </dgm:pt>
    <dgm:pt modelId="{92DA133E-8479-4895-8451-79206211BD07}">
      <dgm:prSet phldrT="[Текст]" custT="1"/>
      <dgm:spPr/>
      <dgm:t>
        <a:bodyPr/>
        <a:lstStyle/>
        <a:p>
          <a:r>
            <a:rPr lang="ru-RU" sz="1400" dirty="0" smtClean="0">
              <a:latin typeface="Arial Narrow" pitchFamily="34" charset="0"/>
            </a:rPr>
            <a:t>Увеличение поступлений в бюджет</a:t>
          </a:r>
          <a:endParaRPr lang="ru-RU" sz="1400" dirty="0">
            <a:latin typeface="Arial Narrow" pitchFamily="34" charset="0"/>
          </a:endParaRPr>
        </a:p>
      </dgm:t>
    </dgm:pt>
    <dgm:pt modelId="{E784E173-9716-491F-A793-EE7F4F3FF22E}" type="parTrans" cxnId="{7CC7F7D0-FE0E-467B-AD17-0B8F9DFFE283}">
      <dgm:prSet/>
      <dgm:spPr/>
      <dgm:t>
        <a:bodyPr/>
        <a:lstStyle/>
        <a:p>
          <a:endParaRPr lang="ru-RU" sz="1800"/>
        </a:p>
      </dgm:t>
    </dgm:pt>
    <dgm:pt modelId="{CEA38F7F-F948-4364-AD3C-7FEDAE2B7525}" type="sibTrans" cxnId="{7CC7F7D0-FE0E-467B-AD17-0B8F9DFFE283}">
      <dgm:prSet/>
      <dgm:spPr/>
      <dgm:t>
        <a:bodyPr/>
        <a:lstStyle/>
        <a:p>
          <a:endParaRPr lang="ru-RU" sz="1800"/>
        </a:p>
      </dgm:t>
    </dgm:pt>
    <dgm:pt modelId="{CF202BA1-974B-42E1-AAC5-2B70D76969BC}">
      <dgm:prSet phldrT="[Текст]" custT="1"/>
      <dgm:spPr/>
      <dgm:t>
        <a:bodyPr/>
        <a:lstStyle/>
        <a:p>
          <a:r>
            <a:rPr lang="ru-RU" sz="1800" b="1" dirty="0" smtClean="0">
              <a:latin typeface="Arial Narrow" pitchFamily="34" charset="0"/>
            </a:rPr>
            <a:t>Комфортные условия ведения бизнеса</a:t>
          </a:r>
          <a:endParaRPr lang="ru-RU" sz="1800" b="1" dirty="0">
            <a:latin typeface="Arial Narrow" pitchFamily="34" charset="0"/>
          </a:endParaRPr>
        </a:p>
      </dgm:t>
    </dgm:pt>
    <dgm:pt modelId="{DD5C1D7D-46FE-4587-948D-33A8CC7A7273}" type="parTrans" cxnId="{7A034FEE-4C77-4DA9-AFCE-ED37ADAFAE93}">
      <dgm:prSet/>
      <dgm:spPr/>
      <dgm:t>
        <a:bodyPr/>
        <a:lstStyle/>
        <a:p>
          <a:endParaRPr lang="ru-RU" sz="1800"/>
        </a:p>
      </dgm:t>
    </dgm:pt>
    <dgm:pt modelId="{1C7F633F-4D21-464B-9D4C-57DA99B2BBA5}" type="sibTrans" cxnId="{7A034FEE-4C77-4DA9-AFCE-ED37ADAFAE93}">
      <dgm:prSet/>
      <dgm:spPr/>
      <dgm:t>
        <a:bodyPr/>
        <a:lstStyle/>
        <a:p>
          <a:endParaRPr lang="ru-RU" sz="1800"/>
        </a:p>
      </dgm:t>
    </dgm:pt>
    <dgm:pt modelId="{14D5F067-77CB-4F35-A900-97FF9FD62B70}">
      <dgm:prSet phldrT="[Текст]" custT="1"/>
      <dgm:spPr/>
      <dgm:t>
        <a:bodyPr/>
        <a:lstStyle/>
        <a:p>
          <a:r>
            <a:rPr lang="ru-RU" sz="1800" b="1" dirty="0" smtClean="0">
              <a:latin typeface="Arial Narrow" pitchFamily="34" charset="0"/>
            </a:rPr>
            <a:t>Защиту прав потребителя</a:t>
          </a:r>
          <a:endParaRPr lang="ru-RU" sz="1800" b="1" dirty="0">
            <a:latin typeface="Arial Narrow" pitchFamily="34" charset="0"/>
          </a:endParaRPr>
        </a:p>
      </dgm:t>
    </dgm:pt>
    <dgm:pt modelId="{56CA73C6-34F6-433A-8FBA-1FB57056FFA1}" type="parTrans" cxnId="{B445D92E-91F5-4DB8-ACA0-8D526BC2B04A}">
      <dgm:prSet/>
      <dgm:spPr/>
      <dgm:t>
        <a:bodyPr/>
        <a:lstStyle/>
        <a:p>
          <a:endParaRPr lang="ru-RU" sz="1800"/>
        </a:p>
      </dgm:t>
    </dgm:pt>
    <dgm:pt modelId="{1C62DF44-5DD2-4A56-83CE-B42651663E74}" type="sibTrans" cxnId="{B445D92E-91F5-4DB8-ACA0-8D526BC2B04A}">
      <dgm:prSet/>
      <dgm:spPr/>
      <dgm:t>
        <a:bodyPr/>
        <a:lstStyle/>
        <a:p>
          <a:endParaRPr lang="ru-RU" sz="1800"/>
        </a:p>
      </dgm:t>
    </dgm:pt>
    <dgm:pt modelId="{E6C02C3A-3AB2-4FB9-A369-D287A9C703B3}">
      <dgm:prSet phldrT="[Текст]" custT="1"/>
      <dgm:spPr/>
      <dgm:t>
        <a:bodyPr/>
        <a:lstStyle/>
        <a:p>
          <a:r>
            <a:rPr lang="ru-RU" sz="1400" dirty="0" smtClean="0">
              <a:latin typeface="Arial Narrow" pitchFamily="34" charset="0"/>
            </a:rPr>
            <a:t>Возможность получать и хранить электронные чеки</a:t>
          </a:r>
          <a:endParaRPr lang="ru-RU" sz="1400" dirty="0">
            <a:latin typeface="Arial Narrow" pitchFamily="34" charset="0"/>
          </a:endParaRPr>
        </a:p>
      </dgm:t>
    </dgm:pt>
    <dgm:pt modelId="{2BBCD4BB-44CF-40DA-8A22-405B41D4F7F7}" type="parTrans" cxnId="{2CEE8169-C82A-4C6E-AEC7-F2032C5534A6}">
      <dgm:prSet/>
      <dgm:spPr/>
      <dgm:t>
        <a:bodyPr/>
        <a:lstStyle/>
        <a:p>
          <a:endParaRPr lang="ru-RU" sz="1800"/>
        </a:p>
      </dgm:t>
    </dgm:pt>
    <dgm:pt modelId="{1A481CD9-4F15-40BC-A50B-C749CA6F3A2A}" type="sibTrans" cxnId="{2CEE8169-C82A-4C6E-AEC7-F2032C5534A6}">
      <dgm:prSet/>
      <dgm:spPr/>
      <dgm:t>
        <a:bodyPr/>
        <a:lstStyle/>
        <a:p>
          <a:endParaRPr lang="ru-RU" sz="1800"/>
        </a:p>
      </dgm:t>
    </dgm:pt>
    <dgm:pt modelId="{5500E718-1006-49EE-9AD1-C672C4DEEA12}">
      <dgm:prSet phldrT="[Текст]" custT="1"/>
      <dgm:spPr/>
      <dgm:t>
        <a:bodyPr/>
        <a:lstStyle/>
        <a:p>
          <a:r>
            <a:rPr lang="ru-RU" sz="1400" dirty="0" smtClean="0">
              <a:latin typeface="Arial Narrow" pitchFamily="34" charset="0"/>
            </a:rPr>
            <a:t>Возможность быстро и удобно проверить чек и направить жалобу в ФНС России</a:t>
          </a:r>
          <a:endParaRPr lang="ru-RU" sz="1400" dirty="0">
            <a:latin typeface="Arial Narrow" pitchFamily="34" charset="0"/>
          </a:endParaRPr>
        </a:p>
      </dgm:t>
    </dgm:pt>
    <dgm:pt modelId="{DB6542E6-9A5B-41C6-A813-A2AF72985745}" type="parTrans" cxnId="{424CDBB4-0A6C-4542-B408-589EFC0152E4}">
      <dgm:prSet/>
      <dgm:spPr/>
      <dgm:t>
        <a:bodyPr/>
        <a:lstStyle/>
        <a:p>
          <a:endParaRPr lang="ru-RU" sz="1800"/>
        </a:p>
      </dgm:t>
    </dgm:pt>
    <dgm:pt modelId="{1B93A2F3-8A94-4AC3-8222-0473B5FB0823}" type="sibTrans" cxnId="{424CDBB4-0A6C-4542-B408-589EFC0152E4}">
      <dgm:prSet/>
      <dgm:spPr/>
      <dgm:t>
        <a:bodyPr/>
        <a:lstStyle/>
        <a:p>
          <a:endParaRPr lang="ru-RU" sz="1800"/>
        </a:p>
      </dgm:t>
    </dgm:pt>
    <dgm:pt modelId="{2E3B8639-44EB-41ED-B133-D30E20CDD9B1}">
      <dgm:prSet phldrT="[Текст]" custT="1"/>
      <dgm:spPr/>
      <dgm:t>
        <a:bodyPr/>
        <a:lstStyle/>
        <a:p>
          <a:r>
            <a:rPr lang="ru-RU" sz="1400" dirty="0" smtClean="0">
              <a:latin typeface="Arial Narrow" pitchFamily="34" charset="0"/>
            </a:rPr>
            <a:t>Создание системы гарантированного выявления фактов занижения выручки, в том числе путем создания механизма гражданского контроля</a:t>
          </a:r>
          <a:endParaRPr lang="ru-RU" sz="1400" dirty="0">
            <a:latin typeface="Arial Narrow" pitchFamily="34" charset="0"/>
          </a:endParaRPr>
        </a:p>
      </dgm:t>
    </dgm:pt>
    <dgm:pt modelId="{1CA96A0E-FBE1-469E-A263-76B43DB7BBFE}" type="parTrans" cxnId="{06EA775E-526B-45E3-8282-9B81B5096F1F}">
      <dgm:prSet/>
      <dgm:spPr/>
      <dgm:t>
        <a:bodyPr/>
        <a:lstStyle/>
        <a:p>
          <a:endParaRPr lang="ru-RU" sz="1800"/>
        </a:p>
      </dgm:t>
    </dgm:pt>
    <dgm:pt modelId="{7F376B8B-1368-4D61-985A-7132A350E5F6}" type="sibTrans" cxnId="{06EA775E-526B-45E3-8282-9B81B5096F1F}">
      <dgm:prSet/>
      <dgm:spPr/>
      <dgm:t>
        <a:bodyPr/>
        <a:lstStyle/>
        <a:p>
          <a:endParaRPr lang="ru-RU" sz="1800"/>
        </a:p>
      </dgm:t>
    </dgm:pt>
    <dgm:pt modelId="{BE74CC55-03E5-4E8D-8062-DE8B9FBFDA1D}">
      <dgm:prSet phldrT="[Текст]" custT="1"/>
      <dgm:spPr/>
      <dgm:t>
        <a:bodyPr/>
        <a:lstStyle/>
        <a:p>
          <a:r>
            <a:rPr lang="ru-RU" sz="1400" dirty="0" smtClean="0">
              <a:latin typeface="Arial Narrow" pitchFamily="34" charset="0"/>
            </a:rPr>
            <a:t>Качественно иной анализ процессов, возникающих в ходе экономического оборота</a:t>
          </a:r>
          <a:endParaRPr lang="ru-RU" sz="1400" dirty="0">
            <a:latin typeface="Arial Narrow" pitchFamily="34" charset="0"/>
          </a:endParaRPr>
        </a:p>
      </dgm:t>
    </dgm:pt>
    <dgm:pt modelId="{6F1A1150-2B9E-4CF4-A88B-564BFE0BC6EB}" type="parTrans" cxnId="{F094A603-37C5-4FD4-A1A0-D8F5BAA55220}">
      <dgm:prSet/>
      <dgm:spPr/>
      <dgm:t>
        <a:bodyPr/>
        <a:lstStyle/>
        <a:p>
          <a:endParaRPr lang="ru-RU" sz="1800"/>
        </a:p>
      </dgm:t>
    </dgm:pt>
    <dgm:pt modelId="{CC3EAF1D-8E35-4924-AAAD-7D2A3B682CCA}" type="sibTrans" cxnId="{F094A603-37C5-4FD4-A1A0-D8F5BAA55220}">
      <dgm:prSet/>
      <dgm:spPr/>
      <dgm:t>
        <a:bodyPr/>
        <a:lstStyle/>
        <a:p>
          <a:endParaRPr lang="ru-RU" sz="1800"/>
        </a:p>
      </dgm:t>
    </dgm:pt>
    <dgm:pt modelId="{AEACEC31-A62A-421B-B46A-04AE6CF5C071}">
      <dgm:prSet phldrT="[Текст]" custT="1"/>
      <dgm:spPr/>
      <dgm:t>
        <a:bodyPr/>
        <a:lstStyle/>
        <a:p>
          <a:r>
            <a:rPr lang="ru-RU" sz="1400" dirty="0" smtClean="0">
              <a:latin typeface="Arial Narrow" pitchFamily="34" charset="0"/>
            </a:rPr>
            <a:t>Здоровая конкуренция за счет пресечения минимизации налогов</a:t>
          </a:r>
          <a:endParaRPr lang="ru-RU" sz="1400" dirty="0">
            <a:latin typeface="Arial Narrow" pitchFamily="34" charset="0"/>
          </a:endParaRPr>
        </a:p>
      </dgm:t>
    </dgm:pt>
    <dgm:pt modelId="{8AE9633C-5A72-42D4-8F64-13A595C1923B}" type="sibTrans" cxnId="{945812E6-BD19-4A6F-A243-AD1C738EC752}">
      <dgm:prSet/>
      <dgm:spPr/>
      <dgm:t>
        <a:bodyPr/>
        <a:lstStyle/>
        <a:p>
          <a:endParaRPr lang="ru-RU" sz="1800"/>
        </a:p>
      </dgm:t>
    </dgm:pt>
    <dgm:pt modelId="{2173A17E-E13B-4F85-AA5C-CAB299D33A0C}" type="parTrans" cxnId="{945812E6-BD19-4A6F-A243-AD1C738EC752}">
      <dgm:prSet/>
      <dgm:spPr/>
      <dgm:t>
        <a:bodyPr/>
        <a:lstStyle/>
        <a:p>
          <a:endParaRPr lang="ru-RU" sz="1800"/>
        </a:p>
      </dgm:t>
    </dgm:pt>
    <dgm:pt modelId="{410609F6-126E-4394-B1C2-B0E120108099}">
      <dgm:prSet phldrT="[Текст]" custT="1"/>
      <dgm:spPr/>
      <dgm:t>
        <a:bodyPr/>
        <a:lstStyle/>
        <a:p>
          <a:r>
            <a:rPr lang="ru-RU" sz="1400" dirty="0" smtClean="0">
              <a:latin typeface="Arial Narrow" pitchFamily="34" charset="0"/>
            </a:rPr>
            <a:t>Новые возможности контроля и планирования собственного бизнеса</a:t>
          </a:r>
          <a:endParaRPr lang="ru-RU" sz="1400" dirty="0">
            <a:latin typeface="Arial Narrow" pitchFamily="34" charset="0"/>
          </a:endParaRPr>
        </a:p>
      </dgm:t>
    </dgm:pt>
    <dgm:pt modelId="{C7E9B432-549E-4D68-9709-948888F59488}" type="sibTrans" cxnId="{57F4BAB6-DB40-45FA-9554-9F607346EFD4}">
      <dgm:prSet/>
      <dgm:spPr/>
      <dgm:t>
        <a:bodyPr/>
        <a:lstStyle/>
        <a:p>
          <a:endParaRPr lang="ru-RU" sz="1800"/>
        </a:p>
      </dgm:t>
    </dgm:pt>
    <dgm:pt modelId="{5D8FFDAA-790F-4EF6-81F8-848FAF7FADC8}" type="parTrans" cxnId="{57F4BAB6-DB40-45FA-9554-9F607346EFD4}">
      <dgm:prSet/>
      <dgm:spPr/>
      <dgm:t>
        <a:bodyPr/>
        <a:lstStyle/>
        <a:p>
          <a:endParaRPr lang="ru-RU" sz="1800"/>
        </a:p>
      </dgm:t>
    </dgm:pt>
    <dgm:pt modelId="{0A21AA90-3A7C-4686-B7CE-B08CB36B672B}">
      <dgm:prSet phldrT="[Текст]" custT="1"/>
      <dgm:spPr/>
      <dgm:t>
        <a:bodyPr/>
        <a:lstStyle/>
        <a:p>
          <a:r>
            <a:rPr lang="ru-RU" sz="1400" dirty="0" smtClean="0">
              <a:latin typeface="Arial Narrow" pitchFamily="34" charset="0"/>
            </a:rPr>
            <a:t>Регистрация ККТ и взаимодействие с налоговыми органами через сайт ФНС России</a:t>
          </a:r>
          <a:endParaRPr lang="ru-RU" sz="1400" dirty="0">
            <a:latin typeface="Arial Narrow" pitchFamily="34" charset="0"/>
          </a:endParaRPr>
        </a:p>
      </dgm:t>
    </dgm:pt>
    <dgm:pt modelId="{479BF8A7-7B4A-4F61-A7DC-CB96EB189566}" type="parTrans" cxnId="{047CF0A1-8B16-4614-897B-0ADAECD24640}">
      <dgm:prSet/>
      <dgm:spPr/>
      <dgm:t>
        <a:bodyPr/>
        <a:lstStyle/>
        <a:p>
          <a:endParaRPr lang="ru-RU"/>
        </a:p>
      </dgm:t>
    </dgm:pt>
    <dgm:pt modelId="{F50A5B3E-8FDE-4DDC-8071-259AD2C0EC7B}" type="sibTrans" cxnId="{047CF0A1-8B16-4614-897B-0ADAECD24640}">
      <dgm:prSet/>
      <dgm:spPr/>
      <dgm:t>
        <a:bodyPr/>
        <a:lstStyle/>
        <a:p>
          <a:endParaRPr lang="ru-RU"/>
        </a:p>
      </dgm:t>
    </dgm:pt>
    <dgm:pt modelId="{B00AC173-AF10-4F18-9C0A-FCE44B539943}">
      <dgm:prSet custT="1"/>
      <dgm:spPr/>
      <dgm:t>
        <a:bodyPr/>
        <a:lstStyle/>
        <a:p>
          <a:r>
            <a:rPr lang="ru-RU" sz="1400" dirty="0" smtClean="0">
              <a:latin typeface="Arial Narrow" pitchFamily="34" charset="0"/>
            </a:rPr>
            <a:t> Практический отказ от проверок добросовестных налогоплательщиков за счет автоматизированного риск-анализа</a:t>
          </a:r>
        </a:p>
      </dgm:t>
    </dgm:pt>
    <dgm:pt modelId="{4990B72A-B0D8-4283-A3B5-9A04EA017336}" type="parTrans" cxnId="{FC55F848-99CD-4090-BB19-075702B6F8DC}">
      <dgm:prSet/>
      <dgm:spPr/>
      <dgm:t>
        <a:bodyPr/>
        <a:lstStyle/>
        <a:p>
          <a:endParaRPr lang="ru-RU"/>
        </a:p>
      </dgm:t>
    </dgm:pt>
    <dgm:pt modelId="{2E063333-326A-4024-AD0F-403575D2A5DD}" type="sibTrans" cxnId="{FC55F848-99CD-4090-BB19-075702B6F8DC}">
      <dgm:prSet/>
      <dgm:spPr/>
      <dgm:t>
        <a:bodyPr/>
        <a:lstStyle/>
        <a:p>
          <a:endParaRPr lang="ru-RU"/>
        </a:p>
      </dgm:t>
    </dgm:pt>
    <dgm:pt modelId="{C37E73D9-A003-4DA8-9A26-42BD1EFD585E}">
      <dgm:prSet phldrT="[Текст]" custT="1"/>
      <dgm:spPr/>
      <dgm:t>
        <a:bodyPr/>
        <a:lstStyle/>
        <a:p>
          <a:r>
            <a:rPr lang="ru-RU" sz="1400" dirty="0" smtClean="0">
              <a:latin typeface="Arial Narrow" pitchFamily="34" charset="0"/>
            </a:rPr>
            <a:t>Отказ от обязательного применения форм первичной учетной документации (формы КМ)</a:t>
          </a:r>
          <a:endParaRPr lang="ru-RU" sz="1400" dirty="0">
            <a:latin typeface="Arial Narrow" pitchFamily="34" charset="0"/>
          </a:endParaRPr>
        </a:p>
      </dgm:t>
    </dgm:pt>
    <dgm:pt modelId="{49358FFE-F130-4673-B6BF-73754C24764C}" type="parTrans" cxnId="{3C6DFF87-E5CC-4EA9-A29E-3F0C76949A75}">
      <dgm:prSet/>
      <dgm:spPr/>
      <dgm:t>
        <a:bodyPr/>
        <a:lstStyle/>
        <a:p>
          <a:endParaRPr lang="ru-RU"/>
        </a:p>
      </dgm:t>
    </dgm:pt>
    <dgm:pt modelId="{DE4A1B0A-13A0-4E54-B8FA-6E413132821C}" type="sibTrans" cxnId="{3C6DFF87-E5CC-4EA9-A29E-3F0C76949A75}">
      <dgm:prSet/>
      <dgm:spPr/>
      <dgm:t>
        <a:bodyPr/>
        <a:lstStyle/>
        <a:p>
          <a:endParaRPr lang="ru-RU"/>
        </a:p>
      </dgm:t>
    </dgm:pt>
    <dgm:pt modelId="{0E089E3E-D772-4F42-BA3F-EECAD884DA3F}">
      <dgm:prSet phldrT="[Текст]" custT="1"/>
      <dgm:spPr/>
      <dgm:t>
        <a:bodyPr/>
        <a:lstStyle/>
        <a:p>
          <a:endParaRPr lang="ru-RU" sz="1400" dirty="0">
            <a:latin typeface="Arial Narrow" pitchFamily="34" charset="0"/>
          </a:endParaRPr>
        </a:p>
      </dgm:t>
    </dgm:pt>
    <dgm:pt modelId="{83F464DC-0AD2-4004-B9ED-01C56736BA4F}" type="parTrans" cxnId="{2E1BCB2F-0226-4C97-8D10-709D2F3B9C11}">
      <dgm:prSet/>
      <dgm:spPr/>
      <dgm:t>
        <a:bodyPr/>
        <a:lstStyle/>
        <a:p>
          <a:endParaRPr lang="ru-RU"/>
        </a:p>
      </dgm:t>
    </dgm:pt>
    <dgm:pt modelId="{1E61A0DF-7502-4536-B388-468215399705}" type="sibTrans" cxnId="{2E1BCB2F-0226-4C97-8D10-709D2F3B9C11}">
      <dgm:prSet/>
      <dgm:spPr/>
      <dgm:t>
        <a:bodyPr/>
        <a:lstStyle/>
        <a:p>
          <a:endParaRPr lang="ru-RU"/>
        </a:p>
      </dgm:t>
    </dgm:pt>
    <dgm:pt modelId="{1CF4CA84-B743-401B-A52B-3A247E662F67}" type="pres">
      <dgm:prSet presAssocID="{7C5BC610-852F-43B7-8E8C-724130FA519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4876609-BFB1-45FE-A6E7-E3BF5B549B9C}" type="pres">
      <dgm:prSet presAssocID="{0B682223-D286-43F3-B81A-F27E0ECF2290}" presName="parentLin" presStyleCnt="0"/>
      <dgm:spPr/>
      <dgm:t>
        <a:bodyPr/>
        <a:lstStyle/>
        <a:p>
          <a:endParaRPr lang="ru-RU"/>
        </a:p>
      </dgm:t>
    </dgm:pt>
    <dgm:pt modelId="{328512C5-B738-49CF-91F4-EAC3B8A05972}" type="pres">
      <dgm:prSet presAssocID="{0B682223-D286-43F3-B81A-F27E0ECF2290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CE987F58-6123-45D3-B41A-6E6488AA125F}" type="pres">
      <dgm:prSet presAssocID="{0B682223-D286-43F3-B81A-F27E0ECF2290}" presName="parentText" presStyleLbl="node1" presStyleIdx="0" presStyleCnt="3" custLinFactNeighborX="27118" custLinFactNeighborY="-6149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95A4C9-B501-4943-ACA2-035416F7D3E9}" type="pres">
      <dgm:prSet presAssocID="{0B682223-D286-43F3-B81A-F27E0ECF2290}" presName="negativeSpace" presStyleCnt="0"/>
      <dgm:spPr/>
      <dgm:t>
        <a:bodyPr/>
        <a:lstStyle/>
        <a:p>
          <a:endParaRPr lang="ru-RU"/>
        </a:p>
      </dgm:t>
    </dgm:pt>
    <dgm:pt modelId="{DFEC0963-F62F-471F-A743-7E6164865C2A}" type="pres">
      <dgm:prSet presAssocID="{0B682223-D286-43F3-B81A-F27E0ECF2290}" presName="childText" presStyleLbl="conFgAcc1" presStyleIdx="0" presStyleCnt="3" custLinFactY="-13877" custLinFactNeighborX="-322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9C3DAD-B4E7-4529-A226-6DED358F79CE}" type="pres">
      <dgm:prSet presAssocID="{07368D24-30AB-4ADC-A591-6366632C157B}" presName="spaceBetweenRectangles" presStyleCnt="0"/>
      <dgm:spPr/>
      <dgm:t>
        <a:bodyPr/>
        <a:lstStyle/>
        <a:p>
          <a:endParaRPr lang="ru-RU"/>
        </a:p>
      </dgm:t>
    </dgm:pt>
    <dgm:pt modelId="{A3E27E5D-E57B-44B9-8954-9DDB59484649}" type="pres">
      <dgm:prSet presAssocID="{CF202BA1-974B-42E1-AAC5-2B70D76969BC}" presName="parentLin" presStyleCnt="0"/>
      <dgm:spPr/>
      <dgm:t>
        <a:bodyPr/>
        <a:lstStyle/>
        <a:p>
          <a:endParaRPr lang="ru-RU"/>
        </a:p>
      </dgm:t>
    </dgm:pt>
    <dgm:pt modelId="{B1827969-BC02-4473-B0AD-450122D1E18A}" type="pres">
      <dgm:prSet presAssocID="{CF202BA1-974B-42E1-AAC5-2B70D76969BC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384F684D-60A3-4E83-AA00-9AB7DFDDA18C}" type="pres">
      <dgm:prSet presAssocID="{CF202BA1-974B-42E1-AAC5-2B70D76969BC}" presName="parentText" presStyleLbl="node1" presStyleIdx="1" presStyleCnt="3" custScaleY="196803" custLinFactY="-33920" custLinFactNeighborX="-6542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D81C62-4D4B-4299-B40E-D5B007AD4656}" type="pres">
      <dgm:prSet presAssocID="{CF202BA1-974B-42E1-AAC5-2B70D76969BC}" presName="negativeSpace" presStyleCnt="0"/>
      <dgm:spPr/>
      <dgm:t>
        <a:bodyPr/>
        <a:lstStyle/>
        <a:p>
          <a:endParaRPr lang="ru-RU"/>
        </a:p>
      </dgm:t>
    </dgm:pt>
    <dgm:pt modelId="{18F8EF12-2603-4A0D-99FD-1024398FE248}" type="pres">
      <dgm:prSet presAssocID="{CF202BA1-974B-42E1-AAC5-2B70D76969BC}" presName="childText" presStyleLbl="conFgAcc1" presStyleIdx="1" presStyleCnt="3" custLinFactNeighborX="-3632" custLinFactNeighborY="-696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7FFA71-5D83-4F81-BBC7-59DEF07E575A}" type="pres">
      <dgm:prSet presAssocID="{1C7F633F-4D21-464B-9D4C-57DA99B2BBA5}" presName="spaceBetweenRectangles" presStyleCnt="0"/>
      <dgm:spPr/>
      <dgm:t>
        <a:bodyPr/>
        <a:lstStyle/>
        <a:p>
          <a:endParaRPr lang="ru-RU"/>
        </a:p>
      </dgm:t>
    </dgm:pt>
    <dgm:pt modelId="{F8102BE5-9FC8-49AC-B6BD-0F708E8517B2}" type="pres">
      <dgm:prSet presAssocID="{14D5F067-77CB-4F35-A900-97FF9FD62B70}" presName="parentLin" presStyleCnt="0"/>
      <dgm:spPr/>
      <dgm:t>
        <a:bodyPr/>
        <a:lstStyle/>
        <a:p>
          <a:endParaRPr lang="ru-RU"/>
        </a:p>
      </dgm:t>
    </dgm:pt>
    <dgm:pt modelId="{6203ACAE-9E9B-4B7C-8028-4EFC74DD368A}" type="pres">
      <dgm:prSet presAssocID="{14D5F067-77CB-4F35-A900-97FF9FD62B70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B3451465-B463-467F-9B9B-6FBE813DF229}" type="pres">
      <dgm:prSet presAssocID="{14D5F067-77CB-4F35-A900-97FF9FD62B70}" presName="parentText" presStyleLbl="node1" presStyleIdx="2" presStyleCnt="3" custLinFactNeighborX="-6542" custLinFactNeighborY="-7563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4CA336-8FCE-4900-9100-5C39B76D956B}" type="pres">
      <dgm:prSet presAssocID="{14D5F067-77CB-4F35-A900-97FF9FD62B70}" presName="negativeSpace" presStyleCnt="0"/>
      <dgm:spPr/>
      <dgm:t>
        <a:bodyPr/>
        <a:lstStyle/>
        <a:p>
          <a:endParaRPr lang="ru-RU"/>
        </a:p>
      </dgm:t>
    </dgm:pt>
    <dgm:pt modelId="{88ADFEC2-17DD-44DB-97D1-E3262D9E1437}" type="pres">
      <dgm:prSet presAssocID="{14D5F067-77CB-4F35-A900-97FF9FD62B70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D4C3F6C-C41D-4390-80F3-803C3CB781A1}" type="presOf" srcId="{BE74CC55-03E5-4E8D-8062-DE8B9FBFDA1D}" destId="{DFEC0963-F62F-471F-A743-7E6164865C2A}" srcOrd="0" destOrd="4" presId="urn:microsoft.com/office/officeart/2005/8/layout/list1"/>
    <dgm:cxn modelId="{B445D92E-91F5-4DB8-ACA0-8D526BC2B04A}" srcId="{7C5BC610-852F-43B7-8E8C-724130FA519B}" destId="{14D5F067-77CB-4F35-A900-97FF9FD62B70}" srcOrd="2" destOrd="0" parTransId="{56CA73C6-34F6-433A-8FBA-1FB57056FFA1}" sibTransId="{1C62DF44-5DD2-4A56-83CE-B42651663E74}"/>
    <dgm:cxn modelId="{F05D856C-D3F9-4B4D-A207-E0633E8089A9}" type="presOf" srcId="{C37E73D9-A003-4DA8-9A26-42BD1EFD585E}" destId="{18F8EF12-2603-4A0D-99FD-1024398FE248}" srcOrd="0" destOrd="4" presId="urn:microsoft.com/office/officeart/2005/8/layout/list1"/>
    <dgm:cxn modelId="{047CF0A1-8B16-4614-897B-0ADAECD24640}" srcId="{CF202BA1-974B-42E1-AAC5-2B70D76969BC}" destId="{0A21AA90-3A7C-4686-B7CE-B08CB36B672B}" srcOrd="1" destOrd="0" parTransId="{479BF8A7-7B4A-4F61-A7DC-CB96EB189566}" sibTransId="{F50A5B3E-8FDE-4DDC-8071-259AD2C0EC7B}"/>
    <dgm:cxn modelId="{326DCDFD-FBF0-4302-B79B-CBAD54AA3AF9}" type="presOf" srcId="{0A21AA90-3A7C-4686-B7CE-B08CB36B672B}" destId="{18F8EF12-2603-4A0D-99FD-1024398FE248}" srcOrd="0" destOrd="1" presId="urn:microsoft.com/office/officeart/2005/8/layout/list1"/>
    <dgm:cxn modelId="{9154179F-C6DD-41A7-A5D7-F6E571C3FDE4}" type="presOf" srcId="{9C3BD915-5B21-4E69-8453-7D447F70A3D8}" destId="{DFEC0963-F62F-471F-A743-7E6164865C2A}" srcOrd="0" destOrd="1" presId="urn:microsoft.com/office/officeart/2005/8/layout/list1"/>
    <dgm:cxn modelId="{06EA775E-526B-45E3-8282-9B81B5096F1F}" srcId="{0B682223-D286-43F3-B81A-F27E0ECF2290}" destId="{2E3B8639-44EB-41ED-B133-D30E20CDD9B1}" srcOrd="3" destOrd="0" parTransId="{1CA96A0E-FBE1-469E-A263-76B43DB7BBFE}" sibTransId="{7F376B8B-1368-4D61-985A-7132A350E5F6}"/>
    <dgm:cxn modelId="{BF2CAE42-3577-46A3-96EF-B90562073004}" type="presOf" srcId="{CF202BA1-974B-42E1-AAC5-2B70D76969BC}" destId="{384F684D-60A3-4E83-AA00-9AB7DFDDA18C}" srcOrd="1" destOrd="0" presId="urn:microsoft.com/office/officeart/2005/8/layout/list1"/>
    <dgm:cxn modelId="{7CC7F7D0-FE0E-467B-AD17-0B8F9DFFE283}" srcId="{0B682223-D286-43F3-B81A-F27E0ECF2290}" destId="{92DA133E-8479-4895-8451-79206211BD07}" srcOrd="2" destOrd="0" parTransId="{E784E173-9716-491F-A793-EE7F4F3FF22E}" sibTransId="{CEA38F7F-F948-4364-AD3C-7FEDAE2B7525}"/>
    <dgm:cxn modelId="{52298EB3-CCD8-4DF4-960D-A09F30B6AE76}" type="presOf" srcId="{92DA133E-8479-4895-8451-79206211BD07}" destId="{DFEC0963-F62F-471F-A743-7E6164865C2A}" srcOrd="0" destOrd="2" presId="urn:microsoft.com/office/officeart/2005/8/layout/list1"/>
    <dgm:cxn modelId="{05332B47-3D11-4910-8534-CE6C3B11C4BB}" type="presOf" srcId="{5500E718-1006-49EE-9AD1-C672C4DEEA12}" destId="{88ADFEC2-17DD-44DB-97D1-E3262D9E1437}" srcOrd="0" destOrd="1" presId="urn:microsoft.com/office/officeart/2005/8/layout/list1"/>
    <dgm:cxn modelId="{424CDBB4-0A6C-4542-B408-589EFC0152E4}" srcId="{14D5F067-77CB-4F35-A900-97FF9FD62B70}" destId="{5500E718-1006-49EE-9AD1-C672C4DEEA12}" srcOrd="1" destOrd="0" parTransId="{DB6542E6-9A5B-41C6-A813-A2AF72985745}" sibTransId="{1B93A2F3-8A94-4AC3-8222-0473B5FB0823}"/>
    <dgm:cxn modelId="{2E1BCB2F-0226-4C97-8D10-709D2F3B9C11}" srcId="{0B682223-D286-43F3-B81A-F27E0ECF2290}" destId="{0E089E3E-D772-4F42-BA3F-EECAD884DA3F}" srcOrd="0" destOrd="0" parTransId="{83F464DC-0AD2-4004-B9ED-01C56736BA4F}" sibTransId="{1E61A0DF-7502-4536-B388-468215399705}"/>
    <dgm:cxn modelId="{CF48F9AC-4F5C-4F1D-BC19-9ACA6BC6A350}" type="presOf" srcId="{14D5F067-77CB-4F35-A900-97FF9FD62B70}" destId="{B3451465-B463-467F-9B9B-6FBE813DF229}" srcOrd="1" destOrd="0" presId="urn:microsoft.com/office/officeart/2005/8/layout/list1"/>
    <dgm:cxn modelId="{83E3699B-0CA1-4E5F-B95A-F71AE58A6A4D}" type="presOf" srcId="{B00AC173-AF10-4F18-9C0A-FCE44B539943}" destId="{18F8EF12-2603-4A0D-99FD-1024398FE248}" srcOrd="0" destOrd="2" presId="urn:microsoft.com/office/officeart/2005/8/layout/list1"/>
    <dgm:cxn modelId="{3BCBAF75-E434-48CC-9927-050387F8C060}" type="presOf" srcId="{E6C02C3A-3AB2-4FB9-A369-D287A9C703B3}" destId="{88ADFEC2-17DD-44DB-97D1-E3262D9E1437}" srcOrd="0" destOrd="0" presId="urn:microsoft.com/office/officeart/2005/8/layout/list1"/>
    <dgm:cxn modelId="{496B3B6D-1499-45F6-8F90-0D640630C567}" type="presOf" srcId="{14D5F067-77CB-4F35-A900-97FF9FD62B70}" destId="{6203ACAE-9E9B-4B7C-8028-4EFC74DD368A}" srcOrd="0" destOrd="0" presId="urn:microsoft.com/office/officeart/2005/8/layout/list1"/>
    <dgm:cxn modelId="{0C2C0960-2BA1-4267-89A6-44BFB2EF39E3}" type="presOf" srcId="{0B682223-D286-43F3-B81A-F27E0ECF2290}" destId="{328512C5-B738-49CF-91F4-EAC3B8A05972}" srcOrd="0" destOrd="0" presId="urn:microsoft.com/office/officeart/2005/8/layout/list1"/>
    <dgm:cxn modelId="{B703A617-51F1-4B8B-877F-14C66FB87C09}" srcId="{0B682223-D286-43F3-B81A-F27E0ECF2290}" destId="{9C3BD915-5B21-4E69-8453-7D447F70A3D8}" srcOrd="1" destOrd="0" parTransId="{7AD7899A-6D45-4589-B6E2-CBF79482766E}" sibTransId="{3475913B-2032-439E-BB18-4C8729B92194}"/>
    <dgm:cxn modelId="{D437A4BC-8A54-4530-B214-2D65CD3E40FD}" type="presOf" srcId="{0E089E3E-D772-4F42-BA3F-EECAD884DA3F}" destId="{DFEC0963-F62F-471F-A743-7E6164865C2A}" srcOrd="0" destOrd="0" presId="urn:microsoft.com/office/officeart/2005/8/layout/list1"/>
    <dgm:cxn modelId="{88AC7634-F450-4890-AC99-F44D46F1F968}" type="presOf" srcId="{2E3B8639-44EB-41ED-B133-D30E20CDD9B1}" destId="{DFEC0963-F62F-471F-A743-7E6164865C2A}" srcOrd="0" destOrd="3" presId="urn:microsoft.com/office/officeart/2005/8/layout/list1"/>
    <dgm:cxn modelId="{6693A66A-1EE5-4B2F-9DCA-89158A1EB4F5}" type="presOf" srcId="{410609F6-126E-4394-B1C2-B0E120108099}" destId="{18F8EF12-2603-4A0D-99FD-1024398FE248}" srcOrd="0" destOrd="3" presId="urn:microsoft.com/office/officeart/2005/8/layout/list1"/>
    <dgm:cxn modelId="{EEEFCE5C-AF49-4FB9-8921-E2543D394F1A}" type="presOf" srcId="{0B682223-D286-43F3-B81A-F27E0ECF2290}" destId="{CE987F58-6123-45D3-B41A-6E6488AA125F}" srcOrd="1" destOrd="0" presId="urn:microsoft.com/office/officeart/2005/8/layout/list1"/>
    <dgm:cxn modelId="{57F4BAB6-DB40-45FA-9554-9F607346EFD4}" srcId="{CF202BA1-974B-42E1-AAC5-2B70D76969BC}" destId="{410609F6-126E-4394-B1C2-B0E120108099}" srcOrd="3" destOrd="0" parTransId="{5D8FFDAA-790F-4EF6-81F8-848FAF7FADC8}" sibTransId="{C7E9B432-549E-4D68-9709-948888F59488}"/>
    <dgm:cxn modelId="{2CEE8169-C82A-4C6E-AEC7-F2032C5534A6}" srcId="{14D5F067-77CB-4F35-A900-97FF9FD62B70}" destId="{E6C02C3A-3AB2-4FB9-A369-D287A9C703B3}" srcOrd="0" destOrd="0" parTransId="{2BBCD4BB-44CF-40DA-8A22-405B41D4F7F7}" sibTransId="{1A481CD9-4F15-40BC-A50B-C749CA6F3A2A}"/>
    <dgm:cxn modelId="{FC55F848-99CD-4090-BB19-075702B6F8DC}" srcId="{CF202BA1-974B-42E1-AAC5-2B70D76969BC}" destId="{B00AC173-AF10-4F18-9C0A-FCE44B539943}" srcOrd="2" destOrd="0" parTransId="{4990B72A-B0D8-4283-A3B5-9A04EA017336}" sibTransId="{2E063333-326A-4024-AD0F-403575D2A5DD}"/>
    <dgm:cxn modelId="{816D17C5-03AC-4A15-8603-E5F6F23714FC}" srcId="{7C5BC610-852F-43B7-8E8C-724130FA519B}" destId="{0B682223-D286-43F3-B81A-F27E0ECF2290}" srcOrd="0" destOrd="0" parTransId="{AFB69EC0-487D-4936-818E-477EBADF0DE6}" sibTransId="{07368D24-30AB-4ADC-A591-6366632C157B}"/>
    <dgm:cxn modelId="{945812E6-BD19-4A6F-A243-AD1C738EC752}" srcId="{CF202BA1-974B-42E1-AAC5-2B70D76969BC}" destId="{AEACEC31-A62A-421B-B46A-04AE6CF5C071}" srcOrd="0" destOrd="0" parTransId="{2173A17E-E13B-4F85-AA5C-CAB299D33A0C}" sibTransId="{8AE9633C-5A72-42D4-8F64-13A595C1923B}"/>
    <dgm:cxn modelId="{387F49F4-1AD5-4333-B4B9-9B282BDF66CB}" type="presOf" srcId="{7C5BC610-852F-43B7-8E8C-724130FA519B}" destId="{1CF4CA84-B743-401B-A52B-3A247E662F67}" srcOrd="0" destOrd="0" presId="urn:microsoft.com/office/officeart/2005/8/layout/list1"/>
    <dgm:cxn modelId="{E557B1D1-E1F7-45A8-ADFF-161F024A89B6}" type="presOf" srcId="{AEACEC31-A62A-421B-B46A-04AE6CF5C071}" destId="{18F8EF12-2603-4A0D-99FD-1024398FE248}" srcOrd="0" destOrd="0" presId="urn:microsoft.com/office/officeart/2005/8/layout/list1"/>
    <dgm:cxn modelId="{F094A603-37C5-4FD4-A1A0-D8F5BAA55220}" srcId="{0B682223-D286-43F3-B81A-F27E0ECF2290}" destId="{BE74CC55-03E5-4E8D-8062-DE8B9FBFDA1D}" srcOrd="4" destOrd="0" parTransId="{6F1A1150-2B9E-4CF4-A88B-564BFE0BC6EB}" sibTransId="{CC3EAF1D-8E35-4924-AAAD-7D2A3B682CCA}"/>
    <dgm:cxn modelId="{3C6DFF87-E5CC-4EA9-A29E-3F0C76949A75}" srcId="{CF202BA1-974B-42E1-AAC5-2B70D76969BC}" destId="{C37E73D9-A003-4DA8-9A26-42BD1EFD585E}" srcOrd="4" destOrd="0" parTransId="{49358FFE-F130-4673-B6BF-73754C24764C}" sibTransId="{DE4A1B0A-13A0-4E54-B8FA-6E413132821C}"/>
    <dgm:cxn modelId="{7A034FEE-4C77-4DA9-AFCE-ED37ADAFAE93}" srcId="{7C5BC610-852F-43B7-8E8C-724130FA519B}" destId="{CF202BA1-974B-42E1-AAC5-2B70D76969BC}" srcOrd="1" destOrd="0" parTransId="{DD5C1D7D-46FE-4587-948D-33A8CC7A7273}" sibTransId="{1C7F633F-4D21-464B-9D4C-57DA99B2BBA5}"/>
    <dgm:cxn modelId="{FB3A9982-3AAB-47C0-8282-F8E3AAB4E564}" type="presOf" srcId="{CF202BA1-974B-42E1-AAC5-2B70D76969BC}" destId="{B1827969-BC02-4473-B0AD-450122D1E18A}" srcOrd="0" destOrd="0" presId="urn:microsoft.com/office/officeart/2005/8/layout/list1"/>
    <dgm:cxn modelId="{B8DF08B9-36EC-4835-B5EE-3F70599EE1B3}" type="presParOf" srcId="{1CF4CA84-B743-401B-A52B-3A247E662F67}" destId="{E4876609-BFB1-45FE-A6E7-E3BF5B549B9C}" srcOrd="0" destOrd="0" presId="urn:microsoft.com/office/officeart/2005/8/layout/list1"/>
    <dgm:cxn modelId="{F4456302-1F12-424F-B492-79F12F2FA728}" type="presParOf" srcId="{E4876609-BFB1-45FE-A6E7-E3BF5B549B9C}" destId="{328512C5-B738-49CF-91F4-EAC3B8A05972}" srcOrd="0" destOrd="0" presId="urn:microsoft.com/office/officeart/2005/8/layout/list1"/>
    <dgm:cxn modelId="{8B84F445-DC65-4DA2-B7BD-D79E25896269}" type="presParOf" srcId="{E4876609-BFB1-45FE-A6E7-E3BF5B549B9C}" destId="{CE987F58-6123-45D3-B41A-6E6488AA125F}" srcOrd="1" destOrd="0" presId="urn:microsoft.com/office/officeart/2005/8/layout/list1"/>
    <dgm:cxn modelId="{5666FF8F-FF3E-4197-AC44-D785B852EBF7}" type="presParOf" srcId="{1CF4CA84-B743-401B-A52B-3A247E662F67}" destId="{A095A4C9-B501-4943-ACA2-035416F7D3E9}" srcOrd="1" destOrd="0" presId="urn:microsoft.com/office/officeart/2005/8/layout/list1"/>
    <dgm:cxn modelId="{BEBFEE74-833C-41F1-BC50-02C2B0F1BFC5}" type="presParOf" srcId="{1CF4CA84-B743-401B-A52B-3A247E662F67}" destId="{DFEC0963-F62F-471F-A743-7E6164865C2A}" srcOrd="2" destOrd="0" presId="urn:microsoft.com/office/officeart/2005/8/layout/list1"/>
    <dgm:cxn modelId="{8DC17DC5-8767-49BA-B560-A48C56FF2EEA}" type="presParOf" srcId="{1CF4CA84-B743-401B-A52B-3A247E662F67}" destId="{A39C3DAD-B4E7-4529-A226-6DED358F79CE}" srcOrd="3" destOrd="0" presId="urn:microsoft.com/office/officeart/2005/8/layout/list1"/>
    <dgm:cxn modelId="{C7BE95CE-D723-4CF9-83C2-34FD678A6575}" type="presParOf" srcId="{1CF4CA84-B743-401B-A52B-3A247E662F67}" destId="{A3E27E5D-E57B-44B9-8954-9DDB59484649}" srcOrd="4" destOrd="0" presId="urn:microsoft.com/office/officeart/2005/8/layout/list1"/>
    <dgm:cxn modelId="{3276C198-0057-46AA-9C0A-6B4BE6F4F710}" type="presParOf" srcId="{A3E27E5D-E57B-44B9-8954-9DDB59484649}" destId="{B1827969-BC02-4473-B0AD-450122D1E18A}" srcOrd="0" destOrd="0" presId="urn:microsoft.com/office/officeart/2005/8/layout/list1"/>
    <dgm:cxn modelId="{F5DDB606-C41C-450B-9EA8-3627EF0DF59C}" type="presParOf" srcId="{A3E27E5D-E57B-44B9-8954-9DDB59484649}" destId="{384F684D-60A3-4E83-AA00-9AB7DFDDA18C}" srcOrd="1" destOrd="0" presId="urn:microsoft.com/office/officeart/2005/8/layout/list1"/>
    <dgm:cxn modelId="{1531665B-4140-46CB-AD97-C01018FC2509}" type="presParOf" srcId="{1CF4CA84-B743-401B-A52B-3A247E662F67}" destId="{F0D81C62-4D4B-4299-B40E-D5B007AD4656}" srcOrd="5" destOrd="0" presId="urn:microsoft.com/office/officeart/2005/8/layout/list1"/>
    <dgm:cxn modelId="{B7320ED7-C96D-4216-AEE7-1BC6A5B902EB}" type="presParOf" srcId="{1CF4CA84-B743-401B-A52B-3A247E662F67}" destId="{18F8EF12-2603-4A0D-99FD-1024398FE248}" srcOrd="6" destOrd="0" presId="urn:microsoft.com/office/officeart/2005/8/layout/list1"/>
    <dgm:cxn modelId="{60086C20-665E-4F37-8FCE-B274B472657E}" type="presParOf" srcId="{1CF4CA84-B743-401B-A52B-3A247E662F67}" destId="{D07FFA71-5D83-4F81-BBC7-59DEF07E575A}" srcOrd="7" destOrd="0" presId="urn:microsoft.com/office/officeart/2005/8/layout/list1"/>
    <dgm:cxn modelId="{7DF32EE2-7A31-49D9-AEE4-F682A543D7FF}" type="presParOf" srcId="{1CF4CA84-B743-401B-A52B-3A247E662F67}" destId="{F8102BE5-9FC8-49AC-B6BD-0F708E8517B2}" srcOrd="8" destOrd="0" presId="urn:microsoft.com/office/officeart/2005/8/layout/list1"/>
    <dgm:cxn modelId="{BA93BB2F-C25D-4589-BE3B-8C4D243B6C01}" type="presParOf" srcId="{F8102BE5-9FC8-49AC-B6BD-0F708E8517B2}" destId="{6203ACAE-9E9B-4B7C-8028-4EFC74DD368A}" srcOrd="0" destOrd="0" presId="urn:microsoft.com/office/officeart/2005/8/layout/list1"/>
    <dgm:cxn modelId="{E8749F12-A315-4259-9930-98D4E3EEE1CE}" type="presParOf" srcId="{F8102BE5-9FC8-49AC-B6BD-0F708E8517B2}" destId="{B3451465-B463-467F-9B9B-6FBE813DF229}" srcOrd="1" destOrd="0" presId="urn:microsoft.com/office/officeart/2005/8/layout/list1"/>
    <dgm:cxn modelId="{37AE0097-9F44-4843-AEC8-95EA0952D0DE}" type="presParOf" srcId="{1CF4CA84-B743-401B-A52B-3A247E662F67}" destId="{FC4CA336-8FCE-4900-9100-5C39B76D956B}" srcOrd="9" destOrd="0" presId="urn:microsoft.com/office/officeart/2005/8/layout/list1"/>
    <dgm:cxn modelId="{7B1B8202-48A9-4A96-B37E-1A89CFC24086}" type="presParOf" srcId="{1CF4CA84-B743-401B-A52B-3A247E662F67}" destId="{88ADFEC2-17DD-44DB-97D1-E3262D9E1437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E03BC7D-2813-42D5-8D61-E88C3AA9781A}" type="doc">
      <dgm:prSet loTypeId="urn:microsoft.com/office/officeart/2008/layout/VerticalCurvedList" loCatId="list" qsTypeId="urn:microsoft.com/office/officeart/2005/8/quickstyle/simple3" qsCatId="simple" csTypeId="urn:microsoft.com/office/officeart/2005/8/colors/accent1_5" csCatId="accent1" phldr="1"/>
      <dgm:spPr/>
      <dgm:t>
        <a:bodyPr/>
        <a:lstStyle/>
        <a:p>
          <a:endParaRPr lang="ru-RU"/>
        </a:p>
      </dgm:t>
    </dgm:pt>
    <dgm:pt modelId="{548CC357-BA56-43AF-8A0A-3DD480CDB379}">
      <dgm:prSet custT="1"/>
      <dgm:spPr/>
      <dgm:t>
        <a:bodyPr/>
        <a:lstStyle/>
        <a:p>
          <a:pPr algn="just"/>
          <a:r>
            <a:rPr lang="ru-RU" sz="1400" dirty="0" smtClean="0">
              <a:latin typeface="Arial Narrow" pitchFamily="34" charset="0"/>
            </a:rPr>
            <a:t>при продаже маркированного товара  с помощью ККТ необходимо формировать запросы в систему «Честный знак» о коде маркировки и  уведомления в систему «Честный знак» о реализации </a:t>
          </a:r>
          <a:r>
            <a:rPr lang="ru-RU" sz="1400" smtClean="0">
              <a:latin typeface="Arial Narrow" pitchFamily="34" charset="0"/>
            </a:rPr>
            <a:t>маркированной продукции.*</a:t>
          </a:r>
          <a:endParaRPr lang="ru-RU" sz="1400" dirty="0" smtClean="0">
            <a:latin typeface="Arial Narrow" pitchFamily="34" charset="0"/>
          </a:endParaRPr>
        </a:p>
      </dgm:t>
    </dgm:pt>
    <dgm:pt modelId="{622B2074-700F-40DA-8C53-4D6DFF551311}" type="sibTrans" cxnId="{ACF26DA3-6CB2-4047-A379-88CF9FE6390E}">
      <dgm:prSet/>
      <dgm:spPr/>
      <dgm:t>
        <a:bodyPr/>
        <a:lstStyle/>
        <a:p>
          <a:endParaRPr lang="ru-RU" sz="1300">
            <a:solidFill>
              <a:schemeClr val="tx2">
                <a:lumMod val="50000"/>
              </a:schemeClr>
            </a:solidFill>
          </a:endParaRPr>
        </a:p>
      </dgm:t>
    </dgm:pt>
    <dgm:pt modelId="{879FCE64-9D89-4681-877B-6C0E9148562A}" type="parTrans" cxnId="{ACF26DA3-6CB2-4047-A379-88CF9FE6390E}">
      <dgm:prSet/>
      <dgm:spPr/>
      <dgm:t>
        <a:bodyPr/>
        <a:lstStyle/>
        <a:p>
          <a:endParaRPr lang="ru-RU" sz="1300">
            <a:solidFill>
              <a:schemeClr val="tx2">
                <a:lumMod val="50000"/>
              </a:schemeClr>
            </a:solidFill>
          </a:endParaRPr>
        </a:p>
      </dgm:t>
    </dgm:pt>
    <dgm:pt modelId="{B1CC31C3-A575-4788-82CB-A1517492C75A}">
      <dgm:prSet custT="1"/>
      <dgm:spPr/>
      <dgm:t>
        <a:bodyPr/>
        <a:lstStyle/>
        <a:p>
          <a:pPr algn="just"/>
          <a:r>
            <a:rPr lang="ru-RU" sz="1400" dirty="0" smtClean="0">
              <a:latin typeface="Arial Narrow" pitchFamily="34" charset="0"/>
            </a:rPr>
            <a:t>с 1 февраля 2021 года у  ИП на патенте, УСН, ЕНВД и ЕСХН появилась </a:t>
          </a:r>
          <a:r>
            <a:rPr lang="ru-RU" sz="1400" b="1" dirty="0" smtClean="0">
              <a:solidFill>
                <a:schemeClr val="accent2">
                  <a:lumMod val="75000"/>
                </a:schemeClr>
              </a:solidFill>
              <a:latin typeface="Arial Narrow" pitchFamily="34" charset="0"/>
            </a:rPr>
            <a:t>обязанность </a:t>
          </a:r>
          <a:r>
            <a:rPr lang="ru-RU" sz="1400" dirty="0" smtClean="0">
              <a:latin typeface="Arial Narrow" pitchFamily="34" charset="0"/>
            </a:rPr>
            <a:t>при формировании кассового чека  </a:t>
          </a:r>
          <a:r>
            <a:rPr lang="ru-RU" sz="1400" b="1" dirty="0" smtClean="0">
              <a:solidFill>
                <a:schemeClr val="accent2">
                  <a:lumMod val="75000"/>
                </a:schemeClr>
              </a:solidFill>
              <a:latin typeface="Arial Narrow" pitchFamily="34" charset="0"/>
            </a:rPr>
            <a:t>указывать в нем наименование  товара (работы или услуги)</a:t>
          </a:r>
          <a:r>
            <a:rPr lang="ru-RU" sz="1400" dirty="0" smtClean="0">
              <a:latin typeface="Arial Narrow" pitchFamily="34" charset="0"/>
            </a:rPr>
            <a:t>; </a:t>
          </a:r>
          <a:endParaRPr lang="ru-RU" sz="1400" dirty="0">
            <a:latin typeface="Arial Narrow" pitchFamily="34" charset="0"/>
          </a:endParaRPr>
        </a:p>
      </dgm:t>
    </dgm:pt>
    <dgm:pt modelId="{6D7DC4D9-57A8-4E73-8928-D3C5A355490C}" type="sibTrans" cxnId="{110842F0-A10C-494A-AF3F-32080B636787}">
      <dgm:prSet/>
      <dgm:spPr/>
      <dgm:t>
        <a:bodyPr/>
        <a:lstStyle/>
        <a:p>
          <a:endParaRPr lang="ru-RU" sz="1300">
            <a:solidFill>
              <a:schemeClr val="tx2">
                <a:lumMod val="50000"/>
              </a:schemeClr>
            </a:solidFill>
          </a:endParaRPr>
        </a:p>
      </dgm:t>
    </dgm:pt>
    <dgm:pt modelId="{9369CB79-79C8-4335-8D79-61BCD7B13A98}" type="parTrans" cxnId="{110842F0-A10C-494A-AF3F-32080B636787}">
      <dgm:prSet/>
      <dgm:spPr/>
      <dgm:t>
        <a:bodyPr/>
        <a:lstStyle/>
        <a:p>
          <a:endParaRPr lang="ru-RU" sz="1300">
            <a:solidFill>
              <a:schemeClr val="tx2">
                <a:lumMod val="50000"/>
              </a:schemeClr>
            </a:solidFill>
          </a:endParaRPr>
        </a:p>
      </dgm:t>
    </dgm:pt>
    <dgm:pt modelId="{BDE8FC3C-2CCE-4A29-856B-9FA1518BCADA}">
      <dgm:prSet custT="1"/>
      <dgm:spPr/>
      <dgm:t>
        <a:bodyPr/>
        <a:lstStyle/>
        <a:p>
          <a:pPr algn="just"/>
          <a:r>
            <a:rPr lang="ru-RU" sz="1400" dirty="0" smtClean="0">
              <a:latin typeface="Arial Narrow" pitchFamily="34" charset="0"/>
            </a:rPr>
            <a:t>в связи с отменой ЕНВД необходимо внести соответствующие изменения в сведения о применяемой системе налогообложения, и сформировать  с использованием ККТ отчет об изменении параметров регистрации. *</a:t>
          </a:r>
        </a:p>
        <a:p>
          <a:pPr algn="just"/>
          <a:r>
            <a:rPr lang="ru-RU" sz="1400" b="1" dirty="0" smtClean="0">
              <a:latin typeface="Arial Narrow" pitchFamily="34" charset="0"/>
            </a:rPr>
            <a:t>Инструкции по настройке ККТ при переходе на иной режим налогообложения – на сайте ФНС: </a:t>
          </a:r>
          <a:r>
            <a:rPr lang="ru-RU" sz="1400" b="1" dirty="0" smtClean="0">
              <a:solidFill>
                <a:schemeClr val="accent2">
                  <a:lumMod val="75000"/>
                </a:schemeClr>
              </a:solidFill>
              <a:latin typeface="Arial Narrow" pitchFamily="34" charset="0"/>
            </a:rPr>
            <a:t>https://www.nalog.ru/rn77/service/kkt_doc;</a:t>
          </a:r>
        </a:p>
      </dgm:t>
    </dgm:pt>
    <dgm:pt modelId="{A70A79F6-EC47-4E73-87D8-084FB655B92A}" type="sibTrans" cxnId="{1A5A25F5-2579-4C51-B112-A90EF6671C3B}">
      <dgm:prSet/>
      <dgm:spPr/>
      <dgm:t>
        <a:bodyPr/>
        <a:lstStyle/>
        <a:p>
          <a:endParaRPr lang="ru-RU" sz="1300">
            <a:solidFill>
              <a:schemeClr val="tx2">
                <a:lumMod val="50000"/>
              </a:schemeClr>
            </a:solidFill>
          </a:endParaRPr>
        </a:p>
      </dgm:t>
    </dgm:pt>
    <dgm:pt modelId="{AC4E876E-1DBB-406A-9AE3-D2AB220F9495}" type="parTrans" cxnId="{1A5A25F5-2579-4C51-B112-A90EF6671C3B}">
      <dgm:prSet/>
      <dgm:spPr/>
      <dgm:t>
        <a:bodyPr/>
        <a:lstStyle/>
        <a:p>
          <a:endParaRPr lang="ru-RU" sz="1300">
            <a:solidFill>
              <a:schemeClr val="tx2">
                <a:lumMod val="50000"/>
              </a:schemeClr>
            </a:solidFill>
          </a:endParaRPr>
        </a:p>
      </dgm:t>
    </dgm:pt>
    <dgm:pt modelId="{2C8281E4-5EAE-4C6C-B93B-CA988606ABC3}" type="pres">
      <dgm:prSet presAssocID="{4E03BC7D-2813-42D5-8D61-E88C3AA9781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6852DF07-D508-4DBC-8F10-83FF8C462068}" type="pres">
      <dgm:prSet presAssocID="{4E03BC7D-2813-42D5-8D61-E88C3AA9781A}" presName="Name1" presStyleCnt="0"/>
      <dgm:spPr/>
    </dgm:pt>
    <dgm:pt modelId="{557546C8-DD5F-42A6-B956-8D4A2EF46505}" type="pres">
      <dgm:prSet presAssocID="{4E03BC7D-2813-42D5-8D61-E88C3AA9781A}" presName="cycle" presStyleCnt="0"/>
      <dgm:spPr/>
    </dgm:pt>
    <dgm:pt modelId="{1862A5EC-B40A-4CFB-A908-11FAC01D2F90}" type="pres">
      <dgm:prSet presAssocID="{4E03BC7D-2813-42D5-8D61-E88C3AA9781A}" presName="srcNode" presStyleLbl="node1" presStyleIdx="0" presStyleCnt="3"/>
      <dgm:spPr/>
    </dgm:pt>
    <dgm:pt modelId="{F239C9AA-EDFA-4481-9A45-AF4D19851786}" type="pres">
      <dgm:prSet presAssocID="{4E03BC7D-2813-42D5-8D61-E88C3AA9781A}" presName="conn" presStyleLbl="parChTrans1D2" presStyleIdx="0" presStyleCnt="1"/>
      <dgm:spPr/>
      <dgm:t>
        <a:bodyPr/>
        <a:lstStyle/>
        <a:p>
          <a:endParaRPr lang="ru-RU"/>
        </a:p>
      </dgm:t>
    </dgm:pt>
    <dgm:pt modelId="{75FFD143-0F93-461E-B5A1-993C08DC8BDF}" type="pres">
      <dgm:prSet presAssocID="{4E03BC7D-2813-42D5-8D61-E88C3AA9781A}" presName="extraNode" presStyleLbl="node1" presStyleIdx="0" presStyleCnt="3"/>
      <dgm:spPr/>
    </dgm:pt>
    <dgm:pt modelId="{C18FDD21-A07F-48AF-A71B-A9D2EEB9D3A6}" type="pres">
      <dgm:prSet presAssocID="{4E03BC7D-2813-42D5-8D61-E88C3AA9781A}" presName="dstNode" presStyleLbl="node1" presStyleIdx="0" presStyleCnt="3"/>
      <dgm:spPr/>
    </dgm:pt>
    <dgm:pt modelId="{E87723D0-48BE-43B3-8CCE-8A64EE1E2A46}" type="pres">
      <dgm:prSet presAssocID="{BDE8FC3C-2CCE-4A29-856B-9FA1518BCADA}" presName="text_1" presStyleLbl="node1" presStyleIdx="0" presStyleCnt="3" custScaleY="149014" custLinFactNeighborX="638" custLinFactNeighborY="-63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EC88B6-0511-4F01-8E3D-465A56A7C41E}" type="pres">
      <dgm:prSet presAssocID="{BDE8FC3C-2CCE-4A29-856B-9FA1518BCADA}" presName="accent_1" presStyleCnt="0"/>
      <dgm:spPr/>
    </dgm:pt>
    <dgm:pt modelId="{456807C1-EDD1-4479-94CA-CABC60DBE960}" type="pres">
      <dgm:prSet presAssocID="{BDE8FC3C-2CCE-4A29-856B-9FA1518BCADA}" presName="accentRepeatNode" presStyleLbl="solidFgAcc1" presStyleIdx="0" presStyleCnt="3"/>
      <dgm:spPr/>
    </dgm:pt>
    <dgm:pt modelId="{F6ABB319-7DE1-4720-AB0B-2914CDF2E9C7}" type="pres">
      <dgm:prSet presAssocID="{B1CC31C3-A575-4788-82CB-A1517492C75A}" presName="text_2" presStyleLbl="node1" presStyleIdx="1" presStyleCnt="3" custScaleY="108864" custLinFactNeighborX="793" custLinFactNeighborY="-24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273250-8E94-42EF-A828-093555C124AA}" type="pres">
      <dgm:prSet presAssocID="{B1CC31C3-A575-4788-82CB-A1517492C75A}" presName="accent_2" presStyleCnt="0"/>
      <dgm:spPr/>
    </dgm:pt>
    <dgm:pt modelId="{2DE872A0-2D02-4BF6-8B2E-EC91911CEA36}" type="pres">
      <dgm:prSet presAssocID="{B1CC31C3-A575-4788-82CB-A1517492C75A}" presName="accentRepeatNode" presStyleLbl="solidFgAcc1" presStyleIdx="1" presStyleCnt="3"/>
      <dgm:spPr/>
    </dgm:pt>
    <dgm:pt modelId="{4C9F69F9-F4B5-4A18-89EB-3AFDC75DB3AA}" type="pres">
      <dgm:prSet presAssocID="{548CC357-BA56-43AF-8A0A-3DD480CDB379}" presName="text_3" presStyleLbl="node1" presStyleIdx="2" presStyleCnt="3" custScaleY="1274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5C1DF8-CC4E-42A5-A931-DDCB0D4AC1A1}" type="pres">
      <dgm:prSet presAssocID="{548CC357-BA56-43AF-8A0A-3DD480CDB379}" presName="accent_3" presStyleCnt="0"/>
      <dgm:spPr/>
    </dgm:pt>
    <dgm:pt modelId="{FBA756BD-C867-4577-B6D7-6343EC3FAA90}" type="pres">
      <dgm:prSet presAssocID="{548CC357-BA56-43AF-8A0A-3DD480CDB379}" presName="accentRepeatNode" presStyleLbl="solidFgAcc1" presStyleIdx="2" presStyleCnt="3"/>
      <dgm:spPr/>
    </dgm:pt>
  </dgm:ptLst>
  <dgm:cxnLst>
    <dgm:cxn modelId="{110842F0-A10C-494A-AF3F-32080B636787}" srcId="{4E03BC7D-2813-42D5-8D61-E88C3AA9781A}" destId="{B1CC31C3-A575-4788-82CB-A1517492C75A}" srcOrd="1" destOrd="0" parTransId="{9369CB79-79C8-4335-8D79-61BCD7B13A98}" sibTransId="{6D7DC4D9-57A8-4E73-8928-D3C5A355490C}"/>
    <dgm:cxn modelId="{ACF26DA3-6CB2-4047-A379-88CF9FE6390E}" srcId="{4E03BC7D-2813-42D5-8D61-E88C3AA9781A}" destId="{548CC357-BA56-43AF-8A0A-3DD480CDB379}" srcOrd="2" destOrd="0" parTransId="{879FCE64-9D89-4681-877B-6C0E9148562A}" sibTransId="{622B2074-700F-40DA-8C53-4D6DFF551311}"/>
    <dgm:cxn modelId="{2006E43A-4A08-4E74-B6C9-0E03101A018D}" type="presOf" srcId="{548CC357-BA56-43AF-8A0A-3DD480CDB379}" destId="{4C9F69F9-F4B5-4A18-89EB-3AFDC75DB3AA}" srcOrd="0" destOrd="0" presId="urn:microsoft.com/office/officeart/2008/layout/VerticalCurvedList"/>
    <dgm:cxn modelId="{A990B759-3988-4295-AA75-D82AAA763593}" type="presOf" srcId="{4E03BC7D-2813-42D5-8D61-E88C3AA9781A}" destId="{2C8281E4-5EAE-4C6C-B93B-CA988606ABC3}" srcOrd="0" destOrd="0" presId="urn:microsoft.com/office/officeart/2008/layout/VerticalCurvedList"/>
    <dgm:cxn modelId="{1A5A25F5-2579-4C51-B112-A90EF6671C3B}" srcId="{4E03BC7D-2813-42D5-8D61-E88C3AA9781A}" destId="{BDE8FC3C-2CCE-4A29-856B-9FA1518BCADA}" srcOrd="0" destOrd="0" parTransId="{AC4E876E-1DBB-406A-9AE3-D2AB220F9495}" sibTransId="{A70A79F6-EC47-4E73-87D8-084FB655B92A}"/>
    <dgm:cxn modelId="{1C4E918C-386B-44CB-9E4E-A997DD368B74}" type="presOf" srcId="{B1CC31C3-A575-4788-82CB-A1517492C75A}" destId="{F6ABB319-7DE1-4720-AB0B-2914CDF2E9C7}" srcOrd="0" destOrd="0" presId="urn:microsoft.com/office/officeart/2008/layout/VerticalCurvedList"/>
    <dgm:cxn modelId="{C98EDD86-6E6E-4E25-AF57-E22679447718}" type="presOf" srcId="{A70A79F6-EC47-4E73-87D8-084FB655B92A}" destId="{F239C9AA-EDFA-4481-9A45-AF4D19851786}" srcOrd="0" destOrd="0" presId="urn:microsoft.com/office/officeart/2008/layout/VerticalCurvedList"/>
    <dgm:cxn modelId="{8DAE4FC6-F14E-4867-BAA3-5ABB7BF53982}" type="presOf" srcId="{BDE8FC3C-2CCE-4A29-856B-9FA1518BCADA}" destId="{E87723D0-48BE-43B3-8CCE-8A64EE1E2A46}" srcOrd="0" destOrd="0" presId="urn:microsoft.com/office/officeart/2008/layout/VerticalCurvedList"/>
    <dgm:cxn modelId="{8AFE92AF-FD88-49BB-9CE6-E16F0077E28A}" type="presParOf" srcId="{2C8281E4-5EAE-4C6C-B93B-CA988606ABC3}" destId="{6852DF07-D508-4DBC-8F10-83FF8C462068}" srcOrd="0" destOrd="0" presId="urn:microsoft.com/office/officeart/2008/layout/VerticalCurvedList"/>
    <dgm:cxn modelId="{2335ED19-1438-4D4A-B5E4-0109DAA4A28D}" type="presParOf" srcId="{6852DF07-D508-4DBC-8F10-83FF8C462068}" destId="{557546C8-DD5F-42A6-B956-8D4A2EF46505}" srcOrd="0" destOrd="0" presId="urn:microsoft.com/office/officeart/2008/layout/VerticalCurvedList"/>
    <dgm:cxn modelId="{77D273E1-6804-4B2F-93BE-F3818AF79AD2}" type="presParOf" srcId="{557546C8-DD5F-42A6-B956-8D4A2EF46505}" destId="{1862A5EC-B40A-4CFB-A908-11FAC01D2F90}" srcOrd="0" destOrd="0" presId="urn:microsoft.com/office/officeart/2008/layout/VerticalCurvedList"/>
    <dgm:cxn modelId="{B30A1A71-24EB-4F40-B411-0F0A85C20D6F}" type="presParOf" srcId="{557546C8-DD5F-42A6-B956-8D4A2EF46505}" destId="{F239C9AA-EDFA-4481-9A45-AF4D19851786}" srcOrd="1" destOrd="0" presId="urn:microsoft.com/office/officeart/2008/layout/VerticalCurvedList"/>
    <dgm:cxn modelId="{E66DBC21-7752-4E13-A209-4AE25DB72258}" type="presParOf" srcId="{557546C8-DD5F-42A6-B956-8D4A2EF46505}" destId="{75FFD143-0F93-461E-B5A1-993C08DC8BDF}" srcOrd="2" destOrd="0" presId="urn:microsoft.com/office/officeart/2008/layout/VerticalCurvedList"/>
    <dgm:cxn modelId="{16BF5BB4-7695-4893-9294-0E393DB6E1ED}" type="presParOf" srcId="{557546C8-DD5F-42A6-B956-8D4A2EF46505}" destId="{C18FDD21-A07F-48AF-A71B-A9D2EEB9D3A6}" srcOrd="3" destOrd="0" presId="urn:microsoft.com/office/officeart/2008/layout/VerticalCurvedList"/>
    <dgm:cxn modelId="{89FEF735-5345-4F9C-AC0F-E8EF785B98ED}" type="presParOf" srcId="{6852DF07-D508-4DBC-8F10-83FF8C462068}" destId="{E87723D0-48BE-43B3-8CCE-8A64EE1E2A46}" srcOrd="1" destOrd="0" presId="urn:microsoft.com/office/officeart/2008/layout/VerticalCurvedList"/>
    <dgm:cxn modelId="{0B8BFFDE-B5F0-4FB4-9285-D0DBF0083CB2}" type="presParOf" srcId="{6852DF07-D508-4DBC-8F10-83FF8C462068}" destId="{24EC88B6-0511-4F01-8E3D-465A56A7C41E}" srcOrd="2" destOrd="0" presId="urn:microsoft.com/office/officeart/2008/layout/VerticalCurvedList"/>
    <dgm:cxn modelId="{82A17DC9-DCE6-434A-BE16-B18BE63E90D9}" type="presParOf" srcId="{24EC88B6-0511-4F01-8E3D-465A56A7C41E}" destId="{456807C1-EDD1-4479-94CA-CABC60DBE960}" srcOrd="0" destOrd="0" presId="urn:microsoft.com/office/officeart/2008/layout/VerticalCurvedList"/>
    <dgm:cxn modelId="{3D93C784-0D2F-434B-9622-147FA26968D1}" type="presParOf" srcId="{6852DF07-D508-4DBC-8F10-83FF8C462068}" destId="{F6ABB319-7DE1-4720-AB0B-2914CDF2E9C7}" srcOrd="3" destOrd="0" presId="urn:microsoft.com/office/officeart/2008/layout/VerticalCurvedList"/>
    <dgm:cxn modelId="{5E4A13F6-3553-4A47-89F3-4ADAE80B70FE}" type="presParOf" srcId="{6852DF07-D508-4DBC-8F10-83FF8C462068}" destId="{05273250-8E94-42EF-A828-093555C124AA}" srcOrd="4" destOrd="0" presId="urn:microsoft.com/office/officeart/2008/layout/VerticalCurvedList"/>
    <dgm:cxn modelId="{BDC98603-5842-4AC2-B9BD-EB1FE37117A9}" type="presParOf" srcId="{05273250-8E94-42EF-A828-093555C124AA}" destId="{2DE872A0-2D02-4BF6-8B2E-EC91911CEA36}" srcOrd="0" destOrd="0" presId="urn:microsoft.com/office/officeart/2008/layout/VerticalCurvedList"/>
    <dgm:cxn modelId="{5FCFBE0B-2992-4C92-923E-1C7DE55ED032}" type="presParOf" srcId="{6852DF07-D508-4DBC-8F10-83FF8C462068}" destId="{4C9F69F9-F4B5-4A18-89EB-3AFDC75DB3AA}" srcOrd="5" destOrd="0" presId="urn:microsoft.com/office/officeart/2008/layout/VerticalCurvedList"/>
    <dgm:cxn modelId="{5C57F669-5488-49A0-96FF-3429E2E197BF}" type="presParOf" srcId="{6852DF07-D508-4DBC-8F10-83FF8C462068}" destId="{B75C1DF8-CC4E-42A5-A931-DDCB0D4AC1A1}" srcOrd="6" destOrd="0" presId="urn:microsoft.com/office/officeart/2008/layout/VerticalCurvedList"/>
    <dgm:cxn modelId="{971D0AB5-6356-416E-B2F5-C895FD8E32C3}" type="presParOf" srcId="{B75C1DF8-CC4E-42A5-A931-DDCB0D4AC1A1}" destId="{FBA756BD-C867-4577-B6D7-6343EC3FAA90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B7E6A6C-EEE6-430B-BEBF-69BFA89E4BD8}" type="doc">
      <dgm:prSet loTypeId="urn:microsoft.com/office/officeart/2005/8/layout/equation2" loCatId="relationship" qsTypeId="urn:microsoft.com/office/officeart/2005/8/quickstyle/simple3" qsCatId="simple" csTypeId="urn:microsoft.com/office/officeart/2005/8/colors/colorful5" csCatId="colorful" phldr="1"/>
      <dgm:spPr/>
    </dgm:pt>
    <dgm:pt modelId="{B9E1E260-9B8C-4506-ACA0-F8D061DDEF79}">
      <dgm:prSet phldrT="[Текст]" custT="1"/>
      <dgm:spPr/>
      <dgm:t>
        <a:bodyPr/>
        <a:lstStyle/>
        <a:p>
          <a:r>
            <a:rPr lang="ru-RU" sz="1100" b="1" dirty="0" smtClean="0">
              <a:latin typeface="Arial Narrow" pitchFamily="34" charset="0"/>
            </a:rPr>
            <a:t>Добровольное заявление об ошибке в НО в письменной форме</a:t>
          </a:r>
          <a:endParaRPr lang="ru-RU" sz="1100" b="1" dirty="0">
            <a:latin typeface="Arial Narrow" pitchFamily="34" charset="0"/>
          </a:endParaRPr>
        </a:p>
      </dgm:t>
    </dgm:pt>
    <dgm:pt modelId="{6A7878FD-8F37-46D5-AE85-B413A10385D6}" type="parTrans" cxnId="{8EC69C6C-8045-42D5-8F72-54B89E20BCCB}">
      <dgm:prSet/>
      <dgm:spPr/>
      <dgm:t>
        <a:bodyPr/>
        <a:lstStyle/>
        <a:p>
          <a:endParaRPr lang="ru-RU" sz="1100" b="1">
            <a:latin typeface="Arial Narrow" pitchFamily="34" charset="0"/>
          </a:endParaRPr>
        </a:p>
      </dgm:t>
    </dgm:pt>
    <dgm:pt modelId="{D138AD96-C6A6-4A70-B07E-AC67FE1C070C}" type="sibTrans" cxnId="{8EC69C6C-8045-42D5-8F72-54B89E20BCCB}">
      <dgm:prSet custT="1"/>
      <dgm:spPr/>
      <dgm:t>
        <a:bodyPr/>
        <a:lstStyle/>
        <a:p>
          <a:endParaRPr lang="ru-RU" sz="1100" b="1">
            <a:latin typeface="Arial Narrow" pitchFamily="34" charset="0"/>
          </a:endParaRPr>
        </a:p>
      </dgm:t>
    </dgm:pt>
    <dgm:pt modelId="{F275F516-75BB-4C11-9711-7DE494F1C847}">
      <dgm:prSet phldrT="[Текст]" custT="1"/>
      <dgm:spPr/>
      <dgm:t>
        <a:bodyPr/>
        <a:lstStyle/>
        <a:p>
          <a:r>
            <a:rPr lang="ru-RU" sz="1100" b="1" dirty="0" smtClean="0">
              <a:latin typeface="Arial Narrow" pitchFamily="34" charset="0"/>
            </a:rPr>
            <a:t>НО не располагал сведениями и документами о совершенном административном правонарушении до обращения НП</a:t>
          </a:r>
          <a:endParaRPr lang="ru-RU" sz="1100" b="1" dirty="0">
            <a:latin typeface="Arial Narrow" pitchFamily="34" charset="0"/>
          </a:endParaRPr>
        </a:p>
      </dgm:t>
    </dgm:pt>
    <dgm:pt modelId="{A820CFBD-AC7B-4E41-A955-BAF84E77666B}" type="parTrans" cxnId="{771C28A0-FCDD-4AA9-9463-75D6A401AF30}">
      <dgm:prSet/>
      <dgm:spPr/>
      <dgm:t>
        <a:bodyPr/>
        <a:lstStyle/>
        <a:p>
          <a:endParaRPr lang="ru-RU" sz="1100" b="1">
            <a:latin typeface="Arial Narrow" pitchFamily="34" charset="0"/>
          </a:endParaRPr>
        </a:p>
      </dgm:t>
    </dgm:pt>
    <dgm:pt modelId="{199D0738-22CC-4E1F-85FA-9F5D8D05F8E1}" type="sibTrans" cxnId="{771C28A0-FCDD-4AA9-9463-75D6A401AF30}">
      <dgm:prSet custT="1"/>
      <dgm:spPr/>
      <dgm:t>
        <a:bodyPr/>
        <a:lstStyle/>
        <a:p>
          <a:endParaRPr lang="ru-RU" sz="1100" b="1">
            <a:latin typeface="Arial Narrow" pitchFamily="34" charset="0"/>
          </a:endParaRPr>
        </a:p>
      </dgm:t>
    </dgm:pt>
    <dgm:pt modelId="{91AE41F9-FD8B-4E53-9F9B-4D44BA527E79}">
      <dgm:prSet phldrT="[Текст]" custT="1"/>
      <dgm:spPr/>
      <dgm:t>
        <a:bodyPr/>
        <a:lstStyle/>
        <a:p>
          <a:r>
            <a:rPr lang="ru-RU" sz="1100" b="1" dirty="0" smtClean="0">
              <a:latin typeface="Arial Narrow" pitchFamily="34" charset="0"/>
            </a:rPr>
            <a:t>Налогоплательщик освобождается от административной ответственности</a:t>
          </a:r>
          <a:endParaRPr lang="ru-RU" sz="1100" b="1" dirty="0">
            <a:latin typeface="Arial Narrow" pitchFamily="34" charset="0"/>
          </a:endParaRPr>
        </a:p>
      </dgm:t>
    </dgm:pt>
    <dgm:pt modelId="{9E267874-DF76-4B78-856A-F5FA6DC54C1D}" type="parTrans" cxnId="{C96E68A5-D2ED-46CA-8EFF-B67EBAA6EB22}">
      <dgm:prSet/>
      <dgm:spPr/>
      <dgm:t>
        <a:bodyPr/>
        <a:lstStyle/>
        <a:p>
          <a:endParaRPr lang="ru-RU" sz="1100" b="1">
            <a:latin typeface="Arial Narrow" pitchFamily="34" charset="0"/>
          </a:endParaRPr>
        </a:p>
      </dgm:t>
    </dgm:pt>
    <dgm:pt modelId="{6EDC80B1-BC92-48E0-B9A3-CC133027A6E9}" type="sibTrans" cxnId="{C96E68A5-D2ED-46CA-8EFF-B67EBAA6EB22}">
      <dgm:prSet/>
      <dgm:spPr/>
      <dgm:t>
        <a:bodyPr/>
        <a:lstStyle/>
        <a:p>
          <a:endParaRPr lang="ru-RU" sz="1100" b="1">
            <a:latin typeface="Arial Narrow" pitchFamily="34" charset="0"/>
          </a:endParaRPr>
        </a:p>
      </dgm:t>
    </dgm:pt>
    <dgm:pt modelId="{0BBE5185-A5EE-41BC-93D0-02CE2B326408}">
      <dgm:prSet custT="1"/>
      <dgm:spPr/>
      <dgm:t>
        <a:bodyPr/>
        <a:lstStyle/>
        <a:p>
          <a:r>
            <a:rPr lang="ru-RU" sz="1100" b="1" dirty="0" smtClean="0">
              <a:latin typeface="Arial Narrow" pitchFamily="34" charset="0"/>
            </a:rPr>
            <a:t>Добровольное исполнение обязанности и указание на это в заявлении</a:t>
          </a:r>
          <a:endParaRPr lang="ru-RU" sz="1100" b="1" dirty="0">
            <a:latin typeface="Arial Narrow" pitchFamily="34" charset="0"/>
          </a:endParaRPr>
        </a:p>
      </dgm:t>
    </dgm:pt>
    <dgm:pt modelId="{97070064-9495-4B06-90BD-1857AD621C95}" type="parTrans" cxnId="{5EB47D38-9287-452C-8911-97F54C099916}">
      <dgm:prSet/>
      <dgm:spPr/>
      <dgm:t>
        <a:bodyPr/>
        <a:lstStyle/>
        <a:p>
          <a:endParaRPr lang="ru-RU" sz="1100" b="1">
            <a:latin typeface="Arial Narrow" pitchFamily="34" charset="0"/>
          </a:endParaRPr>
        </a:p>
      </dgm:t>
    </dgm:pt>
    <dgm:pt modelId="{20D41169-0DB4-44EA-B07B-6102CF502751}" type="sibTrans" cxnId="{5EB47D38-9287-452C-8911-97F54C099916}">
      <dgm:prSet custT="1"/>
      <dgm:spPr/>
      <dgm:t>
        <a:bodyPr/>
        <a:lstStyle/>
        <a:p>
          <a:endParaRPr lang="ru-RU" sz="1100" b="1">
            <a:latin typeface="Arial Narrow" pitchFamily="34" charset="0"/>
          </a:endParaRPr>
        </a:p>
      </dgm:t>
    </dgm:pt>
    <dgm:pt modelId="{D428CC9A-6B81-4DC5-9B74-2F0AC2DD448B}" type="pres">
      <dgm:prSet presAssocID="{6B7E6A6C-EEE6-430B-BEBF-69BFA89E4BD8}" presName="Name0" presStyleCnt="0">
        <dgm:presLayoutVars>
          <dgm:dir/>
          <dgm:resizeHandles val="exact"/>
        </dgm:presLayoutVars>
      </dgm:prSet>
      <dgm:spPr/>
    </dgm:pt>
    <dgm:pt modelId="{6EE0208F-DD0A-4698-BD72-5F5EBBEE62F7}" type="pres">
      <dgm:prSet presAssocID="{6B7E6A6C-EEE6-430B-BEBF-69BFA89E4BD8}" presName="vNodes" presStyleCnt="0"/>
      <dgm:spPr/>
    </dgm:pt>
    <dgm:pt modelId="{F28C86FA-9B4A-4840-BAAA-8F88D33CD543}" type="pres">
      <dgm:prSet presAssocID="{B9E1E260-9B8C-4506-ACA0-F8D061DDEF79}" presName="node" presStyleLbl="node1" presStyleIdx="0" presStyleCnt="4" custScaleX="4379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45EAB2-922E-44A2-93C3-543618B71401}" type="pres">
      <dgm:prSet presAssocID="{D138AD96-C6A6-4A70-B07E-AC67FE1C070C}" presName="spacerT" presStyleCnt="0"/>
      <dgm:spPr/>
    </dgm:pt>
    <dgm:pt modelId="{2661561F-71E8-4A38-84A7-3F3F59C7B00C}" type="pres">
      <dgm:prSet presAssocID="{D138AD96-C6A6-4A70-B07E-AC67FE1C070C}" presName="sibTrans" presStyleLbl="sibTrans2D1" presStyleIdx="0" presStyleCnt="3" custScaleY="72472"/>
      <dgm:spPr/>
      <dgm:t>
        <a:bodyPr/>
        <a:lstStyle/>
        <a:p>
          <a:endParaRPr lang="ru-RU"/>
        </a:p>
      </dgm:t>
    </dgm:pt>
    <dgm:pt modelId="{A746BC9A-9270-44CE-B248-B60D5E40EA6F}" type="pres">
      <dgm:prSet presAssocID="{D138AD96-C6A6-4A70-B07E-AC67FE1C070C}" presName="spacerB" presStyleCnt="0"/>
      <dgm:spPr/>
    </dgm:pt>
    <dgm:pt modelId="{49D5BAD0-572B-4599-964F-2B0CB76BFF6C}" type="pres">
      <dgm:prSet presAssocID="{0BBE5185-A5EE-41BC-93D0-02CE2B326408}" presName="node" presStyleLbl="node1" presStyleIdx="1" presStyleCnt="4" custScaleX="418712" custScaleY="1428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AA6318-6512-4CEA-8CAD-8395183FA202}" type="pres">
      <dgm:prSet presAssocID="{20D41169-0DB4-44EA-B07B-6102CF502751}" presName="spacerT" presStyleCnt="0"/>
      <dgm:spPr/>
    </dgm:pt>
    <dgm:pt modelId="{394B1703-7ABF-407A-9F11-DA77C84EE45D}" type="pres">
      <dgm:prSet presAssocID="{20D41169-0DB4-44EA-B07B-6102CF502751}" presName="sibTrans" presStyleLbl="sibTrans2D1" presStyleIdx="1" presStyleCnt="3" custScaleY="69740"/>
      <dgm:spPr/>
      <dgm:t>
        <a:bodyPr/>
        <a:lstStyle/>
        <a:p>
          <a:endParaRPr lang="ru-RU"/>
        </a:p>
      </dgm:t>
    </dgm:pt>
    <dgm:pt modelId="{06F92F75-6B2C-44A4-982C-25B4EE01C67E}" type="pres">
      <dgm:prSet presAssocID="{20D41169-0DB4-44EA-B07B-6102CF502751}" presName="spacerB" presStyleCnt="0"/>
      <dgm:spPr/>
    </dgm:pt>
    <dgm:pt modelId="{BF43A233-9FA1-427D-AF8D-CC7D2E731263}" type="pres">
      <dgm:prSet presAssocID="{F275F516-75BB-4C11-9711-7DE494F1C847}" presName="node" presStyleLbl="node1" presStyleIdx="2" presStyleCnt="4" custScaleX="403030" custScaleY="129316" custLinFactNeighborX="-7841" custLinFactNeighborY="-517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0EABCA-90B9-40BF-95D4-121CDA3461F2}" type="pres">
      <dgm:prSet presAssocID="{6B7E6A6C-EEE6-430B-BEBF-69BFA89E4BD8}" presName="sibTransLast" presStyleLbl="sibTrans2D1" presStyleIdx="2" presStyleCnt="3"/>
      <dgm:spPr/>
      <dgm:t>
        <a:bodyPr/>
        <a:lstStyle/>
        <a:p>
          <a:endParaRPr lang="ru-RU"/>
        </a:p>
      </dgm:t>
    </dgm:pt>
    <dgm:pt modelId="{EF76D6E0-7CC8-46AF-995B-E1760B92BC35}" type="pres">
      <dgm:prSet presAssocID="{6B7E6A6C-EEE6-430B-BEBF-69BFA89E4BD8}" presName="connectorText" presStyleLbl="sibTrans2D1" presStyleIdx="2" presStyleCnt="3"/>
      <dgm:spPr/>
      <dgm:t>
        <a:bodyPr/>
        <a:lstStyle/>
        <a:p>
          <a:endParaRPr lang="ru-RU"/>
        </a:p>
      </dgm:t>
    </dgm:pt>
    <dgm:pt modelId="{D9A44F98-96CD-46C9-82A1-05FC688FA27D}" type="pres">
      <dgm:prSet presAssocID="{6B7E6A6C-EEE6-430B-BEBF-69BFA89E4BD8}" presName="lastNode" presStyleLbl="node1" presStyleIdx="3" presStyleCnt="4" custScaleX="125093" custScaleY="1102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785078B-562F-4197-9A6E-E5818419C5B5}" type="presOf" srcId="{199D0738-22CC-4E1F-85FA-9F5D8D05F8E1}" destId="{B40EABCA-90B9-40BF-95D4-121CDA3461F2}" srcOrd="0" destOrd="0" presId="urn:microsoft.com/office/officeart/2005/8/layout/equation2"/>
    <dgm:cxn modelId="{A8A5FD26-9BE0-42C1-BE95-7A2FDA3D945A}" type="presOf" srcId="{0BBE5185-A5EE-41BC-93D0-02CE2B326408}" destId="{49D5BAD0-572B-4599-964F-2B0CB76BFF6C}" srcOrd="0" destOrd="0" presId="urn:microsoft.com/office/officeart/2005/8/layout/equation2"/>
    <dgm:cxn modelId="{8EC69C6C-8045-42D5-8F72-54B89E20BCCB}" srcId="{6B7E6A6C-EEE6-430B-BEBF-69BFA89E4BD8}" destId="{B9E1E260-9B8C-4506-ACA0-F8D061DDEF79}" srcOrd="0" destOrd="0" parTransId="{6A7878FD-8F37-46D5-AE85-B413A10385D6}" sibTransId="{D138AD96-C6A6-4A70-B07E-AC67FE1C070C}"/>
    <dgm:cxn modelId="{771C28A0-FCDD-4AA9-9463-75D6A401AF30}" srcId="{6B7E6A6C-EEE6-430B-BEBF-69BFA89E4BD8}" destId="{F275F516-75BB-4C11-9711-7DE494F1C847}" srcOrd="2" destOrd="0" parTransId="{A820CFBD-AC7B-4E41-A955-BAF84E77666B}" sibTransId="{199D0738-22CC-4E1F-85FA-9F5D8D05F8E1}"/>
    <dgm:cxn modelId="{3CDB2CDF-2EF5-4D14-A924-4DABE1FE65F6}" type="presOf" srcId="{6B7E6A6C-EEE6-430B-BEBF-69BFA89E4BD8}" destId="{D428CC9A-6B81-4DC5-9B74-2F0AC2DD448B}" srcOrd="0" destOrd="0" presId="urn:microsoft.com/office/officeart/2005/8/layout/equation2"/>
    <dgm:cxn modelId="{DD2283BD-31DF-4BDB-82E3-846991A86CE4}" type="presOf" srcId="{B9E1E260-9B8C-4506-ACA0-F8D061DDEF79}" destId="{F28C86FA-9B4A-4840-BAAA-8F88D33CD543}" srcOrd="0" destOrd="0" presId="urn:microsoft.com/office/officeart/2005/8/layout/equation2"/>
    <dgm:cxn modelId="{33561227-808A-446F-9E02-36AB75F919D1}" type="presOf" srcId="{F275F516-75BB-4C11-9711-7DE494F1C847}" destId="{BF43A233-9FA1-427D-AF8D-CC7D2E731263}" srcOrd="0" destOrd="0" presId="urn:microsoft.com/office/officeart/2005/8/layout/equation2"/>
    <dgm:cxn modelId="{F8D38D73-E96F-42A3-AA07-AD2E7722F583}" type="presOf" srcId="{91AE41F9-FD8B-4E53-9F9B-4D44BA527E79}" destId="{D9A44F98-96CD-46C9-82A1-05FC688FA27D}" srcOrd="0" destOrd="0" presId="urn:microsoft.com/office/officeart/2005/8/layout/equation2"/>
    <dgm:cxn modelId="{12A61316-CC69-449E-BC15-5150217BE6FC}" type="presOf" srcId="{199D0738-22CC-4E1F-85FA-9F5D8D05F8E1}" destId="{EF76D6E0-7CC8-46AF-995B-E1760B92BC35}" srcOrd="1" destOrd="0" presId="urn:microsoft.com/office/officeart/2005/8/layout/equation2"/>
    <dgm:cxn modelId="{5EB47D38-9287-452C-8911-97F54C099916}" srcId="{6B7E6A6C-EEE6-430B-BEBF-69BFA89E4BD8}" destId="{0BBE5185-A5EE-41BC-93D0-02CE2B326408}" srcOrd="1" destOrd="0" parTransId="{97070064-9495-4B06-90BD-1857AD621C95}" sibTransId="{20D41169-0DB4-44EA-B07B-6102CF502751}"/>
    <dgm:cxn modelId="{C96E68A5-D2ED-46CA-8EFF-B67EBAA6EB22}" srcId="{6B7E6A6C-EEE6-430B-BEBF-69BFA89E4BD8}" destId="{91AE41F9-FD8B-4E53-9F9B-4D44BA527E79}" srcOrd="3" destOrd="0" parTransId="{9E267874-DF76-4B78-856A-F5FA6DC54C1D}" sibTransId="{6EDC80B1-BC92-48E0-B9A3-CC133027A6E9}"/>
    <dgm:cxn modelId="{F2CAF495-C435-4543-956A-F17089BA790C}" type="presOf" srcId="{D138AD96-C6A6-4A70-B07E-AC67FE1C070C}" destId="{2661561F-71E8-4A38-84A7-3F3F59C7B00C}" srcOrd="0" destOrd="0" presId="urn:microsoft.com/office/officeart/2005/8/layout/equation2"/>
    <dgm:cxn modelId="{89D5F57F-4E5B-4BB2-886A-1B861A3FA2BB}" type="presOf" srcId="{20D41169-0DB4-44EA-B07B-6102CF502751}" destId="{394B1703-7ABF-407A-9F11-DA77C84EE45D}" srcOrd="0" destOrd="0" presId="urn:microsoft.com/office/officeart/2005/8/layout/equation2"/>
    <dgm:cxn modelId="{369B75A9-7280-406D-98D3-B8BFB5652CE3}" type="presParOf" srcId="{D428CC9A-6B81-4DC5-9B74-2F0AC2DD448B}" destId="{6EE0208F-DD0A-4698-BD72-5F5EBBEE62F7}" srcOrd="0" destOrd="0" presId="urn:microsoft.com/office/officeart/2005/8/layout/equation2"/>
    <dgm:cxn modelId="{23371B48-49BE-44E4-845C-C329541CF3CF}" type="presParOf" srcId="{6EE0208F-DD0A-4698-BD72-5F5EBBEE62F7}" destId="{F28C86FA-9B4A-4840-BAAA-8F88D33CD543}" srcOrd="0" destOrd="0" presId="urn:microsoft.com/office/officeart/2005/8/layout/equation2"/>
    <dgm:cxn modelId="{1AB06CC8-C1B7-40FE-BE08-85E322136B9B}" type="presParOf" srcId="{6EE0208F-DD0A-4698-BD72-5F5EBBEE62F7}" destId="{3745EAB2-922E-44A2-93C3-543618B71401}" srcOrd="1" destOrd="0" presId="urn:microsoft.com/office/officeart/2005/8/layout/equation2"/>
    <dgm:cxn modelId="{31AEA9E0-57EB-4C57-8443-62F3889B6720}" type="presParOf" srcId="{6EE0208F-DD0A-4698-BD72-5F5EBBEE62F7}" destId="{2661561F-71E8-4A38-84A7-3F3F59C7B00C}" srcOrd="2" destOrd="0" presId="urn:microsoft.com/office/officeart/2005/8/layout/equation2"/>
    <dgm:cxn modelId="{C24EF94D-960B-4076-81FB-902833B3DBF0}" type="presParOf" srcId="{6EE0208F-DD0A-4698-BD72-5F5EBBEE62F7}" destId="{A746BC9A-9270-44CE-B248-B60D5E40EA6F}" srcOrd="3" destOrd="0" presId="urn:microsoft.com/office/officeart/2005/8/layout/equation2"/>
    <dgm:cxn modelId="{002CB134-DB95-41DB-B392-4FD5FA684310}" type="presParOf" srcId="{6EE0208F-DD0A-4698-BD72-5F5EBBEE62F7}" destId="{49D5BAD0-572B-4599-964F-2B0CB76BFF6C}" srcOrd="4" destOrd="0" presId="urn:microsoft.com/office/officeart/2005/8/layout/equation2"/>
    <dgm:cxn modelId="{B23952ED-599E-4C99-9062-45624B4D1604}" type="presParOf" srcId="{6EE0208F-DD0A-4698-BD72-5F5EBBEE62F7}" destId="{C5AA6318-6512-4CEA-8CAD-8395183FA202}" srcOrd="5" destOrd="0" presId="urn:microsoft.com/office/officeart/2005/8/layout/equation2"/>
    <dgm:cxn modelId="{261F1AC2-2E58-48F7-B791-A4626CF3ECFC}" type="presParOf" srcId="{6EE0208F-DD0A-4698-BD72-5F5EBBEE62F7}" destId="{394B1703-7ABF-407A-9F11-DA77C84EE45D}" srcOrd="6" destOrd="0" presId="urn:microsoft.com/office/officeart/2005/8/layout/equation2"/>
    <dgm:cxn modelId="{2C1A722F-D6B4-4704-B556-D0D3F5E35E4F}" type="presParOf" srcId="{6EE0208F-DD0A-4698-BD72-5F5EBBEE62F7}" destId="{06F92F75-6B2C-44A4-982C-25B4EE01C67E}" srcOrd="7" destOrd="0" presId="urn:microsoft.com/office/officeart/2005/8/layout/equation2"/>
    <dgm:cxn modelId="{EBF3E534-A8DF-4F80-98DE-CFA1FB03770B}" type="presParOf" srcId="{6EE0208F-DD0A-4698-BD72-5F5EBBEE62F7}" destId="{BF43A233-9FA1-427D-AF8D-CC7D2E731263}" srcOrd="8" destOrd="0" presId="urn:microsoft.com/office/officeart/2005/8/layout/equation2"/>
    <dgm:cxn modelId="{9E358265-FA24-4F33-B00B-941FA8902FCE}" type="presParOf" srcId="{D428CC9A-6B81-4DC5-9B74-2F0AC2DD448B}" destId="{B40EABCA-90B9-40BF-95D4-121CDA3461F2}" srcOrd="1" destOrd="0" presId="urn:microsoft.com/office/officeart/2005/8/layout/equation2"/>
    <dgm:cxn modelId="{4F91EED5-3929-4D1E-B5CD-768C245A1BA8}" type="presParOf" srcId="{B40EABCA-90B9-40BF-95D4-121CDA3461F2}" destId="{EF76D6E0-7CC8-46AF-995B-E1760B92BC35}" srcOrd="0" destOrd="0" presId="urn:microsoft.com/office/officeart/2005/8/layout/equation2"/>
    <dgm:cxn modelId="{8B4526E2-80D0-4BAD-9937-4B379FC35778}" type="presParOf" srcId="{D428CC9A-6B81-4DC5-9B74-2F0AC2DD448B}" destId="{D9A44F98-96CD-46C9-82A1-05FC688FA27D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EC0963-F62F-471F-A743-7E6164865C2A}">
      <dsp:nvSpPr>
        <dsp:cNvPr id="0" name=""/>
        <dsp:cNvSpPr/>
      </dsp:nvSpPr>
      <dsp:spPr>
        <a:xfrm>
          <a:off x="0" y="0"/>
          <a:ext cx="7704856" cy="144050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97982" tIns="86274" rIns="597982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400" kern="1200" dirty="0">
            <a:latin typeface="Arial Narrow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Arial Narrow" pitchFamily="34" charset="0"/>
            </a:rPr>
            <a:t>Легализация рынка торговли и услуг</a:t>
          </a:r>
          <a:endParaRPr lang="ru-RU" sz="1400" kern="1200" dirty="0">
            <a:latin typeface="Arial Narrow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Arial Narrow" pitchFamily="34" charset="0"/>
            </a:rPr>
            <a:t>Увеличение поступлений в бюджет</a:t>
          </a:r>
          <a:endParaRPr lang="ru-RU" sz="1400" kern="1200" dirty="0">
            <a:latin typeface="Arial Narrow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Arial Narrow" pitchFamily="34" charset="0"/>
            </a:rPr>
            <a:t>Создание системы гарантированного выявления фактов занижения выручки, в том числе путем создания механизма гражданского контроля</a:t>
          </a:r>
          <a:endParaRPr lang="ru-RU" sz="1400" kern="1200" dirty="0">
            <a:latin typeface="Arial Narrow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Arial Narrow" pitchFamily="34" charset="0"/>
            </a:rPr>
            <a:t>Качественно иной анализ процессов, возникающих в ходе экономического оборота</a:t>
          </a:r>
          <a:endParaRPr lang="ru-RU" sz="1400" kern="1200" dirty="0">
            <a:latin typeface="Arial Narrow" pitchFamily="34" charset="0"/>
          </a:endParaRPr>
        </a:p>
      </dsp:txBody>
      <dsp:txXfrm>
        <a:off x="0" y="0"/>
        <a:ext cx="7704856" cy="1440509"/>
      </dsp:txXfrm>
    </dsp:sp>
    <dsp:sp modelId="{CE987F58-6123-45D3-B41A-6E6488AA125F}">
      <dsp:nvSpPr>
        <dsp:cNvPr id="0" name=""/>
        <dsp:cNvSpPr/>
      </dsp:nvSpPr>
      <dsp:spPr>
        <a:xfrm>
          <a:off x="489712" y="97625"/>
          <a:ext cx="5393399" cy="74559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858" tIns="0" rIns="203858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err="1" smtClean="0">
              <a:latin typeface="Arial Narrow" pitchFamily="34" charset="0"/>
            </a:rPr>
            <a:t>Транспарентность</a:t>
          </a:r>
          <a:r>
            <a:rPr lang="ru-RU" sz="1800" b="1" kern="1200" dirty="0" smtClean="0">
              <a:latin typeface="Arial Narrow" pitchFamily="34" charset="0"/>
            </a:rPr>
            <a:t> расчетов</a:t>
          </a:r>
          <a:endParaRPr lang="ru-RU" sz="1800" b="1" kern="1200" dirty="0">
            <a:latin typeface="Arial Narrow" pitchFamily="34" charset="0"/>
          </a:endParaRPr>
        </a:p>
      </dsp:txBody>
      <dsp:txXfrm>
        <a:off x="493352" y="101265"/>
        <a:ext cx="5386119" cy="67279"/>
      </dsp:txXfrm>
    </dsp:sp>
    <dsp:sp modelId="{18F8EF12-2603-4A0D-99FD-1024398FE248}">
      <dsp:nvSpPr>
        <dsp:cNvPr id="0" name=""/>
        <dsp:cNvSpPr/>
      </dsp:nvSpPr>
      <dsp:spPr>
        <a:xfrm>
          <a:off x="0" y="1666694"/>
          <a:ext cx="7704856" cy="144050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97982" tIns="86274" rIns="597982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Arial Narrow" pitchFamily="34" charset="0"/>
            </a:rPr>
            <a:t>Здоровая конкуренция за счет пресечения минимизации налогов</a:t>
          </a:r>
          <a:endParaRPr lang="ru-RU" sz="1400" kern="1200" dirty="0">
            <a:latin typeface="Arial Narrow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Arial Narrow" pitchFamily="34" charset="0"/>
            </a:rPr>
            <a:t>Регистрация ККТ и взаимодействие с налоговыми органами через сайт ФНС России</a:t>
          </a:r>
          <a:endParaRPr lang="ru-RU" sz="1400" kern="1200" dirty="0">
            <a:latin typeface="Arial Narrow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Arial Narrow" pitchFamily="34" charset="0"/>
            </a:rPr>
            <a:t> Практический отказ от проверок добросовестных налогоплательщиков за счет автоматизированного риск-анализа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Arial Narrow" pitchFamily="34" charset="0"/>
            </a:rPr>
            <a:t>Новые возможности контроля и планирования собственного бизнеса</a:t>
          </a:r>
          <a:endParaRPr lang="ru-RU" sz="1400" kern="1200" dirty="0">
            <a:latin typeface="Arial Narrow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Arial Narrow" pitchFamily="34" charset="0"/>
            </a:rPr>
            <a:t>Отказ от обязательного применения форм первичной учетной документации (формы КМ)</a:t>
          </a:r>
          <a:endParaRPr lang="ru-RU" sz="1400" kern="1200" dirty="0">
            <a:latin typeface="Arial Narrow" pitchFamily="34" charset="0"/>
          </a:endParaRPr>
        </a:p>
      </dsp:txBody>
      <dsp:txXfrm>
        <a:off x="0" y="1666694"/>
        <a:ext cx="7704856" cy="1440509"/>
      </dsp:txXfrm>
    </dsp:sp>
    <dsp:sp modelId="{384F684D-60A3-4E83-AA00-9AB7DFDDA18C}">
      <dsp:nvSpPr>
        <dsp:cNvPr id="0" name=""/>
        <dsp:cNvSpPr/>
      </dsp:nvSpPr>
      <dsp:spPr>
        <a:xfrm>
          <a:off x="360040" y="1512168"/>
          <a:ext cx="5393399" cy="146735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858" tIns="0" rIns="203858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Arial Narrow" pitchFamily="34" charset="0"/>
            </a:rPr>
            <a:t>Комфортные условия ведения бизнеса</a:t>
          </a:r>
          <a:endParaRPr lang="ru-RU" sz="1800" b="1" kern="1200" dirty="0">
            <a:latin typeface="Arial Narrow" pitchFamily="34" charset="0"/>
          </a:endParaRPr>
        </a:p>
      </dsp:txBody>
      <dsp:txXfrm>
        <a:off x="367203" y="1519331"/>
        <a:ext cx="5379073" cy="132409"/>
      </dsp:txXfrm>
    </dsp:sp>
    <dsp:sp modelId="{88ADFEC2-17DD-44DB-97D1-E3262D9E1437}">
      <dsp:nvSpPr>
        <dsp:cNvPr id="0" name=""/>
        <dsp:cNvSpPr/>
      </dsp:nvSpPr>
      <dsp:spPr>
        <a:xfrm>
          <a:off x="0" y="3153929"/>
          <a:ext cx="7704856" cy="61065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97982" tIns="86274" rIns="597982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Arial Narrow" pitchFamily="34" charset="0"/>
            </a:rPr>
            <a:t>Возможность получать и хранить электронные чеки</a:t>
          </a:r>
          <a:endParaRPr lang="ru-RU" sz="1400" kern="1200" dirty="0">
            <a:latin typeface="Arial Narrow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Arial Narrow" pitchFamily="34" charset="0"/>
            </a:rPr>
            <a:t>Возможность быстро и удобно проверить чек и направить жалобу в ФНС России</a:t>
          </a:r>
          <a:endParaRPr lang="ru-RU" sz="1400" kern="1200" dirty="0">
            <a:latin typeface="Arial Narrow" pitchFamily="34" charset="0"/>
          </a:endParaRPr>
        </a:p>
      </dsp:txBody>
      <dsp:txXfrm>
        <a:off x="0" y="3153929"/>
        <a:ext cx="7704856" cy="610650"/>
      </dsp:txXfrm>
    </dsp:sp>
    <dsp:sp modelId="{B3451465-B463-467F-9B9B-6FBE813DF229}">
      <dsp:nvSpPr>
        <dsp:cNvPr id="0" name=""/>
        <dsp:cNvSpPr/>
      </dsp:nvSpPr>
      <dsp:spPr>
        <a:xfrm>
          <a:off x="360040" y="3096344"/>
          <a:ext cx="5393399" cy="74559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858" tIns="0" rIns="203858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Arial Narrow" pitchFamily="34" charset="0"/>
            </a:rPr>
            <a:t>Защиту прав потребителя</a:t>
          </a:r>
          <a:endParaRPr lang="ru-RU" sz="1800" b="1" kern="1200" dirty="0">
            <a:latin typeface="Arial Narrow" pitchFamily="34" charset="0"/>
          </a:endParaRPr>
        </a:p>
      </dsp:txBody>
      <dsp:txXfrm>
        <a:off x="363680" y="3099984"/>
        <a:ext cx="5386119" cy="6727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39C9AA-EDFA-4481-9A45-AF4D19851786}">
      <dsp:nvSpPr>
        <dsp:cNvPr id="0" name=""/>
        <dsp:cNvSpPr/>
      </dsp:nvSpPr>
      <dsp:spPr>
        <a:xfrm>
          <a:off x="-3977845" y="-610685"/>
          <a:ext cx="4740470" cy="4740470"/>
        </a:xfrm>
        <a:prstGeom prst="blockArc">
          <a:avLst>
            <a:gd name="adj1" fmla="val 18900000"/>
            <a:gd name="adj2" fmla="val 2700000"/>
            <a:gd name="adj3" fmla="val 456"/>
          </a:avLst>
        </a:prstGeom>
        <a:noFill/>
        <a:ln w="254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7723D0-48BE-43B3-8CCE-8A64EE1E2A46}">
      <dsp:nvSpPr>
        <dsp:cNvPr id="0" name=""/>
        <dsp:cNvSpPr/>
      </dsp:nvSpPr>
      <dsp:spPr>
        <a:xfrm>
          <a:off x="536995" y="134725"/>
          <a:ext cx="7298032" cy="1048790"/>
        </a:xfrm>
        <a:prstGeom prst="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58657" tIns="35560" rIns="35560" bIns="3556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Arial Narrow" pitchFamily="34" charset="0"/>
            </a:rPr>
            <a:t>в связи с отменой ЕНВД необходимо внести соответствующие изменения в сведения о применяемой системе налогообложения, и сформировать  с использованием ККТ отчет об изменении параметров регистрации. *</a:t>
          </a:r>
        </a:p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Arial Narrow" pitchFamily="34" charset="0"/>
            </a:rPr>
            <a:t>Инструкции по настройке ККТ при переходе на иной режим налогообложения – на сайте ФНС: </a:t>
          </a:r>
          <a:r>
            <a:rPr lang="ru-RU" sz="1400" b="1" kern="1200" dirty="0" smtClean="0">
              <a:solidFill>
                <a:schemeClr val="accent2">
                  <a:lumMod val="75000"/>
                </a:schemeClr>
              </a:solidFill>
              <a:latin typeface="Arial Narrow" pitchFamily="34" charset="0"/>
            </a:rPr>
            <a:t>https://www.nalog.ru/rn77/service/kkt_doc;</a:t>
          </a:r>
        </a:p>
      </dsp:txBody>
      <dsp:txXfrm>
        <a:off x="536995" y="134725"/>
        <a:ext cx="7298032" cy="1048790"/>
      </dsp:txXfrm>
    </dsp:sp>
    <dsp:sp modelId="{456807C1-EDD1-4479-94CA-CABC60DBE960}">
      <dsp:nvSpPr>
        <dsp:cNvPr id="0" name=""/>
        <dsp:cNvSpPr/>
      </dsp:nvSpPr>
      <dsp:spPr>
        <a:xfrm>
          <a:off x="50546" y="263932"/>
          <a:ext cx="879775" cy="879775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F6ABB319-7DE1-4720-AB0B-2914CDF2E9C7}">
      <dsp:nvSpPr>
        <dsp:cNvPr id="0" name=""/>
        <dsp:cNvSpPr/>
      </dsp:nvSpPr>
      <dsp:spPr>
        <a:xfrm>
          <a:off x="792853" y="1358858"/>
          <a:ext cx="7042193" cy="766206"/>
        </a:xfrm>
        <a:prstGeom prst="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20000"/>
                <a:tint val="50000"/>
                <a:satMod val="300000"/>
              </a:schemeClr>
            </a:gs>
            <a:gs pos="35000">
              <a:schemeClr val="accent1">
                <a:alpha val="90000"/>
                <a:hueOff val="0"/>
                <a:satOff val="0"/>
                <a:lumOff val="0"/>
                <a:alphaOff val="-20000"/>
                <a:tint val="37000"/>
                <a:satMod val="3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2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58657" tIns="35560" rIns="35560" bIns="3556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Arial Narrow" pitchFamily="34" charset="0"/>
            </a:rPr>
            <a:t>с 1 февраля 2021 года у  ИП на патенте, УСН, ЕНВД и ЕСХН появилась </a:t>
          </a:r>
          <a:r>
            <a:rPr lang="ru-RU" sz="1400" b="1" kern="1200" dirty="0" smtClean="0">
              <a:solidFill>
                <a:schemeClr val="accent2">
                  <a:lumMod val="75000"/>
                </a:schemeClr>
              </a:solidFill>
              <a:latin typeface="Arial Narrow" pitchFamily="34" charset="0"/>
            </a:rPr>
            <a:t>обязанность </a:t>
          </a:r>
          <a:r>
            <a:rPr lang="ru-RU" sz="1400" kern="1200" dirty="0" smtClean="0">
              <a:latin typeface="Arial Narrow" pitchFamily="34" charset="0"/>
            </a:rPr>
            <a:t>при формировании кассового чека  </a:t>
          </a:r>
          <a:r>
            <a:rPr lang="ru-RU" sz="1400" b="1" kern="1200" dirty="0" smtClean="0">
              <a:solidFill>
                <a:schemeClr val="accent2">
                  <a:lumMod val="75000"/>
                </a:schemeClr>
              </a:solidFill>
              <a:latin typeface="Arial Narrow" pitchFamily="34" charset="0"/>
            </a:rPr>
            <a:t>указывать в нем наименование  товара (работы или услуги)</a:t>
          </a:r>
          <a:r>
            <a:rPr lang="ru-RU" sz="1400" kern="1200" dirty="0" smtClean="0">
              <a:latin typeface="Arial Narrow" pitchFamily="34" charset="0"/>
            </a:rPr>
            <a:t>; </a:t>
          </a:r>
          <a:endParaRPr lang="ru-RU" sz="1400" kern="1200" dirty="0">
            <a:latin typeface="Arial Narrow" pitchFamily="34" charset="0"/>
          </a:endParaRPr>
        </a:p>
      </dsp:txBody>
      <dsp:txXfrm>
        <a:off x="792853" y="1358858"/>
        <a:ext cx="7042193" cy="766206"/>
      </dsp:txXfrm>
    </dsp:sp>
    <dsp:sp modelId="{2DE872A0-2D02-4BF6-8B2E-EC91911CEA36}">
      <dsp:nvSpPr>
        <dsp:cNvPr id="0" name=""/>
        <dsp:cNvSpPr/>
      </dsp:nvSpPr>
      <dsp:spPr>
        <a:xfrm>
          <a:off x="306385" y="1319662"/>
          <a:ext cx="879775" cy="879775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alpha val="90000"/>
              <a:hueOff val="0"/>
              <a:satOff val="0"/>
              <a:lumOff val="0"/>
              <a:alphaOff val="-2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4C9F69F9-F4B5-4A18-89EB-3AFDC75DB3AA}">
      <dsp:nvSpPr>
        <dsp:cNvPr id="0" name=""/>
        <dsp:cNvSpPr/>
      </dsp:nvSpPr>
      <dsp:spPr>
        <a:xfrm>
          <a:off x="490434" y="2366784"/>
          <a:ext cx="7298032" cy="896990"/>
        </a:xfrm>
        <a:prstGeom prst="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40000"/>
                <a:tint val="50000"/>
                <a:satMod val="300000"/>
              </a:schemeClr>
            </a:gs>
            <a:gs pos="35000">
              <a:schemeClr val="accent1">
                <a:alpha val="90000"/>
                <a:hueOff val="0"/>
                <a:satOff val="0"/>
                <a:lumOff val="0"/>
                <a:alphaOff val="-40000"/>
                <a:tint val="37000"/>
                <a:satMod val="3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4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58657" tIns="35560" rIns="35560" bIns="3556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Arial Narrow" pitchFamily="34" charset="0"/>
            </a:rPr>
            <a:t>при продаже маркированного товара  с помощью ККТ необходимо формировать запросы в систему «Честный знак» о коде маркировки и  уведомления в систему «Честный знак» о реализации </a:t>
          </a:r>
          <a:r>
            <a:rPr lang="ru-RU" sz="1400" kern="1200" smtClean="0">
              <a:latin typeface="Arial Narrow" pitchFamily="34" charset="0"/>
            </a:rPr>
            <a:t>маркированной продукции.*</a:t>
          </a:r>
          <a:endParaRPr lang="ru-RU" sz="1400" kern="1200" dirty="0" smtClean="0">
            <a:latin typeface="Arial Narrow" pitchFamily="34" charset="0"/>
          </a:endParaRPr>
        </a:p>
      </dsp:txBody>
      <dsp:txXfrm>
        <a:off x="490434" y="2366784"/>
        <a:ext cx="7298032" cy="896990"/>
      </dsp:txXfrm>
    </dsp:sp>
    <dsp:sp modelId="{FBA756BD-C867-4577-B6D7-6343EC3FAA90}">
      <dsp:nvSpPr>
        <dsp:cNvPr id="0" name=""/>
        <dsp:cNvSpPr/>
      </dsp:nvSpPr>
      <dsp:spPr>
        <a:xfrm>
          <a:off x="50546" y="2375392"/>
          <a:ext cx="879775" cy="879775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8C86FA-9B4A-4840-BAAA-8F88D33CD543}">
      <dsp:nvSpPr>
        <dsp:cNvPr id="0" name=""/>
        <dsp:cNvSpPr/>
      </dsp:nvSpPr>
      <dsp:spPr>
        <a:xfrm>
          <a:off x="687793" y="1929"/>
          <a:ext cx="3277288" cy="748312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smtClean="0">
              <a:latin typeface="Arial Narrow" pitchFamily="34" charset="0"/>
            </a:rPr>
            <a:t>Добровольное заявление об ошибке в НО в письменной форме</a:t>
          </a:r>
          <a:endParaRPr lang="ru-RU" sz="1100" b="1" kern="1200" dirty="0">
            <a:latin typeface="Arial Narrow" pitchFamily="34" charset="0"/>
          </a:endParaRPr>
        </a:p>
      </dsp:txBody>
      <dsp:txXfrm>
        <a:off x="1167741" y="111517"/>
        <a:ext cx="2317392" cy="529136"/>
      </dsp:txXfrm>
    </dsp:sp>
    <dsp:sp modelId="{2661561F-71E8-4A38-84A7-3F3F59C7B00C}">
      <dsp:nvSpPr>
        <dsp:cNvPr id="0" name=""/>
        <dsp:cNvSpPr/>
      </dsp:nvSpPr>
      <dsp:spPr>
        <a:xfrm>
          <a:off x="2109427" y="811005"/>
          <a:ext cx="434021" cy="314544"/>
        </a:xfrm>
        <a:prstGeom prst="mathPlus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b="1" kern="1200">
            <a:latin typeface="Arial Narrow" pitchFamily="34" charset="0"/>
          </a:endParaRPr>
        </a:p>
      </dsp:txBody>
      <dsp:txXfrm>
        <a:off x="2166956" y="931287"/>
        <a:ext cx="318963" cy="73980"/>
      </dsp:txXfrm>
    </dsp:sp>
    <dsp:sp modelId="{49D5BAD0-572B-4599-964F-2B0CB76BFF6C}">
      <dsp:nvSpPr>
        <dsp:cNvPr id="0" name=""/>
        <dsp:cNvSpPr/>
      </dsp:nvSpPr>
      <dsp:spPr>
        <a:xfrm>
          <a:off x="759800" y="1186312"/>
          <a:ext cx="3133275" cy="1069062"/>
        </a:xfrm>
        <a:prstGeom prst="ellipse">
          <a:avLst/>
        </a:prstGeom>
        <a:gradFill rotWithShape="0">
          <a:gsLst>
            <a:gs pos="0">
              <a:schemeClr val="accent5">
                <a:hueOff val="-4326688"/>
                <a:satOff val="2309"/>
                <a:lumOff val="-10065"/>
                <a:alphaOff val="0"/>
                <a:tint val="50000"/>
                <a:satMod val="300000"/>
              </a:schemeClr>
            </a:gs>
            <a:gs pos="35000">
              <a:schemeClr val="accent5">
                <a:hueOff val="-4326688"/>
                <a:satOff val="2309"/>
                <a:lumOff val="-10065"/>
                <a:alphaOff val="0"/>
                <a:tint val="37000"/>
                <a:satMod val="300000"/>
              </a:schemeClr>
            </a:gs>
            <a:gs pos="100000">
              <a:schemeClr val="accent5">
                <a:hueOff val="-4326688"/>
                <a:satOff val="2309"/>
                <a:lumOff val="-1006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smtClean="0">
              <a:latin typeface="Arial Narrow" pitchFamily="34" charset="0"/>
            </a:rPr>
            <a:t>Добровольное исполнение обязанности и указание на это в заявлении</a:t>
          </a:r>
          <a:endParaRPr lang="ru-RU" sz="1100" b="1" kern="1200" dirty="0">
            <a:latin typeface="Arial Narrow" pitchFamily="34" charset="0"/>
          </a:endParaRPr>
        </a:p>
      </dsp:txBody>
      <dsp:txXfrm>
        <a:off x="1218658" y="1342873"/>
        <a:ext cx="2215559" cy="755940"/>
      </dsp:txXfrm>
    </dsp:sp>
    <dsp:sp modelId="{394B1703-7ABF-407A-9F11-DA77C84EE45D}">
      <dsp:nvSpPr>
        <dsp:cNvPr id="0" name=""/>
        <dsp:cNvSpPr/>
      </dsp:nvSpPr>
      <dsp:spPr>
        <a:xfrm>
          <a:off x="2109427" y="2316138"/>
          <a:ext cx="434021" cy="302686"/>
        </a:xfrm>
        <a:prstGeom prst="mathPlus">
          <a:avLst/>
        </a:prstGeom>
        <a:gradFill rotWithShape="0">
          <a:gsLst>
            <a:gs pos="0">
              <a:schemeClr val="accent5">
                <a:hueOff val="-6490032"/>
                <a:satOff val="3463"/>
                <a:lumOff val="-15098"/>
                <a:alphaOff val="0"/>
                <a:tint val="50000"/>
                <a:satMod val="300000"/>
              </a:schemeClr>
            </a:gs>
            <a:gs pos="35000">
              <a:schemeClr val="accent5">
                <a:hueOff val="-6490032"/>
                <a:satOff val="3463"/>
                <a:lumOff val="-15098"/>
                <a:alphaOff val="0"/>
                <a:tint val="37000"/>
                <a:satMod val="300000"/>
              </a:schemeClr>
            </a:gs>
            <a:gs pos="100000">
              <a:schemeClr val="accent5">
                <a:hueOff val="-6490032"/>
                <a:satOff val="3463"/>
                <a:lumOff val="-1509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b="1" kern="1200">
            <a:latin typeface="Arial Narrow" pitchFamily="34" charset="0"/>
          </a:endParaRPr>
        </a:p>
      </dsp:txBody>
      <dsp:txXfrm>
        <a:off x="2166956" y="2431885"/>
        <a:ext cx="318963" cy="71192"/>
      </dsp:txXfrm>
    </dsp:sp>
    <dsp:sp modelId="{BF43A233-9FA1-427D-AF8D-CC7D2E731263}">
      <dsp:nvSpPr>
        <dsp:cNvPr id="0" name=""/>
        <dsp:cNvSpPr/>
      </dsp:nvSpPr>
      <dsp:spPr>
        <a:xfrm>
          <a:off x="759800" y="2648153"/>
          <a:ext cx="3015925" cy="967688"/>
        </a:xfrm>
        <a:prstGeom prst="ellipse">
          <a:avLst/>
        </a:prstGeom>
        <a:gradFill rotWithShape="0">
          <a:gsLst>
            <a:gs pos="0">
              <a:schemeClr val="accent5">
                <a:hueOff val="-8653377"/>
                <a:satOff val="4617"/>
                <a:lumOff val="-20131"/>
                <a:alphaOff val="0"/>
                <a:tint val="50000"/>
                <a:satMod val="300000"/>
              </a:schemeClr>
            </a:gs>
            <a:gs pos="35000">
              <a:schemeClr val="accent5">
                <a:hueOff val="-8653377"/>
                <a:satOff val="4617"/>
                <a:lumOff val="-20131"/>
                <a:alphaOff val="0"/>
                <a:tint val="37000"/>
                <a:satMod val="300000"/>
              </a:schemeClr>
            </a:gs>
            <a:gs pos="100000">
              <a:schemeClr val="accent5">
                <a:hueOff val="-8653377"/>
                <a:satOff val="4617"/>
                <a:lumOff val="-2013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smtClean="0">
              <a:latin typeface="Arial Narrow" pitchFamily="34" charset="0"/>
            </a:rPr>
            <a:t>НО не располагал сведениями и документами о совершенном административном правонарушении до обращения НП</a:t>
          </a:r>
          <a:endParaRPr lang="ru-RU" sz="1100" b="1" kern="1200" dirty="0">
            <a:latin typeface="Arial Narrow" pitchFamily="34" charset="0"/>
          </a:endParaRPr>
        </a:p>
      </dsp:txBody>
      <dsp:txXfrm>
        <a:off x="1201472" y="2789868"/>
        <a:ext cx="2132581" cy="684258"/>
      </dsp:txXfrm>
    </dsp:sp>
    <dsp:sp modelId="{B40EABCA-90B9-40BF-95D4-121CDA3461F2}">
      <dsp:nvSpPr>
        <dsp:cNvPr id="0" name=""/>
        <dsp:cNvSpPr/>
      </dsp:nvSpPr>
      <dsp:spPr>
        <a:xfrm rot="17869">
          <a:off x="4077331" y="1679419"/>
          <a:ext cx="237975" cy="27837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12980065"/>
                <a:satOff val="6926"/>
                <a:lumOff val="-30196"/>
                <a:alphaOff val="0"/>
                <a:tint val="50000"/>
                <a:satMod val="300000"/>
              </a:schemeClr>
            </a:gs>
            <a:gs pos="35000">
              <a:schemeClr val="accent5">
                <a:hueOff val="-12980065"/>
                <a:satOff val="6926"/>
                <a:lumOff val="-30196"/>
                <a:alphaOff val="0"/>
                <a:tint val="37000"/>
                <a:satMod val="300000"/>
              </a:schemeClr>
            </a:gs>
            <a:gs pos="100000">
              <a:schemeClr val="accent5">
                <a:hueOff val="-12980065"/>
                <a:satOff val="6926"/>
                <a:lumOff val="-3019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b="1" kern="1200">
            <a:latin typeface="Arial Narrow" pitchFamily="34" charset="0"/>
          </a:endParaRPr>
        </a:p>
      </dsp:txBody>
      <dsp:txXfrm>
        <a:off x="4077331" y="1734907"/>
        <a:ext cx="166583" cy="167024"/>
      </dsp:txXfrm>
    </dsp:sp>
    <dsp:sp modelId="{D9A44F98-96CD-46C9-82A1-05FC688FA27D}">
      <dsp:nvSpPr>
        <dsp:cNvPr id="0" name=""/>
        <dsp:cNvSpPr/>
      </dsp:nvSpPr>
      <dsp:spPr>
        <a:xfrm>
          <a:off x="4414070" y="999415"/>
          <a:ext cx="1872174" cy="1650374"/>
        </a:xfrm>
        <a:prstGeom prst="ellipse">
          <a:avLst/>
        </a:prstGeom>
        <a:gradFill rotWithShape="0">
          <a:gsLst>
            <a:gs pos="0">
              <a:schemeClr val="accent5">
                <a:hueOff val="-12980065"/>
                <a:satOff val="6926"/>
                <a:lumOff val="-30196"/>
                <a:alphaOff val="0"/>
                <a:tint val="50000"/>
                <a:satMod val="300000"/>
              </a:schemeClr>
            </a:gs>
            <a:gs pos="35000">
              <a:schemeClr val="accent5">
                <a:hueOff val="-12980065"/>
                <a:satOff val="6926"/>
                <a:lumOff val="-30196"/>
                <a:alphaOff val="0"/>
                <a:tint val="37000"/>
                <a:satMod val="300000"/>
              </a:schemeClr>
            </a:gs>
            <a:gs pos="100000">
              <a:schemeClr val="accent5">
                <a:hueOff val="-12980065"/>
                <a:satOff val="6926"/>
                <a:lumOff val="-3019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smtClean="0">
              <a:latin typeface="Arial Narrow" pitchFamily="34" charset="0"/>
            </a:rPr>
            <a:t>Налогоплательщик освобождается от административной ответственности</a:t>
          </a:r>
          <a:endParaRPr lang="ru-RU" sz="1100" b="1" kern="1200" dirty="0">
            <a:latin typeface="Arial Narrow" pitchFamily="34" charset="0"/>
          </a:endParaRPr>
        </a:p>
      </dsp:txBody>
      <dsp:txXfrm>
        <a:off x="4688244" y="1241107"/>
        <a:ext cx="1323826" cy="11669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B4F384-DE68-4FA2-8F3B-0B748D00ED2E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7363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377363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3BEF76-24FA-4B8A-9B99-BBB1D9BAEA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59092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363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13" tIns="45706" rIns="91413" bIns="45706" numCol="1" anchor="t" anchorCtr="0" compatLnSpc="1">
            <a:prstTxWarp prst="textNoShape">
              <a:avLst/>
            </a:prstTxWarp>
          </a:bodyPr>
          <a:lstStyle>
            <a:lvl1pPr>
              <a:defRPr sz="1200">
                <a:effectLst/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363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13" tIns="45706" rIns="91413" bIns="45706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Arial" charset="0"/>
              </a:defRPr>
            </a:lvl1pPr>
          </a:lstStyle>
          <a:p>
            <a:pPr>
              <a:defRPr/>
            </a:pPr>
            <a:fld id="{81DD1AD1-9623-4C45-948A-F2195F66EF88}" type="datetimeFigureOut">
              <a:rPr lang="ru-RU"/>
              <a:pPr>
                <a:defRPr/>
              </a:pPr>
              <a:t>26.02.2021</a:t>
            </a:fld>
            <a:endParaRPr lang="ru-RU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9538" y="741363"/>
            <a:ext cx="6578600" cy="37004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689515"/>
            <a:ext cx="5438140" cy="444269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13" tIns="45706" rIns="91413" bIns="457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7316"/>
            <a:ext cx="2945659" cy="49363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13" tIns="45706" rIns="91413" bIns="45706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/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377316"/>
            <a:ext cx="2945659" cy="49363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13" tIns="45706" rIns="91413" bIns="45706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Arial" charset="0"/>
              </a:defRPr>
            </a:lvl1pPr>
          </a:lstStyle>
          <a:p>
            <a:pPr>
              <a:defRPr/>
            </a:pPr>
            <a:fld id="{5C1BBB5A-AEFB-4FDD-9C8D-746B69115E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06749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05083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810168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215251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620336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025419" algn="l" defTabSz="810168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30503" algn="l" defTabSz="810168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835587" algn="l" defTabSz="810168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240671" algn="l" defTabSz="810168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F5B9-CC1E-4A3E-B04F-728BB30B0B5D}" type="slidenum">
              <a:rPr lang="ru-RU" smtClean="0">
                <a:solidFill>
                  <a:prstClr val="black"/>
                </a:solidFill>
              </a:rPr>
              <a:pPr/>
              <a:t>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89753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1BBB5A-AEFB-4FDD-9C8D-746B69115E88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42065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2"/>
            <a:ext cx="7772401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1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05083" indent="0" algn="ctr">
              <a:buNone/>
              <a:defRPr/>
            </a:lvl2pPr>
            <a:lvl3pPr marL="810168" indent="0" algn="ctr">
              <a:buNone/>
              <a:defRPr/>
            </a:lvl3pPr>
            <a:lvl4pPr marL="1215251" indent="0" algn="ctr">
              <a:buNone/>
              <a:defRPr/>
            </a:lvl4pPr>
            <a:lvl5pPr marL="1620336" indent="0" algn="ctr">
              <a:buNone/>
              <a:defRPr/>
            </a:lvl5pPr>
            <a:lvl6pPr marL="2025419" indent="0" algn="ctr">
              <a:buNone/>
              <a:defRPr/>
            </a:lvl6pPr>
            <a:lvl7pPr marL="2430503" indent="0" algn="ctr">
              <a:buNone/>
              <a:defRPr/>
            </a:lvl7pPr>
            <a:lvl8pPr marL="2835587" indent="0" algn="ctr">
              <a:buNone/>
              <a:defRPr/>
            </a:lvl8pPr>
            <a:lvl9pPr marL="3240671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Номер слайда 13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C88184-EE88-4004-A260-74121D6952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13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C8EB61-5DA1-46D4-8E6C-FF66905D60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324606" y="367907"/>
            <a:ext cx="1835149" cy="445889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15981" y="367907"/>
            <a:ext cx="5356225" cy="445889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13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786F3C-23E0-4DFF-A656-0603DE8557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Z:\Projects\Текущие\Проектная\FNS_2012\_БРЭНДБУК\out\PPT\3_1_present_16.9-01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1168"/>
            <a:ext cx="9144000" cy="514289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685800" y="2794987"/>
            <a:ext cx="7772400" cy="1102519"/>
          </a:xfrm>
        </p:spPr>
        <p:txBody>
          <a:bodyPr>
            <a:normAutofit/>
          </a:bodyPr>
          <a:lstStyle>
            <a:lvl1pPr>
              <a:defRPr sz="45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921596"/>
            <a:ext cx="6400800" cy="1314450"/>
          </a:xfrm>
        </p:spPr>
        <p:txBody>
          <a:bodyPr>
            <a:normAutofit/>
          </a:bodyPr>
          <a:lstStyle>
            <a:lvl1pPr marL="0" indent="0" algn="ctr">
              <a:buNone/>
              <a:defRPr sz="2500" b="0">
                <a:solidFill>
                  <a:schemeClr val="bg1"/>
                </a:solidFill>
                <a:latin typeface="+mj-lt"/>
              </a:defRPr>
            </a:lvl1pPr>
            <a:lvl2pPr marL="4081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162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244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325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407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488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570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651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22.12.2012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08413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16.9-02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-564"/>
            <a:ext cx="9144000" cy="5142895"/>
          </a:xfrm>
          <a:prstGeom prst="rect">
            <a:avLst/>
          </a:prstGeom>
          <a:noFill/>
        </p:spPr>
      </p:pic>
      <p:sp>
        <p:nvSpPr>
          <p:cNvPr id="8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2478466" y="935856"/>
            <a:ext cx="6102883" cy="3580110"/>
          </a:xfrm>
        </p:spPr>
        <p:txBody>
          <a:bodyPr anchor="t">
            <a:normAutofit/>
          </a:bodyPr>
          <a:lstStyle>
            <a:lvl1pPr algn="l">
              <a:lnSpc>
                <a:spcPts val="5400"/>
              </a:lnSpc>
              <a:defRPr sz="4700" b="1">
                <a:solidFill>
                  <a:srgbClr val="8D8C90"/>
                </a:solidFill>
                <a:latin typeface="+mj-lt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66734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188" y="1504951"/>
            <a:ext cx="7632700" cy="3206749"/>
          </a:xfrm>
        </p:spPr>
        <p:txBody>
          <a:bodyPr>
            <a:noAutofit/>
          </a:bodyPr>
          <a:lstStyle>
            <a:lvl1pPr marL="284505" indent="0">
              <a:buFontTx/>
              <a:buNone/>
              <a:defRPr b="1">
                <a:latin typeface="+mj-lt"/>
              </a:defRPr>
            </a:lvl1pPr>
            <a:lvl2pPr marL="282020" indent="2485">
              <a:defRPr>
                <a:latin typeface="+mj-lt"/>
              </a:defRPr>
            </a:lvl2pPr>
            <a:lvl3pPr marL="491981" indent="-203750">
              <a:tabLst/>
              <a:defRPr>
                <a:latin typeface="+mj-lt"/>
              </a:defRPr>
            </a:lvl3pPr>
            <a:lvl4pPr marL="0" indent="282020">
              <a:defRPr>
                <a:latin typeface="+mj-lt"/>
              </a:defRPr>
            </a:lvl4pPr>
            <a:lvl5pPr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0" y="3845307"/>
            <a:ext cx="923618" cy="282640"/>
          </a:xfrm>
          <a:prstGeom prst="rect">
            <a:avLst/>
          </a:prstGeom>
          <a:noFill/>
        </p:spPr>
        <p:txBody>
          <a:bodyPr wrap="square" lIns="71561" tIns="35780" rIns="71561" bIns="35780" rtlCol="0">
            <a:noAutofit/>
          </a:bodyPr>
          <a:lstStyle/>
          <a:p>
            <a:pPr defTabSz="816296" fontAlgn="auto">
              <a:spcBef>
                <a:spcPts val="0"/>
              </a:spcBef>
              <a:spcAft>
                <a:spcPts val="0"/>
              </a:spcAft>
            </a:pPr>
            <a:endParaRPr lang="ru-RU" sz="16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611189" y="558800"/>
            <a:ext cx="7548638" cy="946151"/>
          </a:xfrm>
        </p:spPr>
        <p:txBody>
          <a:bodyPr/>
          <a:lstStyle>
            <a:lvl1pPr marL="0" marR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marL="0" marR="0" lvl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3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0796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188" y="1504951"/>
            <a:ext cx="7632700" cy="3206749"/>
          </a:xfrm>
        </p:spPr>
        <p:txBody>
          <a:bodyPr>
            <a:noAutofit/>
          </a:bodyPr>
          <a:lstStyle>
            <a:lvl1pPr marL="284505" indent="0">
              <a:buFontTx/>
              <a:buNone/>
              <a:defRPr b="1">
                <a:latin typeface="+mj-lt"/>
              </a:defRPr>
            </a:lvl1pPr>
            <a:lvl2pPr marL="282020" indent="2485">
              <a:defRPr>
                <a:latin typeface="+mj-lt"/>
              </a:defRPr>
            </a:lvl2pPr>
            <a:lvl3pPr marL="491981" indent="-203750">
              <a:tabLst/>
              <a:defRPr>
                <a:latin typeface="+mj-lt"/>
              </a:defRPr>
            </a:lvl3pPr>
            <a:lvl4pPr marL="0" indent="282020">
              <a:defRPr>
                <a:latin typeface="+mj-lt"/>
              </a:defRPr>
            </a:lvl4pPr>
            <a:lvl5pPr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0" y="3845307"/>
            <a:ext cx="923618" cy="282640"/>
          </a:xfrm>
          <a:prstGeom prst="rect">
            <a:avLst/>
          </a:prstGeom>
          <a:noFill/>
        </p:spPr>
        <p:txBody>
          <a:bodyPr wrap="square" lIns="71561" tIns="35780" rIns="71561" bIns="35780" rtlCol="0">
            <a:noAutofit/>
          </a:bodyPr>
          <a:lstStyle/>
          <a:p>
            <a:pPr defTabSz="816296" fontAlgn="auto">
              <a:spcBef>
                <a:spcPts val="0"/>
              </a:spcBef>
              <a:spcAft>
                <a:spcPts val="0"/>
              </a:spcAft>
            </a:pPr>
            <a:endParaRPr lang="ru-RU" sz="16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611188" y="558801"/>
            <a:ext cx="7632699" cy="946150"/>
          </a:xfrm>
        </p:spPr>
        <p:txBody>
          <a:bodyPr>
            <a:noAutofit/>
          </a:bodyPr>
          <a:lstStyle>
            <a:lvl1pPr marL="0" marR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marL="0" marR="0" lvl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3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22358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Z:\Projects\Текущие\Проектная\FNS_2012\_БРЭНДБУК\out\PPT\3_1_present_16.9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" y="1169"/>
            <a:ext cx="9143998" cy="514289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188" y="1504950"/>
            <a:ext cx="7632700" cy="3206749"/>
          </a:xfrm>
        </p:spPr>
        <p:txBody>
          <a:bodyPr>
            <a:noAutofit/>
          </a:bodyPr>
          <a:lstStyle>
            <a:lvl1pPr marL="284505" indent="0">
              <a:buFontTx/>
              <a:buNone/>
              <a:defRPr b="1">
                <a:latin typeface="+mj-lt"/>
              </a:defRPr>
            </a:lvl1pPr>
            <a:lvl2pPr marL="284505" indent="0">
              <a:defRPr>
                <a:latin typeface="+mj-lt"/>
              </a:defRPr>
            </a:lvl2pPr>
            <a:lvl3pPr marL="491981" indent="-203750">
              <a:defRPr>
                <a:latin typeface="+mj-lt"/>
              </a:defRPr>
            </a:lvl3pPr>
            <a:lvl4pPr marL="0" indent="282020">
              <a:defRPr>
                <a:latin typeface="+mj-lt"/>
              </a:defRPr>
            </a:lvl4pPr>
            <a:lvl5pPr marL="1123109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611188" y="558801"/>
            <a:ext cx="7632699" cy="946150"/>
          </a:xfrm>
        </p:spPr>
        <p:txBody>
          <a:bodyPr>
            <a:noAutofit/>
          </a:bodyPr>
          <a:lstStyle>
            <a:lvl1pPr marL="0" marR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marL="0" marR="0" lvl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3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9065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Z:\Projects\Текущие\Проектная\FNS_2012\_БРЭНДБУК\out\PPT\3_1_present_16.9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1169"/>
            <a:ext cx="9144000" cy="514289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188" y="1504950"/>
            <a:ext cx="7632700" cy="3206749"/>
          </a:xfrm>
        </p:spPr>
        <p:txBody>
          <a:bodyPr>
            <a:noAutofit/>
          </a:bodyPr>
          <a:lstStyle>
            <a:lvl1pPr marL="284505" indent="0">
              <a:buFontTx/>
              <a:buNone/>
              <a:defRPr b="1">
                <a:latin typeface="+mj-lt"/>
              </a:defRPr>
            </a:lvl1pPr>
            <a:lvl2pPr marL="284505" indent="0">
              <a:defRPr>
                <a:latin typeface="+mj-lt"/>
              </a:defRPr>
            </a:lvl2pPr>
            <a:lvl3pPr marL="491981" indent="-203750">
              <a:defRPr>
                <a:latin typeface="+mj-lt"/>
              </a:defRPr>
            </a:lvl3pPr>
            <a:lvl4pPr marL="0" indent="282020">
              <a:defRPr>
                <a:latin typeface="+mj-lt"/>
              </a:defRPr>
            </a:lvl4pPr>
            <a:lvl5pPr marL="1123109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611188" y="558801"/>
            <a:ext cx="7632699" cy="946150"/>
          </a:xfrm>
        </p:spPr>
        <p:txBody>
          <a:bodyPr>
            <a:noAutofit/>
          </a:bodyPr>
          <a:lstStyle>
            <a:lvl1pPr marL="0" marR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marL="0" marR="0" lvl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3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7533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16.9-02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-564"/>
            <a:ext cx="9144000" cy="514289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7046" y="1478186"/>
            <a:ext cx="5736842" cy="1021556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07046" y="353046"/>
            <a:ext cx="5736842" cy="1125140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0814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1629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22444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3259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04073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44888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85703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26518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1069090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189" y="558799"/>
            <a:ext cx="8075612" cy="946151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11188" y="1504950"/>
            <a:ext cx="3647576" cy="3206750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0" y="1504950"/>
            <a:ext cx="3671888" cy="3206750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322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13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F01F24-0F77-4646-82B3-1560702FDF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1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8148" indent="0">
              <a:buNone/>
              <a:defRPr sz="1800" b="1"/>
            </a:lvl2pPr>
            <a:lvl3pPr marL="816296" indent="0">
              <a:buNone/>
              <a:defRPr sz="1600" b="1"/>
            </a:lvl3pPr>
            <a:lvl4pPr marL="1224443" indent="0">
              <a:buNone/>
              <a:defRPr sz="1400" b="1"/>
            </a:lvl4pPr>
            <a:lvl5pPr marL="1632591" indent="0">
              <a:buNone/>
              <a:defRPr sz="1400" b="1"/>
            </a:lvl5pPr>
            <a:lvl6pPr marL="2040739" indent="0">
              <a:buNone/>
              <a:defRPr sz="1400" b="1"/>
            </a:lvl6pPr>
            <a:lvl7pPr marL="2448887" indent="0">
              <a:buNone/>
              <a:defRPr sz="1400" b="1"/>
            </a:lvl7pPr>
            <a:lvl8pPr marL="2857035" indent="0">
              <a:buNone/>
              <a:defRPr sz="1400" b="1"/>
            </a:lvl8pPr>
            <a:lvl9pPr marL="3265183" indent="0">
              <a:buNone/>
              <a:defRPr sz="14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1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8148" indent="0">
              <a:buNone/>
              <a:defRPr sz="1800" b="1"/>
            </a:lvl2pPr>
            <a:lvl3pPr marL="816296" indent="0">
              <a:buNone/>
              <a:defRPr sz="1600" b="1"/>
            </a:lvl3pPr>
            <a:lvl4pPr marL="1224443" indent="0">
              <a:buNone/>
              <a:defRPr sz="1400" b="1"/>
            </a:lvl4pPr>
            <a:lvl5pPr marL="1632591" indent="0">
              <a:buNone/>
              <a:defRPr sz="1400" b="1"/>
            </a:lvl5pPr>
            <a:lvl6pPr marL="2040739" indent="0">
              <a:buNone/>
              <a:defRPr sz="1400" b="1"/>
            </a:lvl6pPr>
            <a:lvl7pPr marL="2448887" indent="0">
              <a:buNone/>
              <a:defRPr sz="1400" b="1"/>
            </a:lvl7pPr>
            <a:lvl8pPr marL="2857035" indent="0">
              <a:buNone/>
              <a:defRPr sz="1400" b="1"/>
            </a:lvl8pPr>
            <a:lvl9pPr marL="3265183" indent="0">
              <a:buNone/>
              <a:defRPr sz="14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5A173-E5E4-4B86-BADB-BBB422306F4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75166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23995" y="778396"/>
            <a:ext cx="7562805" cy="85725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81166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EE4C3-B3F9-4492-AC4E-AEB8AB20370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546171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8"/>
            <a:ext cx="3008313" cy="871537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5"/>
            <a:ext cx="3008313" cy="3518297"/>
          </a:xfrm>
        </p:spPr>
        <p:txBody>
          <a:bodyPr/>
          <a:lstStyle>
            <a:lvl1pPr marL="0" indent="0">
              <a:buNone/>
              <a:defRPr sz="1300"/>
            </a:lvl1pPr>
            <a:lvl2pPr marL="408148" indent="0">
              <a:buNone/>
              <a:defRPr sz="1100"/>
            </a:lvl2pPr>
            <a:lvl3pPr marL="816296" indent="0">
              <a:buNone/>
              <a:defRPr sz="900"/>
            </a:lvl3pPr>
            <a:lvl4pPr marL="1224443" indent="0">
              <a:buNone/>
              <a:defRPr sz="800"/>
            </a:lvl4pPr>
            <a:lvl5pPr marL="1632591" indent="0">
              <a:buNone/>
              <a:defRPr sz="800"/>
            </a:lvl5pPr>
            <a:lvl6pPr marL="2040739" indent="0">
              <a:buNone/>
              <a:defRPr sz="800"/>
            </a:lvl6pPr>
            <a:lvl7pPr marL="2448887" indent="0">
              <a:buNone/>
              <a:defRPr sz="800"/>
            </a:lvl7pPr>
            <a:lvl8pPr marL="2857035" indent="0">
              <a:buNone/>
              <a:defRPr sz="800"/>
            </a:lvl8pPr>
            <a:lvl9pPr marL="3265183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C1266-D9B9-4642-A506-7317DD4ADF7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112978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900"/>
            </a:lvl1pPr>
            <a:lvl2pPr marL="408148" indent="0">
              <a:buNone/>
              <a:defRPr sz="2500"/>
            </a:lvl2pPr>
            <a:lvl3pPr marL="816296" indent="0">
              <a:buNone/>
              <a:defRPr sz="2100"/>
            </a:lvl3pPr>
            <a:lvl4pPr marL="1224443" indent="0">
              <a:buNone/>
              <a:defRPr sz="1800"/>
            </a:lvl4pPr>
            <a:lvl5pPr marL="1632591" indent="0">
              <a:buNone/>
              <a:defRPr sz="1800"/>
            </a:lvl5pPr>
            <a:lvl6pPr marL="2040739" indent="0">
              <a:buNone/>
              <a:defRPr sz="1800"/>
            </a:lvl6pPr>
            <a:lvl7pPr marL="2448887" indent="0">
              <a:buNone/>
              <a:defRPr sz="1800"/>
            </a:lvl7pPr>
            <a:lvl8pPr marL="2857035" indent="0">
              <a:buNone/>
              <a:defRPr sz="1800"/>
            </a:lvl8pPr>
            <a:lvl9pPr marL="3265183" indent="0">
              <a:buNone/>
              <a:defRPr sz="18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300"/>
            </a:lvl1pPr>
            <a:lvl2pPr marL="408148" indent="0">
              <a:buNone/>
              <a:defRPr sz="1100"/>
            </a:lvl2pPr>
            <a:lvl3pPr marL="816296" indent="0">
              <a:buNone/>
              <a:defRPr sz="900"/>
            </a:lvl3pPr>
            <a:lvl4pPr marL="1224443" indent="0">
              <a:buNone/>
              <a:defRPr sz="800"/>
            </a:lvl4pPr>
            <a:lvl5pPr marL="1632591" indent="0">
              <a:buNone/>
              <a:defRPr sz="800"/>
            </a:lvl5pPr>
            <a:lvl6pPr marL="2040739" indent="0">
              <a:buNone/>
              <a:defRPr sz="800"/>
            </a:lvl6pPr>
            <a:lvl7pPr marL="2448887" indent="0">
              <a:buNone/>
              <a:defRPr sz="800"/>
            </a:lvl7pPr>
            <a:lvl8pPr marL="2857035" indent="0">
              <a:buNone/>
              <a:defRPr sz="800"/>
            </a:lvl8pPr>
            <a:lvl9pPr marL="3265183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78A2D-CC43-4DD9-8CF9-DF5286C3CC1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446755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58524-75FA-4DFF-9D30-F97C17CE17A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33764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3350" y="227409"/>
            <a:ext cx="2405063" cy="48387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988" y="227409"/>
            <a:ext cx="7065962" cy="48387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B2CD-5EDF-45E0-A730-F2C3E6027E1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171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5" y="3305177"/>
            <a:ext cx="7772401" cy="1021557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5" y="2180038"/>
            <a:ext cx="7772401" cy="1125140"/>
          </a:xfrm>
        </p:spPr>
        <p:txBody>
          <a:bodyPr anchor="b"/>
          <a:lstStyle>
            <a:lvl1pPr marL="0" indent="0">
              <a:buNone/>
              <a:defRPr sz="1700"/>
            </a:lvl1pPr>
            <a:lvl2pPr marL="405083" indent="0">
              <a:buNone/>
              <a:defRPr sz="1600"/>
            </a:lvl2pPr>
            <a:lvl3pPr marL="810168" indent="0">
              <a:buNone/>
              <a:defRPr sz="1500"/>
            </a:lvl3pPr>
            <a:lvl4pPr marL="1215251" indent="0">
              <a:buNone/>
              <a:defRPr sz="1300"/>
            </a:lvl4pPr>
            <a:lvl5pPr marL="1620336" indent="0">
              <a:buNone/>
              <a:defRPr sz="1300"/>
            </a:lvl5pPr>
            <a:lvl6pPr marL="2025419" indent="0">
              <a:buNone/>
              <a:defRPr sz="1300"/>
            </a:lvl6pPr>
            <a:lvl7pPr marL="2430503" indent="0">
              <a:buNone/>
              <a:defRPr sz="1300"/>
            </a:lvl7pPr>
            <a:lvl8pPr marL="2835587" indent="0">
              <a:buNone/>
              <a:defRPr sz="1300"/>
            </a:lvl8pPr>
            <a:lvl9pPr marL="3240671" indent="0">
              <a:buNone/>
              <a:defRPr sz="13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омер слайда 13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5654F7-F463-4199-A736-6CCFF67804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15977" y="1200153"/>
            <a:ext cx="3595688" cy="3626643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64063" y="1200153"/>
            <a:ext cx="3595688" cy="3626643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омер слайда 13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922579-C2BF-4400-802B-587DE19E85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2" y="1151336"/>
            <a:ext cx="4040188" cy="479822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05083" indent="0">
              <a:buNone/>
              <a:defRPr sz="1700" b="1"/>
            </a:lvl2pPr>
            <a:lvl3pPr marL="810168" indent="0">
              <a:buNone/>
              <a:defRPr sz="1600" b="1"/>
            </a:lvl3pPr>
            <a:lvl4pPr marL="1215251" indent="0">
              <a:buNone/>
              <a:defRPr sz="1500" b="1"/>
            </a:lvl4pPr>
            <a:lvl5pPr marL="1620336" indent="0">
              <a:buNone/>
              <a:defRPr sz="1500" b="1"/>
            </a:lvl5pPr>
            <a:lvl6pPr marL="2025419" indent="0">
              <a:buNone/>
              <a:defRPr sz="1500" b="1"/>
            </a:lvl6pPr>
            <a:lvl7pPr marL="2430503" indent="0">
              <a:buNone/>
              <a:defRPr sz="1500" b="1"/>
            </a:lvl7pPr>
            <a:lvl8pPr marL="2835587" indent="0">
              <a:buNone/>
              <a:defRPr sz="1500" b="1"/>
            </a:lvl8pPr>
            <a:lvl9pPr marL="3240671" indent="0">
              <a:buNone/>
              <a:defRPr sz="15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2" y="1631158"/>
            <a:ext cx="4040188" cy="2963466"/>
          </a:xfrm>
        </p:spPr>
        <p:txBody>
          <a:bodyPr/>
          <a:lstStyle>
            <a:lvl1pPr>
              <a:defRPr sz="2200"/>
            </a:lvl1pPr>
            <a:lvl2pPr>
              <a:defRPr sz="17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151336"/>
            <a:ext cx="4041776" cy="479822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05083" indent="0">
              <a:buNone/>
              <a:defRPr sz="1700" b="1"/>
            </a:lvl2pPr>
            <a:lvl3pPr marL="810168" indent="0">
              <a:buNone/>
              <a:defRPr sz="1600" b="1"/>
            </a:lvl3pPr>
            <a:lvl4pPr marL="1215251" indent="0">
              <a:buNone/>
              <a:defRPr sz="1500" b="1"/>
            </a:lvl4pPr>
            <a:lvl5pPr marL="1620336" indent="0">
              <a:buNone/>
              <a:defRPr sz="1500" b="1"/>
            </a:lvl5pPr>
            <a:lvl6pPr marL="2025419" indent="0">
              <a:buNone/>
              <a:defRPr sz="1500" b="1"/>
            </a:lvl6pPr>
            <a:lvl7pPr marL="2430503" indent="0">
              <a:buNone/>
              <a:defRPr sz="1500" b="1"/>
            </a:lvl7pPr>
            <a:lvl8pPr marL="2835587" indent="0">
              <a:buNone/>
              <a:defRPr sz="1500" b="1"/>
            </a:lvl8pPr>
            <a:lvl9pPr marL="3240671" indent="0">
              <a:buNone/>
              <a:defRPr sz="15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7" y="1631158"/>
            <a:ext cx="4041776" cy="2963466"/>
          </a:xfrm>
        </p:spPr>
        <p:txBody>
          <a:bodyPr/>
          <a:lstStyle>
            <a:lvl1pPr>
              <a:defRPr sz="2200"/>
            </a:lvl1pPr>
            <a:lvl2pPr>
              <a:defRPr sz="17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13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C4DD57-9B2B-4441-9C32-CD7ED08503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омер слайда 13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B05DE8-5C7F-42CA-A296-A2147108CE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3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EECFF2-4104-4D2F-851B-FC8773A1E2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5" y="204789"/>
            <a:ext cx="3008313" cy="871539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5" y="204792"/>
            <a:ext cx="5111749" cy="4389836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5" y="1076330"/>
            <a:ext cx="3008313" cy="3518297"/>
          </a:xfrm>
        </p:spPr>
        <p:txBody>
          <a:bodyPr/>
          <a:lstStyle>
            <a:lvl1pPr marL="0" indent="0">
              <a:buNone/>
              <a:defRPr sz="1300"/>
            </a:lvl1pPr>
            <a:lvl2pPr marL="405083" indent="0">
              <a:buNone/>
              <a:defRPr sz="1100"/>
            </a:lvl2pPr>
            <a:lvl3pPr marL="810168" indent="0">
              <a:buNone/>
              <a:defRPr sz="900"/>
            </a:lvl3pPr>
            <a:lvl4pPr marL="1215251" indent="0">
              <a:buNone/>
              <a:defRPr sz="700"/>
            </a:lvl4pPr>
            <a:lvl5pPr marL="1620336" indent="0">
              <a:buNone/>
              <a:defRPr sz="700"/>
            </a:lvl5pPr>
            <a:lvl6pPr marL="2025419" indent="0">
              <a:buNone/>
              <a:defRPr sz="700"/>
            </a:lvl6pPr>
            <a:lvl7pPr marL="2430503" indent="0">
              <a:buNone/>
              <a:defRPr sz="700"/>
            </a:lvl7pPr>
            <a:lvl8pPr marL="2835587" indent="0">
              <a:buNone/>
              <a:defRPr sz="700"/>
            </a:lvl8pPr>
            <a:lvl9pPr marL="3240671" indent="0">
              <a:buNone/>
              <a:defRPr sz="7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13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1F73D-4F9C-4665-8B22-A5AC56ABD4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3"/>
            <a:ext cx="5486400" cy="3086100"/>
          </a:xfrm>
        </p:spPr>
        <p:txBody>
          <a:bodyPr lIns="80975" tIns="40486" rIns="80975" bIns="40486"/>
          <a:lstStyle>
            <a:lvl1pPr marL="0" indent="0">
              <a:buNone/>
              <a:defRPr sz="2900"/>
            </a:lvl1pPr>
            <a:lvl2pPr marL="405083" indent="0">
              <a:buNone/>
              <a:defRPr sz="2500"/>
            </a:lvl2pPr>
            <a:lvl3pPr marL="810168" indent="0">
              <a:buNone/>
              <a:defRPr sz="2200"/>
            </a:lvl3pPr>
            <a:lvl4pPr marL="1215251" indent="0">
              <a:buNone/>
              <a:defRPr sz="1700"/>
            </a:lvl4pPr>
            <a:lvl5pPr marL="1620336" indent="0">
              <a:buNone/>
              <a:defRPr sz="1700"/>
            </a:lvl5pPr>
            <a:lvl6pPr marL="2025419" indent="0">
              <a:buNone/>
              <a:defRPr sz="1700"/>
            </a:lvl6pPr>
            <a:lvl7pPr marL="2430503" indent="0">
              <a:buNone/>
              <a:defRPr sz="1700"/>
            </a:lvl7pPr>
            <a:lvl8pPr marL="2835587" indent="0">
              <a:buNone/>
              <a:defRPr sz="1700"/>
            </a:lvl8pPr>
            <a:lvl9pPr marL="3240671" indent="0">
              <a:buNone/>
              <a:defRPr sz="17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6"/>
            <a:ext cx="5486400" cy="603647"/>
          </a:xfrm>
        </p:spPr>
        <p:txBody>
          <a:bodyPr/>
          <a:lstStyle>
            <a:lvl1pPr marL="0" indent="0">
              <a:buNone/>
              <a:defRPr sz="1300"/>
            </a:lvl1pPr>
            <a:lvl2pPr marL="405083" indent="0">
              <a:buNone/>
              <a:defRPr sz="1100"/>
            </a:lvl2pPr>
            <a:lvl3pPr marL="810168" indent="0">
              <a:buNone/>
              <a:defRPr sz="900"/>
            </a:lvl3pPr>
            <a:lvl4pPr marL="1215251" indent="0">
              <a:buNone/>
              <a:defRPr sz="700"/>
            </a:lvl4pPr>
            <a:lvl5pPr marL="1620336" indent="0">
              <a:buNone/>
              <a:defRPr sz="700"/>
            </a:lvl5pPr>
            <a:lvl6pPr marL="2025419" indent="0">
              <a:buNone/>
              <a:defRPr sz="700"/>
            </a:lvl6pPr>
            <a:lvl7pPr marL="2430503" indent="0">
              <a:buNone/>
              <a:defRPr sz="700"/>
            </a:lvl7pPr>
            <a:lvl8pPr marL="2835587" indent="0">
              <a:buNone/>
              <a:defRPr sz="700"/>
            </a:lvl8pPr>
            <a:lvl9pPr marL="3240671" indent="0">
              <a:buNone/>
              <a:defRPr sz="7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13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B8ABF3-EBBF-47E9-AD66-77C2410DD2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589" y="1193"/>
            <a:ext cx="9142412" cy="5142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9"/>
          <p:cNvSpPr txBox="1">
            <a:spLocks noChangeArrowheads="1"/>
          </p:cNvSpPr>
          <p:nvPr/>
        </p:nvSpPr>
        <p:spPr bwMode="auto">
          <a:xfrm>
            <a:off x="5926146" y="3845720"/>
            <a:ext cx="923925" cy="2821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0974" tIns="35487" rIns="70974" bIns="35487"/>
          <a:lstStyle/>
          <a:p>
            <a:pPr>
              <a:defRPr/>
            </a:pP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316" name="Заголовок 1"/>
          <p:cNvSpPr>
            <a:spLocks noGrp="1"/>
          </p:cNvSpPr>
          <p:nvPr>
            <p:ph type="title"/>
          </p:nvPr>
        </p:nvSpPr>
        <p:spPr bwMode="auto">
          <a:xfrm>
            <a:off x="815979" y="367905"/>
            <a:ext cx="7343776" cy="832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0960" tIns="40480" rIns="80960" bIns="404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3317" name="Текст 2"/>
          <p:cNvSpPr>
            <a:spLocks noGrp="1"/>
          </p:cNvSpPr>
          <p:nvPr>
            <p:ph type="body" idx="1"/>
          </p:nvPr>
        </p:nvSpPr>
        <p:spPr bwMode="auto">
          <a:xfrm>
            <a:off x="815979" y="1200153"/>
            <a:ext cx="7343776" cy="3626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0960" tIns="40480" rIns="80960" bIns="404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9" name="Номер слайда 13"/>
          <p:cNvSpPr>
            <a:spLocks noGrp="1"/>
          </p:cNvSpPr>
          <p:nvPr>
            <p:ph type="sldNum" sz="quarter" idx="4"/>
          </p:nvPr>
        </p:nvSpPr>
        <p:spPr bwMode="auto">
          <a:xfrm>
            <a:off x="8324855" y="4531523"/>
            <a:ext cx="619125" cy="473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0960" tIns="40480" rIns="80960" bIns="40480" numCol="1" anchor="ctr" anchorCtr="0" compatLnSpc="1">
            <a:prstTxWarp prst="textNoShape">
              <a:avLst/>
            </a:prstTxWarp>
          </a:bodyPr>
          <a:lstStyle>
            <a:lvl1pPr algn="ctr">
              <a:lnSpc>
                <a:spcPts val="1864"/>
              </a:lnSpc>
              <a:defRPr sz="2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E9EDB5C6-CE5E-425D-98F6-73969C7564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ransition spd="med">
    <p:split orient="vert"/>
  </p:transition>
  <p:hf hdr="0" ftr="0" dt="0"/>
  <p:txStyles>
    <p:titleStyle>
      <a:lvl1pPr algn="l" defTabSz="808761" rtl="0" eaLnBrk="0" fontAlgn="base" hangingPunct="0">
        <a:lnSpc>
          <a:spcPts val="4033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+mj-lt"/>
          <a:ea typeface="+mj-ea"/>
          <a:cs typeface="+mj-cs"/>
        </a:defRPr>
      </a:lvl1pPr>
      <a:lvl2pPr algn="l" defTabSz="808761" rtl="0" eaLnBrk="0" fontAlgn="base" hangingPunct="0">
        <a:lnSpc>
          <a:spcPts val="4033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2pPr>
      <a:lvl3pPr algn="l" defTabSz="808761" rtl="0" eaLnBrk="0" fontAlgn="base" hangingPunct="0">
        <a:lnSpc>
          <a:spcPts val="4033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3pPr>
      <a:lvl4pPr algn="l" defTabSz="808761" rtl="0" eaLnBrk="0" fontAlgn="base" hangingPunct="0">
        <a:lnSpc>
          <a:spcPts val="4033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4pPr>
      <a:lvl5pPr algn="l" defTabSz="808761" rtl="0" eaLnBrk="0" fontAlgn="base" hangingPunct="0">
        <a:lnSpc>
          <a:spcPts val="4033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5pPr>
      <a:lvl6pPr marL="405083" algn="l" defTabSz="808761" rtl="0" fontAlgn="base">
        <a:lnSpc>
          <a:spcPts val="4033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6pPr>
      <a:lvl7pPr marL="810168" algn="l" defTabSz="808761" rtl="0" fontAlgn="base">
        <a:lnSpc>
          <a:spcPts val="4033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7pPr>
      <a:lvl8pPr marL="1215251" algn="l" defTabSz="808761" rtl="0" fontAlgn="base">
        <a:lnSpc>
          <a:spcPts val="4033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8pPr>
      <a:lvl9pPr marL="1620336" algn="l" defTabSz="808761" rtl="0" fontAlgn="base">
        <a:lnSpc>
          <a:spcPts val="4033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9pPr>
    </p:titleStyle>
    <p:bodyStyle>
      <a:lvl1pPr marL="281308" indent="-281308" algn="l" defTabSz="808761" rtl="0" eaLnBrk="0" fontAlgn="base" hangingPunct="0">
        <a:spcBef>
          <a:spcPct val="20000"/>
        </a:spcBef>
        <a:spcAft>
          <a:spcPct val="0"/>
        </a:spcAft>
        <a:buFont typeface="Calibri" pitchFamily="34" charset="0"/>
        <a:buChar char="•"/>
        <a:defRPr sz="2900">
          <a:solidFill>
            <a:srgbClr val="005AA9"/>
          </a:solidFill>
          <a:latin typeface="+mn-lt"/>
          <a:ea typeface="+mn-ea"/>
          <a:cs typeface="+mn-cs"/>
        </a:defRPr>
      </a:lvl1pPr>
      <a:lvl2pPr marL="281308" indent="123776" algn="l" defTabSz="808761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900">
          <a:solidFill>
            <a:srgbClr val="504F53"/>
          </a:solidFill>
          <a:latin typeface="+mn-lt"/>
        </a:defRPr>
      </a:lvl2pPr>
      <a:lvl3pPr marL="552771" indent="-201137" algn="l" defTabSz="808761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900">
          <a:solidFill>
            <a:srgbClr val="504F53"/>
          </a:solidFill>
          <a:latin typeface="+mn-lt"/>
        </a:defRPr>
      </a:lvl3pPr>
      <a:lvl4pPr marL="1417794" indent="-1139299" algn="just" defTabSz="808761" rtl="0" eaLnBrk="0" fontAlgn="base" hangingPunct="0">
        <a:lnSpc>
          <a:spcPts val="1395"/>
        </a:lnSpc>
        <a:spcBef>
          <a:spcPts val="310"/>
        </a:spcBef>
        <a:spcAft>
          <a:spcPct val="0"/>
        </a:spcAft>
        <a:buFont typeface="Arial" charset="0"/>
        <a:buChar char="–"/>
        <a:defRPr sz="1300">
          <a:solidFill>
            <a:srgbClr val="504F53"/>
          </a:solidFill>
          <a:latin typeface="+mn-lt"/>
        </a:defRPr>
      </a:lvl4pPr>
      <a:lvl5pPr marL="1112575" indent="507762" algn="l" defTabSz="808761" rtl="0" eaLnBrk="0" fontAlgn="base" hangingPunct="0">
        <a:lnSpc>
          <a:spcPts val="1395"/>
        </a:lnSpc>
        <a:spcBef>
          <a:spcPts val="310"/>
        </a:spcBef>
        <a:spcAft>
          <a:spcPct val="0"/>
        </a:spcAft>
        <a:buFont typeface="Arial" charset="0"/>
        <a:buChar char="»"/>
        <a:defRPr sz="1100">
          <a:solidFill>
            <a:srgbClr val="8D8C90"/>
          </a:solidFill>
          <a:latin typeface="+mn-lt"/>
        </a:defRPr>
      </a:lvl5pPr>
      <a:lvl6pPr marL="1519065" indent="506355" algn="l" defTabSz="808761" rtl="0" fontAlgn="base">
        <a:lnSpc>
          <a:spcPts val="1395"/>
        </a:lnSpc>
        <a:spcBef>
          <a:spcPts val="310"/>
        </a:spcBef>
        <a:spcAft>
          <a:spcPct val="0"/>
        </a:spcAft>
        <a:buFont typeface="Arial" pitchFamily="34" charset="0"/>
        <a:buChar char="»"/>
        <a:defRPr sz="1100">
          <a:solidFill>
            <a:srgbClr val="8D8C90"/>
          </a:solidFill>
          <a:latin typeface="+mn-lt"/>
        </a:defRPr>
      </a:lvl6pPr>
      <a:lvl7pPr marL="1924148" indent="506355" algn="l" defTabSz="808761" rtl="0" fontAlgn="base">
        <a:lnSpc>
          <a:spcPts val="1395"/>
        </a:lnSpc>
        <a:spcBef>
          <a:spcPts val="310"/>
        </a:spcBef>
        <a:spcAft>
          <a:spcPct val="0"/>
        </a:spcAft>
        <a:buFont typeface="Arial" pitchFamily="34" charset="0"/>
        <a:buChar char="»"/>
        <a:defRPr sz="1100">
          <a:solidFill>
            <a:srgbClr val="8D8C90"/>
          </a:solidFill>
          <a:latin typeface="+mn-lt"/>
        </a:defRPr>
      </a:lvl7pPr>
      <a:lvl8pPr marL="2329232" indent="506355" algn="l" defTabSz="808761" rtl="0" fontAlgn="base">
        <a:lnSpc>
          <a:spcPts val="1395"/>
        </a:lnSpc>
        <a:spcBef>
          <a:spcPts val="310"/>
        </a:spcBef>
        <a:spcAft>
          <a:spcPct val="0"/>
        </a:spcAft>
        <a:buFont typeface="Arial" pitchFamily="34" charset="0"/>
        <a:buChar char="»"/>
        <a:defRPr sz="1100">
          <a:solidFill>
            <a:srgbClr val="8D8C90"/>
          </a:solidFill>
          <a:latin typeface="+mn-lt"/>
        </a:defRPr>
      </a:lvl8pPr>
      <a:lvl9pPr marL="2734318" indent="506355" algn="l" defTabSz="808761" rtl="0" fontAlgn="base">
        <a:lnSpc>
          <a:spcPts val="1395"/>
        </a:lnSpc>
        <a:spcBef>
          <a:spcPts val="310"/>
        </a:spcBef>
        <a:spcAft>
          <a:spcPct val="0"/>
        </a:spcAft>
        <a:buFont typeface="Arial" pitchFamily="34" charset="0"/>
        <a:buChar char="»"/>
        <a:defRPr sz="1100">
          <a:solidFill>
            <a:srgbClr val="8D8C90"/>
          </a:solidFill>
          <a:latin typeface="+mn-lt"/>
        </a:defRPr>
      </a:lvl9pPr>
    </p:bodyStyle>
    <p:otherStyle>
      <a:defPPr>
        <a:defRPr lang="ru-RU"/>
      </a:defPPr>
      <a:lvl1pPr marL="0" algn="l" defTabSz="81016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5083" algn="l" defTabSz="81016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0168" algn="l" defTabSz="81016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15251" algn="l" defTabSz="81016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20336" algn="l" defTabSz="81016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25419" algn="l" defTabSz="81016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30503" algn="l" defTabSz="81016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35587" algn="l" defTabSz="81016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40671" algn="l" defTabSz="81016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16.9-03.png"/>
          <p:cNvPicPr>
            <a:picLocks noChangeAspect="1" noChangeArrowheads="1"/>
          </p:cNvPicPr>
          <p:nvPr/>
        </p:nvPicPr>
        <p:blipFill>
          <a:blip r:embed="rId17" cstate="print"/>
          <a:stretch>
            <a:fillRect/>
          </a:stretch>
        </p:blipFill>
        <p:spPr bwMode="auto">
          <a:xfrm>
            <a:off x="1" y="1169"/>
            <a:ext cx="9143998" cy="514289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188" y="558800"/>
            <a:ext cx="7632700" cy="925984"/>
          </a:xfrm>
          <a:prstGeom prst="rect">
            <a:avLst/>
          </a:prstGeom>
        </p:spPr>
        <p:txBody>
          <a:bodyPr vert="horz" lIns="81630" tIns="40815" rIns="81630" bIns="40815" rtlCol="0" anchor="ctr">
            <a:no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11189" y="1491630"/>
            <a:ext cx="7632699" cy="3220070"/>
          </a:xfrm>
          <a:prstGeom prst="rect">
            <a:avLst/>
          </a:prstGeom>
        </p:spPr>
        <p:txBody>
          <a:bodyPr vert="horz" lIns="81630" tIns="40815" rIns="81630" bIns="40815" rtlCol="0">
            <a:no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1" y="4767263"/>
            <a:ext cx="2133600" cy="273844"/>
          </a:xfrm>
          <a:prstGeom prst="rect">
            <a:avLst/>
          </a:prstGeom>
        </p:spPr>
        <p:txBody>
          <a:bodyPr vert="horz" lIns="81630" tIns="40815" rIns="81630" bIns="40815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16296" fontAlgn="auto">
              <a:spcBef>
                <a:spcPts val="0"/>
              </a:spcBef>
              <a:spcAft>
                <a:spcPts val="0"/>
              </a:spcAft>
            </a:pPr>
            <a:fld id="{461EDECA-DAED-49E8-AB44-A10369DCE766}" type="datetime1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816296" fontAlgn="auto">
                <a:spcBef>
                  <a:spcPts val="0"/>
                </a:spcBef>
                <a:spcAft>
                  <a:spcPts val="0"/>
                </a:spcAft>
              </a:pPr>
              <a:t>26.02.2021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1" y="4767263"/>
            <a:ext cx="2895600" cy="273844"/>
          </a:xfrm>
          <a:prstGeom prst="rect">
            <a:avLst/>
          </a:prstGeom>
        </p:spPr>
        <p:txBody>
          <a:bodyPr vert="horz" lIns="81630" tIns="40815" rIns="81630" bIns="40815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16296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403431" y="4398169"/>
            <a:ext cx="503585" cy="513582"/>
          </a:xfrm>
          <a:prstGeom prst="rect">
            <a:avLst/>
          </a:prstGeom>
        </p:spPr>
        <p:txBody>
          <a:bodyPr vert="horz" lIns="81630" tIns="40815" rIns="81630" bIns="40815" rtlCol="0" anchor="ctr"/>
          <a:lstStyle>
            <a:lvl1pPr algn="ctr">
              <a:lnSpc>
                <a:spcPts val="1878"/>
              </a:lnSpc>
              <a:defRPr sz="2100">
                <a:solidFill>
                  <a:schemeClr val="bg1"/>
                </a:solidFill>
                <a:latin typeface="+mn-lt"/>
              </a:defRPr>
            </a:lvl1pPr>
          </a:lstStyle>
          <a:p>
            <a:pPr defTabSz="816296" fontAlgn="auto">
              <a:spcBef>
                <a:spcPts val="0"/>
              </a:spcBef>
              <a:spcAft>
                <a:spcPts val="0"/>
              </a:spcAft>
            </a:pPr>
            <a:fld id="{E20E89E6-FE54-4E13-859C-1FA908D70D39}" type="slidenum">
              <a:rPr lang="ru-RU" smtClean="0">
                <a:solidFill>
                  <a:prstClr val="white"/>
                </a:solidFill>
              </a:rPr>
              <a:pPr defTabSz="816296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1966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</p:sldLayoutIdLst>
  <p:hf hdr="0" ftr="0" dt="0"/>
  <p:txStyles>
    <p:titleStyle>
      <a:lvl1pPr algn="l" defTabSz="816296" rtl="0" eaLnBrk="1" latinLnBrk="0" hangingPunct="1">
        <a:spcBef>
          <a:spcPct val="0"/>
        </a:spcBef>
        <a:buNone/>
        <a:defRPr sz="3800" b="1" i="0" kern="1200">
          <a:solidFill>
            <a:srgbClr val="005AA9"/>
          </a:solidFill>
          <a:latin typeface="+mj-lt"/>
          <a:ea typeface="+mj-ea"/>
          <a:cs typeface="+mj-cs"/>
        </a:defRPr>
      </a:lvl1pPr>
    </p:titleStyle>
    <p:bodyStyle>
      <a:lvl1pPr marL="284505" indent="0" algn="l" defTabSz="816296" rtl="0" eaLnBrk="1" latinLnBrk="0" hangingPunct="1">
        <a:spcBef>
          <a:spcPct val="20000"/>
        </a:spcBef>
        <a:buFont typeface="+mj-lt"/>
        <a:buNone/>
        <a:defRPr sz="2400" b="0" i="0" kern="1200">
          <a:solidFill>
            <a:srgbClr val="005AA9"/>
          </a:solidFill>
          <a:latin typeface="+mj-lt"/>
          <a:ea typeface="+mn-ea"/>
          <a:cs typeface="+mn-cs"/>
        </a:defRPr>
      </a:lvl1pPr>
      <a:lvl2pPr marL="284505" indent="0" algn="l" defTabSz="816296" rtl="0" eaLnBrk="1" latinLnBrk="0" hangingPunct="1">
        <a:spcBef>
          <a:spcPct val="20000"/>
        </a:spcBef>
        <a:buFont typeface="Arial" pitchFamily="34" charset="0"/>
        <a:buNone/>
        <a:defRPr sz="2000" b="0" i="0" kern="1200">
          <a:solidFill>
            <a:srgbClr val="504F53"/>
          </a:solidFill>
          <a:latin typeface="+mj-lt"/>
          <a:ea typeface="+mn-ea"/>
          <a:cs typeface="+mn-cs"/>
        </a:defRPr>
      </a:lvl2pPr>
      <a:lvl3pPr marL="557828" indent="-203750" algn="l" defTabSz="816296" rtl="0" eaLnBrk="1" latinLnBrk="0" hangingPunct="1">
        <a:spcBef>
          <a:spcPct val="20000"/>
        </a:spcBef>
        <a:buFont typeface="Arial" pitchFamily="34" charset="0"/>
        <a:buChar char="•"/>
        <a:defRPr sz="2000" b="0" i="0" kern="1200">
          <a:solidFill>
            <a:srgbClr val="504F53"/>
          </a:solidFill>
          <a:latin typeface="+mj-lt"/>
          <a:ea typeface="+mn-ea"/>
          <a:cs typeface="+mn-cs"/>
        </a:defRPr>
      </a:lvl3pPr>
      <a:lvl4pPr marL="0" indent="282020" algn="just" defTabSz="816296" rtl="0" eaLnBrk="1" latinLnBrk="0" hangingPunct="1">
        <a:lnSpc>
          <a:spcPts val="1900"/>
        </a:lnSpc>
        <a:spcBef>
          <a:spcPts val="400"/>
        </a:spcBef>
        <a:buFont typeface="Arial" pitchFamily="34" charset="0"/>
        <a:buNone/>
        <a:tabLst/>
        <a:defRPr sz="1600" b="0" i="0" kern="1200">
          <a:solidFill>
            <a:srgbClr val="504F53"/>
          </a:solidFill>
          <a:latin typeface="+mj-lt"/>
          <a:ea typeface="+mn-ea"/>
          <a:cs typeface="+mn-cs"/>
        </a:defRPr>
      </a:lvl4pPr>
      <a:lvl5pPr marL="1123109" indent="0" algn="l" defTabSz="816296" rtl="0" eaLnBrk="1" latinLnBrk="0" hangingPunct="1">
        <a:lnSpc>
          <a:spcPts val="1800"/>
        </a:lnSpc>
        <a:spcBef>
          <a:spcPts val="400"/>
        </a:spcBef>
        <a:buFont typeface="Arial" pitchFamily="34" charset="0"/>
        <a:buNone/>
        <a:defRPr sz="1400" b="0" i="0" kern="1200">
          <a:solidFill>
            <a:srgbClr val="8D8C90"/>
          </a:solidFill>
          <a:latin typeface="+mj-lt"/>
          <a:ea typeface="+mn-ea"/>
          <a:cs typeface="+mn-cs"/>
        </a:defRPr>
      </a:lvl5pPr>
      <a:lvl6pPr marL="2244813" indent="-204074" algn="l" defTabSz="816296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52961" indent="-204074" algn="l" defTabSz="816296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61109" indent="-204074" algn="l" defTabSz="816296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69256" indent="-204074" algn="l" defTabSz="816296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8148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6296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24443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32591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40739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48887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57035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65183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611560" y="2067694"/>
            <a:ext cx="7772400" cy="110251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800" b="0" dirty="0" smtClean="0">
                <a:solidFill>
                  <a:prstClr val="white"/>
                </a:solidFill>
              </a:rPr>
              <a:t/>
            </a:r>
            <a:br>
              <a:rPr lang="ru-RU" sz="1800" b="0" dirty="0" smtClean="0">
                <a:solidFill>
                  <a:prstClr val="white"/>
                </a:solidFill>
              </a:rPr>
            </a:br>
            <a:r>
              <a:rPr lang="ru-RU" sz="1800" b="0" dirty="0" smtClean="0">
                <a:solidFill>
                  <a:prstClr val="white"/>
                </a:solidFill>
              </a:rPr>
              <a:t/>
            </a:r>
            <a:br>
              <a:rPr lang="ru-RU" sz="1800" b="0" dirty="0" smtClean="0">
                <a:solidFill>
                  <a:prstClr val="white"/>
                </a:solidFill>
              </a:rPr>
            </a:br>
            <a:r>
              <a:rPr lang="ru-RU" sz="1800" b="0" dirty="0" smtClean="0">
                <a:solidFill>
                  <a:prstClr val="white"/>
                </a:solidFill>
                <a:latin typeface="Arial Narrow" pitchFamily="34" charset="0"/>
              </a:rPr>
              <a:t>УФНС </a:t>
            </a:r>
            <a:r>
              <a:rPr lang="ru-RU" sz="1800" b="0" dirty="0">
                <a:solidFill>
                  <a:prstClr val="white"/>
                </a:solidFill>
                <a:latin typeface="Arial Narrow" pitchFamily="34" charset="0"/>
              </a:rPr>
              <a:t>России по Иркутской области</a:t>
            </a:r>
            <a:r>
              <a:rPr lang="ru-RU" sz="1800" dirty="0" smtClean="0">
                <a:latin typeface="Arial Narrow" pitchFamily="34" charset="0"/>
              </a:rPr>
              <a:t/>
            </a:r>
            <a:br>
              <a:rPr lang="ru-RU" sz="1800" dirty="0" smtClean="0">
                <a:latin typeface="Arial Narrow" pitchFamily="34" charset="0"/>
              </a:rPr>
            </a:br>
            <a:r>
              <a:rPr lang="ru-RU" sz="1800" dirty="0" smtClean="0">
                <a:latin typeface="Arial Narrow" pitchFamily="34" charset="0"/>
              </a:rPr>
              <a:t/>
            </a:r>
            <a:br>
              <a:rPr lang="ru-RU" sz="1800" dirty="0" smtClean="0">
                <a:latin typeface="Arial Narrow" pitchFamily="34" charset="0"/>
              </a:rPr>
            </a:br>
            <a:r>
              <a:rPr lang="ru-RU" sz="1800" dirty="0" smtClean="0">
                <a:latin typeface="Arial Narrow" pitchFamily="34" charset="0"/>
              </a:rPr>
              <a:t/>
            </a:r>
            <a:br>
              <a:rPr lang="ru-RU" sz="1800" dirty="0" smtClean="0">
                <a:latin typeface="Arial Narrow" pitchFamily="34" charset="0"/>
              </a:rPr>
            </a:br>
            <a:r>
              <a:rPr lang="ru-RU" sz="2000" b="0" dirty="0" smtClean="0">
                <a:latin typeface="Arial Narrow" pitchFamily="34" charset="0"/>
              </a:rPr>
              <a:t>Особенности применения </a:t>
            </a:r>
            <a:r>
              <a:rPr lang="ru-RU" sz="2000" b="0" dirty="0">
                <a:latin typeface="Arial Narrow" pitchFamily="34" charset="0"/>
              </a:rPr>
              <a:t>ККТ </a:t>
            </a:r>
            <a:r>
              <a:rPr lang="ru-RU" sz="2000" b="0" dirty="0" smtClean="0">
                <a:latin typeface="Arial Narrow" pitchFamily="34" charset="0"/>
              </a:rPr>
              <a:t/>
            </a:r>
            <a:br>
              <a:rPr lang="ru-RU" sz="2000" b="0" dirty="0" smtClean="0">
                <a:latin typeface="Arial Narrow" pitchFamily="34" charset="0"/>
              </a:rPr>
            </a:br>
            <a:r>
              <a:rPr lang="ru-RU" sz="2000" b="0" dirty="0" smtClean="0">
                <a:latin typeface="Arial Narrow" pitchFamily="34" charset="0"/>
              </a:rPr>
              <a:t>в </a:t>
            </a:r>
            <a:r>
              <a:rPr lang="ru-RU" sz="2000" b="0" dirty="0">
                <a:latin typeface="Arial Narrow" pitchFamily="34" charset="0"/>
              </a:rPr>
              <a:t>сферах розничной торговли и  общественного питания</a:t>
            </a:r>
            <a:r>
              <a:rPr lang="en-US" sz="2000" b="0" dirty="0" smtClean="0">
                <a:latin typeface="Arial Narrow" pitchFamily="34" charset="0"/>
              </a:rPr>
              <a:t/>
            </a:r>
            <a:br>
              <a:rPr lang="en-US" sz="2000" b="0" dirty="0" smtClean="0">
                <a:latin typeface="Arial Narrow" pitchFamily="34" charset="0"/>
              </a:rPr>
            </a:br>
            <a:r>
              <a:rPr lang="ru-RU" sz="2000" b="0" dirty="0" smtClean="0">
                <a:latin typeface="Arial Narrow" pitchFamily="34" charset="0"/>
              </a:rPr>
              <a:t/>
            </a:r>
            <a:br>
              <a:rPr lang="ru-RU" sz="2000" b="0" dirty="0" smtClean="0">
                <a:latin typeface="Arial Narrow" pitchFamily="34" charset="0"/>
              </a:rPr>
            </a:br>
            <a:endParaRPr lang="ru-RU" sz="2000" b="0" dirty="0">
              <a:latin typeface="Arial Narrow" pitchFamily="34" charset="0"/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323528" y="3291830"/>
            <a:ext cx="8532948" cy="1656184"/>
          </a:xfrm>
        </p:spPr>
        <p:txBody>
          <a:bodyPr>
            <a:normAutofit/>
          </a:bodyPr>
          <a:lstStyle/>
          <a:p>
            <a:pPr algn="l"/>
            <a:endParaRPr lang="ru-RU" sz="1800" dirty="0" smtClean="0"/>
          </a:p>
          <a:p>
            <a:pPr algn="l"/>
            <a:endParaRPr lang="ru-RU" sz="1800" dirty="0" smtClean="0"/>
          </a:p>
          <a:p>
            <a:pPr algn="l"/>
            <a:r>
              <a:rPr lang="ru-RU" sz="1800" dirty="0" smtClean="0"/>
              <a:t>                   </a:t>
            </a:r>
            <a:r>
              <a:rPr lang="ru-RU" sz="1800" dirty="0" smtClean="0"/>
              <a:t>                </a:t>
            </a:r>
            <a:r>
              <a:rPr lang="ru-RU" sz="1800" dirty="0" smtClean="0">
                <a:latin typeface="Arial Narrow" pitchFamily="34" charset="0"/>
              </a:rPr>
              <a:t>Начальник  контрольного отдела </a:t>
            </a:r>
            <a:r>
              <a:rPr lang="ru-RU" sz="1800" dirty="0" err="1" smtClean="0">
                <a:latin typeface="Arial Narrow" pitchFamily="34" charset="0"/>
              </a:rPr>
              <a:t>Ю</a:t>
            </a:r>
            <a:r>
              <a:rPr lang="ru-RU" sz="1800" dirty="0" err="1" smtClean="0">
                <a:latin typeface="Arial Narrow" pitchFamily="34" charset="0"/>
              </a:rPr>
              <a:t>.В.Белоусова</a:t>
            </a:r>
            <a:endParaRPr lang="ru-RU" sz="1800" dirty="0">
              <a:latin typeface="Arial Narrow" pitchFamily="34" charset="0"/>
            </a:endParaRPr>
          </a:p>
          <a:p>
            <a:pPr algn="l"/>
            <a:endParaRPr lang="ru-RU" sz="1800" dirty="0" smtClean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4766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3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431" y="463321"/>
            <a:ext cx="7571993" cy="4216861"/>
          </a:xfrm>
        </p:spPr>
      </p:pic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3900539"/>
      </p:ext>
    </p:extLst>
  </p:cSld>
  <p:clrMapOvr>
    <a:masterClrMapping/>
  </p:clrMapOvr>
  <p:transition spd="med">
    <p:split orient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452040061"/>
              </p:ext>
            </p:extLst>
          </p:nvPr>
        </p:nvGraphicFramePr>
        <p:xfrm>
          <a:off x="611560" y="915566"/>
          <a:ext cx="7704856" cy="39080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Заголовок 2"/>
          <p:cNvSpPr>
            <a:spLocks noGrp="1"/>
          </p:cNvSpPr>
          <p:nvPr>
            <p:ph type="title"/>
          </p:nvPr>
        </p:nvSpPr>
        <p:spPr>
          <a:xfrm>
            <a:off x="822637" y="375805"/>
            <a:ext cx="7337192" cy="580928"/>
          </a:xfrm>
        </p:spPr>
        <p:txBody>
          <a:bodyPr>
            <a:normAutofit fontScale="90000"/>
          </a:bodyPr>
          <a:lstStyle/>
          <a:p>
            <a:r>
              <a:rPr lang="ru-RU" sz="2200" dirty="0" smtClean="0">
                <a:latin typeface="Arial" panose="020B0604020202020204" pitchFamily="34" charset="0"/>
              </a:rPr>
              <a:t>Что дает новый порядок</a:t>
            </a:r>
            <a:endParaRPr lang="ru-RU" sz="2200" dirty="0">
              <a:latin typeface="Arial" panose="020B0604020202020204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>
            <a:normAutofit/>
          </a:bodyPr>
          <a:lstStyle/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533650212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6264653"/>
              </p:ext>
            </p:extLst>
          </p:nvPr>
        </p:nvGraphicFramePr>
        <p:xfrm>
          <a:off x="638127" y="771550"/>
          <a:ext cx="7848872" cy="39815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55148"/>
                <a:gridCol w="1393724"/>
              </a:tblGrid>
              <a:tr h="54755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Arial Narrow" pitchFamily="34" charset="0"/>
                        </a:rPr>
                        <a:t>ККТ НЕ ПРИМЕНЯЕТСЯ в зависимости от вида реализуемых товаров (работ,</a:t>
                      </a:r>
                      <a:r>
                        <a:rPr lang="ru-RU" sz="1400" baseline="0" dirty="0" smtClean="0">
                          <a:solidFill>
                            <a:schemeClr val="bg1"/>
                          </a:solidFill>
                          <a:latin typeface="Arial Narrow" pitchFamily="34" charset="0"/>
                        </a:rPr>
                        <a:t> услуг)</a:t>
                      </a:r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Arial Narrow" pitchFamily="34" charset="0"/>
                        </a:rPr>
                        <a:t>, места реализации,</a:t>
                      </a:r>
                      <a:r>
                        <a:rPr lang="ru-RU" sz="1400" baseline="0" dirty="0" smtClean="0">
                          <a:solidFill>
                            <a:schemeClr val="bg1"/>
                          </a:solidFill>
                          <a:latin typeface="Arial Narrow" pitchFamily="34" charset="0"/>
                        </a:rPr>
                        <a:t> применяемого налогового режима </a:t>
                      </a:r>
                      <a:r>
                        <a:rPr lang="ru-RU" sz="1400" baseline="0" dirty="0" err="1" smtClean="0">
                          <a:solidFill>
                            <a:schemeClr val="bg1"/>
                          </a:solidFill>
                          <a:latin typeface="Arial Narrow" pitchFamily="34" charset="0"/>
                        </a:rPr>
                        <a:t>п.п</a:t>
                      </a:r>
                      <a:r>
                        <a:rPr lang="ru-RU" sz="1400" baseline="0" dirty="0" smtClean="0">
                          <a:solidFill>
                            <a:schemeClr val="bg1"/>
                          </a:solidFill>
                          <a:latin typeface="Arial Narrow" pitchFamily="34" charset="0"/>
                        </a:rPr>
                        <a:t>. 1.1</a:t>
                      </a:r>
                      <a:r>
                        <a:rPr lang="ru-RU" sz="1400" baseline="0" dirty="0" smtClean="0">
                          <a:solidFill>
                            <a:schemeClr val="bg1"/>
                          </a:solidFill>
                          <a:latin typeface="Arial Narrow" pitchFamily="34" charset="0"/>
                        </a:rPr>
                        <a:t>, 2, 2,2  ст. 2  Закона 54-ФЗ</a:t>
                      </a:r>
                      <a:endParaRPr lang="ru-RU" sz="1100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68652" marR="68652" marT="25744" marB="25744"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bg1"/>
                          </a:solidFill>
                          <a:latin typeface="Arial Narrow" pitchFamily="34" charset="0"/>
                        </a:rPr>
                        <a:t>ККТ </a:t>
                      </a:r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Arial Narrow" pitchFamily="34" charset="0"/>
                        </a:rPr>
                        <a:t>применяется в автономном режиме</a:t>
                      </a:r>
                      <a:endParaRPr lang="ru-RU" sz="1100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68652" marR="68652" marT="25744" marB="25744"/>
                </a:tc>
              </a:tr>
              <a:tr h="3072771">
                <a:tc>
                  <a:txBody>
                    <a:bodyPr/>
                    <a:lstStyle/>
                    <a:p>
                      <a:pPr marL="285750" marR="0" indent="-285750" algn="just" defTabSz="81016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>
                          <a:tab pos="88900" algn="l"/>
                          <a:tab pos="176213" algn="l"/>
                          <a:tab pos="265113" algn="l"/>
                        </a:tabLst>
                        <a:defRPr/>
                      </a:pPr>
                      <a:r>
                        <a:rPr lang="ru-RU" sz="1250" dirty="0" smtClean="0">
                          <a:latin typeface="Arial Narrow" pitchFamily="34" charset="0"/>
                        </a:rPr>
                        <a:t>продажа</a:t>
                      </a:r>
                      <a:r>
                        <a:rPr lang="ru-RU" sz="1250" baseline="0" dirty="0" smtClean="0">
                          <a:latin typeface="Arial Narrow" pitchFamily="34" charset="0"/>
                        </a:rPr>
                        <a:t> товаров в автоматических устройствах, не питаемых от электроэнергии, при расчетах монетой Банка России;</a:t>
                      </a:r>
                      <a:endParaRPr lang="ru-RU" sz="1250" dirty="0" smtClean="0">
                        <a:latin typeface="Arial Narrow" pitchFamily="34" charset="0"/>
                      </a:endParaRPr>
                    </a:p>
                    <a:p>
                      <a:pPr marL="285750" indent="-285750" algn="just">
                        <a:buFont typeface="Wingdings" pitchFamily="2" charset="2"/>
                        <a:buChar char="ü"/>
                        <a:tabLst>
                          <a:tab pos="88900" algn="l"/>
                          <a:tab pos="176213" algn="l"/>
                          <a:tab pos="265113" algn="l"/>
                        </a:tabLst>
                      </a:pPr>
                      <a:r>
                        <a:rPr lang="ru-RU" sz="1250" baseline="0" dirty="0" smtClean="0">
                          <a:latin typeface="Arial Narrow" pitchFamily="34" charset="0"/>
                        </a:rPr>
                        <a:t>продажа  в киосках газет и журналов*  **;</a:t>
                      </a:r>
                    </a:p>
                    <a:p>
                      <a:pPr marL="285750" indent="-285750" algn="just">
                        <a:buFont typeface="Wingdings" pitchFamily="2" charset="2"/>
                        <a:buChar char="ü"/>
                        <a:tabLst>
                          <a:tab pos="88900" algn="l"/>
                          <a:tab pos="176213" algn="l"/>
                          <a:tab pos="265113" algn="l"/>
                        </a:tabLst>
                      </a:pPr>
                      <a:r>
                        <a:rPr lang="ru-RU" sz="1250" baseline="0" dirty="0" smtClean="0">
                          <a:latin typeface="Arial Narrow" pitchFamily="34" charset="0"/>
                        </a:rPr>
                        <a:t>торговля в киосках мороженым*;</a:t>
                      </a:r>
                    </a:p>
                    <a:p>
                      <a:pPr marL="285750" indent="-285750" algn="just">
                        <a:buFont typeface="Wingdings" pitchFamily="2" charset="2"/>
                        <a:buChar char="ü"/>
                        <a:tabLst>
                          <a:tab pos="88900" algn="l"/>
                          <a:tab pos="176213" algn="l"/>
                          <a:tab pos="265113" algn="l"/>
                        </a:tabLst>
                      </a:pPr>
                      <a:r>
                        <a:rPr lang="ru-RU" sz="1250" baseline="0" dirty="0" smtClean="0">
                          <a:latin typeface="Arial Narrow" pitchFamily="34" charset="0"/>
                        </a:rPr>
                        <a:t>торговля в розлив напитками*, молоком*, питьевой водой;</a:t>
                      </a:r>
                    </a:p>
                    <a:p>
                      <a:pPr marL="285750" indent="-285750" algn="just">
                        <a:buFont typeface="Wingdings" pitchFamily="2" charset="2"/>
                        <a:buChar char="ü"/>
                        <a:tabLst>
                          <a:tab pos="88900" algn="l"/>
                          <a:tab pos="176213" algn="l"/>
                          <a:tab pos="265113" algn="l"/>
                        </a:tabLst>
                      </a:pPr>
                      <a:r>
                        <a:rPr lang="ru-RU" sz="1250" baseline="0" dirty="0" smtClean="0">
                          <a:latin typeface="Arial Narrow" pitchFamily="34" charset="0"/>
                        </a:rPr>
                        <a:t>торговля  из автоцистерн квасом, молоком, растительным маслом, живой рыбой, керосином, сезонная торговля вразвал  овощами*;</a:t>
                      </a:r>
                    </a:p>
                    <a:p>
                      <a:pPr marL="285750" indent="-285750" algn="just">
                        <a:buFont typeface="Wingdings" pitchFamily="2" charset="2"/>
                        <a:buChar char="ü"/>
                        <a:tabLst>
                          <a:tab pos="88900" algn="l"/>
                          <a:tab pos="176213" algn="l"/>
                          <a:tab pos="265113" algn="l"/>
                        </a:tabLst>
                      </a:pPr>
                      <a:r>
                        <a:rPr lang="ru-RU" sz="1250" baseline="0" dirty="0" smtClean="0">
                          <a:latin typeface="Arial Narrow" pitchFamily="34" charset="0"/>
                        </a:rPr>
                        <a:t>торговля на розничных рынках, ярмарках, в выставочных комплексах, и др. территорий (с учетом исключений, установленных законом 54-ФЗ)* **;</a:t>
                      </a:r>
                    </a:p>
                    <a:p>
                      <a:pPr marL="285750" indent="-285750" algn="just">
                        <a:buFont typeface="Wingdings" pitchFamily="2" charset="2"/>
                        <a:buChar char="ü"/>
                        <a:tabLst>
                          <a:tab pos="88900" algn="l"/>
                          <a:tab pos="176213" algn="l"/>
                          <a:tab pos="265113" algn="l"/>
                        </a:tabLst>
                      </a:pPr>
                      <a:r>
                        <a:rPr lang="ru-RU" sz="1250" baseline="0" dirty="0" smtClean="0">
                          <a:latin typeface="Arial Narrow" pitchFamily="34" charset="0"/>
                        </a:rPr>
                        <a:t>разносная торговля с рук тележек, корзин и т.д. (с учетом исключений, установленных Законом 54-ФЗ)* **;</a:t>
                      </a:r>
                    </a:p>
                    <a:p>
                      <a:pPr marL="285750" indent="-285750" algn="just">
                        <a:buFont typeface="Wingdings" pitchFamily="2" charset="2"/>
                        <a:buChar char="ü"/>
                        <a:tabLst>
                          <a:tab pos="88900" algn="l"/>
                          <a:tab pos="176213" algn="l"/>
                          <a:tab pos="265113" algn="l"/>
                        </a:tabLst>
                      </a:pPr>
                      <a:r>
                        <a:rPr lang="ru-RU" sz="1250" baseline="0" dirty="0" smtClean="0">
                          <a:latin typeface="Arial Narrow" pitchFamily="34" charset="0"/>
                        </a:rPr>
                        <a:t>обеспечение питанием обучающихся и работников образовательных организаций*;</a:t>
                      </a:r>
                    </a:p>
                    <a:p>
                      <a:pPr marL="285750" indent="-285750" algn="just">
                        <a:buFont typeface="Wingdings" pitchFamily="2" charset="2"/>
                        <a:buChar char="ü"/>
                        <a:tabLst>
                          <a:tab pos="88900" algn="l"/>
                          <a:tab pos="176213" algn="l"/>
                          <a:tab pos="265113" algn="l"/>
                        </a:tabLst>
                      </a:pPr>
                      <a:r>
                        <a:rPr lang="ru-RU" sz="1250" baseline="0" dirty="0" smtClean="0">
                          <a:latin typeface="Arial Narrow" pitchFamily="34" charset="0"/>
                        </a:rPr>
                        <a:t>торговля в отдаленных или труднодоступных местностях при условии выдачи документа, подтверждающего расчет </a:t>
                      </a:r>
                      <a:r>
                        <a:rPr lang="ru-RU" sz="1250" i="1" baseline="0" dirty="0" smtClean="0">
                          <a:latin typeface="Arial Narrow" pitchFamily="34" charset="0"/>
                        </a:rPr>
                        <a:t>(постановление  Правительства ИО </a:t>
                      </a:r>
                      <a:r>
                        <a:rPr lang="ru-RU" sz="1250" b="0" i="1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29,12</a:t>
                      </a:r>
                      <a:r>
                        <a:rPr lang="en-US" sz="1250" b="0" i="1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.201</a:t>
                      </a:r>
                      <a:r>
                        <a:rPr lang="ru-RU" sz="1250" b="0" i="1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8</a:t>
                      </a:r>
                      <a:r>
                        <a:rPr lang="en-US" sz="1250" b="0" i="1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50" b="0" i="1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№</a:t>
                      </a:r>
                      <a:r>
                        <a:rPr lang="en-US" sz="1250" b="0" i="1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50" b="0" i="1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131</a:t>
                      </a:r>
                      <a:r>
                        <a:rPr lang="en-US" sz="1250" b="0" i="1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-</a:t>
                      </a:r>
                      <a:r>
                        <a:rPr lang="ru-RU" sz="1250" b="0" i="1" u="none" strike="noStrike" kern="1200" baseline="0" dirty="0" err="1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пп</a:t>
                      </a:r>
                      <a:r>
                        <a:rPr lang="ru-RU" sz="1250" b="0" i="1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) </a:t>
                      </a:r>
                      <a:r>
                        <a:rPr lang="ru-RU" sz="1250" baseline="0" dirty="0" smtClean="0">
                          <a:latin typeface="Arial Narrow" pitchFamily="34" charset="0"/>
                        </a:rPr>
                        <a:t>*;</a:t>
                      </a:r>
                    </a:p>
                    <a:p>
                      <a:pPr marL="0" indent="0" algn="just">
                        <a:buFont typeface="Arial" pitchFamily="34" charset="0"/>
                        <a:buNone/>
                        <a:tabLst>
                          <a:tab pos="88900" algn="l"/>
                          <a:tab pos="176213" algn="l"/>
                          <a:tab pos="265113" algn="l"/>
                        </a:tabLst>
                      </a:pPr>
                      <a:r>
                        <a:rPr lang="ru-RU" sz="1250" b="1" baseline="0" dirty="0" smtClean="0">
                          <a:solidFill>
                            <a:srgbClr val="0070C0"/>
                          </a:solidFill>
                          <a:latin typeface="Arial Narrow" pitchFamily="34" charset="0"/>
                        </a:rPr>
                        <a:t>*   за исключением </a:t>
                      </a:r>
                      <a:r>
                        <a:rPr lang="ru-RU" sz="1250" b="1" baseline="0" dirty="0" smtClean="0">
                          <a:solidFill>
                            <a:srgbClr val="0070C0"/>
                          </a:solidFill>
                          <a:latin typeface="Arial Narrow" pitchFamily="34" charset="0"/>
                        </a:rPr>
                        <a:t>торговли </a:t>
                      </a:r>
                      <a:r>
                        <a:rPr lang="ru-RU" sz="1250" b="1" baseline="0" dirty="0" smtClean="0">
                          <a:solidFill>
                            <a:srgbClr val="0070C0"/>
                          </a:solidFill>
                          <a:latin typeface="Arial Narrow" pitchFamily="34" charset="0"/>
                        </a:rPr>
                        <a:t>в автоматических устройствах и торговли подакцизными товарами</a:t>
                      </a:r>
                    </a:p>
                    <a:p>
                      <a:pPr marL="0" indent="0" algn="just">
                        <a:buFont typeface="Arial" pitchFamily="34" charset="0"/>
                        <a:buNone/>
                        <a:tabLst>
                          <a:tab pos="88900" algn="l"/>
                          <a:tab pos="176213" algn="l"/>
                          <a:tab pos="265113" algn="l"/>
                        </a:tabLst>
                      </a:pPr>
                      <a:r>
                        <a:rPr lang="ru-RU" sz="1250" b="1" baseline="0" dirty="0" smtClean="0">
                          <a:solidFill>
                            <a:srgbClr val="0070C0"/>
                          </a:solidFill>
                          <a:latin typeface="Arial Narrow" pitchFamily="34" charset="0"/>
                        </a:rPr>
                        <a:t>** за исключением торговли товарами, подлежащими маркировке</a:t>
                      </a:r>
                    </a:p>
                  </a:txBody>
                  <a:tcPr marL="68652" marR="68652" marT="25744" marB="25744" anchor="ctr"/>
                </a:tc>
                <a:tc>
                  <a:txBody>
                    <a:bodyPr/>
                    <a:lstStyle/>
                    <a:p>
                      <a:pPr marL="0" marR="0" indent="0" algn="just" defTabSz="120880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>
                          <a:tab pos="0" algn="l"/>
                          <a:tab pos="176213" algn="l"/>
                        </a:tabLst>
                        <a:defRPr/>
                      </a:pPr>
                      <a:r>
                        <a:rPr lang="ru-RU" sz="1250" dirty="0" smtClean="0">
                          <a:latin typeface="Arial Narrow" pitchFamily="34" charset="0"/>
                        </a:rPr>
                        <a:t>  в местностях,</a:t>
                      </a:r>
                      <a:r>
                        <a:rPr lang="ru-RU" sz="1250" baseline="0" dirty="0" smtClean="0">
                          <a:latin typeface="Arial Narrow" pitchFamily="34" charset="0"/>
                        </a:rPr>
                        <a:t> удаленных от сетей связи </a:t>
                      </a:r>
                      <a:r>
                        <a:rPr lang="ru-RU" sz="1250" i="1" baseline="0" dirty="0" smtClean="0">
                          <a:latin typeface="Arial Narrow" pitchFamily="34" charset="0"/>
                        </a:rPr>
                        <a:t>(постановление Правительства ИО </a:t>
                      </a:r>
                      <a:r>
                        <a:rPr lang="en-US" sz="1250" b="0" i="1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25.04.2017 </a:t>
                      </a:r>
                      <a:r>
                        <a:rPr lang="ru-RU" sz="1250" b="0" i="1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№ </a:t>
                      </a:r>
                      <a:r>
                        <a:rPr lang="en-US" sz="1250" b="0" i="1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277-</a:t>
                      </a:r>
                      <a:r>
                        <a:rPr lang="ru-RU" sz="1250" b="0" i="1" u="none" strike="noStrike" kern="1200" baseline="0" dirty="0" err="1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пп</a:t>
                      </a:r>
                      <a:r>
                        <a:rPr lang="ru-RU" sz="1250" b="0" i="1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с изменениями);</a:t>
                      </a:r>
                      <a:endParaRPr lang="ru-RU" sz="1250" i="1" dirty="0" smtClean="0">
                        <a:latin typeface="Arial Narrow" pitchFamily="34" charset="0"/>
                      </a:endParaRPr>
                    </a:p>
                    <a:p>
                      <a:pPr marL="0" marR="0" indent="0" algn="just" defTabSz="120880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>
                          <a:tab pos="0" algn="l"/>
                          <a:tab pos="176213" algn="l"/>
                        </a:tabLst>
                        <a:defRPr/>
                      </a:pPr>
                      <a:r>
                        <a:rPr lang="ru-RU" sz="1250" dirty="0" smtClean="0">
                          <a:latin typeface="Arial Narrow" pitchFamily="34" charset="0"/>
                        </a:rPr>
                        <a:t>  на территории военных объектов, объектов органов ФСБ, государственной охраны или внешней разведки.</a:t>
                      </a:r>
                    </a:p>
                    <a:p>
                      <a:pPr marL="0" marR="0" indent="0" algn="just" defTabSz="120880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76213" algn="l"/>
                        </a:tabLst>
                        <a:defRPr/>
                      </a:pPr>
                      <a:endParaRPr lang="ru-RU" sz="1250" b="0" i="0" u="none" strike="noStrike" kern="1200" baseline="0" dirty="0" smtClean="0">
                        <a:solidFill>
                          <a:schemeClr val="dk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  <a:p>
                      <a:pPr marL="0" indent="0" algn="just">
                        <a:tabLst>
                          <a:tab pos="176213" algn="l"/>
                        </a:tabLst>
                      </a:pPr>
                      <a:endParaRPr lang="ru-RU" sz="1300" dirty="0">
                        <a:latin typeface="Arial Narrow" pitchFamily="34" charset="0"/>
                      </a:endParaRPr>
                    </a:p>
                  </a:txBody>
                  <a:tcPr marL="68652" marR="68652" marT="25744" marB="25744"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69304" y="123478"/>
            <a:ext cx="7947160" cy="492772"/>
          </a:xfrm>
          <a:prstGeom prst="rect">
            <a:avLst/>
          </a:prstGeom>
          <a:noFill/>
        </p:spPr>
        <p:txBody>
          <a:bodyPr wrap="square" lIns="61285" tIns="30643" rIns="61285" bIns="30643" rtlCol="0">
            <a:spAutoFit/>
          </a:bodyPr>
          <a:lstStyle/>
          <a:p>
            <a:pPr algn="ctr"/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ОСВОБОЖДЕНЫ </a:t>
            </a: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от применения </a:t>
            </a: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ККТ или передачи данных в ФНС России  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(статья 2 Федерального закона №54-ФЗ</a:t>
            </a: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) применительно к розничной торговле и общественному питанию</a:t>
            </a:r>
            <a:endParaRPr lang="ru-RU" sz="1400" b="1" dirty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6151347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5978" y="367905"/>
            <a:ext cx="8328021" cy="832247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</a:rPr>
              <a:t>Перечень непродовольственных </a:t>
            </a:r>
            <a:r>
              <a:rPr lang="ru-RU" sz="1400" dirty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</a:rPr>
              <a:t>товаров, при торговле которыми на розничных рынках, ярмарках, в выставочных комплексах, а также на других территориях, отведенных для осуществления торговли, организации и индивидуальные предприниматели обязаны осуществлять расчеты с применением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</a:rPr>
              <a:t>ККТ </a:t>
            </a:r>
            <a:r>
              <a:rPr lang="ru-RU" sz="1400" i="1" dirty="0" smtClean="0">
                <a:latin typeface="Arial Narrow" pitchFamily="34" charset="0"/>
              </a:rPr>
              <a:t>(</a:t>
            </a:r>
            <a:r>
              <a:rPr lang="ru-RU" sz="1400" i="1" dirty="0">
                <a:latin typeface="Arial Narrow" pitchFamily="34" charset="0"/>
              </a:rPr>
              <a:t>Распоряжение Правительства РФ от 14 апреля 2017 г. № 698-р </a:t>
            </a:r>
            <a:r>
              <a:rPr lang="ru-RU" sz="1400" i="1" dirty="0" smtClean="0">
                <a:latin typeface="Arial Narrow" pitchFamily="34" charset="0"/>
              </a:rPr>
              <a:t>)</a:t>
            </a:r>
            <a:r>
              <a:rPr lang="ru-RU" sz="1400" i="1" dirty="0"/>
              <a:t/>
            </a:r>
            <a:br>
              <a:rPr lang="ru-RU" sz="1400" i="1" dirty="0"/>
            </a:br>
            <a:endParaRPr lang="ru-RU" sz="140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203598"/>
            <a:ext cx="7848872" cy="3626643"/>
          </a:xfrm>
        </p:spPr>
        <p:txBody>
          <a:bodyPr/>
          <a:lstStyle/>
          <a:p>
            <a:pPr marL="0" indent="0" algn="just">
              <a:buNone/>
            </a:pPr>
            <a:r>
              <a:rPr lang="ru-RU" sz="1500" dirty="0">
                <a:latin typeface="Arial Narrow" pitchFamily="34" charset="0"/>
              </a:rPr>
              <a:t>Ковры и ковровые изделия; одежда, кроме белья нательного, платков носовых из текстильных материалов, кроме трикотажных или вязаных; изделия чулочно-носочные трикотажные или вязаные; кожа и изделия из кожи, кроме деталей обуви из кожи, вкладных стелек, подпяточников и аналогичных изделий, гетр, гамаш и аналогичных изделий и их деталей; древесина и изделия из дерева и пробки, изделия из соломки и материалов для плетения, кроме принадлежностей столовых и кухонных деревянных и изделий корзиночных и плетеных; вещества химические и продукты химические;  средства лекарственные и материалы, применяемые в медицинских целях; изделия резиновые и пластмассовые; продукты минеральные неметаллические прочие; оборудование компьютерное, электронное и оптическое, оборудование электрическое; машины и оборудование, не включенные в другие группировки; средства автотранспортные, прицепы и полуприцепы; средства транспортные и оборудование, прочие; мебель; инструменты музыкальные; товары спортивные, кроме предметов снаряжения рыболовных снастей и удилищ, приманок искусственных и предметов  их оснащения; приспособления ортопедические</a:t>
            </a:r>
          </a:p>
          <a:p>
            <a:endParaRPr lang="ru-RU" sz="150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9181294"/>
      </p:ext>
    </p:extLst>
  </p:cSld>
  <p:clrMapOvr>
    <a:masterClrMapping/>
  </p:clrMapOvr>
  <p:transition spd="med">
    <p:split orient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1150629409"/>
              </p:ext>
            </p:extLst>
          </p:nvPr>
        </p:nvGraphicFramePr>
        <p:xfrm>
          <a:off x="467544" y="852851"/>
          <a:ext cx="7835047" cy="3519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885767" y="411510"/>
            <a:ext cx="74168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rgbClr val="FF0000"/>
                </a:solidFill>
                <a:latin typeface="Arial Narrow" pitchFamily="34" charset="0"/>
              </a:rPr>
              <a:t>Необходимо учесть в 2021 году:</a:t>
            </a:r>
            <a:endParaRPr lang="ru-RU" sz="2000" dirty="0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9552" y="4307895"/>
            <a:ext cx="7704856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50" b="1" dirty="0" smtClean="0">
                <a:solidFill>
                  <a:srgbClr val="0070C0"/>
                </a:solidFill>
                <a:latin typeface="Arial Narrow" pitchFamily="34" charset="0"/>
              </a:rPr>
              <a:t>*</a:t>
            </a:r>
            <a:r>
              <a:rPr lang="ru-RU" sz="1150" dirty="0" smtClean="0">
                <a:solidFill>
                  <a:srgbClr val="0070C0"/>
                </a:solidFill>
                <a:latin typeface="Arial Narrow" pitchFamily="34" charset="0"/>
              </a:rPr>
              <a:t> При этом следует учитывать, что ФН ККТ, </a:t>
            </a:r>
            <a:r>
              <a:rPr lang="ru-RU" sz="1150" dirty="0">
                <a:solidFill>
                  <a:srgbClr val="0070C0"/>
                </a:solidFill>
                <a:latin typeface="Arial Narrow" pitchFamily="34" charset="0"/>
              </a:rPr>
              <a:t>зарегистрированной </a:t>
            </a:r>
            <a:r>
              <a:rPr lang="ru-RU" sz="1150" dirty="0" smtClean="0">
                <a:solidFill>
                  <a:srgbClr val="0070C0"/>
                </a:solidFill>
                <a:latin typeface="Arial Narrow" pitchFamily="34" charset="0"/>
              </a:rPr>
              <a:t> с </a:t>
            </a:r>
            <a:r>
              <a:rPr lang="ru-RU" sz="1150" dirty="0">
                <a:solidFill>
                  <a:srgbClr val="0070C0"/>
                </a:solidFill>
                <a:latin typeface="Arial Narrow" pitchFamily="34" charset="0"/>
              </a:rPr>
              <a:t>этим </a:t>
            </a:r>
            <a:r>
              <a:rPr lang="ru-RU" sz="1150" dirty="0" smtClean="0">
                <a:solidFill>
                  <a:srgbClr val="0070C0"/>
                </a:solidFill>
                <a:latin typeface="Arial Narrow" pitchFamily="34" charset="0"/>
              </a:rPr>
              <a:t>ФН </a:t>
            </a:r>
            <a:r>
              <a:rPr lang="ru-RU" sz="1150" dirty="0">
                <a:solidFill>
                  <a:srgbClr val="0070C0"/>
                </a:solidFill>
                <a:latin typeface="Arial Narrow" pitchFamily="34" charset="0"/>
              </a:rPr>
              <a:t>в установленном порядке, </a:t>
            </a:r>
            <a:r>
              <a:rPr lang="ru-RU" sz="1150" dirty="0" smtClean="0">
                <a:solidFill>
                  <a:srgbClr val="0070C0"/>
                </a:solidFill>
                <a:latin typeface="Arial Narrow" pitchFamily="34" charset="0"/>
              </a:rPr>
              <a:t>применяется пользователем </a:t>
            </a:r>
            <a:r>
              <a:rPr lang="ru-RU" sz="1150" dirty="0">
                <a:solidFill>
                  <a:srgbClr val="0070C0"/>
                </a:solidFill>
                <a:latin typeface="Arial Narrow" pitchFamily="34" charset="0"/>
              </a:rPr>
              <a:t>в такой </a:t>
            </a:r>
            <a:r>
              <a:rPr lang="ru-RU" sz="1150" dirty="0" smtClean="0">
                <a:solidFill>
                  <a:srgbClr val="0070C0"/>
                </a:solidFill>
                <a:latin typeface="Arial Narrow" pitchFamily="34" charset="0"/>
              </a:rPr>
              <a:t>ККТ </a:t>
            </a:r>
            <a:r>
              <a:rPr lang="ru-RU" sz="1150" dirty="0">
                <a:solidFill>
                  <a:srgbClr val="0070C0"/>
                </a:solidFill>
                <a:latin typeface="Arial Narrow" pitchFamily="34" charset="0"/>
              </a:rPr>
              <a:t>до окончания срока действия его ключей фискального </a:t>
            </a:r>
            <a:r>
              <a:rPr lang="ru-RU" sz="1150" dirty="0" smtClean="0">
                <a:solidFill>
                  <a:srgbClr val="0070C0"/>
                </a:solidFill>
                <a:latin typeface="Arial Narrow" pitchFamily="34" charset="0"/>
              </a:rPr>
              <a:t>признака (п. 8.1 ст. 1.2 Закона 54-ФЗ).</a:t>
            </a:r>
            <a:endParaRPr lang="ru-RU" sz="1150" dirty="0">
              <a:solidFill>
                <a:srgbClr val="0070C0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227049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9228666"/>
              </p:ext>
            </p:extLst>
          </p:nvPr>
        </p:nvGraphicFramePr>
        <p:xfrm>
          <a:off x="660400" y="239565"/>
          <a:ext cx="7782560" cy="46101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03688"/>
                <a:gridCol w="3078872"/>
              </a:tblGrid>
              <a:tr h="23207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itchFamily="34" charset="0"/>
                        </a:rPr>
                        <a:t>Нарушение</a:t>
                      </a:r>
                      <a:endParaRPr lang="ru-RU" sz="14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37778" marR="3777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itchFamily="34" charset="0"/>
                        </a:rPr>
                        <a:t>Ответственность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778" marR="37778" marT="0" marB="0"/>
                </a:tc>
              </a:tr>
              <a:tr h="1011187"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100" b="0" dirty="0">
                          <a:effectLst/>
                          <a:latin typeface="Arial Narrow" pitchFamily="34" charset="0"/>
                        </a:rPr>
                        <a:t>Неприменение ККТ в случаях, когда организация или ИП обязаны применять ККТ  (ч. 2 ст. 14.5 КоАП РФ)</a:t>
                      </a:r>
                      <a:endParaRPr lang="ru-RU" sz="1100" b="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37778" marR="37778" marT="0" marB="0"/>
                </a:tc>
                <a:tc>
                  <a:txBody>
                    <a:bodyPr/>
                    <a:lstStyle/>
                    <a:p>
                      <a:pPr marL="176213" marR="0" lvl="0" indent="-176213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76213" algn="l"/>
                          <a:tab pos="228600" algn="l"/>
                        </a:tabLst>
                      </a:pPr>
                      <a:r>
                        <a:rPr lang="ru-RU" sz="1100" dirty="0">
                          <a:effectLst/>
                          <a:latin typeface="Arial Narrow" pitchFamily="34" charset="0"/>
                        </a:rPr>
                        <a:t>Для </a:t>
                      </a:r>
                      <a:r>
                        <a:rPr lang="ru-RU" sz="1100" dirty="0" smtClean="0">
                          <a:effectLst/>
                          <a:latin typeface="Arial Narrow" pitchFamily="34" charset="0"/>
                        </a:rPr>
                        <a:t> ДЛ и </a:t>
                      </a:r>
                      <a:r>
                        <a:rPr lang="ru-RU" sz="1100" dirty="0">
                          <a:effectLst/>
                          <a:latin typeface="Arial Narrow" pitchFamily="34" charset="0"/>
                        </a:rPr>
                        <a:t>ИП – штраф от  </a:t>
                      </a:r>
                      <a:r>
                        <a:rPr lang="ru-RU" sz="1400" b="1" dirty="0">
                          <a:effectLst/>
                          <a:latin typeface="Arial Narrow" pitchFamily="34" charset="0"/>
                        </a:rPr>
                        <a:t>¼</a:t>
                      </a:r>
                      <a:r>
                        <a:rPr lang="ru-RU" sz="1100" dirty="0">
                          <a:effectLst/>
                          <a:latin typeface="Arial Narrow" pitchFamily="34" charset="0"/>
                        </a:rPr>
                        <a:t> до </a:t>
                      </a:r>
                      <a:r>
                        <a:rPr lang="ru-RU" sz="1400" b="1" dirty="0">
                          <a:effectLst/>
                          <a:latin typeface="Arial Narrow" pitchFamily="34" charset="0"/>
                        </a:rPr>
                        <a:t>½</a:t>
                      </a:r>
                      <a:r>
                        <a:rPr lang="ru-RU" sz="1100" dirty="0">
                          <a:effectLst/>
                          <a:latin typeface="Arial Narrow" pitchFamily="34" charset="0"/>
                        </a:rPr>
                        <a:t>  суммы расчета без применения ККТ, но </a:t>
                      </a:r>
                      <a:r>
                        <a:rPr lang="ru-RU" sz="1100" b="1" dirty="0">
                          <a:effectLst/>
                          <a:latin typeface="Arial Narrow" pitchFamily="34" charset="0"/>
                        </a:rPr>
                        <a:t>не менее  10  тыс.  рублей</a:t>
                      </a:r>
                    </a:p>
                    <a:p>
                      <a:pPr marL="176213" marR="0" lvl="0" indent="-176213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37160" algn="l"/>
                          <a:tab pos="228600" algn="l"/>
                        </a:tabLst>
                      </a:pPr>
                      <a:r>
                        <a:rPr lang="ru-RU" sz="1100" dirty="0">
                          <a:effectLst/>
                          <a:latin typeface="Arial Narrow" pitchFamily="34" charset="0"/>
                        </a:rPr>
                        <a:t>Для </a:t>
                      </a:r>
                      <a:r>
                        <a:rPr lang="ru-RU" sz="1100" dirty="0" smtClean="0">
                          <a:effectLst/>
                          <a:latin typeface="Arial Narrow" pitchFamily="34" charset="0"/>
                        </a:rPr>
                        <a:t>ЮЛ </a:t>
                      </a:r>
                      <a:r>
                        <a:rPr lang="ru-RU" sz="1100" dirty="0">
                          <a:effectLst/>
                          <a:latin typeface="Arial Narrow" pitchFamily="34" charset="0"/>
                        </a:rPr>
                        <a:t>– штраф от </a:t>
                      </a:r>
                      <a:r>
                        <a:rPr lang="ru-RU" sz="1400" b="1" dirty="0">
                          <a:effectLst/>
                          <a:latin typeface="Arial Narrow" pitchFamily="34" charset="0"/>
                        </a:rPr>
                        <a:t>¾ </a:t>
                      </a:r>
                      <a:r>
                        <a:rPr lang="ru-RU" sz="1100" dirty="0">
                          <a:effectLst/>
                          <a:latin typeface="Arial Narrow" pitchFamily="34" charset="0"/>
                        </a:rPr>
                        <a:t> до </a:t>
                      </a:r>
                      <a:r>
                        <a:rPr lang="ru-RU" sz="1100" b="1" dirty="0">
                          <a:effectLst/>
                          <a:latin typeface="Arial Narrow" pitchFamily="34" charset="0"/>
                        </a:rPr>
                        <a:t>одной</a:t>
                      </a:r>
                      <a:r>
                        <a:rPr lang="ru-RU" sz="1100" dirty="0">
                          <a:effectLst/>
                          <a:latin typeface="Arial Narrow" pitchFamily="34" charset="0"/>
                        </a:rPr>
                        <a:t>  суммы расчета, но </a:t>
                      </a:r>
                      <a:r>
                        <a:rPr lang="ru-RU" sz="1100" b="1" dirty="0">
                          <a:effectLst/>
                          <a:latin typeface="Arial Narrow" pitchFamily="34" charset="0"/>
                        </a:rPr>
                        <a:t>не менее 30  тыс.  рублей</a:t>
                      </a:r>
                      <a:endParaRPr lang="ru-RU" sz="1100" b="1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37778" marR="37778" marT="0" marB="0" anchor="ctr"/>
                </a:tc>
              </a:tr>
              <a:tr h="911726"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100" b="0" dirty="0">
                          <a:effectLst/>
                          <a:latin typeface="Arial Narrow" pitchFamily="34" charset="0"/>
                        </a:rPr>
                        <a:t>Повторное* неприменение ККТ организацией или ИП, обязанными применять </a:t>
                      </a:r>
                      <a:r>
                        <a:rPr lang="ru-RU" sz="1100" b="0" dirty="0" smtClean="0">
                          <a:effectLst/>
                          <a:latin typeface="Arial Narrow" pitchFamily="34" charset="0"/>
                        </a:rPr>
                        <a:t>ККТ, </a:t>
                      </a:r>
                      <a:r>
                        <a:rPr lang="ru-RU" sz="1100" b="0" dirty="0">
                          <a:effectLst/>
                          <a:latin typeface="Arial Narrow" pitchFamily="34" charset="0"/>
                        </a:rPr>
                        <a:t>в случае, если сумма расчетов без применения ККТ составила, в том числе в совокупности, 1 млн.  рублей и более (ч. 3 ст. 14.5 КоАП )</a:t>
                      </a:r>
                      <a:endParaRPr lang="ru-RU" sz="1100" b="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37778" marR="37778" marT="0" marB="0"/>
                </a:tc>
                <a:tc>
                  <a:txBody>
                    <a:bodyPr/>
                    <a:lstStyle/>
                    <a:p>
                      <a:pPr marL="176213" marR="0" lvl="0" indent="-176213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52400" algn="l"/>
                          <a:tab pos="228600" algn="l"/>
                        </a:tabLst>
                      </a:pPr>
                      <a:r>
                        <a:rPr lang="ru-RU" sz="1100" dirty="0">
                          <a:effectLst/>
                          <a:latin typeface="Arial Narrow" pitchFamily="34" charset="0"/>
                        </a:rPr>
                        <a:t>Для </a:t>
                      </a:r>
                      <a:r>
                        <a:rPr lang="ru-RU" sz="1100" dirty="0" smtClean="0">
                          <a:effectLst/>
                          <a:latin typeface="Arial Narrow" pitchFamily="34" charset="0"/>
                        </a:rPr>
                        <a:t>ДЛ </a:t>
                      </a:r>
                      <a:r>
                        <a:rPr lang="ru-RU" sz="1100" dirty="0">
                          <a:effectLst/>
                          <a:latin typeface="Arial Narrow" pitchFamily="34" charset="0"/>
                        </a:rPr>
                        <a:t>– </a:t>
                      </a:r>
                      <a:r>
                        <a:rPr lang="ru-RU" sz="1100" b="1" dirty="0">
                          <a:effectLst/>
                          <a:latin typeface="Arial Narrow" pitchFamily="34" charset="0"/>
                        </a:rPr>
                        <a:t>дисквалификация</a:t>
                      </a:r>
                      <a:r>
                        <a:rPr lang="ru-RU" sz="1100" dirty="0">
                          <a:effectLst/>
                          <a:latin typeface="Arial Narrow" pitchFamily="34" charset="0"/>
                        </a:rPr>
                        <a:t> на срок от  1 года до 2 лет</a:t>
                      </a:r>
                    </a:p>
                    <a:p>
                      <a:pPr marL="176213" marR="0" lvl="0" indent="-176213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52400" algn="l"/>
                          <a:tab pos="228600" algn="l"/>
                        </a:tabLst>
                      </a:pPr>
                      <a:r>
                        <a:rPr lang="ru-RU" sz="1100" dirty="0">
                          <a:effectLst/>
                          <a:latin typeface="Arial Narrow" pitchFamily="34" charset="0"/>
                        </a:rPr>
                        <a:t>Для </a:t>
                      </a:r>
                      <a:r>
                        <a:rPr lang="ru-RU" sz="1100" dirty="0" smtClean="0">
                          <a:effectLst/>
                          <a:latin typeface="Arial Narrow" pitchFamily="34" charset="0"/>
                        </a:rPr>
                        <a:t>ЮЛ </a:t>
                      </a:r>
                      <a:r>
                        <a:rPr lang="ru-RU" sz="1100" dirty="0">
                          <a:effectLst/>
                          <a:latin typeface="Arial Narrow" pitchFamily="34" charset="0"/>
                        </a:rPr>
                        <a:t>и ИП — </a:t>
                      </a:r>
                      <a:r>
                        <a:rPr lang="ru-RU" sz="1100" b="1" dirty="0">
                          <a:effectLst/>
                          <a:latin typeface="Arial Narrow" pitchFamily="34" charset="0"/>
                        </a:rPr>
                        <a:t>административное приостановление деятельности </a:t>
                      </a:r>
                      <a:r>
                        <a:rPr lang="ru-RU" sz="1100" dirty="0">
                          <a:effectLst/>
                          <a:latin typeface="Arial Narrow" pitchFamily="34" charset="0"/>
                        </a:rPr>
                        <a:t>на срок до 90 суток</a:t>
                      </a:r>
                      <a:endParaRPr lang="ru-RU" sz="11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37778" marR="37778" marT="0" marB="0" anchor="ctr"/>
                </a:tc>
              </a:tr>
              <a:tr h="729381"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100" b="0" dirty="0">
                          <a:effectLst/>
                          <a:latin typeface="Arial Narrow" pitchFamily="34" charset="0"/>
                        </a:rPr>
                        <a:t>Применение ККТ, которая не соответствует установленным требованиям, либо применение ККТ с нарушением установленных порядка регистрации ККТ, порядка, сроков и условий ее перерегистрации, порядка и условий ее применения (ч. 4 ст. 14.5 КоАП </a:t>
                      </a:r>
                      <a:r>
                        <a:rPr lang="ru-RU" sz="1100" b="0" dirty="0" smtClean="0">
                          <a:effectLst/>
                          <a:latin typeface="Arial Narrow" pitchFamily="34" charset="0"/>
                        </a:rPr>
                        <a:t>)</a:t>
                      </a:r>
                      <a:endParaRPr lang="ru-RU" sz="1100" b="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37778" marR="37778" marT="0" marB="0"/>
                </a:tc>
                <a:tc rowSpan="2">
                  <a:txBody>
                    <a:bodyPr/>
                    <a:lstStyle/>
                    <a:p>
                      <a:pPr marL="176213" marR="0" lvl="0" indent="-176213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02870" algn="l"/>
                          <a:tab pos="228600" algn="l"/>
                        </a:tabLst>
                      </a:pPr>
                      <a:r>
                        <a:rPr lang="ru-RU" sz="1100" dirty="0">
                          <a:effectLst/>
                          <a:latin typeface="Arial Narrow" pitchFamily="34" charset="0"/>
                        </a:rPr>
                        <a:t>Для </a:t>
                      </a:r>
                      <a:r>
                        <a:rPr lang="ru-RU" sz="1100" dirty="0" smtClean="0">
                          <a:effectLst/>
                          <a:latin typeface="Arial Narrow" pitchFamily="34" charset="0"/>
                        </a:rPr>
                        <a:t>ДЛ и </a:t>
                      </a:r>
                      <a:r>
                        <a:rPr lang="ru-RU" sz="1100" dirty="0">
                          <a:effectLst/>
                          <a:latin typeface="Arial Narrow" pitchFamily="34" charset="0"/>
                        </a:rPr>
                        <a:t>ИП – </a:t>
                      </a:r>
                      <a:r>
                        <a:rPr lang="ru-RU" sz="1100" b="1" dirty="0">
                          <a:effectLst/>
                          <a:latin typeface="Arial Narrow" pitchFamily="34" charset="0"/>
                        </a:rPr>
                        <a:t>предупреждение</a:t>
                      </a:r>
                      <a:r>
                        <a:rPr lang="ru-RU" sz="1100" dirty="0">
                          <a:effectLst/>
                          <a:latin typeface="Arial Narrow" pitchFamily="34" charset="0"/>
                        </a:rPr>
                        <a:t> или штраф от </a:t>
                      </a:r>
                      <a:r>
                        <a:rPr lang="ru-RU" sz="1100" b="1" dirty="0" smtClean="0">
                          <a:effectLst/>
                          <a:latin typeface="Arial Narrow" pitchFamily="34" charset="0"/>
                        </a:rPr>
                        <a:t>1,5 тыс. рублей</a:t>
                      </a:r>
                      <a:r>
                        <a:rPr lang="ru-RU" sz="1100" dirty="0" smtClean="0"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dirty="0">
                          <a:effectLst/>
                          <a:latin typeface="Arial Narrow" pitchFamily="34" charset="0"/>
                        </a:rPr>
                        <a:t>до </a:t>
                      </a:r>
                      <a:r>
                        <a:rPr lang="ru-RU" sz="1100" b="1" dirty="0">
                          <a:effectLst/>
                          <a:latin typeface="Arial Narrow" pitchFamily="34" charset="0"/>
                        </a:rPr>
                        <a:t>3  тыс.  рублей</a:t>
                      </a:r>
                      <a:r>
                        <a:rPr lang="ru-RU" sz="1100" dirty="0">
                          <a:effectLst/>
                          <a:latin typeface="Arial Narrow" pitchFamily="34" charset="0"/>
                        </a:rPr>
                        <a:t>.</a:t>
                      </a:r>
                    </a:p>
                    <a:p>
                      <a:pPr marL="176213" marR="0" indent="-176213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02870" algn="l"/>
                          <a:tab pos="228600" algn="l"/>
                        </a:tabLst>
                      </a:pPr>
                      <a:r>
                        <a:rPr lang="ru-RU" sz="1100" dirty="0">
                          <a:effectLst/>
                          <a:latin typeface="Arial Narrow" pitchFamily="34" charset="0"/>
                        </a:rPr>
                        <a:t> </a:t>
                      </a:r>
                    </a:p>
                    <a:p>
                      <a:pPr marL="176213" marR="0" lvl="0" indent="-176213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02870" algn="l"/>
                          <a:tab pos="228600" algn="l"/>
                        </a:tabLst>
                      </a:pPr>
                      <a:r>
                        <a:rPr lang="ru-RU" sz="1100" dirty="0">
                          <a:effectLst/>
                          <a:latin typeface="Arial Narrow" pitchFamily="34" charset="0"/>
                        </a:rPr>
                        <a:t>Для </a:t>
                      </a:r>
                      <a:r>
                        <a:rPr lang="ru-RU" sz="1100" dirty="0" smtClean="0">
                          <a:effectLst/>
                          <a:latin typeface="Arial Narrow" pitchFamily="34" charset="0"/>
                        </a:rPr>
                        <a:t>ЮЛ </a:t>
                      </a:r>
                      <a:r>
                        <a:rPr lang="ru-RU" sz="1100" dirty="0">
                          <a:effectLst/>
                          <a:latin typeface="Arial Narrow" pitchFamily="34" charset="0"/>
                        </a:rPr>
                        <a:t>– </a:t>
                      </a:r>
                      <a:r>
                        <a:rPr lang="ru-RU" sz="1100" b="1" dirty="0">
                          <a:effectLst/>
                          <a:latin typeface="Arial Narrow" pitchFamily="34" charset="0"/>
                        </a:rPr>
                        <a:t>предупреждение</a:t>
                      </a:r>
                      <a:r>
                        <a:rPr lang="ru-RU" sz="1100" dirty="0">
                          <a:effectLst/>
                          <a:latin typeface="Arial Narrow" pitchFamily="34" charset="0"/>
                        </a:rPr>
                        <a:t> или штраф от </a:t>
                      </a:r>
                      <a:r>
                        <a:rPr lang="ru-RU" sz="1100" b="1" dirty="0">
                          <a:effectLst/>
                          <a:latin typeface="Arial Narrow" pitchFamily="34" charset="0"/>
                        </a:rPr>
                        <a:t>5  тыс.  рублей</a:t>
                      </a:r>
                      <a:r>
                        <a:rPr lang="ru-RU" sz="1100" dirty="0">
                          <a:effectLst/>
                          <a:latin typeface="Arial Narrow" pitchFamily="34" charset="0"/>
                        </a:rPr>
                        <a:t> до </a:t>
                      </a:r>
                      <a:r>
                        <a:rPr lang="ru-RU" sz="1100" b="1" dirty="0">
                          <a:effectLst/>
                          <a:latin typeface="Arial Narrow" pitchFamily="34" charset="0"/>
                        </a:rPr>
                        <a:t>10  тыс.  рублей</a:t>
                      </a:r>
                      <a:endParaRPr lang="ru-RU" sz="1100" b="1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37778" marR="37778" marT="0" marB="0" anchor="ctr">
                    <a:solidFill>
                      <a:schemeClr val="accent1">
                        <a:tint val="40000"/>
                        <a:alpha val="84000"/>
                      </a:schemeClr>
                    </a:solidFill>
                  </a:tcPr>
                </a:tc>
              </a:tr>
              <a:tr h="729381"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100" b="0" dirty="0">
                          <a:effectLst/>
                          <a:latin typeface="Arial Narrow" pitchFamily="34" charset="0"/>
                        </a:rPr>
                        <a:t>Непредставление </a:t>
                      </a:r>
                      <a:r>
                        <a:rPr lang="ru-RU" sz="1100" b="0" dirty="0" smtClean="0">
                          <a:effectLst/>
                          <a:latin typeface="Arial Narrow" pitchFamily="34" charset="0"/>
                        </a:rPr>
                        <a:t>в </a:t>
                      </a:r>
                      <a:r>
                        <a:rPr lang="ru-RU" sz="1100" b="0" dirty="0">
                          <a:effectLst/>
                          <a:latin typeface="Arial Narrow" pitchFamily="34" charset="0"/>
                        </a:rPr>
                        <a:t>случаях, предусмотренных Федеральным законом от 22.05.2003 № 54-ФЗ, информации и документов по запросам налоговых органов или представление таких информации и документов с нарушением установленных сроков (ч. 5 ст. 14.5 КоАП РФ)</a:t>
                      </a:r>
                      <a:endParaRPr lang="ru-RU" sz="1100" b="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37778" marR="37778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11726"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100" b="0" dirty="0" err="1">
                          <a:effectLst/>
                          <a:latin typeface="Arial Narrow" pitchFamily="34" charset="0"/>
                        </a:rPr>
                        <a:t>Ненаправление</a:t>
                      </a:r>
                      <a:r>
                        <a:rPr lang="ru-RU" sz="1100" b="0" dirty="0"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b="0" dirty="0" smtClean="0">
                          <a:effectLst/>
                          <a:latin typeface="Arial Narrow" pitchFamily="34" charset="0"/>
                        </a:rPr>
                        <a:t>при </a:t>
                      </a:r>
                      <a:r>
                        <a:rPr lang="ru-RU" sz="1100" b="0" dirty="0">
                          <a:effectLst/>
                          <a:latin typeface="Arial Narrow" pitchFamily="34" charset="0"/>
                        </a:rPr>
                        <a:t>применении ККТ покупателю (клиенту) кассового чека или БСО в электронной форме либо </a:t>
                      </a:r>
                      <a:r>
                        <a:rPr lang="ru-RU" sz="1100" b="0" dirty="0" err="1">
                          <a:effectLst/>
                          <a:latin typeface="Arial Narrow" pitchFamily="34" charset="0"/>
                        </a:rPr>
                        <a:t>непередача</a:t>
                      </a:r>
                      <a:r>
                        <a:rPr lang="ru-RU" sz="1100" b="0" dirty="0">
                          <a:effectLst/>
                          <a:latin typeface="Arial Narrow" pitchFamily="34" charset="0"/>
                        </a:rPr>
                        <a:t> указанных документов на бумажном носителе покупателю (клиенту) по его требованию в случаях, предусмотренных Федеральным </a:t>
                      </a:r>
                      <a:r>
                        <a:rPr lang="ru-RU" sz="1100" b="0" dirty="0" smtClean="0">
                          <a:effectLst/>
                          <a:latin typeface="Arial Narrow" pitchFamily="34" charset="0"/>
                        </a:rPr>
                        <a:t>законом  (ч. 6 ст. 14.5 КоАП)</a:t>
                      </a:r>
                      <a:endParaRPr lang="ru-RU" sz="1100" b="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37778" marR="37778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06363" algn="l"/>
                          <a:tab pos="176213" algn="l"/>
                          <a:tab pos="228600" algn="l"/>
                        </a:tabLst>
                      </a:pPr>
                      <a:r>
                        <a:rPr lang="ru-RU" sz="1100" dirty="0">
                          <a:effectLst/>
                          <a:latin typeface="Arial Narrow" pitchFamily="34" charset="0"/>
                        </a:rPr>
                        <a:t>Для </a:t>
                      </a:r>
                      <a:r>
                        <a:rPr lang="ru-RU" sz="1100" dirty="0" smtClean="0">
                          <a:effectLst/>
                          <a:latin typeface="Arial Narrow" pitchFamily="34" charset="0"/>
                        </a:rPr>
                        <a:t>ДЛ и </a:t>
                      </a:r>
                      <a:r>
                        <a:rPr lang="ru-RU" sz="1100" dirty="0">
                          <a:effectLst/>
                          <a:latin typeface="Arial Narrow" pitchFamily="34" charset="0"/>
                        </a:rPr>
                        <a:t>ИП – </a:t>
                      </a:r>
                      <a:r>
                        <a:rPr lang="ru-RU" sz="1100" b="1" dirty="0">
                          <a:effectLst/>
                          <a:latin typeface="Arial Narrow" pitchFamily="34" charset="0"/>
                        </a:rPr>
                        <a:t>предупреждение</a:t>
                      </a:r>
                      <a:r>
                        <a:rPr lang="ru-RU" sz="1100" dirty="0">
                          <a:effectLst/>
                          <a:latin typeface="Arial Narrow" pitchFamily="34" charset="0"/>
                        </a:rPr>
                        <a:t> или штраф </a:t>
                      </a:r>
                      <a:r>
                        <a:rPr lang="ru-RU" sz="1100" b="1" dirty="0">
                          <a:effectLst/>
                          <a:latin typeface="Arial Narrow" pitchFamily="34" charset="0"/>
                        </a:rPr>
                        <a:t>2  тыс.  рублей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06363" algn="l"/>
                          <a:tab pos="176213" algn="l"/>
                          <a:tab pos="228600" algn="l"/>
                        </a:tabLst>
                      </a:pPr>
                      <a:r>
                        <a:rPr lang="ru-RU" sz="1100" dirty="0">
                          <a:effectLst/>
                          <a:latin typeface="Arial Narrow" pitchFamily="34" charset="0"/>
                        </a:rPr>
                        <a:t>Для </a:t>
                      </a:r>
                      <a:r>
                        <a:rPr lang="ru-RU" sz="1100" dirty="0" smtClean="0">
                          <a:effectLst/>
                          <a:latin typeface="Arial Narrow" pitchFamily="34" charset="0"/>
                        </a:rPr>
                        <a:t>ЮЛ </a:t>
                      </a:r>
                      <a:r>
                        <a:rPr lang="ru-RU" sz="1100" dirty="0">
                          <a:effectLst/>
                          <a:latin typeface="Arial Narrow" pitchFamily="34" charset="0"/>
                        </a:rPr>
                        <a:t>– </a:t>
                      </a:r>
                      <a:r>
                        <a:rPr lang="ru-RU" sz="1100" b="1" dirty="0">
                          <a:effectLst/>
                          <a:latin typeface="Arial Narrow" pitchFamily="34" charset="0"/>
                        </a:rPr>
                        <a:t>предупреждение</a:t>
                      </a:r>
                      <a:r>
                        <a:rPr lang="ru-RU" sz="1100" dirty="0">
                          <a:effectLst/>
                          <a:latin typeface="Arial Narrow" pitchFamily="34" charset="0"/>
                        </a:rPr>
                        <a:t> или штраф </a:t>
                      </a:r>
                      <a:r>
                        <a:rPr lang="ru-RU" sz="1100" b="1" dirty="0">
                          <a:effectLst/>
                          <a:latin typeface="Arial Narrow" pitchFamily="34" charset="0"/>
                        </a:rPr>
                        <a:t>10  тыс.  </a:t>
                      </a:r>
                      <a:r>
                        <a:rPr lang="ru-RU" sz="1100" b="1" dirty="0" smtClean="0">
                          <a:effectLst/>
                          <a:latin typeface="Arial Narrow" pitchFamily="34" charset="0"/>
                        </a:rPr>
                        <a:t>рублей</a:t>
                      </a:r>
                      <a:r>
                        <a:rPr lang="ru-RU" sz="1100" b="1" dirty="0">
                          <a:effectLst/>
                          <a:latin typeface="Arial Narrow" pitchFamily="34" charset="0"/>
                        </a:rPr>
                        <a:t> </a:t>
                      </a:r>
                      <a:endParaRPr lang="ru-RU" sz="1100" b="1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37778" marR="37778" marT="0" marB="0" anchor="ctr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442960" y="4572000"/>
            <a:ext cx="436880" cy="386080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kern="1200" cap="none" spc="0" normalizeH="0" baseline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42960" y="4572000"/>
            <a:ext cx="436880" cy="386080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120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1137573"/>
      </p:ext>
    </p:extLst>
  </p:cSld>
  <p:clrMapOvr>
    <a:masterClrMapping/>
  </p:clrMapOvr>
  <p:transition spd="med">
    <p:split orient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7639" y="260586"/>
            <a:ext cx="7810694" cy="500884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402"/>
              </a:spcBef>
              <a:spcAft>
                <a:spcPts val="402"/>
              </a:spcAft>
            </a:pPr>
            <a:r>
              <a:rPr lang="ru-RU" sz="2000" dirty="0">
                <a:latin typeface="Arial Narrow" pitchFamily="34" charset="0"/>
              </a:rPr>
              <a:t>Исправление</a:t>
            </a:r>
            <a:r>
              <a:rPr lang="ru-RU" sz="2000" dirty="0"/>
              <a:t> ошибок и освобождение от ответственности</a:t>
            </a:r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361339070"/>
              </p:ext>
            </p:extLst>
          </p:nvPr>
        </p:nvGraphicFramePr>
        <p:xfrm>
          <a:off x="1003888" y="787693"/>
          <a:ext cx="6974038" cy="36492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3427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_FNS2012_A4">
  <a:themeElements>
    <a:clrScheme name="Present_FNS2012_A4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sent_FNS2012_A4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resent_FNS2012_16-9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43731</TotalTime>
  <Words>1091</Words>
  <Application>Microsoft Office PowerPoint</Application>
  <PresentationFormat>Экран (16:9)</PresentationFormat>
  <Paragraphs>66</Paragraphs>
  <Slides>8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Present_FNS2012_A4</vt:lpstr>
      <vt:lpstr>Present_FNS2012_16-9</vt:lpstr>
      <vt:lpstr>  УФНС России по Иркутской области   Особенности применения ККТ  в сферах розничной торговли и  общественного питания  </vt:lpstr>
      <vt:lpstr>Презентация PowerPoint</vt:lpstr>
      <vt:lpstr>Что дает новый порядок</vt:lpstr>
      <vt:lpstr>Презентация PowerPoint</vt:lpstr>
      <vt:lpstr>Перечень непродовольственных товаров, при торговле которыми на розничных рынках, ярмарках, в выставочных комплексах, а также на других территориях, отведенных для осуществления торговли, организации и индивидуальные предприниматели обязаны осуществлять расчеты с применением ККТ (Распоряжение Правительства РФ от 14 апреля 2017 г. № 698-р ) </vt:lpstr>
      <vt:lpstr>Презентация PowerPoint</vt:lpstr>
      <vt:lpstr>Презентация PowerPoint</vt:lpstr>
      <vt:lpstr>Исправление ошибок и освобождение от ответственности</vt:lpstr>
    </vt:vector>
  </TitlesOfParts>
  <Company>fns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направления развития ТКС ФНС</dc:title>
  <dc:creator>Нечушкин</dc:creator>
  <cp:lastModifiedBy>Мышкова Елена Сергеевна</cp:lastModifiedBy>
  <cp:revision>696</cp:revision>
  <cp:lastPrinted>2021-02-24T10:31:31Z</cp:lastPrinted>
  <dcterms:created xsi:type="dcterms:W3CDTF">2013-09-05T08:09:22Z</dcterms:created>
  <dcterms:modified xsi:type="dcterms:W3CDTF">2021-02-26T05:40:36Z</dcterms:modified>
</cp:coreProperties>
</file>