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9"/>
  </p:notesMasterIdLst>
  <p:sldIdLst>
    <p:sldId id="319" r:id="rId3"/>
    <p:sldId id="314" r:id="rId4"/>
    <p:sldId id="301" r:id="rId5"/>
    <p:sldId id="316" r:id="rId6"/>
    <p:sldId id="315" r:id="rId7"/>
    <p:sldId id="317" r:id="rId8"/>
  </p:sldIdLst>
  <p:sldSz cx="9144000" cy="5143500" type="screen16x9"/>
  <p:notesSz cx="6858000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BF2E1F"/>
    <a:srgbClr val="FDFDFD"/>
    <a:srgbClr val="F15A22"/>
    <a:srgbClr val="EDEEEF"/>
    <a:srgbClr val="8A8C8E"/>
    <a:srgbClr val="666666"/>
    <a:srgbClr val="4F81BD"/>
    <a:srgbClr val="3B689F"/>
    <a:srgbClr val="6B9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8" d="100"/>
          <a:sy n="118" d="100"/>
        </p:scale>
        <p:origin x="-278" y="-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017" cy="497292"/>
          </a:xfrm>
          <a:prstGeom prst="rect">
            <a:avLst/>
          </a:prstGeom>
        </p:spPr>
        <p:txBody>
          <a:bodyPr vert="horz" lIns="92674" tIns="46337" rIns="92674" bIns="4633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364" y="1"/>
            <a:ext cx="2972017" cy="497292"/>
          </a:xfrm>
          <a:prstGeom prst="rect">
            <a:avLst/>
          </a:prstGeom>
        </p:spPr>
        <p:txBody>
          <a:bodyPr vert="horz" lIns="92674" tIns="46337" rIns="92674" bIns="46337" rtlCol="0"/>
          <a:lstStyle>
            <a:lvl1pPr algn="r">
              <a:defRPr sz="1200"/>
            </a:lvl1pPr>
          </a:lstStyle>
          <a:p>
            <a:fld id="{A7D74B3C-BF67-4CFD-9F0E-C577E9BD8483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74" tIns="46337" rIns="92674" bIns="4633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77" y="4777835"/>
            <a:ext cx="5487049" cy="3907974"/>
          </a:xfrm>
          <a:prstGeom prst="rect">
            <a:avLst/>
          </a:prstGeom>
        </p:spPr>
        <p:txBody>
          <a:bodyPr vert="horz" lIns="92674" tIns="46337" rIns="92674" bIns="4633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347"/>
            <a:ext cx="2972017" cy="497291"/>
          </a:xfrm>
          <a:prstGeom prst="rect">
            <a:avLst/>
          </a:prstGeom>
        </p:spPr>
        <p:txBody>
          <a:bodyPr vert="horz" lIns="92674" tIns="46337" rIns="92674" bIns="4633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364" y="9429347"/>
            <a:ext cx="2972017" cy="497291"/>
          </a:xfrm>
          <a:prstGeom prst="rect">
            <a:avLst/>
          </a:prstGeom>
        </p:spPr>
        <p:txBody>
          <a:bodyPr vert="horz" lIns="92674" tIns="46337" rIns="92674" bIns="46337" rtlCol="0" anchor="b"/>
          <a:lstStyle>
            <a:lvl1pPr algn="r">
              <a:defRPr sz="1200"/>
            </a:lvl1pPr>
          </a:lstStyle>
          <a:p>
            <a:fld id="{3BC76A87-A690-40B1-B161-BCAFD50FC9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354"/>
            <a:ext cx="9142642" cy="51431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67"/>
            <a:ext cx="7772400" cy="1102519"/>
          </a:xfrm>
        </p:spPr>
        <p:txBody>
          <a:bodyPr>
            <a:normAutofit/>
          </a:bodyPr>
          <a:lstStyle>
            <a:lvl1pPr>
              <a:defRPr sz="39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bg1"/>
                </a:solidFill>
                <a:latin typeface="+mj-lt"/>
              </a:defRPr>
            </a:lvl1pPr>
            <a:lvl2pPr marL="35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09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1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73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83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3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35253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500"/>
            </a:lvl1pPr>
            <a:lvl2pPr marL="354770" indent="0">
              <a:buNone/>
              <a:defRPr sz="2200"/>
            </a:lvl2pPr>
            <a:lvl3pPr marL="709539" indent="0">
              <a:buNone/>
              <a:defRPr sz="1800"/>
            </a:lvl3pPr>
            <a:lvl4pPr marL="1064309" indent="0">
              <a:buNone/>
              <a:defRPr sz="1600"/>
            </a:lvl4pPr>
            <a:lvl5pPr marL="1419078" indent="0">
              <a:buNone/>
              <a:defRPr sz="1600"/>
            </a:lvl5pPr>
            <a:lvl6pPr marL="1773847" indent="0">
              <a:buNone/>
              <a:defRPr sz="1600"/>
            </a:lvl6pPr>
            <a:lvl7pPr marL="2128616" indent="0">
              <a:buNone/>
              <a:defRPr sz="1600"/>
            </a:lvl7pPr>
            <a:lvl8pPr marL="2483386" indent="0">
              <a:buNone/>
              <a:defRPr sz="1600"/>
            </a:lvl8pPr>
            <a:lvl9pPr marL="2838155" indent="0">
              <a:buNone/>
              <a:defRPr sz="16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54770" indent="0">
              <a:buNone/>
              <a:defRPr sz="1000"/>
            </a:lvl2pPr>
            <a:lvl3pPr marL="709539" indent="0">
              <a:buNone/>
              <a:defRPr sz="700"/>
            </a:lvl3pPr>
            <a:lvl4pPr marL="1064309" indent="0">
              <a:buNone/>
              <a:defRPr sz="700"/>
            </a:lvl4pPr>
            <a:lvl5pPr marL="1419078" indent="0">
              <a:buNone/>
              <a:defRPr sz="700"/>
            </a:lvl5pPr>
            <a:lvl6pPr marL="1773847" indent="0">
              <a:buNone/>
              <a:defRPr sz="700"/>
            </a:lvl6pPr>
            <a:lvl7pPr marL="2128616" indent="0">
              <a:buNone/>
              <a:defRPr sz="700"/>
            </a:lvl7pPr>
            <a:lvl8pPr marL="2483386" indent="0">
              <a:buNone/>
              <a:defRPr sz="700"/>
            </a:lvl8pPr>
            <a:lvl9pPr marL="2838155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8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48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1" y="227410"/>
            <a:ext cx="2405063" cy="4838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2" cy="4838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1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456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955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14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24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059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32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991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8" y="1435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4"/>
            <a:ext cx="7320689" cy="3621940"/>
          </a:xfrm>
        </p:spPr>
        <p:txBody>
          <a:bodyPr/>
          <a:lstStyle>
            <a:lvl1pPr marL="247297" indent="0">
              <a:buFontTx/>
              <a:buNone/>
              <a:defRPr b="1">
                <a:latin typeface="+mj-lt"/>
              </a:defRPr>
            </a:lvl1pPr>
            <a:lvl2pPr marL="245137" indent="2160">
              <a:defRPr>
                <a:latin typeface="+mj-lt"/>
              </a:defRPr>
            </a:lvl2pPr>
            <a:lvl3pPr marL="427640" indent="-177103">
              <a:tabLst/>
              <a:defRPr>
                <a:latin typeface="+mj-lt"/>
              </a:defRPr>
            </a:lvl3pPr>
            <a:lvl4pPr marL="0" indent="245137">
              <a:lnSpc>
                <a:spcPts val="1225"/>
              </a:lnSpc>
              <a:spcBef>
                <a:spcPts val="272"/>
              </a:spcBef>
              <a:defRPr>
                <a:latin typeface="+mj-lt"/>
              </a:defRPr>
            </a:lvl4pPr>
            <a:lvl5pPr>
              <a:lnSpc>
                <a:spcPts val="1225"/>
              </a:lnSpc>
              <a:spcBef>
                <a:spcPts val="27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68580" tIns="34290" rIns="68580" bIns="34290" rtlCol="0">
            <a:noAutofit/>
          </a:bodyPr>
          <a:lstStyle/>
          <a:p>
            <a:endParaRPr lang="ru-RU" sz="120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375802"/>
            <a:ext cx="7337192" cy="829352"/>
          </a:xfrm>
        </p:spPr>
        <p:txBody>
          <a:bodyPr/>
          <a:lstStyle>
            <a:lvl1pPr marL="0" marR="0" indent="0" defTabSz="7095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700"/>
            </a:lvl1pPr>
          </a:lstStyle>
          <a:p>
            <a:pPr marL="0" marR="0" lvl="0" indent="0" defTabSz="7095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3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54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5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16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1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00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482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47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230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5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4"/>
            <a:ext cx="7320689" cy="3621940"/>
          </a:xfrm>
        </p:spPr>
        <p:txBody>
          <a:bodyPr/>
          <a:lstStyle>
            <a:lvl1pPr marL="247297" indent="0">
              <a:buFontTx/>
              <a:buNone/>
              <a:defRPr b="1">
                <a:latin typeface="+mj-lt"/>
              </a:defRPr>
            </a:lvl1pPr>
            <a:lvl2pPr marL="247297" indent="0">
              <a:defRPr>
                <a:latin typeface="+mj-lt"/>
              </a:defRPr>
            </a:lvl2pPr>
            <a:lvl3pPr marL="427640" indent="-177103">
              <a:defRPr>
                <a:latin typeface="+mj-lt"/>
              </a:defRPr>
            </a:lvl3pPr>
            <a:lvl4pPr marL="0" indent="245137">
              <a:defRPr>
                <a:latin typeface="+mj-lt"/>
              </a:defRPr>
            </a:lvl4pPr>
            <a:lvl5pPr marL="97622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375802"/>
            <a:ext cx="7337900" cy="829352"/>
          </a:xfrm>
        </p:spPr>
        <p:txBody>
          <a:bodyPr/>
          <a:lstStyle>
            <a:lvl1pPr marL="0" marR="0" indent="0" defTabSz="7095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700"/>
            </a:lvl1pPr>
          </a:lstStyle>
          <a:p>
            <a:pPr marL="0" marR="0" lvl="0" indent="0" defTabSz="7095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3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759379"/>
            <a:ext cx="7320689" cy="1518473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2572290"/>
            <a:ext cx="7320689" cy="2254803"/>
          </a:xfrm>
        </p:spPr>
        <p:txBody>
          <a:bodyPr anchor="t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47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095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430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1907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7384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2861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8338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3815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5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8" y="1435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205154"/>
            <a:ext cx="3620764" cy="352184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205154"/>
            <a:ext cx="3644897" cy="352184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1205154"/>
            <a:ext cx="3674753" cy="4260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54770" indent="0">
              <a:buNone/>
              <a:defRPr sz="1600" b="1"/>
            </a:lvl2pPr>
            <a:lvl3pPr marL="709539" indent="0">
              <a:buNone/>
              <a:defRPr sz="1400" b="1"/>
            </a:lvl3pPr>
            <a:lvl4pPr marL="1064309" indent="0">
              <a:buNone/>
              <a:defRPr sz="1200" b="1"/>
            </a:lvl4pPr>
            <a:lvl5pPr marL="1419078" indent="0">
              <a:buNone/>
              <a:defRPr sz="1200" b="1"/>
            </a:lvl5pPr>
            <a:lvl6pPr marL="1773847" indent="0">
              <a:buNone/>
              <a:defRPr sz="1200" b="1"/>
            </a:lvl6pPr>
            <a:lvl7pPr marL="2128616" indent="0">
              <a:buNone/>
              <a:defRPr sz="1200" b="1"/>
            </a:lvl7pPr>
            <a:lvl8pPr marL="2483386" indent="0">
              <a:buNone/>
              <a:defRPr sz="1200" b="1"/>
            </a:lvl8pPr>
            <a:lvl9pPr marL="2838155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5" y="1631157"/>
            <a:ext cx="3674753" cy="319593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5" cy="4260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54770" indent="0">
              <a:buNone/>
              <a:defRPr sz="1600" b="1"/>
            </a:lvl2pPr>
            <a:lvl3pPr marL="709539" indent="0">
              <a:buNone/>
              <a:defRPr sz="1400" b="1"/>
            </a:lvl3pPr>
            <a:lvl4pPr marL="1064309" indent="0">
              <a:buNone/>
              <a:defRPr sz="1200" b="1"/>
            </a:lvl4pPr>
            <a:lvl5pPr marL="1419078" indent="0">
              <a:buNone/>
              <a:defRPr sz="1200" b="1"/>
            </a:lvl5pPr>
            <a:lvl6pPr marL="1773847" indent="0">
              <a:buNone/>
              <a:defRPr sz="1200" b="1"/>
            </a:lvl6pPr>
            <a:lvl7pPr marL="2128616" indent="0">
              <a:buNone/>
              <a:defRPr sz="1200" b="1"/>
            </a:lvl7pPr>
            <a:lvl8pPr marL="2483386" indent="0">
              <a:buNone/>
              <a:defRPr sz="1200" b="1"/>
            </a:lvl8pPr>
            <a:lvl9pPr marL="2838155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5" cy="31860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1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8" y="1435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5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3"/>
            <a:ext cx="567428" cy="489830"/>
          </a:xfrm>
          <a:prstGeom prst="rect">
            <a:avLst/>
          </a:prstGeom>
        </p:spPr>
        <p:txBody>
          <a:bodyPr vert="horz" lIns="78230" tIns="39115" rIns="78230" bIns="39115" rtlCol="0" anchor="ctr">
            <a:normAutofit/>
          </a:bodyPr>
          <a:lstStyle>
            <a:lvl1pPr algn="ctr">
              <a:defRPr sz="1800" i="0">
                <a:solidFill>
                  <a:schemeClr val="bg1"/>
                </a:solidFill>
                <a:latin typeface="+mj-lt"/>
              </a:defRPr>
            </a:lvl1pPr>
          </a:lstStyle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54770" indent="0">
              <a:buNone/>
              <a:defRPr sz="1000"/>
            </a:lvl2pPr>
            <a:lvl3pPr marL="709539" indent="0">
              <a:buNone/>
              <a:defRPr sz="700"/>
            </a:lvl3pPr>
            <a:lvl4pPr marL="1064309" indent="0">
              <a:buNone/>
              <a:defRPr sz="700"/>
            </a:lvl4pPr>
            <a:lvl5pPr marL="1419078" indent="0">
              <a:buNone/>
              <a:defRPr sz="700"/>
            </a:lvl5pPr>
            <a:lvl6pPr marL="1773847" indent="0">
              <a:buNone/>
              <a:defRPr sz="700"/>
            </a:lvl6pPr>
            <a:lvl7pPr marL="2128616" indent="0">
              <a:buNone/>
              <a:defRPr sz="700"/>
            </a:lvl7pPr>
            <a:lvl8pPr marL="2483386" indent="0">
              <a:buNone/>
              <a:defRPr sz="700"/>
            </a:lvl8pPr>
            <a:lvl9pPr marL="2838155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2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3" y="367516"/>
            <a:ext cx="7343873" cy="832711"/>
          </a:xfrm>
          <a:prstGeom prst="rect">
            <a:avLst/>
          </a:prstGeom>
        </p:spPr>
        <p:txBody>
          <a:bodyPr vert="horz" lIns="78230" tIns="39115" rIns="78230" bIns="3911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3" y="1200150"/>
            <a:ext cx="7343873" cy="3626943"/>
          </a:xfrm>
          <a:prstGeom prst="rect">
            <a:avLst/>
          </a:prstGeom>
        </p:spPr>
        <p:txBody>
          <a:bodyPr vert="horz" lIns="78230" tIns="39115" rIns="78230" bIns="3911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78230" tIns="39115" rIns="78230" bIns="3911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78230" tIns="39115" rIns="78230" bIns="3911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0" y="4531069"/>
            <a:ext cx="619712" cy="473876"/>
          </a:xfrm>
          <a:prstGeom prst="rect">
            <a:avLst/>
          </a:prstGeom>
        </p:spPr>
        <p:txBody>
          <a:bodyPr vert="horz" lIns="78230" tIns="39115" rIns="78230" bIns="39115" rtlCol="0" anchor="ctr">
            <a:normAutofit/>
          </a:bodyPr>
          <a:lstStyle>
            <a:lvl1pPr algn="ctr">
              <a:lnSpc>
                <a:spcPts val="1633"/>
              </a:lnSpc>
              <a:defRPr sz="1800">
                <a:solidFill>
                  <a:schemeClr val="bg1"/>
                </a:solidFill>
              </a:defRPr>
            </a:lvl1pPr>
          </a:lstStyle>
          <a:p>
            <a:fld id="{BC7779C1-1859-4A93-AA84-EEF930EF0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3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709539" rtl="0" eaLnBrk="1" latinLnBrk="0" hangingPunct="1">
        <a:lnSpc>
          <a:spcPts val="3537"/>
        </a:lnSpc>
        <a:spcBef>
          <a:spcPct val="0"/>
        </a:spcBef>
        <a:buNone/>
        <a:defRPr sz="2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47297" indent="0" algn="l" defTabSz="709539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47297" indent="0" algn="l" defTabSz="709539" rtl="0" eaLnBrk="1" latinLnBrk="0" hangingPunct="1">
        <a:spcBef>
          <a:spcPct val="20000"/>
        </a:spcBef>
        <a:buFont typeface="Arial" pitchFamily="34" charset="0"/>
        <a:buNone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484874" indent="-177103" algn="l" defTabSz="709539" rtl="0" eaLnBrk="1" latinLnBrk="0" hangingPunct="1">
        <a:spcBef>
          <a:spcPct val="20000"/>
        </a:spcBef>
        <a:buFont typeface="Arial" pitchFamily="34" charset="0"/>
        <a:buChar char="•"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45137" algn="just" defTabSz="709539" rtl="0" eaLnBrk="1" latinLnBrk="0" hangingPunct="1">
        <a:lnSpc>
          <a:spcPts val="1225"/>
        </a:lnSpc>
        <a:spcBef>
          <a:spcPts val="272"/>
        </a:spcBef>
        <a:buFont typeface="Arial" pitchFamily="34" charset="0"/>
        <a:buNone/>
        <a:tabLst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976227" indent="0" algn="l" defTabSz="709539" rtl="0" eaLnBrk="1" latinLnBrk="0" hangingPunct="1">
        <a:lnSpc>
          <a:spcPts val="1225"/>
        </a:lnSpc>
        <a:spcBef>
          <a:spcPts val="272"/>
        </a:spcBef>
        <a:buFont typeface="Arial" pitchFamily="34" charset="0"/>
        <a:buNone/>
        <a:defRPr sz="10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951232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06001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60771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15540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4770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9539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4309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9078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3847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8616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3386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8155" algn="l" defTabSz="7095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96"/>
            <a:fld id="{461EDECA-DAED-49E8-AB44-A10369DCE7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16296"/>
              <a:t>11.03.2020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96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defTabSz="816296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16296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2067694"/>
            <a:ext cx="7772400" cy="1102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>
                <a:solidFill>
                  <a:prstClr val="white"/>
                </a:solidFill>
              </a:rPr>
              <a:t/>
            </a:r>
            <a:br>
              <a:rPr lang="ru-RU" sz="1800" b="0" dirty="0" smtClean="0">
                <a:solidFill>
                  <a:prstClr val="white"/>
                </a:solidFill>
              </a:rPr>
            </a:br>
            <a:r>
              <a:rPr lang="ru-RU" sz="1800" b="0" dirty="0" smtClean="0">
                <a:solidFill>
                  <a:prstClr val="white"/>
                </a:solidFill>
                <a:latin typeface="Arial Narrow" pitchFamily="34" charset="0"/>
              </a:rPr>
              <a:t>УФНС </a:t>
            </a:r>
            <a:r>
              <a:rPr lang="ru-RU" sz="1800" b="0" dirty="0">
                <a:solidFill>
                  <a:prstClr val="white"/>
                </a:solidFill>
                <a:latin typeface="Arial Narrow" pitchFamily="34" charset="0"/>
              </a:rPr>
              <a:t>России по Иркутской области</a:t>
            </a: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>Анализ </a:t>
            </a:r>
            <a:r>
              <a:rPr lang="ru-RU" sz="1800" dirty="0">
                <a:latin typeface="Arial Narrow" pitchFamily="34" charset="0"/>
              </a:rPr>
              <a:t>практики применения </a:t>
            </a:r>
            <a:r>
              <a:rPr lang="ru-RU" sz="1800" dirty="0" smtClean="0">
                <a:latin typeface="Arial Narrow" pitchFamily="34" charset="0"/>
              </a:rPr>
              <a:t>судами статьи </a:t>
            </a:r>
            <a:r>
              <a:rPr lang="ru-RU" sz="1800" dirty="0">
                <a:latin typeface="Arial Narrow" pitchFamily="34" charset="0"/>
              </a:rPr>
              <a:t>54.1 НК РФ</a:t>
            </a:r>
            <a:br>
              <a:rPr lang="ru-RU" sz="1800" dirty="0">
                <a:latin typeface="Arial Narrow" pitchFamily="34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3291830"/>
            <a:ext cx="8532948" cy="1656184"/>
          </a:xfrm>
        </p:spPr>
        <p:txBody>
          <a:bodyPr>
            <a:normAutofit/>
          </a:bodyPr>
          <a:lstStyle/>
          <a:p>
            <a:pPr algn="l"/>
            <a:endParaRPr lang="ru-RU" sz="1800" dirty="0" smtClean="0"/>
          </a:p>
          <a:p>
            <a:pPr algn="l"/>
            <a:endParaRPr lang="ru-RU" sz="1800" dirty="0" smtClean="0"/>
          </a:p>
          <a:p>
            <a:pPr algn="l"/>
            <a:r>
              <a:rPr lang="ru-RU" sz="1800" dirty="0" smtClean="0"/>
              <a:t>                                            </a:t>
            </a:r>
          </a:p>
          <a:p>
            <a:pPr algn="l"/>
            <a:r>
              <a:rPr lang="ru-RU" sz="1800" dirty="0"/>
              <a:t> </a:t>
            </a:r>
            <a:r>
              <a:rPr lang="ru-RU" sz="1800" dirty="0" smtClean="0"/>
              <a:t>                                          </a:t>
            </a:r>
            <a:r>
              <a:rPr lang="ru-RU" sz="1800" dirty="0" smtClean="0">
                <a:latin typeface="Arial Narrow" pitchFamily="34" charset="0"/>
              </a:rPr>
              <a:t>Начальник </a:t>
            </a:r>
            <a:r>
              <a:rPr lang="ru-RU" sz="1800" dirty="0" smtClean="0">
                <a:latin typeface="Arial Narrow" pitchFamily="34" charset="0"/>
              </a:rPr>
              <a:t>правового отдела </a:t>
            </a:r>
            <a:r>
              <a:rPr lang="ru-RU" sz="1800" dirty="0" err="1" smtClean="0">
                <a:latin typeface="Arial Narrow" pitchFamily="34" charset="0"/>
              </a:rPr>
              <a:t>А.П.Цивань</a:t>
            </a:r>
            <a:endParaRPr lang="ru-RU" sz="1800" dirty="0">
              <a:latin typeface="Arial Narrow" pitchFamily="34" charset="0"/>
            </a:endParaRPr>
          </a:p>
          <a:p>
            <a:pPr algn="l"/>
            <a:endParaRPr lang="ru-RU" sz="1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2915" y="1548053"/>
            <a:ext cx="7290509" cy="1686852"/>
          </a:xfrm>
        </p:spPr>
        <p:txBody>
          <a:bodyPr/>
          <a:lstStyle/>
          <a:p>
            <a:pPr marL="633059" indent="-385763"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Искажение фактов хозяйственной жизни; </a:t>
            </a:r>
          </a:p>
          <a:p>
            <a:pPr marL="633059" indent="-385763"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Выполнение сделки иным лицом;</a:t>
            </a:r>
          </a:p>
          <a:p>
            <a:pPr marL="633059" indent="-385763"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Направленность сделки на неуплату налога.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000" dirty="0">
                <a:solidFill>
                  <a:srgbClr val="FF0000"/>
                </a:solidFill>
              </a:rPr>
              <a:t>3</a:t>
            </a:r>
            <a:r>
              <a:rPr lang="ru-RU" dirty="0" smtClean="0"/>
              <a:t> факта, подлежащих установлению при применении ст. 54.1 НК РФ: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67746" y="3137859"/>
            <a:ext cx="6916229" cy="17986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78230" tIns="39115" rIns="78230" bIns="39115" rtlCol="0" anchor="ctr">
            <a:normAutofit/>
          </a:bodyPr>
          <a:lstStyle/>
          <a:p>
            <a:pPr marL="171450" indent="-171450" defTabSz="782292">
              <a:spcBef>
                <a:spcPct val="0"/>
              </a:spcBef>
              <a:buFontTx/>
              <a:buAutoNum type="arabicPeriod"/>
            </a:pPr>
            <a:r>
              <a:rPr lang="ru-RU" sz="12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Подписание документов неуполномоченными или неустановленными лицами; </a:t>
            </a:r>
          </a:p>
          <a:p>
            <a:pPr marL="171450" indent="-171450" defTabSz="782292">
              <a:spcBef>
                <a:spcPct val="0"/>
              </a:spcBef>
              <a:buFontTx/>
              <a:buAutoNum type="arabicPeriod"/>
            </a:pPr>
            <a:r>
              <a:rPr lang="ru-RU" sz="12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Неисполнение контрагентом налоговых обязательств;</a:t>
            </a:r>
          </a:p>
          <a:p>
            <a:pPr marL="171450" indent="-171450" defTabSz="782292">
              <a:spcBef>
                <a:spcPct val="0"/>
              </a:spcBef>
              <a:buFontTx/>
              <a:buAutoNum type="arabicPeriod"/>
            </a:pPr>
            <a:r>
              <a:rPr lang="ru-RU" sz="12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Возможность достижения  того же результата экономической деятельности при совершении иных не запрещенных законом сделок</a:t>
            </a:r>
          </a:p>
          <a:p>
            <a:pPr defTabSz="782292">
              <a:spcBef>
                <a:spcPct val="0"/>
              </a:spcBef>
            </a:pPr>
            <a:endParaRPr lang="ru-RU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algn="ctr" defTabSz="782292">
              <a:spcBef>
                <a:spcPct val="0"/>
              </a:spcBef>
            </a:pPr>
            <a:r>
              <a:rPr lang="ru-RU" sz="1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НЕ МОГУТ РАССМАТРИВАТЬСЯ в качестве САМОСТОЯТЕЛЬНОГО ОСНОВАНИЯ для признания уменьшения налогоплательщиком налоговой базы и (или) суммы подлежащего уплате налога неправомерным.</a:t>
            </a:r>
          </a:p>
          <a:p>
            <a:pPr defTabSz="782292">
              <a:spcBef>
                <a:spcPct val="0"/>
              </a:spcBef>
            </a:pPr>
            <a:endParaRPr lang="ru-RU" sz="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23" y="3721354"/>
            <a:ext cx="835819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2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9138" y="1438953"/>
            <a:ext cx="7320689" cy="3621940"/>
          </a:xfrm>
        </p:spPr>
        <p:txBody>
          <a:bodyPr>
            <a:normAutofit/>
          </a:bodyPr>
          <a:lstStyle/>
          <a:p>
            <a:r>
              <a:rPr lang="ru-RU" sz="2700" dirty="0">
                <a:solidFill>
                  <a:srgbClr val="00B050"/>
                </a:solidFill>
                <a:ea typeface="+mj-ea"/>
                <a:cs typeface="+mj-cs"/>
              </a:rPr>
              <a:t>Определения:</a:t>
            </a:r>
          </a:p>
          <a:p>
            <a:endParaRPr lang="ru-RU" sz="2700" dirty="0">
              <a:solidFill>
                <a:srgbClr val="00B050"/>
              </a:solidFill>
              <a:ea typeface="+mj-ea"/>
              <a:cs typeface="+mj-cs"/>
            </a:endParaRPr>
          </a:p>
          <a:p>
            <a:endParaRPr lang="ru-RU" dirty="0">
              <a:solidFill>
                <a:srgbClr val="00B0F0"/>
              </a:solidFill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3502" y="494623"/>
            <a:ext cx="7337192" cy="829352"/>
          </a:xfrm>
        </p:spPr>
        <p:txBody>
          <a:bodyPr>
            <a:normAutofit fontScale="90000"/>
          </a:bodyPr>
          <a:lstStyle/>
          <a:p>
            <a:r>
              <a:rPr lang="ru-RU" sz="3000" dirty="0"/>
              <a:t>Судебные акты Конституционного Суда РФ по вопросам толкования ст. 54.1 НК РФ: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951" y="909299"/>
            <a:ext cx="1428750" cy="1428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3952" y="1451202"/>
            <a:ext cx="6215063" cy="3416543"/>
          </a:xfrm>
          <a:prstGeom prst="rect">
            <a:avLst/>
          </a:prstGeom>
        </p:spPr>
        <p:txBody>
          <a:bodyPr vert="horz" wrap="square" lIns="78230" tIns="39115" rIns="78230" bIns="39115" rtlCol="0" anchor="ctr">
            <a:normAutofit/>
          </a:bodyPr>
          <a:lstStyle/>
          <a:p>
            <a:pPr>
              <a:lnSpc>
                <a:spcPct val="150000"/>
              </a:lnSpc>
            </a:pPr>
            <a:endParaRPr lang="ru-RU" sz="1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FF0000"/>
                </a:solidFill>
              </a:rPr>
              <a:t>- от 25.06.2019 № 1522-О АО "</a:t>
            </a:r>
            <a:r>
              <a:rPr lang="ru-RU" sz="1800" b="1" dirty="0" err="1">
                <a:solidFill>
                  <a:srgbClr val="FF0000"/>
                </a:solidFill>
              </a:rPr>
              <a:t>Монди</a:t>
            </a:r>
            <a:r>
              <a:rPr lang="ru-RU" sz="1800" b="1" dirty="0">
                <a:solidFill>
                  <a:srgbClr val="FF0000"/>
                </a:solidFill>
              </a:rPr>
              <a:t> Сыктывкарский ЛПК«;</a:t>
            </a:r>
          </a:p>
          <a:p>
            <a:pPr defTabSz="782292">
              <a:lnSpc>
                <a:spcPct val="150000"/>
              </a:lnSpc>
              <a:spcBef>
                <a:spcPct val="0"/>
              </a:spcBef>
            </a:pPr>
            <a:r>
              <a:rPr lang="ru-RU" sz="1800" b="1" dirty="0">
                <a:solidFill>
                  <a:srgbClr val="FF0000"/>
                </a:solidFill>
              </a:rPr>
              <a:t>- от 28.02.2019 № 281-О ОАО «Завод </a:t>
            </a:r>
            <a:r>
              <a:rPr lang="ru-RU" sz="1800" b="1" dirty="0" err="1">
                <a:solidFill>
                  <a:srgbClr val="FF0000"/>
                </a:solidFill>
              </a:rPr>
              <a:t>Продмаш</a:t>
            </a:r>
            <a:r>
              <a:rPr lang="ru-RU" sz="1800" b="1" dirty="0">
                <a:solidFill>
                  <a:srgbClr val="FF0000"/>
                </a:solidFill>
              </a:rPr>
              <a:t>»;</a:t>
            </a:r>
          </a:p>
          <a:p>
            <a:pPr defTabSz="782292">
              <a:spcBef>
                <a:spcPts val="450"/>
              </a:spcBef>
              <a:spcAft>
                <a:spcPts val="450"/>
              </a:spcAft>
            </a:pPr>
            <a:r>
              <a:rPr lang="ru-RU" sz="1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 от 20.12.2018 № 3115-О ПАО «Нижнекамскнефтехим»;</a:t>
            </a:r>
          </a:p>
          <a:p>
            <a:pPr defTabSz="782292">
              <a:spcBef>
                <a:spcPts val="450"/>
              </a:spcBef>
              <a:spcAft>
                <a:spcPts val="450"/>
              </a:spcAft>
            </a:pPr>
            <a:r>
              <a:rPr lang="ru-RU" sz="1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 от 26.11.2018 N 3055-О ООО «МАКЕ»;</a:t>
            </a:r>
          </a:p>
          <a:p>
            <a:pPr defTabSz="782292">
              <a:spcBef>
                <a:spcPts val="450"/>
              </a:spcBef>
              <a:spcAft>
                <a:spcPts val="450"/>
              </a:spcAft>
            </a:pPr>
            <a:r>
              <a:rPr lang="ru-RU" sz="1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 от 26.11.2018 N 3054-О АО «Группа «Илим»;</a:t>
            </a:r>
          </a:p>
          <a:p>
            <a:pPr defTabSz="782292">
              <a:spcBef>
                <a:spcPts val="450"/>
              </a:spcBef>
              <a:spcAft>
                <a:spcPts val="450"/>
              </a:spcAft>
            </a:pPr>
            <a:r>
              <a:rPr lang="ru-RU" sz="1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 от 17.07.2018 N 1717-О ООО «</a:t>
            </a:r>
            <a:r>
              <a:rPr lang="ru-RU" sz="18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СибТрансАвто</a:t>
            </a:r>
            <a:r>
              <a:rPr lang="ru-RU" sz="1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»;</a:t>
            </a:r>
          </a:p>
          <a:p>
            <a:pPr defTabSz="782292">
              <a:spcBef>
                <a:spcPct val="0"/>
              </a:spcBef>
            </a:pPr>
            <a:endParaRPr lang="ru-RU" sz="1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1172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16864" y="1438953"/>
            <a:ext cx="7342963" cy="3517095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Всего принято 33 Определения:</a:t>
            </a:r>
          </a:p>
          <a:p>
            <a:pPr marL="590197" indent="-342900"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в 22 случаях указано на невозможность применения нормы;</a:t>
            </a:r>
          </a:p>
          <a:p>
            <a:pPr marL="590197" indent="-342900"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в 10 случаях отклонены ссылки на п. 3 ст. 54.1 НК РФ, т.к. претензии к контрагентам не были формальными;</a:t>
            </a:r>
          </a:p>
          <a:p>
            <a:pPr marL="590197" indent="-342900"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от 14.02.2020 №304-ЭС19-27932 по жалобе ООО «</a:t>
            </a:r>
            <a:r>
              <a:rPr lang="ru-RU" dirty="0" err="1" smtClean="0">
                <a:solidFill>
                  <a:srgbClr val="FF0000"/>
                </a:solidFill>
              </a:rPr>
              <a:t>ЛюБим</a:t>
            </a:r>
            <a:r>
              <a:rPr lang="ru-RU" dirty="0" smtClean="0">
                <a:solidFill>
                  <a:srgbClr val="FF0000"/>
                </a:solidFill>
              </a:rPr>
              <a:t> ОВО» - злоупотребление правом на возмещение НДС.</a:t>
            </a:r>
          </a:p>
          <a:p>
            <a:pPr marL="590197" indent="-342900">
              <a:buFontTx/>
              <a:buChar char="-"/>
            </a:pP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3502" y="494623"/>
            <a:ext cx="7337192" cy="829352"/>
          </a:xfrm>
        </p:spPr>
        <p:txBody>
          <a:bodyPr>
            <a:normAutofit fontScale="90000"/>
          </a:bodyPr>
          <a:lstStyle/>
          <a:p>
            <a:r>
              <a:rPr lang="ru-RU" sz="3000" dirty="0"/>
              <a:t>Судебные акты Верховного Суда РФ по вопросам применения ст. 54.1 НК РФ: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4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951" y="909299"/>
            <a:ext cx="1428750" cy="1428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2099" y="2340495"/>
            <a:ext cx="4063042" cy="2527250"/>
          </a:xfrm>
          <a:prstGeom prst="rect">
            <a:avLst/>
          </a:prstGeom>
        </p:spPr>
        <p:txBody>
          <a:bodyPr vert="horz" wrap="square" lIns="78230" tIns="39115" rIns="78230" bIns="39115" rtlCol="0" anchor="ctr">
            <a:normAutofit/>
          </a:bodyPr>
          <a:lstStyle/>
          <a:p>
            <a:pPr defTabSz="782292">
              <a:spcBef>
                <a:spcPct val="0"/>
              </a:spcBef>
            </a:pPr>
            <a:endParaRPr lang="ru-RU" sz="1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365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9138" y="1438953"/>
            <a:ext cx="7320689" cy="3621940"/>
          </a:xfrm>
        </p:spPr>
        <p:txBody>
          <a:bodyPr>
            <a:normAutofit/>
          </a:bodyPr>
          <a:lstStyle/>
          <a:p>
            <a:r>
              <a:rPr lang="ru-RU" sz="2100" dirty="0">
                <a:solidFill>
                  <a:srgbClr val="00B050"/>
                </a:solidFill>
              </a:rPr>
              <a:t>В этом заключается основное и главное </a:t>
            </a:r>
          </a:p>
          <a:p>
            <a:r>
              <a:rPr lang="ru-RU" sz="2100" dirty="0">
                <a:solidFill>
                  <a:srgbClr val="00B050"/>
                </a:solidFill>
              </a:rPr>
              <a:t>отличие от ранее  сформированной </a:t>
            </a:r>
          </a:p>
          <a:p>
            <a:r>
              <a:rPr lang="ru-RU" sz="2100" dirty="0">
                <a:solidFill>
                  <a:srgbClr val="00B050"/>
                </a:solidFill>
              </a:rPr>
              <a:t>практики, основанной на Постановлении Пленума ВАС РФ от 12.10.2006 №53 </a:t>
            </a:r>
            <a:r>
              <a:rPr lang="ru-RU" dirty="0"/>
              <a:t>"Об оценке арбитражными судами обоснованности получения налогоплательщиком налоговой выгоды"</a:t>
            </a:r>
            <a:endParaRPr lang="ru-RU" dirty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- Дело А27-17275/2019 по заявлению ООО «</a:t>
            </a:r>
            <a:r>
              <a:rPr lang="ru-RU" dirty="0" err="1" smtClean="0">
                <a:solidFill>
                  <a:srgbClr val="FF0000"/>
                </a:solidFill>
              </a:rPr>
              <a:t>Кузбассконсервмолоко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3502" y="494623"/>
            <a:ext cx="7337192" cy="829352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Ст. 54.1 НК РФ ОПРЕДЕЛЯЕТ ПОСЛЕДСТВИЯ В ВИДЕ ПОЛНОГО ОТКАЗА В ВЫЧЕТАХ И РАСХОДАХ  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5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951" y="909299"/>
            <a:ext cx="1428750" cy="10807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2099" y="2340495"/>
            <a:ext cx="4063042" cy="2527250"/>
          </a:xfrm>
          <a:prstGeom prst="rect">
            <a:avLst/>
          </a:prstGeom>
        </p:spPr>
        <p:txBody>
          <a:bodyPr vert="horz" wrap="square" lIns="78230" tIns="39115" rIns="78230" bIns="39115" rtlCol="0" anchor="ctr">
            <a:normAutofit/>
          </a:bodyPr>
          <a:lstStyle/>
          <a:p>
            <a:pPr defTabSz="782292">
              <a:spcBef>
                <a:spcPct val="0"/>
              </a:spcBef>
            </a:pPr>
            <a:endParaRPr lang="ru-RU" sz="1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13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30692" y="1438953"/>
            <a:ext cx="7304994" cy="3621940"/>
          </a:xfrm>
        </p:spPr>
        <p:txBody>
          <a:bodyPr>
            <a:normAutofit/>
          </a:bodyPr>
          <a:lstStyle/>
          <a:p>
            <a:r>
              <a:rPr lang="ru-RU" sz="2100" dirty="0">
                <a:solidFill>
                  <a:srgbClr val="00B050"/>
                </a:solidFill>
              </a:rPr>
              <a:t>Всего в 2019г в Арбитражном суде Иркутской области оспорено 42 решения налоговых органов</a:t>
            </a:r>
          </a:p>
          <a:p>
            <a:r>
              <a:rPr lang="ru-RU" sz="2100" dirty="0">
                <a:solidFill>
                  <a:srgbClr val="FF0000"/>
                </a:solidFill>
              </a:rPr>
              <a:t>Уже 5 дел прошли кассационную инстанцию, </a:t>
            </a:r>
          </a:p>
          <a:p>
            <a:r>
              <a:rPr lang="ru-RU" sz="2100" dirty="0">
                <a:solidFill>
                  <a:srgbClr val="FF0000"/>
                </a:solidFill>
              </a:rPr>
              <a:t>результат - в пользу налоговых органов: </a:t>
            </a:r>
          </a:p>
          <a:p>
            <a:r>
              <a:rPr lang="ru-RU" sz="2100" dirty="0">
                <a:solidFill>
                  <a:schemeClr val="accent3">
                    <a:lumMod val="75000"/>
                  </a:schemeClr>
                </a:solidFill>
              </a:rPr>
              <a:t>А19-27431/2018</a:t>
            </a:r>
          </a:p>
          <a:p>
            <a:r>
              <a:rPr lang="ru-RU" sz="2100" dirty="0">
                <a:solidFill>
                  <a:schemeClr val="accent3">
                    <a:lumMod val="75000"/>
                  </a:schemeClr>
                </a:solidFill>
              </a:rPr>
              <a:t>А19-3066/2019</a:t>
            </a:r>
          </a:p>
          <a:p>
            <a:r>
              <a:rPr lang="ru-RU" sz="2100" dirty="0">
                <a:solidFill>
                  <a:schemeClr val="accent3">
                    <a:lumMod val="75000"/>
                  </a:schemeClr>
                </a:solidFill>
              </a:rPr>
              <a:t>А19-903/2019</a:t>
            </a:r>
          </a:p>
          <a:p>
            <a:r>
              <a:rPr lang="ru-RU" sz="2100" dirty="0">
                <a:solidFill>
                  <a:schemeClr val="accent3">
                    <a:lumMod val="75000"/>
                  </a:schemeClr>
                </a:solidFill>
              </a:rPr>
              <a:t>А19-8936/2019</a:t>
            </a:r>
          </a:p>
          <a:p>
            <a:r>
              <a:rPr lang="ru-RU" sz="2100" dirty="0">
                <a:solidFill>
                  <a:schemeClr val="accent3">
                    <a:lumMod val="75000"/>
                  </a:schemeClr>
                </a:solidFill>
              </a:rPr>
              <a:t>А19-8926/2019</a:t>
            </a:r>
            <a:endParaRPr lang="ru-RU" sz="2100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3502" y="494623"/>
            <a:ext cx="7337192" cy="829352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СПОРЫ С ПРИМЕНЕНИЕМ 54.1 НК РФ НА УРОВНЕ АРБИТРАЖНОГО СУДА ИРКУТСКОЙ ОБЛАСТИ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t>6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539" y="909299"/>
            <a:ext cx="1142162" cy="1428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2099" y="2340495"/>
            <a:ext cx="4063042" cy="2527250"/>
          </a:xfrm>
          <a:prstGeom prst="rect">
            <a:avLst/>
          </a:prstGeom>
        </p:spPr>
        <p:txBody>
          <a:bodyPr vert="horz" wrap="square" lIns="78230" tIns="39115" rIns="78230" bIns="39115" rtlCol="0" anchor="ctr">
            <a:normAutofit/>
          </a:bodyPr>
          <a:lstStyle/>
          <a:p>
            <a:pPr defTabSz="782292">
              <a:spcBef>
                <a:spcPct val="0"/>
              </a:spcBef>
            </a:pPr>
            <a:endParaRPr lang="ru-RU" sz="1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40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34661</TotalTime>
  <Words>336</Words>
  <Application>Microsoft Office PowerPoint</Application>
  <PresentationFormat>Экран (16:9)</PresentationFormat>
  <Paragraphs>49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Present_FNS2012_A4</vt:lpstr>
      <vt:lpstr>Present_FNS2012_16-9</vt:lpstr>
      <vt:lpstr> УФНС России по Иркутской области   Анализ практики применения судами статьи 54.1 НК РФ  </vt:lpstr>
      <vt:lpstr>3 факта, подлежащих установлению при применении ст. 54.1 НК РФ:</vt:lpstr>
      <vt:lpstr>Судебные акты Конституционного Суда РФ по вопросам толкования ст. 54.1 НК РФ:</vt:lpstr>
      <vt:lpstr>Судебные акты Верховного Суда РФ по вопросам применения ст. 54.1 НК РФ: </vt:lpstr>
      <vt:lpstr>Ст. 54.1 НК РФ ОПРЕДЕЛЯЕТ ПОСЛЕДСТВИЯ В ВИДЕ ПОЛНОГО ОТКАЗА В ВЫЧЕТАХ И РАСХОДАХ    </vt:lpstr>
      <vt:lpstr>СПОРЫ С ПРИМЕНЕНИЕМ 54.1 НК РФ НА УРОВНЕ АРБИТРАЖНОГО СУДА ИРКУТСКОЙ ОБЛАСТИ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2-х уровневую систему управления</dc:title>
  <dc:creator>Ковалева Татьяна Евгеньевна</dc:creator>
  <cp:lastModifiedBy>Мышкова Елена Сергеевна</cp:lastModifiedBy>
  <cp:revision>459</cp:revision>
  <cp:lastPrinted>2019-04-08T10:00:20Z</cp:lastPrinted>
  <dcterms:created xsi:type="dcterms:W3CDTF">2015-10-09T07:00:05Z</dcterms:created>
  <dcterms:modified xsi:type="dcterms:W3CDTF">2020-03-11T04:35:05Z</dcterms:modified>
</cp:coreProperties>
</file>