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73" r:id="rId2"/>
    <p:sldId id="268" r:id="rId3"/>
    <p:sldId id="267" r:id="rId4"/>
    <p:sldId id="271" r:id="rId5"/>
    <p:sldId id="270" r:id="rId6"/>
    <p:sldId id="272" r:id="rId7"/>
    <p:sldId id="262" r:id="rId8"/>
    <p:sldId id="269" r:id="rId9"/>
  </p:sldIdLst>
  <p:sldSz cx="10693400" cy="7561263"/>
  <p:notesSz cx="6797675" cy="9926638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4F53"/>
    <a:srgbClr val="005AA9"/>
    <a:srgbClr val="8D8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29" autoAdjust="0"/>
  </p:normalViewPr>
  <p:slideViewPr>
    <p:cSldViewPr showGuides="1">
      <p:cViewPr varScale="1">
        <p:scale>
          <a:sx n="72" d="100"/>
          <a:sy n="72" d="100"/>
        </p:scale>
        <p:origin x="-1339" y="-96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111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92222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103333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44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555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666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  <c:spPr>
        <a:ln>
          <a:noFill/>
        </a:ln>
      </c:spPr>
    </c:sideWall>
    <c:backWall>
      <c:thickness val="0"/>
      <c:spPr>
        <a:noFill/>
        <a:ln>
          <a:noFill/>
        </a:ln>
      </c:spPr>
    </c:backWall>
    <c:plotArea>
      <c:layout>
        <c:manualLayout>
          <c:layoutTarget val="inner"/>
          <c:xMode val="edge"/>
          <c:yMode val="edge"/>
          <c:x val="0.32575753393250134"/>
          <c:y val="0"/>
          <c:w val="0.66158580419169111"/>
          <c:h val="0.6517360918231307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дел в 2020 г.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0664961295818E-2"/>
                  <c:y val="-8.413597790050853E-2"/>
                </c:manualLayout>
              </c:layout>
              <c:tx>
                <c:rich>
                  <a:bodyPr/>
                  <a:lstStyle/>
                  <a:p>
                    <a:pPr>
                      <a:defRPr sz="2500" b="1" i="0" baseline="0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ru-RU" sz="2500" b="1" i="0" baseline="0" dirty="0" smtClean="0">
                        <a:latin typeface="Arial" pitchFamily="34" charset="0"/>
                        <a:cs typeface="Arial" pitchFamily="34" charset="0"/>
                      </a:rPr>
                      <a:t>на 35%</a:t>
                    </a:r>
                    <a:endParaRPr lang="en-US" sz="2500" b="1" i="0" baseline="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067194576758199E-2"/>
                  <c:y val="-5.0469322503680969E-2"/>
                </c:manualLayout>
              </c:layout>
              <c:tx>
                <c:rich>
                  <a:bodyPr/>
                  <a:lstStyle/>
                  <a:p>
                    <a:pPr>
                      <a:defRPr sz="1500" b="1" i="0" baseline="0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ru-RU" sz="1500" dirty="0" smtClean="0">
                        <a:latin typeface="Arial" pitchFamily="34" charset="0"/>
                        <a:cs typeface="Arial" pitchFamily="34" charset="0"/>
                      </a:rPr>
                      <a:t>87%   100%</a:t>
                    </a:r>
                    <a:endParaRPr lang="en-US" dirty="0">
                      <a:latin typeface="DIN Pro Regular" pitchFamily="50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0182952534654905E-2"/>
                  <c:y val="-5.8934628967066215E-2"/>
                </c:manualLayout>
              </c:layout>
              <c:tx>
                <c:rich>
                  <a:bodyPr/>
                  <a:lstStyle/>
                  <a:p>
                    <a:r>
                      <a:rPr lang="ru-RU" sz="1500" b="1" i="0" baseline="0" dirty="0" smtClean="0">
                        <a:latin typeface="Arial" pitchFamily="34" charset="0"/>
                        <a:cs typeface="Arial" pitchFamily="34" charset="0"/>
                      </a:rPr>
                      <a:t>25%  0%</a:t>
                    </a:r>
                    <a:endParaRPr lang="en-US" sz="1000" b="1" i="0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028587062716598E-2"/>
                  <c:y val="-3.1320208611350319E-3"/>
                </c:manualLayout>
              </c:layout>
              <c:tx>
                <c:rich>
                  <a:bodyPr/>
                  <a:lstStyle/>
                  <a:p>
                    <a:r>
                      <a:rPr lang="ru-RU" sz="1500" b="1" i="0" baseline="0" dirty="0" smtClean="0">
                        <a:latin typeface="Arial" pitchFamily="34" charset="0"/>
                        <a:cs typeface="Arial" pitchFamily="34" charset="0"/>
                      </a:rPr>
                      <a:t>17%  0%</a:t>
                    </a:r>
                    <a:endParaRPr lang="en-US" sz="1000" b="1" i="0" baseline="0" dirty="0">
                      <a:latin typeface="DIN Pro Regular" pitchFamily="50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1087305688714231E-2"/>
                  <c:y val="-1.5066283226965941E-2"/>
                </c:manualLayout>
              </c:layout>
              <c:tx>
                <c:rich>
                  <a:bodyPr/>
                  <a:lstStyle/>
                  <a:p>
                    <a:r>
                      <a:rPr lang="ru-RU" sz="1500" b="1" i="0" baseline="0" dirty="0" smtClean="0">
                        <a:latin typeface="Arial" pitchFamily="34" charset="0"/>
                        <a:cs typeface="Arial" pitchFamily="34" charset="0"/>
                      </a:rPr>
                      <a:t>0%</a:t>
                    </a:r>
                    <a:endParaRPr lang="en-US" sz="1000" b="1" i="0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6626444928872452E-2"/>
                  <c:y val="-1.4687583487962154E-2"/>
                </c:manualLayout>
              </c:layout>
              <c:tx>
                <c:rich>
                  <a:bodyPr/>
                  <a:lstStyle/>
                  <a:p>
                    <a:r>
                      <a:rPr lang="ru-RU" sz="1500" b="1" i="0" baseline="0" dirty="0" smtClean="0">
                        <a:latin typeface="Arial" pitchFamily="34" charset="0"/>
                        <a:cs typeface="Arial" pitchFamily="34" charset="0"/>
                      </a:rPr>
                      <a:t>11% 15%</a:t>
                    </a:r>
                    <a:endParaRPr lang="en-US" sz="1000" b="1" i="0" baseline="0" dirty="0">
                      <a:latin typeface="DIN Pro Regular" pitchFamily="50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4054120092566853E-2"/>
                  <c:y val="-1.9357605252532915E-2"/>
                </c:manualLayout>
              </c:layout>
              <c:tx>
                <c:rich>
                  <a:bodyPr/>
                  <a:lstStyle/>
                  <a:p>
                    <a:r>
                      <a:rPr lang="ru-RU" sz="1500" b="1" i="0" baseline="0" dirty="0" smtClean="0">
                        <a:latin typeface="Arial" pitchFamily="34" charset="0"/>
                        <a:cs typeface="Arial" pitchFamily="34" charset="0"/>
                      </a:rPr>
                      <a:t>3%</a:t>
                    </a:r>
                    <a:endParaRPr lang="en-US" sz="1000" b="1" i="0" baseline="0" dirty="0">
                      <a:latin typeface="DIN Pro Regular" pitchFamily="50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1243296074053482E-2"/>
                  <c:y val="-4.3020287718707976E-3"/>
                </c:manualLayout>
              </c:layout>
              <c:tx>
                <c:rich>
                  <a:bodyPr/>
                  <a:lstStyle/>
                  <a:p>
                    <a:r>
                      <a:rPr lang="ru-RU" sz="1500" b="1" i="0" baseline="0" dirty="0" smtClean="0">
                        <a:latin typeface="Arial" pitchFamily="34" charset="0"/>
                        <a:cs typeface="Arial" pitchFamily="34" charset="0"/>
                      </a:rPr>
                      <a:t>41%</a:t>
                    </a:r>
                    <a:endParaRPr lang="en-US" sz="1000" b="1" i="0" baseline="0" dirty="0">
                      <a:latin typeface="DIN Pro Regular" pitchFamily="50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4054120092566853E-2"/>
                  <c:y val="2.150675670182988E-3"/>
                </c:manualLayout>
              </c:layout>
              <c:tx>
                <c:rich>
                  <a:bodyPr/>
                  <a:lstStyle/>
                  <a:p>
                    <a:r>
                      <a:rPr lang="ru-RU" sz="1500" b="1" i="0" baseline="0" dirty="0" smtClean="0">
                        <a:latin typeface="Arial" pitchFamily="34" charset="0"/>
                        <a:cs typeface="Arial" pitchFamily="34" charset="0"/>
                      </a:rPr>
                      <a:t>0%</a:t>
                    </a:r>
                    <a:endParaRPr lang="en-US" sz="1000" b="1" i="0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6864944111080225E-2"/>
                  <c:y val="-1.505591519641457E-2"/>
                </c:manualLayout>
              </c:layout>
              <c:tx>
                <c:rich>
                  <a:bodyPr/>
                  <a:lstStyle/>
                  <a:p>
                    <a:r>
                      <a:rPr lang="ru-RU" sz="1500" b="1" i="0" baseline="0" dirty="0" smtClean="0">
                        <a:latin typeface="Arial" pitchFamily="34" charset="0"/>
                        <a:cs typeface="Arial" pitchFamily="34" charset="0"/>
                      </a:rPr>
                      <a:t>100%</a:t>
                    </a:r>
                    <a:endParaRPr lang="en-US" sz="1000" b="1" i="0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9.837884064796900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500" b="1" i="0" baseline="0" dirty="0" smtClean="0">
                        <a:latin typeface="Arial" pitchFamily="34" charset="0"/>
                        <a:cs typeface="Arial" pitchFamily="34" charset="0"/>
                      </a:rPr>
                      <a:t>0%</a:t>
                    </a:r>
                    <a:endParaRPr lang="en-US" sz="1000" b="1" i="0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4053898767840986E-2"/>
                  <c:y val="-1.2287591351638514E-2"/>
                </c:manualLayout>
              </c:layout>
              <c:tx>
                <c:rich>
                  <a:bodyPr/>
                  <a:lstStyle/>
                  <a:p>
                    <a:r>
                      <a:rPr lang="ru-RU" sz="1500" b="1" i="0" baseline="0" dirty="0" smtClean="0">
                        <a:latin typeface="Arial" pitchFamily="34" charset="0"/>
                        <a:cs typeface="Arial" pitchFamily="34" charset="0"/>
                      </a:rPr>
                      <a:t>100%</a:t>
                    </a:r>
                    <a:endParaRPr lang="en-US" sz="1000" b="1" i="0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7986914709281928E-2"/>
                  <c:y val="-4.3016662865919385E-3"/>
                </c:manualLayout>
              </c:layout>
              <c:tx>
                <c:rich>
                  <a:bodyPr/>
                  <a:lstStyle/>
                  <a:p>
                    <a:r>
                      <a:rPr lang="ru-RU" sz="1500" b="1" i="0" baseline="0" dirty="0" smtClean="0">
                        <a:latin typeface="Arial" pitchFamily="34" charset="0"/>
                        <a:cs typeface="Arial" pitchFamily="34" charset="0"/>
                      </a:rPr>
                      <a:t>78%</a:t>
                    </a:r>
                    <a:endParaRPr lang="en-US" sz="1000" b="1" i="0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1.4904167568126072E-2"/>
                  <c:y val="-5.064983033074298E-3"/>
                </c:manualLayout>
              </c:layout>
              <c:tx>
                <c:rich>
                  <a:bodyPr/>
                  <a:lstStyle/>
                  <a:p>
                    <a:r>
                      <a:rPr lang="ru-RU" sz="1500" b="1" i="0" baseline="0" dirty="0" smtClean="0">
                        <a:latin typeface="Arial" pitchFamily="34" charset="0"/>
                        <a:cs typeface="Arial" pitchFamily="34" charset="0"/>
                      </a:rPr>
                      <a:t>100%</a:t>
                    </a:r>
                    <a:endParaRPr lang="en-US" sz="1000" b="1" i="0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2.5297416166620335E-2"/>
                  <c:y val="0.11829647654325672"/>
                </c:manualLayout>
              </c:layout>
              <c:tx>
                <c:rich>
                  <a:bodyPr/>
                  <a:lstStyle/>
                  <a:p>
                    <a:r>
                      <a:rPr lang="ru-RU" sz="1500" b="1" i="0" baseline="0" dirty="0" smtClean="0">
                        <a:latin typeface="Arial" pitchFamily="34" charset="0"/>
                        <a:cs typeface="Arial" pitchFamily="34" charset="0"/>
                      </a:rPr>
                      <a:t>9,7%</a:t>
                    </a:r>
                    <a:endParaRPr lang="en-US" sz="1000" b="1" i="0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5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</c:formatCode>
                <c:ptCount val="1"/>
                <c:pt idx="0">
                  <c:v>136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дел в 2021 г.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ln>
                <a:noFill/>
              </a:ln>
            </c:spPr>
          </c:dPt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</c:formatCode>
                <c:ptCount val="1"/>
                <c:pt idx="0">
                  <c:v>89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Сумма, рассмотренная судами в 2020 г (млн.руб.)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</c:formatCode>
                <c:ptCount val="1"/>
                <c:pt idx="0">
                  <c:v>796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Сумма, рассмотренная судами в 2021 г (млн.руб.)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1432293801570376"/>
                  <c:y val="-8.8401943450599318E-2"/>
                </c:manualLayout>
              </c:layout>
              <c:tx>
                <c:rich>
                  <a:bodyPr/>
                  <a:lstStyle/>
                  <a:p>
                    <a:r>
                      <a:rPr lang="ru-RU" sz="2500" b="1" dirty="0" smtClean="0">
                        <a:latin typeface="Arial" pitchFamily="34" charset="0"/>
                        <a:cs typeface="Arial" pitchFamily="34" charset="0"/>
                      </a:rPr>
                      <a:t>в 2,7 раза</a:t>
                    </a:r>
                    <a:endParaRPr lang="en-US" sz="2500" b="1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0</c:formatCode>
                <c:ptCount val="1"/>
                <c:pt idx="0">
                  <c:v>294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gapDepth val="170"/>
        <c:shape val="box"/>
        <c:axId val="82172928"/>
        <c:axId val="82801408"/>
        <c:axId val="0"/>
      </c:bar3DChart>
      <c:catAx>
        <c:axId val="82172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2801408"/>
        <c:crosses val="autoZero"/>
        <c:auto val="1"/>
        <c:lblAlgn val="ctr"/>
        <c:lblOffset val="100"/>
        <c:noMultiLvlLbl val="0"/>
      </c:catAx>
      <c:valAx>
        <c:axId val="8280140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1"/>
        <c:majorTickMark val="none"/>
        <c:minorTickMark val="none"/>
        <c:tickLblPos val="none"/>
        <c:txPr>
          <a:bodyPr/>
          <a:lstStyle/>
          <a:p>
            <a:pPr>
              <a:defRPr sz="1200" baseline="0"/>
            </a:pPr>
            <a:endParaRPr lang="ru-RU"/>
          </a:p>
        </c:txPr>
        <c:crossAx val="8217292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500" b="1" i="0" baseline="0">
                <a:latin typeface="Arial" pitchFamily="34" charset="0"/>
                <a:cs typeface="Arial" pitchFamily="34" charset="0"/>
              </a:defRPr>
            </a:pPr>
            <a:endParaRPr lang="ru-RU"/>
          </a:p>
        </c:txPr>
      </c:dTable>
      <c:spPr>
        <a:noFill/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Количество судебных дел</a:t>
            </a:r>
          </a:p>
          <a:p>
            <a:pPr>
              <a:defRPr/>
            </a:pPr>
            <a:endParaRPr lang="ru-RU" dirty="0"/>
          </a:p>
        </c:rich>
      </c:tx>
      <c:layout>
        <c:manualLayout>
          <c:xMode val="edge"/>
          <c:yMode val="edge"/>
          <c:x val="0.11416417866369279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6614251018522552E-2"/>
          <c:y val="0.26734093155875582"/>
          <c:w val="0.56618005875577815"/>
          <c:h val="0.5963711384950729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судебных дел</c:v>
                </c:pt>
              </c:strCache>
            </c:strRef>
          </c:tx>
          <c:dLbls>
            <c:txPr>
              <a:bodyPr/>
              <a:lstStyle/>
              <a:p>
                <a:pPr>
                  <a:defRPr sz="28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статья 54.1 НК РФ</c:v>
                </c:pt>
                <c:pt idx="1">
                  <c:v>иные основания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</c:v>
                </c:pt>
                <c:pt idx="1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0"/>
        <c:txPr>
          <a:bodyPr/>
          <a:lstStyle/>
          <a:p>
            <a:pPr>
              <a:defRPr sz="2000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3047847004341295"/>
          <c:y val="0.25387013815196585"/>
          <c:w val="0.3695215299565871"/>
          <c:h val="0.613906444912989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Сумма </a:t>
            </a:r>
            <a:r>
              <a:rPr lang="ru-RU" dirty="0" smtClean="0"/>
              <a:t>рассмотренных требований (млн. руб.)</a:t>
            </a:r>
            <a:endParaRPr lang="ru-RU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3683824402652578"/>
          <c:y val="0.30014486124918299"/>
          <c:w val="0.7730965716452961"/>
          <c:h val="0.5823324825380152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Рассмотренная сумма требований</c:v>
                </c:pt>
              </c:strCache>
            </c:strRef>
          </c:tx>
          <c:dLbls>
            <c:dLbl>
              <c:idx val="0"/>
              <c:layout>
                <c:manualLayout>
                  <c:x val="9.1225496017683858E-3"/>
                  <c:y val="-0.229051028962149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408498672561284E-3"/>
                  <c:y val="-9.3910921874481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статья 54.1 НК РФ</c:v>
                </c:pt>
                <c:pt idx="1">
                  <c:v>иные основания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156</c:v>
                </c:pt>
                <c:pt idx="1">
                  <c:v>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Количество судебных споров</a:t>
            </a:r>
          </a:p>
          <a:p>
            <a:pPr>
              <a:defRPr/>
            </a:pPr>
            <a:endParaRPr lang="ru-RU" dirty="0"/>
          </a:p>
        </c:rich>
      </c:tx>
      <c:layout>
        <c:manualLayout>
          <c:xMode val="edge"/>
          <c:yMode val="edge"/>
          <c:x val="0.11416417866369279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6614251018522552E-2"/>
          <c:y val="0.26734093155875582"/>
          <c:w val="0.56618005875577815"/>
          <c:h val="0.5963711384950729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взыскание задолженности</c:v>
                </c:pt>
                <c:pt idx="1">
                  <c:v>возврат налогов</c:v>
                </c:pt>
                <c:pt idx="2">
                  <c:v>начисление налогов</c:v>
                </c:pt>
                <c:pt idx="3">
                  <c:v>назначение ВНП</c:v>
                </c:pt>
                <c:pt idx="4">
                  <c:v>иные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21</c:v>
                </c:pt>
                <c:pt idx="1">
                  <c:v>9</c:v>
                </c:pt>
                <c:pt idx="2">
                  <c:v>8</c:v>
                </c:pt>
                <c:pt idx="3">
                  <c:v>2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6843135572840706"/>
          <c:y val="0.25151856805304995"/>
          <c:w val="0.3293361215842403"/>
          <c:h val="0.6703441272869713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Сумма </a:t>
            </a:r>
            <a:r>
              <a:rPr lang="ru-RU" dirty="0" smtClean="0"/>
              <a:t>рассмотренных требований (млн. руб.)</a:t>
            </a:r>
            <a:endParaRPr lang="ru-RU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7028759256634321"/>
          <c:y val="0.30014486124918299"/>
          <c:w val="0.7730965716452961"/>
          <c:h val="0.5823324825380152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 удовлетворенных требований</c:v>
                </c:pt>
              </c:strCache>
            </c:strRef>
          </c:tx>
          <c:dLbls>
            <c:dLbl>
              <c:idx val="3"/>
              <c:layout>
                <c:manualLayout>
                  <c:x val="3.0408498672561284E-3"/>
                  <c:y val="-9.3910921874481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взыскание задолженности</c:v>
                </c:pt>
                <c:pt idx="1">
                  <c:v>возврат налогов</c:v>
                </c:pt>
                <c:pt idx="2">
                  <c:v>начисление налогов</c:v>
                </c:pt>
                <c:pt idx="3">
                  <c:v>назначение ВНП</c:v>
                </c:pt>
                <c:pt idx="4">
                  <c:v>иные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</c:v>
                </c:pt>
                <c:pt idx="1">
                  <c:v>56</c:v>
                </c:pt>
                <c:pt idx="2">
                  <c:v>2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Количество судебных споров</a:t>
            </a:r>
          </a:p>
          <a:p>
            <a:pPr>
              <a:defRPr/>
            </a:pPr>
            <a:endParaRPr lang="ru-RU" dirty="0"/>
          </a:p>
        </c:rich>
      </c:tx>
      <c:layout>
        <c:manualLayout>
          <c:xMode val="edge"/>
          <c:yMode val="edge"/>
          <c:x val="0.10305427568415408"/>
          <c:y val="5.173454217615037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6614251018522552E-2"/>
          <c:y val="0.26734093155875582"/>
          <c:w val="0.56618005875577815"/>
          <c:h val="0.5963711384950729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неисполнение требований НО (ст. 93.1. НК РФ)</c:v>
                </c:pt>
                <c:pt idx="1">
                  <c:v>непредставление уведомлений о контролир.сделках</c:v>
                </c:pt>
                <c:pt idx="2">
                  <c:v>непредставление банком сведений об остатках ден. средств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198367066826346"/>
          <c:y val="0.25151856805304995"/>
          <c:w val="0.48016329331736546"/>
          <c:h val="0.6703441272869713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0.04939</cdr:x>
      <cdr:y>0.68852</cdr:y>
    </cdr:from>
    <cdr:to>
      <cdr:x>0.24267</cdr:x>
      <cdr:y>0.88852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2048" y="3024336"/>
          <a:ext cx="1690903" cy="8784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0.05263</cdr:x>
      <cdr:y>0.21053</cdr:y>
    </cdr:from>
    <cdr:to>
      <cdr:x>0.24561</cdr:x>
      <cdr:y>0.49123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32047" y="864097"/>
          <a:ext cx="1584177" cy="11521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5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0.59128</cdr:x>
      <cdr:y>0.34241</cdr:y>
    </cdr:from>
    <cdr:to>
      <cdr:x>0.63628</cdr:x>
      <cdr:y>0.47369</cdr:y>
    </cdr:to>
    <cdr:sp macro="" textlink="">
      <cdr:nvSpPr>
        <cdr:cNvPr id="4" name="Стрелка вниз 3"/>
        <cdr:cNvSpPr/>
      </cdr:nvSpPr>
      <cdr:spPr>
        <a:xfrm xmlns:a="http://schemas.openxmlformats.org/drawingml/2006/main">
          <a:off x="5676231" y="2066029"/>
          <a:ext cx="431994" cy="792118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0.79381</cdr:x>
      <cdr:y>0.21113</cdr:y>
    </cdr:from>
    <cdr:to>
      <cdr:x>0.84429</cdr:x>
      <cdr:y>0.37329</cdr:y>
    </cdr:to>
    <cdr:sp macro="" textlink="">
      <cdr:nvSpPr>
        <cdr:cNvPr id="5" name="Стрелка вниз 4"/>
        <cdr:cNvSpPr/>
      </cdr:nvSpPr>
      <cdr:spPr>
        <a:xfrm xmlns:a="http://schemas.openxmlformats.org/drawingml/2006/main">
          <a:off x="7620447" y="1273941"/>
          <a:ext cx="484632" cy="978408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0.24051</cdr:x>
      <cdr:y>0.45333</cdr:y>
    </cdr:from>
    <cdr:to>
      <cdr:x>0.40506</cdr:x>
      <cdr:y>0.62666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68152" y="2448272"/>
          <a:ext cx="936104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rPr>
            <a:t>34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0.34483</cdr:x>
      <cdr:y>0.49351</cdr:y>
    </cdr:from>
    <cdr:to>
      <cdr:x>0.67241</cdr:x>
      <cdr:y>0.65842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0170" y="2736323"/>
          <a:ext cx="1368142" cy="914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ctr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rPr>
            <a:t>234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0.24051</cdr:x>
      <cdr:y>0.45333</cdr:y>
    </cdr:from>
    <cdr:to>
      <cdr:x>0.40506</cdr:x>
      <cdr:y>0.62666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68152" y="2448272"/>
          <a:ext cx="936104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rPr>
            <a:t>45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0.44828</cdr:x>
      <cdr:y>0.50649</cdr:y>
    </cdr:from>
    <cdr:to>
      <cdr:x>0.66722</cdr:x>
      <cdr:y>0.6714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72208" y="2808312"/>
          <a:ext cx="914395" cy="914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ctr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rPr>
            <a:t>61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0.25984</cdr:x>
      <cdr:y>0.45333</cdr:y>
    </cdr:from>
    <cdr:to>
      <cdr:x>0.37795</cdr:x>
      <cdr:y>0.62666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76264" y="2448275"/>
          <a:ext cx="1080120" cy="9360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ctr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rPr>
            <a:t>7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491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975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39"/>
            <a:ext cx="1080120" cy="415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5" cy="720080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540271"/>
            <a:ext cx="8588251" cy="122413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2" y="1764295"/>
            <a:ext cx="8588251" cy="533183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0951"/>
            <a:ext cx="724718" cy="69662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3056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538" indent="0" algn="l" defTabSz="1043056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0" algn="l" defTabSz="1043056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3056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363" algn="just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0" algn="l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15189" y="3039638"/>
            <a:ext cx="9089390" cy="16207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0" dirty="0">
                <a:solidFill>
                  <a:prstClr val="white"/>
                </a:solidFill>
              </a:rPr>
              <a:t/>
            </a:r>
            <a:br>
              <a:rPr lang="ru-RU" sz="2200" b="0" dirty="0">
                <a:solidFill>
                  <a:prstClr val="white"/>
                </a:solidFill>
              </a:rPr>
            </a:br>
            <a:r>
              <a:rPr lang="ru-RU" sz="2200" b="0" dirty="0">
                <a:solidFill>
                  <a:prstClr val="white"/>
                </a:solidFill>
                <a:latin typeface="Arial Narrow" pitchFamily="34" charset="0"/>
              </a:rPr>
              <a:t>УФНС России по Иркутской области</a:t>
            </a:r>
            <a:r>
              <a:rPr lang="ru-RU" sz="2200" dirty="0">
                <a:latin typeface="Arial Narrow" pitchFamily="34" charset="0"/>
              </a:rPr>
              <a:t/>
            </a:r>
            <a:br>
              <a:rPr lang="ru-RU" sz="2200" dirty="0">
                <a:latin typeface="Arial Narrow" pitchFamily="34" charset="0"/>
              </a:rPr>
            </a:br>
            <a:r>
              <a:rPr lang="ru-RU" sz="2200" dirty="0" smtClean="0">
                <a:latin typeface="Arial Narrow" pitchFamily="34" charset="0"/>
              </a:rPr>
              <a:t/>
            </a:r>
            <a:br>
              <a:rPr lang="ru-RU" sz="2200" dirty="0" smtClean="0">
                <a:latin typeface="Arial Narrow" pitchFamily="34" charset="0"/>
              </a:rPr>
            </a:br>
            <a:r>
              <a:rPr lang="ru-RU" sz="2200" dirty="0" smtClean="0">
                <a:latin typeface="Arial Narrow" pitchFamily="34" charset="0"/>
              </a:rPr>
              <a:t>ИЗМЕНЕНИЯ СУДЕБНОЙ ПРАКТИКИ РАССМОТРЕНИЯ СПОРОВ </a:t>
            </a:r>
            <a:br>
              <a:rPr lang="ru-RU" sz="2200" dirty="0" smtClean="0">
                <a:latin typeface="Arial Narrow" pitchFamily="34" charset="0"/>
              </a:rPr>
            </a:br>
            <a:r>
              <a:rPr lang="ru-RU" sz="2200" dirty="0" smtClean="0">
                <a:latin typeface="Arial Narrow" pitchFamily="34" charset="0"/>
              </a:rPr>
              <a:t> С УЧАСТИЕМ НАЛОГОВЫХ ОРГАНОВ</a:t>
            </a:r>
            <a:endParaRPr lang="ru-RU" sz="22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78350" y="4839193"/>
            <a:ext cx="9978808" cy="2434693"/>
          </a:xfrm>
        </p:spPr>
        <p:txBody>
          <a:bodyPr>
            <a:normAutofit/>
          </a:bodyPr>
          <a:lstStyle/>
          <a:p>
            <a:pPr algn="l"/>
            <a:endParaRPr lang="ru-RU" sz="2200" dirty="0"/>
          </a:p>
          <a:p>
            <a:pPr algn="l"/>
            <a:endParaRPr lang="ru-RU" sz="2200" dirty="0"/>
          </a:p>
          <a:p>
            <a:pPr algn="l"/>
            <a:r>
              <a:rPr lang="ru-RU" sz="2200" dirty="0" smtClean="0">
                <a:latin typeface="Arial Narrow" pitchFamily="34" charset="0"/>
              </a:rPr>
              <a:t>                                         </a:t>
            </a:r>
            <a:r>
              <a:rPr lang="ru-RU" sz="2200" dirty="0" smtClean="0">
                <a:latin typeface="Arial Narrow" pitchFamily="34" charset="0"/>
              </a:rPr>
              <a:t>Начальник </a:t>
            </a:r>
            <a:r>
              <a:rPr lang="ru-RU" sz="2200" dirty="0" smtClean="0">
                <a:latin typeface="Arial Narrow" pitchFamily="34" charset="0"/>
              </a:rPr>
              <a:t>правового отдела </a:t>
            </a:r>
            <a:r>
              <a:rPr lang="ru-RU" sz="2200" dirty="0" err="1" smtClean="0">
                <a:latin typeface="Arial Narrow" pitchFamily="34" charset="0"/>
              </a:rPr>
              <a:t>А.П.Цивань</a:t>
            </a:r>
            <a:endParaRPr lang="ru-RU" sz="2200" dirty="0">
              <a:latin typeface="Arial Narrow" pitchFamily="34" charset="0"/>
            </a:endParaRPr>
          </a:p>
          <a:p>
            <a:pPr algn="l"/>
            <a:endParaRPr lang="ru-RU" sz="22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88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2244" y="396255"/>
            <a:ext cx="8916486" cy="93610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Динамика рассмотрения судебных споров по делам с участием налоговых органов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499874544"/>
              </p:ext>
            </p:extLst>
          </p:nvPr>
        </p:nvGraphicFramePr>
        <p:xfrm>
          <a:off x="462557" y="922514"/>
          <a:ext cx="9599867" cy="6033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05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181" y="552451"/>
            <a:ext cx="9492550" cy="7079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Обжалование решений, вынесенных в соответствии со ст. 101 НК РФ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93363440"/>
              </p:ext>
            </p:extLst>
          </p:nvPr>
        </p:nvGraphicFramePr>
        <p:xfrm>
          <a:off x="450156" y="1476375"/>
          <a:ext cx="5688632" cy="5400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018824521"/>
              </p:ext>
            </p:extLst>
          </p:nvPr>
        </p:nvGraphicFramePr>
        <p:xfrm>
          <a:off x="5922764" y="1260351"/>
          <a:ext cx="417646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909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82204" y="396255"/>
            <a:ext cx="8561139" cy="144016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письмо ФНС России от 10.03.2021 №БВ-4-7/3060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@</a:t>
            </a:r>
            <a:endParaRPr lang="ru-RU" sz="24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962025" y="2124447"/>
            <a:ext cx="8561139" cy="4971678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ОЗМОЖНОСТЬ ПРИМЕНЕНИЯ НАЛОГОВОЙ РЕКОНСТРУКЦИИ</a:t>
            </a:r>
          </a:p>
          <a:p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 УСТАНОВЛЕНИИ РЕАЛЬНОГО ИСПОЛНИТЕЛЯ,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 ПРЕДСТАВЛЕНИИ ПОДТВЕРЖДАЮЩИХ ДОКУМЕНТОВ.</a:t>
            </a:r>
          </a:p>
          <a:p>
            <a:endParaRPr lang="ru-RU" sz="2400" dirty="0" smtClean="0"/>
          </a:p>
          <a:p>
            <a:endParaRPr lang="ru-RU" sz="2400" dirty="0" smtClean="0">
              <a:solidFill>
                <a:srgbClr val="005AA9"/>
              </a:solidFill>
              <a:latin typeface="Arial" pitchFamily="34" charset="0"/>
              <a:cs typeface="Arial" pitchFamily="34" charset="0"/>
            </a:endParaRPr>
          </a:p>
          <a:p>
            <a:endParaRPr lang="ru-RU" sz="2400" dirty="0">
              <a:solidFill>
                <a:srgbClr val="005AA9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solidFill>
                  <a:srgbClr val="005AA9"/>
                </a:solidFill>
                <a:latin typeface="Arial" pitchFamily="34" charset="0"/>
                <a:cs typeface="Arial" pitchFamily="34" charset="0"/>
              </a:rPr>
              <a:t>Судебное дело по заявлению ООО «КУЗБАССКОНСЕРВМОЛОКО» А27-17275/2019</a:t>
            </a:r>
            <a:endParaRPr lang="ru-RU" sz="2400" dirty="0">
              <a:solidFill>
                <a:srgbClr val="005AA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2560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180" y="396255"/>
            <a:ext cx="9505056" cy="2232248"/>
          </a:xfrm>
        </p:spPr>
        <p:txBody>
          <a:bodyPr>
            <a:noAutofit/>
          </a:bodyPr>
          <a:lstStyle/>
          <a:p>
            <a:pPr algn="ctr">
              <a:lnSpc>
                <a:spcPts val="4000"/>
              </a:lnSpc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Основные моменты при доказывании получения НП необоснованной налоговой выгоды (письмо ФНС России от 10.03.2021 №БВ-4-7/3060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@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810196" y="2842195"/>
            <a:ext cx="8856985" cy="3314700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Реальность сделки.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Исполнение сделки надлежащим лицом.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Действительный экономический смысл.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Деловая цель.</a:t>
            </a:r>
          </a:p>
          <a:p>
            <a:pPr marL="457200" indent="-457200">
              <a:buAutoNum type="arabicPeriod"/>
            </a:pP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4661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6220" y="324247"/>
            <a:ext cx="8561139" cy="1728192"/>
          </a:xfrm>
        </p:spPr>
        <p:txBody>
          <a:bodyPr>
            <a:normAutofit/>
          </a:bodyPr>
          <a:lstStyle/>
          <a:p>
            <a:pPr algn="ctr">
              <a:lnSpc>
                <a:spcPts val="4000"/>
              </a:lnSpc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Наиболее значимые для формирования судебной практики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дела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2" y="2484487"/>
            <a:ext cx="8856984" cy="4320480"/>
          </a:xfrm>
        </p:spPr>
        <p:txBody>
          <a:bodyPr>
            <a:noAutofit/>
          </a:bodyPr>
          <a:lstStyle/>
          <a:p>
            <a:pPr marL="457200" indent="-457200">
              <a:spcAft>
                <a:spcPts val="576"/>
              </a:spcAft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Определение Верховного Суда Российской Федерации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19.05.2021 по делу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А76-46624/2019 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(ООО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«Фирма «Мэри»)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spcAft>
                <a:spcPts val="576"/>
              </a:spcAft>
              <a:buAutoNum type="arabicPeriod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Определение Верховного Суда Российской Федерации от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15.12.2021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делу №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А40-131167/2020 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(ООО 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ru-RU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Спецхимпром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").</a:t>
            </a:r>
          </a:p>
          <a:p>
            <a:pPr marL="457200" indent="-457200">
              <a:spcAft>
                <a:spcPts val="576"/>
              </a:spcAft>
              <a:buAutoNum type="arabicPeriod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Определение Верховного Суда Российской Федерации от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05.07.2021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делу №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А21-10479/2019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(ООО 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"Неринга</a:t>
            </a:r>
            <a:r>
              <a:rPr lang="ru-RU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5686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181" y="552451"/>
            <a:ext cx="9492550" cy="7079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Обжалование действий налоговых органов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712058879"/>
              </p:ext>
            </p:extLst>
          </p:nvPr>
        </p:nvGraphicFramePr>
        <p:xfrm>
          <a:off x="594172" y="1476375"/>
          <a:ext cx="5688632" cy="5400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390304099"/>
              </p:ext>
            </p:extLst>
          </p:nvPr>
        </p:nvGraphicFramePr>
        <p:xfrm>
          <a:off x="5922764" y="1260351"/>
          <a:ext cx="417646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857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181" y="552451"/>
            <a:ext cx="9492550" cy="7079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Обжалование решений, вынесенных в соответствии со ст. 101.4 НК РФ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640308923"/>
              </p:ext>
            </p:extLst>
          </p:nvPr>
        </p:nvGraphicFramePr>
        <p:xfrm>
          <a:off x="522164" y="1404367"/>
          <a:ext cx="9145016" cy="5400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049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5090</TotalTime>
  <Words>240</Words>
  <Application>Microsoft Office PowerPoint</Application>
  <PresentationFormat>Произвольный</PresentationFormat>
  <Paragraphs>54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Present_FNS2012_A4</vt:lpstr>
      <vt:lpstr> УФНС России по Иркутской области  ИЗМЕНЕНИЯ СУДЕБНОЙ ПРАКТИКИ РАССМОТРЕНИЯ СПОРОВ   С УЧАСТИЕМ НАЛОГОВЫХ ОРГАНОВ</vt:lpstr>
      <vt:lpstr>Динамика рассмотрения судебных споров по делам с участием налоговых органов</vt:lpstr>
      <vt:lpstr>Обжалование решений, вынесенных в соответствии со ст. 101 НК РФ</vt:lpstr>
      <vt:lpstr>письмо ФНС России от 10.03.2021 №БВ-4-7/3060@</vt:lpstr>
      <vt:lpstr>Основные моменты при доказывании получения НП необоснованной налоговой выгоды (письмо ФНС России от 10.03.2021 №БВ-4-7/3060@)</vt:lpstr>
      <vt:lpstr>Наиболее значимые для формирования судебной практики дела</vt:lpstr>
      <vt:lpstr>Обжалование действий налоговых органов</vt:lpstr>
      <vt:lpstr>Обжалование решений, вынесенных в соответствии со ст. 101.4 НК РФ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Габова Татьяна Николаевна</dc:creator>
  <cp:lastModifiedBy>Мышкова Елена Сергеевна</cp:lastModifiedBy>
  <cp:revision>101</cp:revision>
  <cp:lastPrinted>2019-04-08T04:05:42Z</cp:lastPrinted>
  <dcterms:created xsi:type="dcterms:W3CDTF">2018-02-06T03:33:44Z</dcterms:created>
  <dcterms:modified xsi:type="dcterms:W3CDTF">2022-03-11T07:16:31Z</dcterms:modified>
</cp:coreProperties>
</file>