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1" r:id="rId2"/>
    <p:sldId id="312" r:id="rId3"/>
    <p:sldId id="318" r:id="rId4"/>
    <p:sldId id="314" r:id="rId5"/>
    <p:sldId id="320" r:id="rId6"/>
    <p:sldId id="319" r:id="rId7"/>
    <p:sldId id="315" r:id="rId8"/>
  </p:sldIdLst>
  <p:sldSz cx="9144000" cy="5143500" type="screen16x9"/>
  <p:notesSz cx="6858000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8D8C90"/>
    <a:srgbClr val="ECECEC"/>
    <a:srgbClr val="F3F3F3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5396" autoAdjust="0"/>
  </p:normalViewPr>
  <p:slideViewPr>
    <p:cSldViewPr showGuides="1">
      <p:cViewPr varScale="1">
        <p:scale>
          <a:sx n="82" d="100"/>
          <a:sy n="82" d="100"/>
        </p:scale>
        <p:origin x="-650" y="-74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2.2515228804364528E-2"/>
          <c:w val="0.95416666666666672"/>
          <c:h val="0.744198044188943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выездных налоговых проверок (ед.)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9 месяцев 2018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308</c:v>
                </c:pt>
                <c:pt idx="1">
                  <c:v>298</c:v>
                </c:pt>
                <c:pt idx="2">
                  <c:v>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02784"/>
        <c:axId val="100904320"/>
      </c:lineChart>
      <c:catAx>
        <c:axId val="1009027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minorGridlines>
          <c:spPr>
            <a:ln>
              <a:prstDash val="dash"/>
            </a:ln>
          </c:spPr>
        </c:minorGridlines>
        <c:majorTickMark val="out"/>
        <c:minorTickMark val="none"/>
        <c:tickLblPos val="nextTo"/>
        <c:spPr>
          <a:ln>
            <a:prstDash val="dash"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04320"/>
        <c:crosses val="autoZero"/>
        <c:auto val="1"/>
        <c:lblAlgn val="ctr"/>
        <c:lblOffset val="100"/>
        <c:noMultiLvlLbl val="0"/>
      </c:catAx>
      <c:valAx>
        <c:axId val="100904320"/>
        <c:scaling>
          <c:orientation val="minMax"/>
        </c:scaling>
        <c:delete val="1"/>
        <c:axPos val="l"/>
        <c:majorGridlines>
          <c:spPr>
            <a:ln w="0"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1009027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132496719160106"/>
          <c:y val="0.91310214940656709"/>
          <c:w val="0.71234990157480316"/>
          <c:h val="7.1887698057189864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0.14424089566929135"/>
          <c:w val="0.95416666666666672"/>
          <c:h val="0.852634104330708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выездной налоговой проверки (млн.руб.)</c:v>
                </c:pt>
              </c:strCache>
            </c:strRef>
          </c:tx>
          <c:dLbls>
            <c:dLbl>
              <c:idx val="1"/>
              <c:layout>
                <c:manualLayout>
                  <c:x val="-7.6458333333333335E-3"/>
                  <c:y val="3.09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9 месяцев 2018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13.3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1760"/>
        <c:axId val="55543296"/>
      </c:lineChart>
      <c:catAx>
        <c:axId val="55541760"/>
        <c:scaling>
          <c:orientation val="minMax"/>
        </c:scaling>
        <c:delete val="1"/>
        <c:axPos val="b"/>
        <c:majorTickMark val="out"/>
        <c:minorTickMark val="none"/>
        <c:tickLblPos val="nextTo"/>
        <c:crossAx val="55543296"/>
        <c:crosses val="autoZero"/>
        <c:auto val="1"/>
        <c:lblAlgn val="ctr"/>
        <c:lblOffset val="100"/>
        <c:noMultiLvlLbl val="0"/>
      </c:catAx>
      <c:valAx>
        <c:axId val="555432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554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35006561679789"/>
          <c:y val="0.90263410433070868"/>
          <c:w val="0.84029986876640417"/>
          <c:h val="5.986589566929134E-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83176242272003E-3"/>
          <c:y val="0.20489080902972515"/>
          <c:w val="0.95416666666666672"/>
          <c:h val="0.711179625984252"/>
        </c:manualLayout>
      </c:layout>
      <c:lineChart>
        <c:grouping val="stack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Охват выездными налоговыми проверками ЮЛ и ИП, представляющих налоговую отчетность,%</c:v>
                </c:pt>
              </c:strCache>
            </c:strRef>
          </c:tx>
          <c:dLbls>
            <c:dLbl>
              <c:idx val="0"/>
              <c:layout>
                <c:manualLayout>
                  <c:x val="-2.0430149386649919E-2"/>
                  <c:y val="-4.6860701951176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55898507677815E-2"/>
                  <c:y val="4.9789495823124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9 месяцев 2018 года</c:v>
                </c:pt>
              </c:strCache>
            </c:strRef>
          </c:cat>
          <c:val>
            <c:numRef>
              <c:f>'[Диаграмма в Microsoft PowerPoint]Лист1'!$B$2:$B$4</c:f>
              <c:numCache>
                <c:formatCode>General</c:formatCode>
                <c:ptCount val="3"/>
                <c:pt idx="0">
                  <c:v>0.34</c:v>
                </c:pt>
                <c:pt idx="1">
                  <c:v>0.32</c:v>
                </c:pt>
                <c:pt idx="2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25280"/>
        <c:axId val="101026816"/>
      </c:lineChart>
      <c:catAx>
        <c:axId val="101025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026816"/>
        <c:crosses val="autoZero"/>
        <c:auto val="1"/>
        <c:lblAlgn val="ctr"/>
        <c:lblOffset val="100"/>
        <c:noMultiLvlLbl val="0"/>
      </c:catAx>
      <c:valAx>
        <c:axId val="1010268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10252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3749356535794623E-2"/>
          <c:y val="0.88226986598577206"/>
          <c:w val="0.82604986876640418"/>
          <c:h val="0.11694537401574803"/>
        </c:manualLayout>
      </c:layout>
      <c:overlay val="0"/>
      <c:txPr>
        <a:bodyPr/>
        <a:lstStyle/>
        <a:p>
          <a:pPr>
            <a:defRPr sz="13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703703703703706E-2"/>
          <c:w val="0.61647353455818021"/>
          <c:h val="0.898148148148148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Количество налогоплательщиков, которые включены в план выездных проверок</c:v>
                </c:pt>
              </c:strCache>
            </c:strRef>
          </c:tx>
          <c:invertIfNegative val="0"/>
          <c:val>
            <c:numRef>
              <c:f>Лист2!$C$6:$D$6</c:f>
              <c:numCache>
                <c:formatCode>General</c:formatCode>
                <c:ptCount val="2"/>
                <c:pt idx="0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Лист2!$B$7</c:f>
              <c:strCache>
                <c:ptCount val="1"/>
                <c:pt idx="0">
                  <c:v>Количество налогоплательщиков, которые согласились уточнить налоговые обязательства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Лист2!$C$7:$D$7</c:f>
              <c:numCache>
                <c:formatCode>General</c:formatCode>
                <c:ptCount val="2"/>
                <c:pt idx="0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292928"/>
        <c:axId val="103294464"/>
        <c:axId val="0"/>
      </c:bar3DChart>
      <c:catAx>
        <c:axId val="10329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3294464"/>
        <c:crosses val="autoZero"/>
        <c:auto val="1"/>
        <c:lblAlgn val="ctr"/>
        <c:lblOffset val="100"/>
        <c:noMultiLvlLbl val="0"/>
      </c:catAx>
      <c:valAx>
        <c:axId val="103294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2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980689122952886"/>
          <c:y val="0.11333888071393429"/>
          <c:w val="0.56973986164022394"/>
          <c:h val="0.8381109581928538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9287938719485197E-3"/>
          <c:w val="0.61843300863736406"/>
          <c:h val="0.81361155798919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Доначислено по результатам контрольной работы (%)</c:v>
                </c:pt>
              </c:strCache>
            </c:strRef>
          </c:tx>
          <c:spPr>
            <a:solidFill>
              <a:srgbClr val="005AA9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9 месяцев 2018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95.8</c:v>
                </c:pt>
                <c:pt idx="1">
                  <c:v>96.3</c:v>
                </c:pt>
                <c:pt idx="2">
                  <c:v>73.099999999999994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Дополнительно поступило в бюджет в связи с представлением уточненных деклараций (%)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6E-3"/>
                  <c:y val="-5.30607775590551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9 месяцев 2018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4.2</c:v>
                </c:pt>
                <c:pt idx="1">
                  <c:v>3.7</c:v>
                </c:pt>
                <c:pt idx="2">
                  <c:v>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49984"/>
        <c:axId val="109451520"/>
      </c:barChart>
      <c:catAx>
        <c:axId val="109449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451520"/>
        <c:crosses val="autoZero"/>
        <c:auto val="1"/>
        <c:lblAlgn val="ctr"/>
        <c:lblOffset val="100"/>
        <c:noMultiLvlLbl val="0"/>
      </c:catAx>
      <c:valAx>
        <c:axId val="109451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44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1546270581181"/>
          <c:y val="0.20461176646397264"/>
          <c:w val="0.33308450402331741"/>
          <c:h val="0.63943549458334559"/>
        </c:manualLayout>
      </c:layout>
      <c:overlay val="0"/>
      <c:txPr>
        <a:bodyPr/>
        <a:lstStyle/>
        <a:p>
          <a:pPr>
            <a:defRPr sz="15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64CDD-15FD-495F-B324-FE6EF758306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2895D-B2CC-4769-8225-68A661EFF845}">
      <dgm:prSet phldrT="[Текст]" custT="1"/>
      <dgm:spPr>
        <a:solidFill>
          <a:srgbClr val="005AA9"/>
        </a:solidFill>
      </dgm:spPr>
      <dgm:t>
        <a:bodyPr/>
        <a:lstStyle/>
        <a:p>
          <a:r>
            <a:rPr lang="ru-RU" sz="1300" b="1" dirty="0" smtClean="0"/>
            <a:t>ВЫЯВЛЕНИЕ ОТРАСЛЕЙ И СЕГМЕНТОВ РЫНКА С ВЫСОКОЙ СТЕПЕНЬЮ РИСКА</a:t>
          </a:r>
          <a:endParaRPr lang="ru-RU" sz="1300" b="1" dirty="0"/>
        </a:p>
      </dgm:t>
    </dgm:pt>
    <dgm:pt modelId="{802CB1AF-A891-436A-985D-A05FCBF76D41}" type="parTrans" cxnId="{A328B7D3-7AD1-4180-91FA-E3970B37D872}">
      <dgm:prSet/>
      <dgm:spPr/>
      <dgm:t>
        <a:bodyPr/>
        <a:lstStyle/>
        <a:p>
          <a:endParaRPr lang="ru-RU"/>
        </a:p>
      </dgm:t>
    </dgm:pt>
    <dgm:pt modelId="{4BCC1688-BDBD-4012-B400-09920EFD1CCA}" type="sibTrans" cxnId="{A328B7D3-7AD1-4180-91FA-E3970B37D872}">
      <dgm:prSet/>
      <dgm:spPr/>
      <dgm:t>
        <a:bodyPr/>
        <a:lstStyle/>
        <a:p>
          <a:endParaRPr lang="ru-RU"/>
        </a:p>
      </dgm:t>
    </dgm:pt>
    <dgm:pt modelId="{F122B6F8-A637-4173-82DB-1C7DED79B5C1}">
      <dgm:prSet phldrT="[Текст]" custT="1"/>
      <dgm:spPr>
        <a:solidFill>
          <a:srgbClr val="005AA9"/>
        </a:solidFill>
      </dgm:spPr>
      <dgm:t>
        <a:bodyPr/>
        <a:lstStyle/>
        <a:p>
          <a:r>
            <a:rPr lang="ru-RU" sz="1300" b="1" cap="all" baseline="0" dirty="0" smtClean="0"/>
            <a:t>Отбор основных представителей отраслей и установление системных способов уклонения от уплаты налогов</a:t>
          </a:r>
          <a:endParaRPr lang="ru-RU" sz="1300" b="1" cap="all" baseline="0" dirty="0"/>
        </a:p>
      </dgm:t>
    </dgm:pt>
    <dgm:pt modelId="{E2554D2C-23CA-4A64-A730-251265522DBF}" type="parTrans" cxnId="{BF57F815-506C-47C8-BA64-C8DBE3A0D8BC}">
      <dgm:prSet/>
      <dgm:spPr/>
      <dgm:t>
        <a:bodyPr/>
        <a:lstStyle/>
        <a:p>
          <a:endParaRPr lang="ru-RU"/>
        </a:p>
      </dgm:t>
    </dgm:pt>
    <dgm:pt modelId="{B6777C45-80F9-4B7B-99E5-BEF5A73C2845}" type="sibTrans" cxnId="{BF57F815-506C-47C8-BA64-C8DBE3A0D8BC}">
      <dgm:prSet/>
      <dgm:spPr/>
      <dgm:t>
        <a:bodyPr/>
        <a:lstStyle/>
        <a:p>
          <a:endParaRPr lang="ru-RU"/>
        </a:p>
      </dgm:t>
    </dgm:pt>
    <dgm:pt modelId="{6C4D3BD9-C3C3-4ED6-8A4A-05E2563E8A1A}">
      <dgm:prSet phldrT="[Текст]" custT="1"/>
      <dgm:spPr>
        <a:solidFill>
          <a:srgbClr val="005AA9"/>
        </a:solidFill>
      </dgm:spPr>
      <dgm:t>
        <a:bodyPr/>
        <a:lstStyle/>
        <a:p>
          <a:r>
            <a:rPr lang="ru-RU" sz="1300" b="1" cap="all" baseline="0" dirty="0" smtClean="0"/>
            <a:t>Диалог с бизнесом. Побуждение к доброволЬНОМУ  ИСПОЛНЕНИЮ НАЛОГОВЫХ ОБЯЗАТЕЛЬСТВ</a:t>
          </a:r>
          <a:endParaRPr lang="ru-RU" sz="1300" b="1" dirty="0"/>
        </a:p>
      </dgm:t>
    </dgm:pt>
    <dgm:pt modelId="{5FCD0428-02EC-4068-B9EC-393686FFFA9E}" type="parTrans" cxnId="{C9571069-AB3D-47D4-9187-547C29B2AA11}">
      <dgm:prSet/>
      <dgm:spPr/>
      <dgm:t>
        <a:bodyPr/>
        <a:lstStyle/>
        <a:p>
          <a:endParaRPr lang="ru-RU"/>
        </a:p>
      </dgm:t>
    </dgm:pt>
    <dgm:pt modelId="{2C4C9DDD-649B-40D1-99FD-F99C877A98C2}" type="sibTrans" cxnId="{C9571069-AB3D-47D4-9187-547C29B2AA11}">
      <dgm:prSet/>
      <dgm:spPr/>
      <dgm:t>
        <a:bodyPr/>
        <a:lstStyle/>
        <a:p>
          <a:endParaRPr lang="ru-RU"/>
        </a:p>
      </dgm:t>
    </dgm:pt>
    <dgm:pt modelId="{B072D928-9A4F-4C7E-ACF8-0CDC37DEACC1}" type="pres">
      <dgm:prSet presAssocID="{4D964CDD-15FD-495F-B324-FE6EF75830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1D9C1-F9C4-49FB-8F49-B81483B55F30}" type="pres">
      <dgm:prSet presAssocID="{6C4D3BD9-C3C3-4ED6-8A4A-05E2563E8A1A}" presName="boxAndChildren" presStyleCnt="0"/>
      <dgm:spPr/>
    </dgm:pt>
    <dgm:pt modelId="{6C148506-1C36-4CC2-90EA-7DBEB9B6ACEE}" type="pres">
      <dgm:prSet presAssocID="{6C4D3BD9-C3C3-4ED6-8A4A-05E2563E8A1A}" presName="parentTextBox" presStyleLbl="node1" presStyleIdx="0" presStyleCnt="3" custScaleX="100000" custScaleY="11523" custLinFactNeighborY="-13768"/>
      <dgm:spPr/>
      <dgm:t>
        <a:bodyPr/>
        <a:lstStyle/>
        <a:p>
          <a:endParaRPr lang="ru-RU"/>
        </a:p>
      </dgm:t>
    </dgm:pt>
    <dgm:pt modelId="{59630B67-BF94-48D1-8653-EDFF9390CEA7}" type="pres">
      <dgm:prSet presAssocID="{B6777C45-80F9-4B7B-99E5-BEF5A73C2845}" presName="sp" presStyleCnt="0"/>
      <dgm:spPr/>
    </dgm:pt>
    <dgm:pt modelId="{B78EAEE7-10A1-4A8E-8F1E-AB0B3CB0A082}" type="pres">
      <dgm:prSet presAssocID="{F122B6F8-A637-4173-82DB-1C7DED79B5C1}" presName="arrowAndChildren" presStyleCnt="0"/>
      <dgm:spPr/>
    </dgm:pt>
    <dgm:pt modelId="{E00059D4-16AC-4E90-BD12-CCED40D58A9D}" type="pres">
      <dgm:prSet presAssocID="{F122B6F8-A637-4173-82DB-1C7DED79B5C1}" presName="parentTextArrow" presStyleLbl="node1" presStyleIdx="1" presStyleCnt="3" custScaleY="10482" custLinFactNeighborY="-10351"/>
      <dgm:spPr/>
      <dgm:t>
        <a:bodyPr/>
        <a:lstStyle/>
        <a:p>
          <a:endParaRPr lang="ru-RU"/>
        </a:p>
      </dgm:t>
    </dgm:pt>
    <dgm:pt modelId="{DD950E74-DCB5-4FCB-8671-C7E16CC93933}" type="pres">
      <dgm:prSet presAssocID="{4BCC1688-BDBD-4012-B400-09920EFD1CCA}" presName="sp" presStyleCnt="0"/>
      <dgm:spPr/>
    </dgm:pt>
    <dgm:pt modelId="{A03B5203-C92F-44B5-80BF-CDC839AC672F}" type="pres">
      <dgm:prSet presAssocID="{2732895D-B2CC-4769-8225-68A661EFF845}" presName="arrowAndChildren" presStyleCnt="0"/>
      <dgm:spPr/>
    </dgm:pt>
    <dgm:pt modelId="{95E1F54A-F7DC-4AB2-B636-6C93B352B80F}" type="pres">
      <dgm:prSet presAssocID="{2732895D-B2CC-4769-8225-68A661EFF845}" presName="parentTextArrow" presStyleLbl="node1" presStyleIdx="2" presStyleCnt="3" custScaleY="9063" custLinFactNeighborY="-11489"/>
      <dgm:spPr/>
      <dgm:t>
        <a:bodyPr/>
        <a:lstStyle/>
        <a:p>
          <a:endParaRPr lang="ru-RU"/>
        </a:p>
      </dgm:t>
    </dgm:pt>
  </dgm:ptLst>
  <dgm:cxnLst>
    <dgm:cxn modelId="{FA4C20BF-09A9-45FA-96A0-023076AAABAF}" type="presOf" srcId="{4D964CDD-15FD-495F-B324-FE6EF7583069}" destId="{B072D928-9A4F-4C7E-ACF8-0CDC37DEACC1}" srcOrd="0" destOrd="0" presId="urn:microsoft.com/office/officeart/2005/8/layout/process4"/>
    <dgm:cxn modelId="{C9571069-AB3D-47D4-9187-547C29B2AA11}" srcId="{4D964CDD-15FD-495F-B324-FE6EF7583069}" destId="{6C4D3BD9-C3C3-4ED6-8A4A-05E2563E8A1A}" srcOrd="2" destOrd="0" parTransId="{5FCD0428-02EC-4068-B9EC-393686FFFA9E}" sibTransId="{2C4C9DDD-649B-40D1-99FD-F99C877A98C2}"/>
    <dgm:cxn modelId="{FECE7B01-73DB-4B63-B78D-AD17AF11AF99}" type="presOf" srcId="{6C4D3BD9-C3C3-4ED6-8A4A-05E2563E8A1A}" destId="{6C148506-1C36-4CC2-90EA-7DBEB9B6ACEE}" srcOrd="0" destOrd="0" presId="urn:microsoft.com/office/officeart/2005/8/layout/process4"/>
    <dgm:cxn modelId="{A328B7D3-7AD1-4180-91FA-E3970B37D872}" srcId="{4D964CDD-15FD-495F-B324-FE6EF7583069}" destId="{2732895D-B2CC-4769-8225-68A661EFF845}" srcOrd="0" destOrd="0" parTransId="{802CB1AF-A891-436A-985D-A05FCBF76D41}" sibTransId="{4BCC1688-BDBD-4012-B400-09920EFD1CCA}"/>
    <dgm:cxn modelId="{3AFCFAF8-CA6B-4003-944B-D03D12997740}" type="presOf" srcId="{F122B6F8-A637-4173-82DB-1C7DED79B5C1}" destId="{E00059D4-16AC-4E90-BD12-CCED40D58A9D}" srcOrd="0" destOrd="0" presId="urn:microsoft.com/office/officeart/2005/8/layout/process4"/>
    <dgm:cxn modelId="{BF57F815-506C-47C8-BA64-C8DBE3A0D8BC}" srcId="{4D964CDD-15FD-495F-B324-FE6EF7583069}" destId="{F122B6F8-A637-4173-82DB-1C7DED79B5C1}" srcOrd="1" destOrd="0" parTransId="{E2554D2C-23CA-4A64-A730-251265522DBF}" sibTransId="{B6777C45-80F9-4B7B-99E5-BEF5A73C2845}"/>
    <dgm:cxn modelId="{F9AD8AFB-B92F-45F3-82DD-A591CF562211}" type="presOf" srcId="{2732895D-B2CC-4769-8225-68A661EFF845}" destId="{95E1F54A-F7DC-4AB2-B636-6C93B352B80F}" srcOrd="0" destOrd="0" presId="urn:microsoft.com/office/officeart/2005/8/layout/process4"/>
    <dgm:cxn modelId="{3A8EE36E-F46A-4131-97DA-18F748AFD89D}" type="presParOf" srcId="{B072D928-9A4F-4C7E-ACF8-0CDC37DEACC1}" destId="{2B81D9C1-F9C4-49FB-8F49-B81483B55F30}" srcOrd="0" destOrd="0" presId="urn:microsoft.com/office/officeart/2005/8/layout/process4"/>
    <dgm:cxn modelId="{0D6F3EAD-6259-434B-B641-7605E9379C3D}" type="presParOf" srcId="{2B81D9C1-F9C4-49FB-8F49-B81483B55F30}" destId="{6C148506-1C36-4CC2-90EA-7DBEB9B6ACEE}" srcOrd="0" destOrd="0" presId="urn:microsoft.com/office/officeart/2005/8/layout/process4"/>
    <dgm:cxn modelId="{52523206-A3A6-4BC0-A838-5E6BFA134DB8}" type="presParOf" srcId="{B072D928-9A4F-4C7E-ACF8-0CDC37DEACC1}" destId="{59630B67-BF94-48D1-8653-EDFF9390CEA7}" srcOrd="1" destOrd="0" presId="urn:microsoft.com/office/officeart/2005/8/layout/process4"/>
    <dgm:cxn modelId="{A6D2A598-7636-4816-9DA3-4F4AE6126551}" type="presParOf" srcId="{B072D928-9A4F-4C7E-ACF8-0CDC37DEACC1}" destId="{B78EAEE7-10A1-4A8E-8F1E-AB0B3CB0A082}" srcOrd="2" destOrd="0" presId="urn:microsoft.com/office/officeart/2005/8/layout/process4"/>
    <dgm:cxn modelId="{FD5AB6B3-AB46-476F-9401-341757EF75EE}" type="presParOf" srcId="{B78EAEE7-10A1-4A8E-8F1E-AB0B3CB0A082}" destId="{E00059D4-16AC-4E90-BD12-CCED40D58A9D}" srcOrd="0" destOrd="0" presId="urn:microsoft.com/office/officeart/2005/8/layout/process4"/>
    <dgm:cxn modelId="{04B396AD-F7B0-4446-B11B-93EA1E4889E1}" type="presParOf" srcId="{B072D928-9A4F-4C7E-ACF8-0CDC37DEACC1}" destId="{DD950E74-DCB5-4FCB-8671-C7E16CC93933}" srcOrd="3" destOrd="0" presId="urn:microsoft.com/office/officeart/2005/8/layout/process4"/>
    <dgm:cxn modelId="{49EBFF26-444F-4095-9788-68E26D29DCA5}" type="presParOf" srcId="{B072D928-9A4F-4C7E-ACF8-0CDC37DEACC1}" destId="{A03B5203-C92F-44B5-80BF-CDC839AC672F}" srcOrd="4" destOrd="0" presId="urn:microsoft.com/office/officeart/2005/8/layout/process4"/>
    <dgm:cxn modelId="{26410DDB-A8A0-4F49-AE94-D0B9F581294A}" type="presParOf" srcId="{A03B5203-C92F-44B5-80BF-CDC839AC672F}" destId="{95E1F54A-F7DC-4AB2-B636-6C93B352B8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8506-1C36-4CC2-90EA-7DBEB9B6ACEE}">
      <dsp:nvSpPr>
        <dsp:cNvPr id="0" name=""/>
        <dsp:cNvSpPr/>
      </dsp:nvSpPr>
      <dsp:spPr>
        <a:xfrm>
          <a:off x="0" y="1788422"/>
          <a:ext cx="7704856" cy="467837"/>
        </a:xfrm>
        <a:prstGeom prst="rect">
          <a:avLst/>
        </a:prstGeom>
        <a:solidFill>
          <a:srgbClr val="005A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baseline="0" dirty="0" smtClean="0"/>
            <a:t>Диалог с бизнесом. Побуждение к доброволЬНОМУ  ИСПОЛНЕНИЮ НАЛОГОВЫХ ОБЯЗАТЕЛЬСТВ</a:t>
          </a:r>
          <a:endParaRPr lang="ru-RU" sz="1300" b="1" kern="1200" dirty="0"/>
        </a:p>
      </dsp:txBody>
      <dsp:txXfrm>
        <a:off x="0" y="1788422"/>
        <a:ext cx="7704856" cy="467837"/>
      </dsp:txXfrm>
    </dsp:sp>
    <dsp:sp modelId="{E00059D4-16AC-4E90-BD12-CCED40D58A9D}">
      <dsp:nvSpPr>
        <dsp:cNvPr id="0" name=""/>
        <dsp:cNvSpPr/>
      </dsp:nvSpPr>
      <dsp:spPr>
        <a:xfrm rot="10800000">
          <a:off x="0" y="1107427"/>
          <a:ext cx="7704856" cy="654530"/>
        </a:xfrm>
        <a:prstGeom prst="upArrowCallout">
          <a:avLst/>
        </a:prstGeom>
        <a:solidFill>
          <a:srgbClr val="005A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baseline="0" dirty="0" smtClean="0"/>
            <a:t>Отбор основных представителей отраслей и установление системных способов уклонения от уплаты налогов</a:t>
          </a:r>
          <a:endParaRPr lang="ru-RU" sz="1300" b="1" kern="1200" cap="all" baseline="0" dirty="0"/>
        </a:p>
      </dsp:txBody>
      <dsp:txXfrm rot="10800000">
        <a:off x="0" y="1107427"/>
        <a:ext cx="7704856" cy="425294"/>
      </dsp:txXfrm>
    </dsp:sp>
    <dsp:sp modelId="{95E1F54A-F7DC-4AB2-B636-6C93B352B80F}">
      <dsp:nvSpPr>
        <dsp:cNvPr id="0" name=""/>
        <dsp:cNvSpPr/>
      </dsp:nvSpPr>
      <dsp:spPr>
        <a:xfrm rot="10800000">
          <a:off x="0" y="531343"/>
          <a:ext cx="7704856" cy="565923"/>
        </a:xfrm>
        <a:prstGeom prst="upArrowCallout">
          <a:avLst/>
        </a:prstGeom>
        <a:solidFill>
          <a:srgbClr val="005A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ВЫЯВЛЕНИЕ ОТРАСЛЕЙ И СЕГМЕНТОВ РЫНКА С ВЫСОКОЙ СТЕПЕНЬЮ РИСКА</a:t>
          </a:r>
          <a:endParaRPr lang="ru-RU" sz="1300" b="1" kern="1200" dirty="0"/>
        </a:p>
      </dsp:txBody>
      <dsp:txXfrm rot="10800000">
        <a:off x="0" y="531343"/>
        <a:ext cx="7704856" cy="36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261" cy="498249"/>
          </a:xfrm>
          <a:prstGeom prst="rect">
            <a:avLst/>
          </a:prstGeom>
        </p:spPr>
        <p:txBody>
          <a:bodyPr vert="horz" lIns="92871" tIns="46436" rIns="92871" bIns="4643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125" y="1"/>
            <a:ext cx="2971261" cy="498249"/>
          </a:xfrm>
          <a:prstGeom prst="rect">
            <a:avLst/>
          </a:prstGeom>
        </p:spPr>
        <p:txBody>
          <a:bodyPr vert="horz" lIns="92871" tIns="46436" rIns="92871" bIns="46436" rtlCol="0"/>
          <a:lstStyle>
            <a:lvl1pPr algn="r">
              <a:defRPr sz="1200"/>
            </a:lvl1pPr>
          </a:lstStyle>
          <a:p>
            <a:fld id="{5D93BCBC-233C-4627-AF54-D5D7CF6BBDAD}" type="datetimeFigureOut">
              <a:rPr lang="ru-RU" smtClean="0"/>
              <a:t>14.12.2018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394"/>
            <a:ext cx="2971261" cy="498249"/>
          </a:xfrm>
          <a:prstGeom prst="rect">
            <a:avLst/>
          </a:prstGeom>
        </p:spPr>
        <p:txBody>
          <a:bodyPr vert="horz" lIns="92871" tIns="46436" rIns="92871" bIns="4643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125" y="9428394"/>
            <a:ext cx="2971261" cy="498249"/>
          </a:xfrm>
          <a:prstGeom prst="rect">
            <a:avLst/>
          </a:prstGeom>
        </p:spPr>
        <p:txBody>
          <a:bodyPr vert="horz" lIns="92871" tIns="46436" rIns="92871" bIns="46436" rtlCol="0" anchor="b"/>
          <a:lstStyle>
            <a:lvl1pPr algn="r">
              <a:defRPr sz="1200"/>
            </a:lvl1pPr>
          </a:lstStyle>
          <a:p>
            <a:fld id="{4B9B972E-91C9-44E9-BAC8-1C131AE08D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13"/>
            <a:ext cx="2971799" cy="496332"/>
          </a:xfrm>
          <a:prstGeom prst="rect">
            <a:avLst/>
          </a:prstGeom>
        </p:spPr>
        <p:txBody>
          <a:bodyPr vert="horz" lIns="92018" tIns="46010" rIns="92018" bIns="4601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25" y="13"/>
            <a:ext cx="2971799" cy="496332"/>
          </a:xfrm>
          <a:prstGeom prst="rect">
            <a:avLst/>
          </a:prstGeom>
        </p:spPr>
        <p:txBody>
          <a:bodyPr vert="horz" lIns="92018" tIns="46010" rIns="92018" bIns="4601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8" tIns="46010" rIns="92018" bIns="4601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2" y="4715169"/>
            <a:ext cx="5486400" cy="4466987"/>
          </a:xfrm>
          <a:prstGeom prst="rect">
            <a:avLst/>
          </a:prstGeom>
        </p:spPr>
        <p:txBody>
          <a:bodyPr vert="horz" lIns="92018" tIns="46010" rIns="92018" bIns="460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9428595"/>
            <a:ext cx="2971799" cy="496332"/>
          </a:xfrm>
          <a:prstGeom prst="rect">
            <a:avLst/>
          </a:prstGeom>
        </p:spPr>
        <p:txBody>
          <a:bodyPr vert="horz" lIns="92018" tIns="46010" rIns="92018" bIns="4601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25" y="9428595"/>
            <a:ext cx="2971799" cy="496332"/>
          </a:xfrm>
          <a:prstGeom prst="rect">
            <a:avLst/>
          </a:prstGeom>
        </p:spPr>
        <p:txBody>
          <a:bodyPr vert="horz" lIns="92018" tIns="46010" rIns="92018" bIns="4601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71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2572290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3" y="367516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3" y="1200150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06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296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1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531374" y="4043949"/>
            <a:ext cx="90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0910" y="3088580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3002" y="2067694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3002" y="1203268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9952" y="4011701"/>
            <a:ext cx="864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49200" y="3067749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49201" y="2095526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70380" y="1203268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96119" y="4050776"/>
            <a:ext cx="90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4" y="3060054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2108617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75655" y="2108617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220959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39552" y="411510"/>
            <a:ext cx="8604448" cy="413742"/>
          </a:xfr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/>
            <a:r>
              <a:rPr lang="ru-RU" sz="2300" cap="small" dirty="0" smtClean="0"/>
              <a:t>Общедоступные критерии самостоятельной оценки рисков налогоплательщиков</a:t>
            </a:r>
            <a:endParaRPr lang="ru-RU" sz="2300" cap="sm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915566"/>
            <a:ext cx="5102782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(утв. Приказом ФНС России от 30.05.2007 №ММ-3-06/333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565056" y="1261170"/>
            <a:ext cx="2494776" cy="8002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Налоговая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нагрузка ниже ее среднего уровня по виду экономической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569562" y="3052360"/>
            <a:ext cx="2490270" cy="9387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Отражение индивидуальным предпринимателем суммы расхода, максимально приближенной к сумме его дохода, полученного за календарный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9562" y="2169111"/>
            <a:ext cx="2490270" cy="75405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Опережающий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темп роста расходов над темпом роста доходов от реализации товаров (работ, услуг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677" y="4112332"/>
            <a:ext cx="2468155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Неоднократная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«миграция» между налоговыми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органами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099626"/>
            <a:ext cx="2520280" cy="9387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Построение финансово- хозяйственной деятельности с контрагентами- перекупщиками или посредниками без наличия разумных причин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86994" y="4112332"/>
            <a:ext cx="2468155" cy="8002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Значительное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отклонение уровня рентабельности от среднего показателя по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отрасли</a:t>
            </a:r>
          </a:p>
          <a:p>
            <a:endParaRPr lang="ru-RU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2203579"/>
            <a:ext cx="2442976" cy="8002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Среднемесячная заработная плата на одного работника ниже среднего уровня по виду экономической деятельности в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регионе</a:t>
            </a:r>
          </a:p>
          <a:p>
            <a:pPr algn="ctr"/>
            <a:endParaRPr lang="ru-RU" sz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1275606"/>
            <a:ext cx="2520280" cy="75405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 налоговой отчетности значительных сумм налоговых вычетов за определенный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3073191"/>
            <a:ext cx="2451301" cy="9387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Непредставление пояснений о несоответствии показателей деятельности, или непредставление документов по требованию налогового органа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4155926"/>
            <a:ext cx="2520280" cy="75405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финансово - хозяйственной деятельности с высоким налоговым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риском</a:t>
            </a: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2162349"/>
            <a:ext cx="2520280" cy="7848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Неоднократное приближение к предельному значению показателей, предоставляющих право применять специальные налоговые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режимы</a:t>
            </a:r>
          </a:p>
          <a:p>
            <a:pPr algn="ctr"/>
            <a:endParaRPr lang="ru-RU" sz="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9352" y="1252086"/>
            <a:ext cx="2425797" cy="815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 бухгалтерской или налоговой отчетности убытков на протяжении нескольких налоговых периодов</a:t>
            </a:r>
          </a:p>
        </p:txBody>
      </p:sp>
    </p:spTree>
    <p:extLst>
      <p:ext uri="{BB962C8B-B14F-4D97-AF65-F5344CB8AC3E}">
        <p14:creationId xmlns:p14="http://schemas.microsoft.com/office/powerpoint/2010/main" val="8578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20315632"/>
              </p:ext>
            </p:extLst>
          </p:nvPr>
        </p:nvGraphicFramePr>
        <p:xfrm>
          <a:off x="1475656" y="915566"/>
          <a:ext cx="6096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787920"/>
              </p:ext>
            </p:extLst>
          </p:nvPr>
        </p:nvGraphicFramePr>
        <p:xfrm>
          <a:off x="1475656" y="5555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339502"/>
            <a:ext cx="8208912" cy="413742"/>
          </a:xfr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/>
            <a:r>
              <a:rPr lang="ru-RU" sz="2000" cap="small" dirty="0" smtClean="0"/>
              <a:t>Динамика количества                                                                                                               и эффективности</a:t>
            </a:r>
            <a:r>
              <a:rPr lang="en-US" sz="2000" cap="small" dirty="0" smtClean="0"/>
              <a:t> </a:t>
            </a:r>
            <a:r>
              <a:rPr lang="ru-RU" sz="2000" cap="small" dirty="0" smtClean="0"/>
              <a:t>завершенных выездных налоговых проверок</a:t>
            </a:r>
            <a:endParaRPr lang="ru-RU" sz="2000" cap="small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712561"/>
              </p:ext>
            </p:extLst>
          </p:nvPr>
        </p:nvGraphicFramePr>
        <p:xfrm>
          <a:off x="1524000" y="539750"/>
          <a:ext cx="6216352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87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339503"/>
            <a:ext cx="8208912" cy="288032"/>
          </a:xfr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/>
            <a:r>
              <a:rPr lang="ru-RU" sz="1600" cap="small" dirty="0" smtClean="0"/>
              <a:t>ПРОГРАММНО-АНАЛИТИЧЕСКИЕ КОМПЛЕКСЫ, ПРИМЕНЯЕМЫЕ ДЛЯ ВЫЯВЛЕНИЯ ЗОН НАЛОГОВЫХ РИСКОВ</a:t>
            </a:r>
            <a:endParaRPr lang="ru-RU" sz="1600" cap="small" dirty="0"/>
          </a:p>
        </p:txBody>
      </p:sp>
      <p:sp>
        <p:nvSpPr>
          <p:cNvPr id="3" name="TextBox 2"/>
          <p:cNvSpPr txBox="1"/>
          <p:nvPr/>
        </p:nvSpPr>
        <p:spPr>
          <a:xfrm>
            <a:off x="792229" y="623256"/>
            <a:ext cx="1944216" cy="11461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dirty="0" smtClean="0"/>
              <a:t>«ВНП-Отбор»                                   и «Досье рисков»</a:t>
            </a:r>
            <a:endParaRPr lang="ru-RU" sz="1100" b="1" dirty="0"/>
          </a:p>
          <a:p>
            <a:pPr algn="ctr" defTabSz="1043056">
              <a:spcBef>
                <a:spcPct val="0"/>
              </a:spcBef>
            </a:pPr>
            <a:r>
              <a:rPr lang="ru-RU" sz="1100" b="1" dirty="0">
                <a:solidFill>
                  <a:srgbClr val="0070C0"/>
                </a:solidFill>
              </a:rPr>
              <a:t>Построение рейтингов с использованием системы экспертных оценок налоговых рисков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6" y="728273"/>
            <a:ext cx="3168352" cy="9361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«Предпроверочный анализ»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24000" algn="ctr" defTabSz="1043056">
              <a:spcBef>
                <a:spcPct val="0"/>
              </a:spcBef>
            </a:pPr>
            <a:r>
              <a:rPr lang="ru-RU" sz="1100" b="1" dirty="0">
                <a:solidFill>
                  <a:srgbClr val="0070C0"/>
                </a:solidFill>
              </a:rPr>
              <a:t>Расчет аналитических показателей                         и формирование выходных                            форм для анали</a:t>
            </a:r>
            <a:r>
              <a:rPr lang="ru-RU" sz="1200" b="1" dirty="0">
                <a:solidFill>
                  <a:srgbClr val="0070C0"/>
                </a:solidFill>
              </a:rPr>
              <a:t>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5048" y="652567"/>
            <a:ext cx="2348751" cy="11350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ПК «Визуальный сетевой анализ объектов и связей»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100" b="1" dirty="0">
                <a:solidFill>
                  <a:srgbClr val="0070C0"/>
                </a:solidFill>
              </a:rPr>
              <a:t>Построение графических схем группы взаимозависимых лиц, схем ведения бизнеса и др</a:t>
            </a:r>
            <a:r>
              <a:rPr lang="ru-RU" sz="1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1544" y="1993501"/>
            <a:ext cx="1944216" cy="15481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t" anchorCtr="0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ПРОВЕДЕНИЕ ПРЕДПРОВЕРОЧНОГО АНАЛИЗА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6000" y="3867894"/>
            <a:ext cx="1995304" cy="10708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bevelB w="165100" prst="coolSlant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dirty="0" smtClean="0"/>
              <a:t>«САИ-ВИ»</a:t>
            </a:r>
            <a:endParaRPr lang="ru-RU" sz="1100" b="1" dirty="0"/>
          </a:p>
          <a:p>
            <a:pPr algn="ctr" defTabSz="1043056">
              <a:spcBef>
                <a:spcPct val="0"/>
              </a:spcBef>
            </a:pPr>
            <a:r>
              <a:rPr lang="ru-RU" sz="1100" b="1" dirty="0">
                <a:solidFill>
                  <a:srgbClr val="0070C0"/>
                </a:solidFill>
              </a:rPr>
              <a:t>Агрегирование информации о налогоплательщике, поступающей из внешних источников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482" y="3705304"/>
            <a:ext cx="2205709" cy="12333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dirty="0" smtClean="0"/>
              <a:t>«Сводный запрос»</a:t>
            </a:r>
            <a:endParaRPr lang="ru-RU" sz="1100" b="1" dirty="0"/>
          </a:p>
          <a:p>
            <a:pPr algn="ctr" defTabSz="1043056">
              <a:spcBef>
                <a:spcPct val="0"/>
              </a:spcBef>
            </a:pPr>
            <a:r>
              <a:rPr lang="ru-RU" sz="1100" b="1" dirty="0">
                <a:solidFill>
                  <a:srgbClr val="0070C0"/>
                </a:solidFill>
              </a:rPr>
              <a:t>Построение аналитических таблиц по показателям налоговых обязательств, налоговой отчетности, результатов налоговых проверок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9224" y="3752778"/>
            <a:ext cx="2448272" cy="1042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200" b="1" dirty="0" smtClean="0"/>
              <a:t>«ВНП-процесс»</a:t>
            </a:r>
            <a:endParaRPr lang="ru-RU" sz="1200" b="1" dirty="0"/>
          </a:p>
          <a:p>
            <a:pPr marL="324000" algn="ctr" defTabSz="1043056">
              <a:spcBef>
                <a:spcPct val="0"/>
              </a:spcBef>
            </a:pPr>
            <a:r>
              <a:rPr lang="ru-RU" sz="1100" b="1" dirty="0">
                <a:solidFill>
                  <a:srgbClr val="0070C0"/>
                </a:solidFill>
              </a:rPr>
              <a:t>Формирование аналитических </a:t>
            </a:r>
            <a:r>
              <a:rPr lang="ru-RU" sz="1100" b="1" dirty="0" smtClean="0">
                <a:solidFill>
                  <a:srgbClr val="0070C0"/>
                </a:solidFill>
              </a:rPr>
              <a:t>выводов </a:t>
            </a:r>
            <a:r>
              <a:rPr lang="ru-RU" sz="1100" b="1" dirty="0">
                <a:solidFill>
                  <a:srgbClr val="0070C0"/>
                </a:solidFill>
              </a:rPr>
              <a:t>о результатах проведения выездных проверок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955313"/>
            <a:ext cx="2331398" cy="16245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«СУР </a:t>
            </a:r>
            <a:r>
              <a:rPr lang="ru-RU" sz="1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АСК </a:t>
            </a:r>
            <a:r>
              <a:rPr lang="ru-RU" sz="11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НДС-2»                              (</a:t>
            </a:r>
            <a:r>
              <a:rPr lang="ru-RU" sz="1100" b="1" dirty="0" smtClean="0">
                <a:solidFill>
                  <a:schemeClr val="tx1"/>
                </a:solidFill>
              </a:rPr>
              <a:t>система </a:t>
            </a:r>
            <a:r>
              <a:rPr lang="ru-RU" sz="1100" b="1" dirty="0">
                <a:solidFill>
                  <a:schemeClr val="tx1"/>
                </a:solidFill>
              </a:rPr>
              <a:t>управления </a:t>
            </a:r>
            <a:r>
              <a:rPr lang="ru-RU" sz="1100" b="1" dirty="0" smtClean="0">
                <a:solidFill>
                  <a:schemeClr val="tx1"/>
                </a:solidFill>
              </a:rPr>
              <a:t>рисками) </a:t>
            </a:r>
            <a:r>
              <a:rPr lang="ru-RU" sz="1100" b="1" dirty="0">
                <a:solidFill>
                  <a:srgbClr val="0070C0"/>
                </a:solidFill>
              </a:rPr>
              <a:t>Распределение </a:t>
            </a:r>
            <a:r>
              <a:rPr lang="ru-RU" sz="1100" b="1" dirty="0" smtClean="0">
                <a:solidFill>
                  <a:srgbClr val="0070C0"/>
                </a:solidFill>
              </a:rPr>
              <a:t>в  </a:t>
            </a:r>
            <a:r>
              <a:rPr lang="ru-RU" sz="1100" b="1" dirty="0">
                <a:solidFill>
                  <a:srgbClr val="0070C0"/>
                </a:solidFill>
              </a:rPr>
              <a:t>автоматическом режиме налогоплательщиков - юридических лиц, представивших декларации по НДС, на 3 группы налогового риска: высокий, средний, низкий</a:t>
            </a:r>
            <a:r>
              <a:rPr lang="ru-RU" sz="1100" b="1" dirty="0" smtClean="0">
                <a:solidFill>
                  <a:srgbClr val="0070C0"/>
                </a:solidFill>
              </a:rPr>
              <a:t>.</a:t>
            </a:r>
            <a:r>
              <a:rPr lang="ru-RU" sz="11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                 </a:t>
            </a:r>
            <a:endParaRPr lang="ru-RU" sz="11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67191" y="2767587"/>
            <a:ext cx="560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29697" y="1769395"/>
            <a:ext cx="632192" cy="5047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915816" y="3497832"/>
            <a:ext cx="560184" cy="776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3"/>
          </p:cNvCxnSpPr>
          <p:nvPr/>
        </p:nvCxnSpPr>
        <p:spPr>
          <a:xfrm flipH="1">
            <a:off x="5445760" y="2767586"/>
            <a:ext cx="59194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413065" y="3156226"/>
            <a:ext cx="1198190" cy="549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572000" y="1678624"/>
            <a:ext cx="2" cy="287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420216" y="1705651"/>
            <a:ext cx="951984" cy="578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6" y="2716782"/>
            <a:ext cx="11715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106473" y="1955313"/>
            <a:ext cx="2641992" cy="13365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lang="ru-RU" sz="1200" b="1" dirty="0" smtClean="0"/>
          </a:p>
          <a:p>
            <a:pPr algn="ctr" defTabSz="1043056">
              <a:spcBef>
                <a:spcPct val="0"/>
              </a:spcBef>
            </a:pPr>
            <a:r>
              <a:rPr lang="ru-RU" sz="1200" b="1" dirty="0" smtClean="0"/>
              <a:t>ИР «СПАРК», </a:t>
            </a:r>
            <a:r>
              <a:rPr lang="en-US" sz="1200" b="1" dirty="0" smtClean="0"/>
              <a:t>FIRA.PRO</a:t>
            </a:r>
            <a:r>
              <a:rPr lang="ru-RU" sz="1200" b="1" dirty="0" smtClean="0"/>
              <a:t>,                         «Контур Фокус»</a:t>
            </a:r>
            <a:endParaRPr lang="en-US" sz="1200" b="1" dirty="0"/>
          </a:p>
          <a:p>
            <a:pPr algn="ctr" defTabSz="1043056">
              <a:spcBef>
                <a:spcPct val="0"/>
              </a:spcBef>
            </a:pPr>
            <a:r>
              <a:rPr lang="ru-RU" sz="1200" b="1" dirty="0" smtClean="0"/>
              <a:t> </a:t>
            </a:r>
            <a:r>
              <a:rPr lang="ru-RU" sz="1100" b="1" dirty="0">
                <a:solidFill>
                  <a:srgbClr val="0070C0"/>
                </a:solidFill>
              </a:rPr>
              <a:t>Поиск сведений                                               об аффилированных лицах,                    участии ЮЛ в гос. и коммерческих закупках, судебных спорах, патентах, лицензиях и т.д.</a:t>
            </a:r>
          </a:p>
          <a:p>
            <a:pPr algn="ctr" defTabSz="1043056">
              <a:spcBef>
                <a:spcPct val="0"/>
              </a:spcBef>
            </a:pPr>
            <a:endParaRPr lang="ru-RU" sz="1100" b="1" dirty="0">
              <a:solidFill>
                <a:srgbClr val="0070C0"/>
              </a:solidFill>
            </a:endParaRPr>
          </a:p>
        </p:txBody>
      </p:sp>
      <p:cxnSp>
        <p:nvCxnSpPr>
          <p:cNvPr id="86" name="Прямая со стрелкой 85"/>
          <p:cNvCxnSpPr>
            <a:endCxn id="11" idx="2"/>
          </p:cNvCxnSpPr>
          <p:nvPr/>
        </p:nvCxnSpPr>
        <p:spPr>
          <a:xfrm flipH="1" flipV="1">
            <a:off x="4473652" y="3541672"/>
            <a:ext cx="2" cy="2711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3750838"/>
              </p:ext>
            </p:extLst>
          </p:nvPr>
        </p:nvGraphicFramePr>
        <p:xfrm>
          <a:off x="683568" y="483518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379600" y="2739768"/>
            <a:ext cx="398228" cy="505619"/>
          </a:xfrm>
          <a:prstGeom prst="downArrow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AA9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483518"/>
            <a:ext cx="8208912" cy="216023"/>
          </a:xfr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/>
            <a:r>
              <a:rPr lang="ru-RU" sz="2300" cap="small" dirty="0" smtClean="0"/>
              <a:t>Концепция контрольной работы на основе системы управления поведением налогоплательщиков</a:t>
            </a:r>
            <a:endParaRPr lang="ru-RU" sz="2300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379588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252485"/>
            <a:ext cx="3888432" cy="467271"/>
          </a:xfrm>
          <a:prstGeom prst="rect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txBody>
          <a:bodyPr vert="horz" wrap="none" lIns="104306" tIns="52153" rIns="104306" bIns="52153" rtlCol="0" anchor="ctr">
            <a:normAutofit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ДОБРОВОЛЬНОЕ ИСПОЛНЕНИЕ          </a:t>
            </a:r>
            <a:endParaRPr lang="en-US" sz="1300" b="1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</a:t>
            </a:r>
            <a:r>
              <a:rPr lang="ru-RU" sz="1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НАЛОГОВЫХ ОБЯЗАТЕЛЬСТВ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3252484"/>
            <a:ext cx="3849960" cy="467271"/>
          </a:xfrm>
          <a:prstGeom prst="rect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txBody>
          <a:bodyPr vert="horz" wrap="none" lIns="104306" tIns="52153" rIns="104306" bIns="52153" rtlCol="0" anchor="ctr">
            <a:normAutofit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НАЗНАЧЕНИЕ ВНП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ПРИВЛЕЧЕНИЕ К НАЛОГОВОЙ ОТВЕТСТВЕННОСТИ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243015"/>
            <a:ext cx="7676906" cy="467271"/>
          </a:xfrm>
          <a:prstGeom prst="rect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txBody>
          <a:bodyPr vert="horz" wrap="none" lIns="104306" tIns="52153" rIns="104306" bIns="52153" rtlCol="0" anchor="ctr">
            <a:normAutofit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РОСТ НАЛОГОВЫХ ПОСТУПЛЕНИЙ И СОЗДАНИЕ РАВНЫХ КОНКУРЕНТНЫХ УСЛОВИЙ В ЦЕЛОМ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ОТРАСЛЯМ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161303" y="2746866"/>
            <a:ext cx="398228" cy="505619"/>
          </a:xfrm>
          <a:prstGeom prst="downArrow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AA9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165451" y="3760783"/>
            <a:ext cx="398228" cy="505619"/>
          </a:xfrm>
          <a:prstGeom prst="downArrow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AA9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383748" y="3737396"/>
            <a:ext cx="398228" cy="505619"/>
          </a:xfrm>
          <a:prstGeom prst="downArrow">
            <a:avLst/>
          </a:prstGeom>
          <a:solidFill>
            <a:srgbClr val="005A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39552" y="411510"/>
            <a:ext cx="8604448" cy="413742"/>
          </a:xfr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/>
            <a:r>
              <a:rPr lang="ru-RU" sz="2000" cap="small" dirty="0" smtClean="0"/>
              <a:t>РАБОТА НАЛОГОВЫХ ОРГАНОВ ПО ДОБРОВОЛЬНОМУ </a:t>
            </a:r>
            <a:br>
              <a:rPr lang="ru-RU" sz="2000" cap="small" dirty="0" smtClean="0"/>
            </a:br>
            <a:r>
              <a:rPr lang="ru-RU" sz="2000" cap="small" dirty="0" smtClean="0"/>
              <a:t>УСТРАНЕНИЮ НАЛОГОПЛАТЕЛЬЩИКАМИ РИСКОВ В 2018 ГОДУ</a:t>
            </a:r>
            <a:endParaRPr lang="ru-RU" sz="2000" cap="small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18747"/>
              </p:ext>
            </p:extLst>
          </p:nvPr>
        </p:nvGraphicFramePr>
        <p:xfrm>
          <a:off x="755576" y="1203598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611560" y="3579862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prstClr val="white"/>
                </a:solidFill>
              </a:rPr>
              <a:t>95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923678"/>
            <a:ext cx="122413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prstClr val="white"/>
                </a:solidFill>
              </a:rPr>
              <a:t>150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1059582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prstClr val="white"/>
                </a:solidFill>
              </a:rPr>
              <a:t>245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699792" y="1167594"/>
            <a:ext cx="43204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131590"/>
            <a:ext cx="5544616" cy="396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ВСЕГО ПЛАНИРОВАЛОСЬ ВКЛЮЧИТЬ В ПЛАН ПРОВЕРОК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516216" y="2124224"/>
            <a:ext cx="432048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516216" y="365187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280" y="1707654"/>
            <a:ext cx="1224136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на </a:t>
            </a:r>
            <a:r>
              <a:rPr lang="ru-RU" sz="2000" dirty="0" smtClean="0">
                <a:solidFill>
                  <a:srgbClr val="C00000"/>
                </a:solidFill>
              </a:rPr>
              <a:t>470 </a:t>
            </a:r>
            <a:r>
              <a:rPr lang="ru-RU" sz="2000" dirty="0" smtClean="0">
                <a:solidFill>
                  <a:prstClr val="white"/>
                </a:solidFill>
              </a:rPr>
              <a:t>млн. рублей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280" y="3219822"/>
            <a:ext cx="1224136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на </a:t>
            </a:r>
            <a:r>
              <a:rPr lang="ru-RU" sz="2000" dirty="0" smtClean="0">
                <a:solidFill>
                  <a:srgbClr val="FFFF00"/>
                </a:solidFill>
              </a:rPr>
              <a:t>1,08</a:t>
            </a:r>
            <a:r>
              <a:rPr lang="ru-RU" sz="2000" dirty="0" smtClean="0">
                <a:solidFill>
                  <a:prstClr val="white"/>
                </a:solidFill>
              </a:rPr>
              <a:t> млрд. рублей</a:t>
            </a:r>
          </a:p>
        </p:txBody>
      </p:sp>
      <p:pic>
        <p:nvPicPr>
          <p:cNvPr id="16" name="Picture 8" descr="https://www.colourbox.com/preview/1251384-open-purse-on-a-white-background-with-scattered-co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2" b="97561" l="10000" r="93750">
                        <a14:foregroundMark x1="47250" y1="87054" x2="47250" y2="87054"/>
                        <a14:foregroundMark x1="45125" y1="86679" x2="45125" y2="86679"/>
                        <a14:foregroundMark x1="44125" y1="85553" x2="44125" y2="85553"/>
                        <a14:foregroundMark x1="36375" y1="79925" x2="36375" y2="79925"/>
                        <a14:foregroundMark x1="29375" y1="83677" x2="29375" y2="83677"/>
                        <a14:foregroundMark x1="25625" y1="84803" x2="25625" y2="84803"/>
                        <a14:foregroundMark x1="24500" y1="84053" x2="24500" y2="84053"/>
                        <a14:foregroundMark x1="24000" y1="84053" x2="24000" y2="84053"/>
                        <a14:foregroundMark x1="23000" y1="83302" x2="23000" y2="83302"/>
                        <a14:foregroundMark x1="23000" y1="83490" x2="23625" y2="83865"/>
                        <a14:foregroundMark x1="22875" y1="83114" x2="22375" y2="81801"/>
                        <a14:foregroundMark x1="68875" y1="88368" x2="68875" y2="88368"/>
                        <a14:foregroundMark x1="55375" y1="93809" x2="55375" y2="93809"/>
                        <a14:foregroundMark x1="52750" y1="91932" x2="55250" y2="93621"/>
                        <a14:backgroundMark x1="61750" y1="54972" x2="61750" y2="54972"/>
                        <a14:backgroundMark x1="56375" y1="56098" x2="56375" y2="56098"/>
                        <a14:backgroundMark x1="58125" y1="55347" x2="58125" y2="55347"/>
                        <a14:backgroundMark x1="59125" y1="54972" x2="59125" y2="54972"/>
                        <a14:backgroundMark x1="59125" y1="55159" x2="58125" y2="55159"/>
                        <a14:backgroundMark x1="53875" y1="56473" x2="53875" y2="56473"/>
                        <a14:backgroundMark x1="64375" y1="68480" x2="64375" y2="68480"/>
                        <a14:backgroundMark x1="65750" y1="67542" x2="65750" y2="67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97" y="2458817"/>
            <a:ext cx="1018685" cy="6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static9.depositphotos.com/1021974/1180/i/450/depositphotos_11802783-stock-photo-empty-sa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8" b="90000" l="9028" r="89815">
                        <a14:foregroundMark x1="62269" y1="79111" x2="62269" y2="79111"/>
                        <a14:backgroundMark x1="46759" y1="80889" x2="46759" y2="80889"/>
                        <a14:backgroundMark x1="51389" y1="78889" x2="51389" y2="7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18" y="4011910"/>
            <a:ext cx="937442" cy="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5576" y="555526"/>
            <a:ext cx="8208912" cy="288032"/>
          </a:xfr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/>
            <a:r>
              <a:rPr lang="ru-RU" sz="2300" cap="small" dirty="0"/>
              <a:t>Удельный вес дополнительно поступивших платежей </a:t>
            </a:r>
            <a:r>
              <a:rPr lang="ru-RU" sz="2300" cap="small" dirty="0" smtClean="0"/>
              <a:t>                          по </a:t>
            </a:r>
            <a:r>
              <a:rPr lang="ru-RU" sz="2300" cap="small" dirty="0"/>
              <a:t>результатам </a:t>
            </a:r>
            <a:r>
              <a:rPr lang="ru-RU" sz="2300" cap="small" dirty="0" smtClean="0"/>
              <a:t>самостоятельного уточнения                                  налоговых обязательств</a:t>
            </a:r>
            <a:endParaRPr lang="ru-RU" sz="2300" cap="small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37165818"/>
              </p:ext>
            </p:extLst>
          </p:nvPr>
        </p:nvGraphicFramePr>
        <p:xfrm>
          <a:off x="611560" y="826562"/>
          <a:ext cx="78005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9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465</Words>
  <Application>Microsoft Office PowerPoint</Application>
  <PresentationFormat>Экран (16:9)</PresentationFormat>
  <Paragraphs>78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Present_FNS2012_A4</vt:lpstr>
      <vt:lpstr>Презентация PowerPoint</vt:lpstr>
      <vt:lpstr>Общедоступные критерии самостоятельной оценки рисков налогоплательщиков</vt:lpstr>
      <vt:lpstr>Динамика количества                                                                                                               и эффективности завершенных выездных налоговых проверок</vt:lpstr>
      <vt:lpstr>ПРОГРАММНО-АНАЛИТИЧЕСКИЕ КОМПЛЕКСЫ, ПРИМЕНЯЕМЫЕ ДЛЯ ВЫЯВЛЕНИЯ ЗОН НАЛОГОВЫХ РИСКОВ</vt:lpstr>
      <vt:lpstr>Концепция контрольной работы на основе системы управления поведением налогоплательщиков</vt:lpstr>
      <vt:lpstr>РАБОТА НАЛОГОВЫХ ОРГАНОВ ПО ДОБРОВОЛЬНОМУ  УСТРАНЕНИЮ НАЛОГОПЛАТЕЛЬЩИКАМИ РИСКОВ В 2018 ГОДУ</vt:lpstr>
      <vt:lpstr>Удельный вес дополнительно поступивших платежей                           по результатам самостоятельного уточнения                                  налоговых обязательств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Лысиков Иван Павлович</dc:creator>
  <cp:lastModifiedBy>Кондракова Ольга Анатольевна</cp:lastModifiedBy>
  <cp:revision>267</cp:revision>
  <cp:lastPrinted>2018-12-12T04:23:46Z</cp:lastPrinted>
  <dcterms:created xsi:type="dcterms:W3CDTF">2014-11-17T14:31:03Z</dcterms:created>
  <dcterms:modified xsi:type="dcterms:W3CDTF">2018-12-14T08:38:51Z</dcterms:modified>
</cp:coreProperties>
</file>