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bookmarkIdSeed="4">
  <p:sldMasterIdLst>
    <p:sldMasterId id="2147483648" r:id="rId1"/>
  </p:sldMasterIdLst>
  <p:notesMasterIdLst>
    <p:notesMasterId r:id="rId10"/>
  </p:notesMasterIdLst>
  <p:sldIdLst>
    <p:sldId id="566" r:id="rId2"/>
    <p:sldId id="559" r:id="rId3"/>
    <p:sldId id="546" r:id="rId4"/>
    <p:sldId id="561" r:id="rId5"/>
    <p:sldId id="560" r:id="rId6"/>
    <p:sldId id="563" r:id="rId7"/>
    <p:sldId id="564" r:id="rId8"/>
    <p:sldId id="565" r:id="rId9"/>
  </p:sldIdLst>
  <p:sldSz cx="9144000" cy="5143500" type="screen16x9"/>
  <p:notesSz cx="6797675" cy="9926638"/>
  <p:defaultTextStyle>
    <a:defPPr>
      <a:defRPr lang="ru-RU"/>
    </a:defPPr>
    <a:lvl1pPr marL="0" algn="l" defTabSz="815763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1pPr>
    <a:lvl2pPr marL="407882" algn="l" defTabSz="815763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2pPr>
    <a:lvl3pPr marL="815763" algn="l" defTabSz="815763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3pPr>
    <a:lvl4pPr marL="1223643" algn="l" defTabSz="815763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4pPr>
    <a:lvl5pPr marL="1631525" algn="l" defTabSz="815763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5pPr>
    <a:lvl6pPr marL="2039406" algn="l" defTabSz="815763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2447287" algn="l" defTabSz="815763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2855169" algn="l" defTabSz="815763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3263050" algn="l" defTabSz="815763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382">
          <p15:clr>
            <a:srgbClr val="A4A3A4"/>
          </p15:clr>
        </p15:guide>
        <p15:guide id="2" orient="horz" pos="1116">
          <p15:clr>
            <a:srgbClr val="A4A3A4"/>
          </p15:clr>
        </p15:guide>
        <p15:guide id="3" orient="horz" pos="348">
          <p15:clr>
            <a:srgbClr val="A4A3A4"/>
          </p15:clr>
        </p15:guide>
        <p15:guide id="4" orient="horz" pos="4470">
          <p15:clr>
            <a:srgbClr val="A4A3A4"/>
          </p15:clr>
        </p15:guide>
        <p15:guide id="5" pos="3368">
          <p15:clr>
            <a:srgbClr val="A4A3A4"/>
          </p15:clr>
        </p15:guide>
        <p15:guide id="6" pos="828">
          <p15:clr>
            <a:srgbClr val="A4A3A4"/>
          </p15:clr>
        </p15:guide>
        <p15:guide id="7" pos="1824">
          <p15:clr>
            <a:srgbClr val="A4A3A4"/>
          </p15:clr>
        </p15:guide>
        <p15:guide id="8" pos="6011">
          <p15:clr>
            <a:srgbClr val="A4A3A4"/>
          </p15:clr>
        </p15:guide>
        <p15:guide id="9" pos="6457">
          <p15:clr>
            <a:srgbClr val="A4A3A4"/>
          </p15:clr>
        </p15:guide>
        <p15:guide id="10" pos="606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3108" userDrawn="1">
          <p15:clr>
            <a:srgbClr val="A4A3A4"/>
          </p15:clr>
        </p15:guide>
        <p15:guide id="2" pos="2116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72BD"/>
    <a:srgbClr val="0066CC"/>
    <a:srgbClr val="035DC9"/>
    <a:srgbClr val="3381FF"/>
    <a:srgbClr val="F7F6D7"/>
    <a:srgbClr val="D8E1E4"/>
    <a:srgbClr val="EEEEEE"/>
    <a:srgbClr val="E6ECEE"/>
    <a:srgbClr val="C0CBCE"/>
    <a:srgbClr val="E8E8E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9012ECD-51FC-41F1-AA8D-1B2483CD663E}" styleName="Светлый стиль 2 -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69CF1AB2-1976-4502-BF36-3FF5EA218861}" styleName="Средний стиль 4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6E25E649-3F16-4E02-A733-19D2CDBF48F0}" styleName="Средний стиль 3 - акцент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Средний стиль 1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D113A9D2-9D6B-4929-AA2D-F23B5EE8CBE7}" styleName="Стиль из темы 2 - акцент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2A488322-F2BA-4B5B-9748-0D474271808F}" styleName="Средний стиль 3 - акцент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E9639D4-E3E2-4D34-9284-5A2195B3D0D7}" styleName="Светлый стиль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EC20E35-A176-4012-BC5E-935CFFF8708E}" styleName="Средний стиль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E8034E78-7F5D-4C2E-B375-FC64B27BC917}" styleName="Темный стиль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9D7B26C5-4107-4FEC-AEDC-1716B250A1EF}" styleName="Светлый стиль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237" autoAdjust="0"/>
    <p:restoredTop sz="94099" autoAdjust="0"/>
  </p:normalViewPr>
  <p:slideViewPr>
    <p:cSldViewPr showGuides="1">
      <p:cViewPr varScale="1">
        <p:scale>
          <a:sx n="111" d="100"/>
          <a:sy n="111" d="100"/>
        </p:scale>
        <p:origin x="-792" y="-72"/>
      </p:cViewPr>
      <p:guideLst>
        <p:guide orient="horz" pos="1620"/>
        <p:guide orient="horz" pos="759"/>
        <p:guide orient="horz" pos="237"/>
        <p:guide orient="horz" pos="3041"/>
        <p:guide pos="2880"/>
        <p:guide pos="708"/>
        <p:guide pos="1560"/>
        <p:guide pos="5140"/>
        <p:guide pos="5521"/>
        <p:guide pos="518"/>
      </p:guideLst>
    </p:cSldViewPr>
  </p:slideViewPr>
  <p:outlineViewPr>
    <p:cViewPr>
      <p:scale>
        <a:sx n="33" d="100"/>
        <a:sy n="33" d="100"/>
      </p:scale>
      <p:origin x="0" y="132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2" d="100"/>
          <a:sy n="52" d="100"/>
        </p:scale>
        <p:origin x="-1932" y="-96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0" y="14"/>
            <a:ext cx="2945661" cy="496332"/>
          </a:xfrm>
          <a:prstGeom prst="rect">
            <a:avLst/>
          </a:prstGeom>
        </p:spPr>
        <p:txBody>
          <a:bodyPr vert="horz" lIns="91945" tIns="45972" rIns="91945" bIns="45972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53" y="14"/>
            <a:ext cx="2945661" cy="496332"/>
          </a:xfrm>
          <a:prstGeom prst="rect">
            <a:avLst/>
          </a:prstGeom>
        </p:spPr>
        <p:txBody>
          <a:bodyPr vert="horz" lIns="91945" tIns="45972" rIns="91945" bIns="45972" rtlCol="0"/>
          <a:lstStyle>
            <a:lvl1pPr algn="r">
              <a:defRPr sz="1200"/>
            </a:lvl1pPr>
          </a:lstStyle>
          <a:p>
            <a:fld id="{54B2CB9A-35A0-44DF-9563-3B4294FF58F5}" type="datetimeFigureOut">
              <a:rPr lang="ru-RU" smtClean="0"/>
              <a:pPr/>
              <a:t>05.08.2021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87313" y="746125"/>
            <a:ext cx="662305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945" tIns="45972" rIns="91945" bIns="45972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70" y="4715168"/>
            <a:ext cx="5438140" cy="4466987"/>
          </a:xfrm>
          <a:prstGeom prst="rect">
            <a:avLst/>
          </a:prstGeom>
        </p:spPr>
        <p:txBody>
          <a:bodyPr vert="horz" lIns="91945" tIns="45972" rIns="91945" bIns="45972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0" y="9428596"/>
            <a:ext cx="2945661" cy="496332"/>
          </a:xfrm>
          <a:prstGeom prst="rect">
            <a:avLst/>
          </a:prstGeom>
        </p:spPr>
        <p:txBody>
          <a:bodyPr vert="horz" lIns="91945" tIns="45972" rIns="91945" bIns="45972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53" y="9428596"/>
            <a:ext cx="2945661" cy="496332"/>
          </a:xfrm>
          <a:prstGeom prst="rect">
            <a:avLst/>
          </a:prstGeom>
        </p:spPr>
        <p:txBody>
          <a:bodyPr vert="horz" lIns="91945" tIns="45972" rIns="91945" bIns="45972" rtlCol="0" anchor="b"/>
          <a:lstStyle>
            <a:lvl1pPr algn="r">
              <a:defRPr sz="1200"/>
            </a:lvl1pPr>
          </a:lstStyle>
          <a:p>
            <a:fld id="{67CAF5B9-CC1E-4A3E-B04F-728BB30B0B5D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232560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815763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1pPr>
    <a:lvl2pPr marL="407882" algn="l" defTabSz="815763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2pPr>
    <a:lvl3pPr marL="815763" algn="l" defTabSz="815763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3pPr>
    <a:lvl4pPr marL="1223643" algn="l" defTabSz="815763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4pPr>
    <a:lvl5pPr marL="1631525" algn="l" defTabSz="815763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5pPr>
    <a:lvl6pPr marL="2039406" algn="l" defTabSz="815763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6pPr>
    <a:lvl7pPr marL="2447287" algn="l" defTabSz="815763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7pPr>
    <a:lvl8pPr marL="2855169" algn="l" defTabSz="815763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8pPr>
    <a:lvl9pPr marL="3263050" algn="l" defTabSz="815763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CAF5B9-CC1E-4A3E-B04F-728BB30B0B5D}" type="slidenum">
              <a:rPr lang="ru-RU" smtClean="0">
                <a:solidFill>
                  <a:prstClr val="black"/>
                </a:solidFill>
              </a:rPr>
              <a:pPr/>
              <a:t>1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89753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Z:\Projects\Текущие\Проектная\FNS_2012\_БРЭНДБУК\out\PPT\3_1_present-01.jp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1358" y="1071"/>
            <a:ext cx="9142642" cy="5141712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 hasCustomPrompt="1"/>
          </p:nvPr>
        </p:nvSpPr>
        <p:spPr>
          <a:xfrm>
            <a:off x="685800" y="2522770"/>
            <a:ext cx="7772400" cy="1102519"/>
          </a:xfrm>
        </p:spPr>
        <p:txBody>
          <a:bodyPr>
            <a:normAutofit/>
          </a:bodyPr>
          <a:lstStyle>
            <a:lvl1pPr>
              <a:defRPr sz="4500" b="1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ru-RU" dirty="0" smtClean="0"/>
              <a:t>НАЗВАНИЕ ПРЕЗЕНТАЦИИ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649376"/>
            <a:ext cx="6400800" cy="1314450"/>
          </a:xfrm>
        </p:spPr>
        <p:txBody>
          <a:bodyPr>
            <a:normAutofit/>
          </a:bodyPr>
          <a:lstStyle>
            <a:lvl1pPr marL="0" indent="0" algn="ctr">
              <a:buNone/>
              <a:defRPr sz="2500" b="0">
                <a:solidFill>
                  <a:schemeClr val="bg1"/>
                </a:solidFill>
                <a:latin typeface="+mj-lt"/>
              </a:defRPr>
            </a:lvl1pPr>
            <a:lvl2pPr marL="4078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157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2236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6315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0394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4472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8551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2630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 smtClean="0"/>
              <a:t>22.12.2012</a:t>
            </a:r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2900"/>
            </a:lvl1pPr>
            <a:lvl2pPr marL="407882" indent="0">
              <a:buNone/>
              <a:defRPr sz="2500"/>
            </a:lvl2pPr>
            <a:lvl3pPr marL="815763" indent="0">
              <a:buNone/>
              <a:defRPr sz="2100"/>
            </a:lvl3pPr>
            <a:lvl4pPr marL="1223643" indent="0">
              <a:buNone/>
              <a:defRPr sz="1800"/>
            </a:lvl4pPr>
            <a:lvl5pPr marL="1631525" indent="0">
              <a:buNone/>
              <a:defRPr sz="1800"/>
            </a:lvl5pPr>
            <a:lvl6pPr marL="2039406" indent="0">
              <a:buNone/>
              <a:defRPr sz="1800"/>
            </a:lvl6pPr>
            <a:lvl7pPr marL="2447287" indent="0">
              <a:buNone/>
              <a:defRPr sz="1800"/>
            </a:lvl7pPr>
            <a:lvl8pPr marL="2855169" indent="0">
              <a:buNone/>
              <a:defRPr sz="1800"/>
            </a:lvl8pPr>
            <a:lvl9pPr marL="3263050" indent="0">
              <a:buNone/>
              <a:defRPr sz="1800"/>
            </a:lvl9pPr>
          </a:lstStyle>
          <a:p>
            <a:r>
              <a:rPr lang="ru-RU" dirty="0" smtClean="0"/>
              <a:t>Вставка рисунка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300"/>
            </a:lvl1pPr>
            <a:lvl2pPr marL="407882" indent="0">
              <a:buNone/>
              <a:defRPr sz="1100"/>
            </a:lvl2pPr>
            <a:lvl3pPr marL="815763" indent="0">
              <a:buNone/>
              <a:defRPr sz="900"/>
            </a:lvl3pPr>
            <a:lvl4pPr marL="1223643" indent="0">
              <a:buNone/>
              <a:defRPr sz="800"/>
            </a:lvl4pPr>
            <a:lvl5pPr marL="1631525" indent="0">
              <a:buNone/>
              <a:defRPr sz="800"/>
            </a:lvl5pPr>
            <a:lvl6pPr marL="2039406" indent="0">
              <a:buNone/>
              <a:defRPr sz="800"/>
            </a:lvl6pPr>
            <a:lvl7pPr marL="2447287" indent="0">
              <a:buNone/>
              <a:defRPr sz="800"/>
            </a:lvl7pPr>
            <a:lvl8pPr marL="2855169" indent="0">
              <a:buNone/>
              <a:defRPr sz="800"/>
            </a:lvl8pPr>
            <a:lvl9pPr marL="3263050" indent="0">
              <a:buNone/>
              <a:defRPr sz="8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753350" y="227409"/>
            <a:ext cx="2405063" cy="48387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4988" y="227409"/>
            <a:ext cx="7065962" cy="48387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1361" y="1436"/>
            <a:ext cx="9142643" cy="5141712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22639" y="1205155"/>
            <a:ext cx="7320689" cy="3621940"/>
          </a:xfrm>
        </p:spPr>
        <p:txBody>
          <a:bodyPr/>
          <a:lstStyle>
            <a:lvl1pPr marL="284319" indent="0">
              <a:buFontTx/>
              <a:buNone/>
              <a:defRPr b="1">
                <a:latin typeface="+mj-lt"/>
              </a:defRPr>
            </a:lvl1pPr>
            <a:lvl2pPr marL="281835" indent="2485">
              <a:defRPr>
                <a:latin typeface="+mj-lt"/>
              </a:defRPr>
            </a:lvl2pPr>
            <a:lvl3pPr marL="491660" indent="-203616">
              <a:tabLst/>
              <a:defRPr>
                <a:latin typeface="+mj-lt"/>
              </a:defRPr>
            </a:lvl3pPr>
            <a:lvl4pPr marL="0" indent="281835">
              <a:lnSpc>
                <a:spcPts val="1409"/>
              </a:lnSpc>
              <a:spcBef>
                <a:spcPts val="313"/>
              </a:spcBef>
              <a:defRPr>
                <a:latin typeface="+mj-lt"/>
              </a:defRPr>
            </a:lvl4pPr>
            <a:lvl5pPr>
              <a:lnSpc>
                <a:spcPts val="1409"/>
              </a:lnSpc>
              <a:spcBef>
                <a:spcPts val="313"/>
              </a:spcBef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5926640" y="3845308"/>
            <a:ext cx="923618" cy="282640"/>
          </a:xfrm>
          <a:prstGeom prst="rect">
            <a:avLst/>
          </a:prstGeom>
          <a:noFill/>
        </p:spPr>
        <p:txBody>
          <a:bodyPr wrap="square" lIns="71514" tIns="35757" rIns="71514" bIns="35757" rtlCol="0">
            <a:noAutofit/>
          </a:bodyPr>
          <a:lstStyle/>
          <a:p>
            <a:endParaRPr lang="ru-RU" dirty="0"/>
          </a:p>
        </p:txBody>
      </p:sp>
      <p:sp>
        <p:nvSpPr>
          <p:cNvPr id="13" name="Заголовок 12"/>
          <p:cNvSpPr>
            <a:spLocks noGrp="1"/>
          </p:cNvSpPr>
          <p:nvPr>
            <p:ph type="title" hasCustomPrompt="1"/>
          </p:nvPr>
        </p:nvSpPr>
        <p:spPr>
          <a:xfrm>
            <a:off x="822635" y="375804"/>
            <a:ext cx="7337192" cy="829352"/>
          </a:xfrm>
        </p:spPr>
        <p:txBody>
          <a:bodyPr/>
          <a:lstStyle>
            <a:lvl1pPr marL="0" marR="0" indent="0" defTabSz="815763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4200"/>
            </a:lvl1pPr>
          </a:lstStyle>
          <a:p>
            <a:pPr marL="0" marR="0" lvl="0" indent="0" defTabSz="815763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/>
            </a:pPr>
            <a:r>
              <a:rPr kumimoji="0" lang="ru-RU" sz="3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1/ ЗАГОЛОВОК СЛАЙДА</a:t>
            </a:r>
          </a:p>
        </p:txBody>
      </p:sp>
      <p:sp>
        <p:nvSpPr>
          <p:cNvPr id="14" name="Номер слайда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Z:\Projects\Текущие\Проектная\FNS_2012\_БРЭНДБУК\out\PPT\3_1_present_A4-04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4" y="354"/>
            <a:ext cx="9142643" cy="5141712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22639" y="1205155"/>
            <a:ext cx="7320689" cy="3621940"/>
          </a:xfrm>
        </p:spPr>
        <p:txBody>
          <a:bodyPr/>
          <a:lstStyle>
            <a:lvl1pPr marL="284319" indent="0">
              <a:buFontTx/>
              <a:buNone/>
              <a:defRPr b="1">
                <a:latin typeface="+mj-lt"/>
              </a:defRPr>
            </a:lvl1pPr>
            <a:lvl2pPr marL="284319" indent="0">
              <a:defRPr>
                <a:latin typeface="+mj-lt"/>
              </a:defRPr>
            </a:lvl2pPr>
            <a:lvl3pPr marL="491660" indent="-203616">
              <a:defRPr>
                <a:latin typeface="+mj-lt"/>
              </a:defRPr>
            </a:lvl3pPr>
            <a:lvl4pPr marL="0" indent="281835">
              <a:defRPr>
                <a:latin typeface="+mj-lt"/>
              </a:defRPr>
            </a:lvl4pPr>
            <a:lvl5pPr marL="1122374" indent="0"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 hasCustomPrompt="1"/>
          </p:nvPr>
        </p:nvSpPr>
        <p:spPr>
          <a:xfrm>
            <a:off x="821926" y="375804"/>
            <a:ext cx="7337901" cy="829352"/>
          </a:xfrm>
        </p:spPr>
        <p:txBody>
          <a:bodyPr/>
          <a:lstStyle>
            <a:lvl1pPr marL="0" marR="0" indent="0" defTabSz="815763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4200"/>
            </a:lvl1pPr>
          </a:lstStyle>
          <a:p>
            <a:pPr marL="0" marR="0" lvl="0" indent="0" defTabSz="815763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/>
            </a:pPr>
            <a:r>
              <a:rPr kumimoji="0" lang="ru-RU" sz="3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1/ ЗАГОЛОВОК СЛАЙДА</a:t>
            </a:r>
          </a:p>
        </p:txBody>
      </p:sp>
      <p:sp>
        <p:nvSpPr>
          <p:cNvPr id="20" name="Номер слайда 1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4" y="3"/>
            <a:ext cx="9142643" cy="5141712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2639" y="759380"/>
            <a:ext cx="7320689" cy="1518472"/>
          </a:xfrm>
        </p:spPr>
        <p:txBody>
          <a:bodyPr anchor="t"/>
          <a:lstStyle>
            <a:lvl1pPr algn="l">
              <a:defRPr sz="3600" b="1" cap="all"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22639" y="2572291"/>
            <a:ext cx="7320689" cy="2254803"/>
          </a:xfrm>
        </p:spPr>
        <p:txBody>
          <a:bodyPr anchor="t"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0788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81576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3pPr>
            <a:lvl4pPr marL="1223643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4pPr>
            <a:lvl5pPr marL="163152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5pPr>
            <a:lvl6pPr marL="2039406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6pPr>
            <a:lvl7pPr marL="2447287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7pPr>
            <a:lvl8pPr marL="2855169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8pPr>
            <a:lvl9pPr marL="326305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Номер слайда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1361" y="1436"/>
            <a:ext cx="9142643" cy="5141712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2635" y="375802"/>
            <a:ext cx="7337192" cy="829353"/>
          </a:xfrm>
        </p:spPr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822635" y="1205153"/>
            <a:ext cx="3620764" cy="3521848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14933" y="1205153"/>
            <a:ext cx="3644897" cy="3521848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2635" y="375800"/>
            <a:ext cx="7864166" cy="829353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22638" y="1205154"/>
            <a:ext cx="3674753" cy="426002"/>
          </a:xfrm>
        </p:spPr>
        <p:txBody>
          <a:bodyPr anchor="b"/>
          <a:lstStyle>
            <a:lvl1pPr marL="0" indent="0">
              <a:buNone/>
              <a:defRPr sz="2100" b="1"/>
            </a:lvl1pPr>
            <a:lvl2pPr marL="407882" indent="0">
              <a:buNone/>
              <a:defRPr sz="1800" b="1"/>
            </a:lvl2pPr>
            <a:lvl3pPr marL="815763" indent="0">
              <a:buNone/>
              <a:defRPr sz="1600" b="1"/>
            </a:lvl3pPr>
            <a:lvl4pPr marL="1223643" indent="0">
              <a:buNone/>
              <a:defRPr sz="1400" b="1"/>
            </a:lvl4pPr>
            <a:lvl5pPr marL="1631525" indent="0">
              <a:buNone/>
              <a:defRPr sz="1400" b="1"/>
            </a:lvl5pPr>
            <a:lvl6pPr marL="2039406" indent="0">
              <a:buNone/>
              <a:defRPr sz="1400" b="1"/>
            </a:lvl6pPr>
            <a:lvl7pPr marL="2447287" indent="0">
              <a:buNone/>
              <a:defRPr sz="1400" b="1"/>
            </a:lvl7pPr>
            <a:lvl8pPr marL="2855169" indent="0">
              <a:buNone/>
              <a:defRPr sz="1400" b="1"/>
            </a:lvl8pPr>
            <a:lvl9pPr marL="3263050" indent="0">
              <a:buNone/>
              <a:defRPr sz="14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822638" y="1631157"/>
            <a:ext cx="3674753" cy="3195936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572003" y="1205154"/>
            <a:ext cx="3587825" cy="426002"/>
          </a:xfrm>
        </p:spPr>
        <p:txBody>
          <a:bodyPr anchor="b"/>
          <a:lstStyle>
            <a:lvl1pPr marL="0" indent="0">
              <a:buNone/>
              <a:defRPr sz="2100" b="1"/>
            </a:lvl1pPr>
            <a:lvl2pPr marL="407882" indent="0">
              <a:buNone/>
              <a:defRPr sz="1800" b="1"/>
            </a:lvl2pPr>
            <a:lvl3pPr marL="815763" indent="0">
              <a:buNone/>
              <a:defRPr sz="1600" b="1"/>
            </a:lvl3pPr>
            <a:lvl4pPr marL="1223643" indent="0">
              <a:buNone/>
              <a:defRPr sz="1400" b="1"/>
            </a:lvl4pPr>
            <a:lvl5pPr marL="1631525" indent="0">
              <a:buNone/>
              <a:defRPr sz="1400" b="1"/>
            </a:lvl5pPr>
            <a:lvl6pPr marL="2039406" indent="0">
              <a:buNone/>
              <a:defRPr sz="1400" b="1"/>
            </a:lvl6pPr>
            <a:lvl7pPr marL="2447287" indent="0">
              <a:buNone/>
              <a:defRPr sz="1400" b="1"/>
            </a:lvl7pPr>
            <a:lvl8pPr marL="2855169" indent="0">
              <a:buNone/>
              <a:defRPr sz="1400" b="1"/>
            </a:lvl8pPr>
            <a:lvl9pPr marL="3263050" indent="0">
              <a:buNone/>
              <a:defRPr sz="14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572003" y="1641073"/>
            <a:ext cx="3587825" cy="3186020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1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3" name="Нижний колонтитул 1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1361" y="1436"/>
            <a:ext cx="9142643" cy="5141712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2635" y="375802"/>
            <a:ext cx="7864166" cy="829353"/>
          </a:xfrm>
        </p:spPr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11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3" name="Нижний колонтитул 1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191048" y="4404443"/>
            <a:ext cx="567428" cy="489830"/>
          </a:xfrm>
          <a:prstGeom prst="rect">
            <a:avLst/>
          </a:prstGeom>
        </p:spPr>
        <p:txBody>
          <a:bodyPr vert="horz" lIns="81576" tIns="40789" rIns="81576" bIns="40789" rtlCol="0" anchor="ctr">
            <a:normAutofit/>
          </a:bodyPr>
          <a:lstStyle>
            <a:lvl1pPr algn="ctr">
              <a:defRPr sz="2100" i="0">
                <a:solidFill>
                  <a:schemeClr val="bg1"/>
                </a:solidFill>
                <a:latin typeface="+mj-lt"/>
              </a:defRPr>
            </a:lvl1pPr>
          </a:lstStyle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5" y="204790"/>
            <a:ext cx="3008313" cy="871537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4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5" y="1076325"/>
            <a:ext cx="3008313" cy="3518297"/>
          </a:xfrm>
        </p:spPr>
        <p:txBody>
          <a:bodyPr/>
          <a:lstStyle>
            <a:lvl1pPr marL="0" indent="0">
              <a:buNone/>
              <a:defRPr sz="1300"/>
            </a:lvl1pPr>
            <a:lvl2pPr marL="407882" indent="0">
              <a:buNone/>
              <a:defRPr sz="1100"/>
            </a:lvl2pPr>
            <a:lvl3pPr marL="815763" indent="0">
              <a:buNone/>
              <a:defRPr sz="900"/>
            </a:lvl3pPr>
            <a:lvl4pPr marL="1223643" indent="0">
              <a:buNone/>
              <a:defRPr sz="800"/>
            </a:lvl4pPr>
            <a:lvl5pPr marL="1631525" indent="0">
              <a:buNone/>
              <a:defRPr sz="800"/>
            </a:lvl5pPr>
            <a:lvl6pPr marL="2039406" indent="0">
              <a:buNone/>
              <a:defRPr sz="800"/>
            </a:lvl6pPr>
            <a:lvl7pPr marL="2447287" indent="0">
              <a:buNone/>
              <a:defRPr sz="800"/>
            </a:lvl7pPr>
            <a:lvl8pPr marL="2855169" indent="0">
              <a:buNone/>
              <a:defRPr sz="800"/>
            </a:lvl8pPr>
            <a:lvl9pPr marL="3263050" indent="0">
              <a:buNone/>
              <a:defRPr sz="8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15957" y="367519"/>
            <a:ext cx="7343873" cy="832711"/>
          </a:xfrm>
          <a:prstGeom prst="rect">
            <a:avLst/>
          </a:prstGeom>
        </p:spPr>
        <p:txBody>
          <a:bodyPr vert="horz" lIns="81576" tIns="40789" rIns="81576" bIns="40789" rtlCol="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15957" y="1200151"/>
            <a:ext cx="7343873" cy="3626943"/>
          </a:xfrm>
          <a:prstGeom prst="rect">
            <a:avLst/>
          </a:prstGeom>
        </p:spPr>
        <p:txBody>
          <a:bodyPr vert="horz" lIns="81576" tIns="40789" rIns="81576" bIns="40789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1" y="4767264"/>
            <a:ext cx="2133600" cy="273844"/>
          </a:xfrm>
          <a:prstGeom prst="rect">
            <a:avLst/>
          </a:prstGeom>
        </p:spPr>
        <p:txBody>
          <a:bodyPr vert="horz" lIns="81576" tIns="40789" rIns="81576" bIns="40789" rtlCol="0" anchor="ctr"/>
          <a:lstStyle>
            <a:lvl1pPr algn="l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3" y="4767264"/>
            <a:ext cx="2895600" cy="273844"/>
          </a:xfrm>
          <a:prstGeom prst="rect">
            <a:avLst/>
          </a:prstGeom>
        </p:spPr>
        <p:txBody>
          <a:bodyPr vert="horz" lIns="81576" tIns="40789" rIns="81576" bIns="40789" rtlCol="0" anchor="ctr"/>
          <a:lstStyle>
            <a:lvl1pPr algn="ct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324084" y="4531069"/>
            <a:ext cx="619711" cy="473875"/>
          </a:xfrm>
          <a:prstGeom prst="rect">
            <a:avLst/>
          </a:prstGeom>
        </p:spPr>
        <p:txBody>
          <a:bodyPr vert="horz" lIns="81576" tIns="40789" rIns="81576" bIns="40789" rtlCol="0" anchor="ctr">
            <a:normAutofit/>
          </a:bodyPr>
          <a:lstStyle>
            <a:lvl1pPr algn="ctr">
              <a:lnSpc>
                <a:spcPts val="1877"/>
              </a:lnSpc>
              <a:defRPr sz="2100">
                <a:solidFill>
                  <a:schemeClr val="bg1"/>
                </a:solidFill>
              </a:defRPr>
            </a:lvl1pPr>
          </a:lstStyle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hdr="0" ftr="0" dt="0"/>
  <p:txStyles>
    <p:titleStyle>
      <a:lvl1pPr algn="l" defTabSz="815763" rtl="0" eaLnBrk="1" latinLnBrk="0" hangingPunct="1">
        <a:lnSpc>
          <a:spcPts val="4066"/>
        </a:lnSpc>
        <a:spcBef>
          <a:spcPct val="0"/>
        </a:spcBef>
        <a:buNone/>
        <a:defRPr sz="3300" b="1" i="0" kern="1200">
          <a:solidFill>
            <a:srgbClr val="005AA9"/>
          </a:solidFill>
          <a:latin typeface="+mj-lt"/>
          <a:ea typeface="+mj-ea"/>
          <a:cs typeface="+mj-cs"/>
        </a:defRPr>
      </a:lvl1pPr>
    </p:titleStyle>
    <p:bodyStyle>
      <a:lvl1pPr marL="284319" indent="0" algn="l" defTabSz="815763" rtl="0" eaLnBrk="1" latinLnBrk="0" hangingPunct="1">
        <a:spcBef>
          <a:spcPct val="20000"/>
        </a:spcBef>
        <a:buFont typeface="+mj-lt"/>
        <a:buNone/>
        <a:defRPr sz="2900" b="0" i="0" kern="1200">
          <a:solidFill>
            <a:srgbClr val="005AA9"/>
          </a:solidFill>
          <a:latin typeface="+mj-lt"/>
          <a:ea typeface="+mn-ea"/>
          <a:cs typeface="+mn-cs"/>
        </a:defRPr>
      </a:lvl1pPr>
      <a:lvl2pPr marL="284319" indent="0" algn="l" defTabSz="815763" rtl="0" eaLnBrk="1" latinLnBrk="0" hangingPunct="1">
        <a:spcBef>
          <a:spcPct val="20000"/>
        </a:spcBef>
        <a:buFont typeface="Arial" pitchFamily="34" charset="0"/>
        <a:buNone/>
        <a:defRPr sz="1900" b="0" i="0" kern="1200">
          <a:solidFill>
            <a:srgbClr val="504F53"/>
          </a:solidFill>
          <a:latin typeface="+mj-lt"/>
          <a:ea typeface="+mn-ea"/>
          <a:cs typeface="+mn-cs"/>
        </a:defRPr>
      </a:lvl2pPr>
      <a:lvl3pPr marL="557463" indent="-203616" algn="l" defTabSz="815763" rtl="0" eaLnBrk="1" latinLnBrk="0" hangingPunct="1">
        <a:spcBef>
          <a:spcPct val="20000"/>
        </a:spcBef>
        <a:buFont typeface="Arial" pitchFamily="34" charset="0"/>
        <a:buChar char="•"/>
        <a:defRPr sz="1900" b="0" i="0" kern="1200">
          <a:solidFill>
            <a:srgbClr val="504F53"/>
          </a:solidFill>
          <a:latin typeface="+mj-lt"/>
          <a:ea typeface="+mn-ea"/>
          <a:cs typeface="+mn-cs"/>
        </a:defRPr>
      </a:lvl3pPr>
      <a:lvl4pPr marL="0" indent="281835" algn="just" defTabSz="815763" rtl="0" eaLnBrk="1" latinLnBrk="0" hangingPunct="1">
        <a:lnSpc>
          <a:spcPts val="1409"/>
        </a:lnSpc>
        <a:spcBef>
          <a:spcPts val="313"/>
        </a:spcBef>
        <a:buFont typeface="Arial" pitchFamily="34" charset="0"/>
        <a:buNone/>
        <a:tabLst/>
        <a:defRPr sz="1300" b="0" i="0" kern="1200">
          <a:solidFill>
            <a:srgbClr val="504F53"/>
          </a:solidFill>
          <a:latin typeface="+mj-lt"/>
          <a:ea typeface="+mn-ea"/>
          <a:cs typeface="+mn-cs"/>
        </a:defRPr>
      </a:lvl4pPr>
      <a:lvl5pPr marL="1122374" indent="0" algn="l" defTabSz="815763" rtl="0" eaLnBrk="1" latinLnBrk="0" hangingPunct="1">
        <a:lnSpc>
          <a:spcPts val="1409"/>
        </a:lnSpc>
        <a:spcBef>
          <a:spcPts val="313"/>
        </a:spcBef>
        <a:buFont typeface="Arial" pitchFamily="34" charset="0"/>
        <a:buNone/>
        <a:defRPr sz="1100" b="0" i="0" kern="1200">
          <a:solidFill>
            <a:srgbClr val="8D8C90"/>
          </a:solidFill>
          <a:latin typeface="+mj-lt"/>
          <a:ea typeface="+mn-ea"/>
          <a:cs typeface="+mn-cs"/>
        </a:defRPr>
      </a:lvl5pPr>
      <a:lvl6pPr marL="2243347" indent="-203940" algn="l" defTabSz="815763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651227" indent="-203940" algn="l" defTabSz="815763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059109" indent="-203940" algn="l" defTabSz="815763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466990" indent="-203940" algn="l" defTabSz="815763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815763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407882" algn="l" defTabSz="815763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15763" algn="l" defTabSz="815763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23643" algn="l" defTabSz="815763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631525" algn="l" defTabSz="815763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39406" algn="l" defTabSz="815763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447287" algn="l" defTabSz="815763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855169" algn="l" defTabSz="815763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263050" algn="l" defTabSz="815763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539552" y="2067694"/>
            <a:ext cx="7772400" cy="1102519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0" dirty="0">
                <a:solidFill>
                  <a:prstClr val="white"/>
                </a:solidFill>
                <a:latin typeface="Arial Narrow" pitchFamily="34" charset="0"/>
              </a:rPr>
              <a:t>Вопросы декларирования доходов от продажи объектов имущества. Упрощенный порядок предоставления налоговых вычетов</a:t>
            </a:r>
            <a:endParaRPr lang="ru-RU" sz="2000" b="0" dirty="0">
              <a:latin typeface="Arial Narrow" pitchFamily="34" charset="0"/>
            </a:endParaRPr>
          </a:p>
        </p:txBody>
      </p:sp>
      <p:sp>
        <p:nvSpPr>
          <p:cNvPr id="6" name="Подзаголовок 5"/>
          <p:cNvSpPr>
            <a:spLocks noGrp="1"/>
          </p:cNvSpPr>
          <p:nvPr>
            <p:ph type="subTitle" idx="1"/>
          </p:nvPr>
        </p:nvSpPr>
        <p:spPr>
          <a:xfrm>
            <a:off x="-36512" y="3291830"/>
            <a:ext cx="8532948" cy="1656184"/>
          </a:xfrm>
        </p:spPr>
        <p:txBody>
          <a:bodyPr>
            <a:normAutofit/>
          </a:bodyPr>
          <a:lstStyle/>
          <a:p>
            <a:pPr algn="l"/>
            <a:endParaRPr lang="ru-RU" sz="1800" dirty="0" smtClean="0"/>
          </a:p>
          <a:p>
            <a:pPr algn="l"/>
            <a:endParaRPr lang="ru-RU" sz="1800" dirty="0" smtClean="0"/>
          </a:p>
          <a:p>
            <a:r>
              <a:rPr lang="ru-RU" sz="1800" dirty="0" smtClean="0">
                <a:latin typeface="Arial Narrow" pitchFamily="34" charset="0"/>
              </a:rPr>
              <a:t>            Заместитель начальника отдела налогообложения доходов физических лиц                          и администрирования страховых взносов А.А. </a:t>
            </a:r>
            <a:r>
              <a:rPr lang="ru-RU" sz="1800" dirty="0" err="1" smtClean="0">
                <a:latin typeface="Arial Narrow" pitchFamily="34" charset="0"/>
              </a:rPr>
              <a:t>Дзизинский</a:t>
            </a:r>
            <a:endParaRPr lang="ru-RU" sz="1800" dirty="0">
              <a:latin typeface="Arial Narrow" pitchFamily="34" charset="0"/>
            </a:endParaRPr>
          </a:p>
          <a:p>
            <a:endParaRPr lang="ru-RU" sz="1800" dirty="0" smtClean="0"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5157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Box 18"/>
          <p:cNvSpPr txBox="1"/>
          <p:nvPr/>
        </p:nvSpPr>
        <p:spPr>
          <a:xfrm>
            <a:off x="8508899" y="4678017"/>
            <a:ext cx="369447" cy="244915"/>
          </a:xfrm>
          <a:prstGeom prst="rect">
            <a:avLst/>
          </a:prstGeom>
        </p:spPr>
        <p:txBody>
          <a:bodyPr vert="horz" wrap="square" lIns="81630" tIns="40815" rIns="81630" bIns="40815" rtlCol="0" anchor="ctr">
            <a:normAutofit fontScale="32500" lnSpcReduction="20000"/>
          </a:bodyPr>
          <a:lstStyle/>
          <a:p>
            <a:pPr defTabSz="816296">
              <a:spcBef>
                <a:spcPct val="0"/>
              </a:spcBef>
            </a:pPr>
            <a:r>
              <a:rPr lang="ru-RU" sz="3800" b="1" dirty="0">
                <a:latin typeface="+mj-lt"/>
                <a:ea typeface="+mj-ea"/>
                <a:cs typeface="+mj-cs"/>
              </a:rPr>
              <a:t>2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363215" y="195486"/>
            <a:ext cx="6624736" cy="626368"/>
          </a:xfrm>
          <a:prstGeom prst="rect">
            <a:avLst/>
          </a:prstGeom>
          <a:solidFill>
            <a:srgbClr val="0066CC"/>
          </a:solidFill>
          <a:ln>
            <a:solidFill>
              <a:srgbClr val="3381FF"/>
            </a:solidFill>
          </a:ln>
        </p:spPr>
        <p:txBody>
          <a:bodyPr vert="horz" wrap="none" lIns="104306" tIns="52153" rIns="104306" bIns="52153" rtlCol="0" anchor="ctr">
            <a:normAutofit lnSpcReduction="10000"/>
          </a:bodyPr>
          <a:lstStyle/>
          <a:p>
            <a:pPr fontAlgn="b"/>
            <a:r>
              <a:rPr lang="ru-RU" sz="1800" b="1" dirty="0" smtClean="0"/>
              <a:t>Проведение налоговыми органами камеральной проверки </a:t>
            </a:r>
          </a:p>
          <a:p>
            <a:pPr fontAlgn="b"/>
            <a:r>
              <a:rPr lang="ru-RU" sz="1800" b="1" dirty="0" smtClean="0"/>
              <a:t>при непредставлении декларации 3-НДФЛ за 2020 год</a:t>
            </a:r>
            <a:endParaRPr kumimoji="0" lang="ru-RU" sz="18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68016" y="915566"/>
            <a:ext cx="7439544" cy="86409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vert="horz" wrap="none" lIns="104306" tIns="52153" rIns="104306" bIns="52153" rtlCol="0" anchor="ctr">
            <a:normAutofit/>
          </a:bodyPr>
          <a:lstStyle/>
          <a:p>
            <a:pPr algn="ctr" fontAlgn="b"/>
            <a:r>
              <a:rPr lang="ru-RU" b="1" dirty="0" smtClean="0"/>
              <a:t>Виды доходов</a:t>
            </a:r>
            <a:r>
              <a:rPr lang="ru-RU" dirty="0" smtClean="0"/>
              <a:t>:</a:t>
            </a:r>
          </a:p>
          <a:p>
            <a:pPr marL="285750" indent="-285750" fontAlgn="b">
              <a:buFont typeface="Arial" pitchFamily="34" charset="0"/>
              <a:buChar char="•"/>
            </a:pPr>
            <a:r>
              <a:rPr lang="ru-RU" dirty="0" smtClean="0"/>
              <a:t>доходы </a:t>
            </a:r>
            <a:r>
              <a:rPr lang="ru-RU" dirty="0"/>
              <a:t>от реализации недвижимого имущества, </a:t>
            </a:r>
            <a:endParaRPr lang="ru-RU" dirty="0" smtClean="0"/>
          </a:p>
          <a:p>
            <a:pPr marL="285750" indent="-285750" fontAlgn="b">
              <a:buFont typeface="Arial" pitchFamily="34" charset="0"/>
              <a:buChar char="•"/>
            </a:pPr>
            <a:r>
              <a:rPr lang="ru-RU" dirty="0" smtClean="0"/>
              <a:t>доходы </a:t>
            </a:r>
            <a:r>
              <a:rPr lang="ru-RU" dirty="0"/>
              <a:t>в виде имущества, полученного в порядке </a:t>
            </a:r>
            <a:r>
              <a:rPr lang="ru-RU" dirty="0" smtClean="0"/>
              <a:t>дарения.</a:t>
            </a:r>
            <a:endParaRPr kumimoji="0" lang="ru-RU" b="1" i="0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68015" y="1851670"/>
            <a:ext cx="7479977" cy="1584176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txBody>
          <a:bodyPr vert="horz" wrap="none" lIns="104306" tIns="52153" rIns="104306" bIns="52153" rtlCol="0" anchor="ctr">
            <a:noAutofit/>
          </a:bodyPr>
          <a:lstStyle/>
          <a:p>
            <a:pPr algn="ctr" fontAlgn="b"/>
            <a:r>
              <a:rPr lang="ru-RU" b="1" dirty="0" smtClean="0"/>
              <a:t>Освобождаются от налогообложения доходы</a:t>
            </a:r>
            <a:r>
              <a:rPr lang="ru-RU" sz="1400" dirty="0" smtClean="0"/>
              <a:t>:</a:t>
            </a:r>
          </a:p>
          <a:p>
            <a:pPr marL="285750" indent="-285750" fontAlgn="b">
              <a:buFont typeface="Arial" pitchFamily="34" charset="0"/>
              <a:buChar char="•"/>
            </a:pPr>
            <a:r>
              <a:rPr lang="ru-RU" sz="1400" dirty="0" smtClean="0"/>
              <a:t>доходы </a:t>
            </a:r>
            <a:r>
              <a:rPr lang="ru-RU" sz="1400" dirty="0"/>
              <a:t>от реализации недвижимого имущества, </a:t>
            </a:r>
            <a:r>
              <a:rPr lang="ru-RU" sz="1400" dirty="0" smtClean="0"/>
              <a:t>принадлежавшего на праве собственности </a:t>
            </a:r>
          </a:p>
          <a:p>
            <a:pPr fontAlgn="b"/>
            <a:r>
              <a:rPr lang="ru-RU" sz="1400" dirty="0" smtClean="0"/>
              <a:t>более минимального срока владения</a:t>
            </a:r>
          </a:p>
          <a:p>
            <a:pPr fontAlgn="b"/>
            <a:r>
              <a:rPr lang="ru-RU" sz="1400" dirty="0" smtClean="0"/>
              <a:t>(3 года – при продаже имущества, расположенного на территории Иркутской области, </a:t>
            </a:r>
          </a:p>
          <a:p>
            <a:pPr fontAlgn="b"/>
            <a:r>
              <a:rPr lang="ru-RU" sz="1400" dirty="0" smtClean="0"/>
              <a:t>от 3 или 5 лет – по имуществу других субъектов)</a:t>
            </a:r>
          </a:p>
          <a:p>
            <a:pPr marL="285750" indent="-285750" fontAlgn="b">
              <a:buFont typeface="Arial" pitchFamily="34" charset="0"/>
              <a:buChar char="•"/>
            </a:pPr>
            <a:endParaRPr lang="ru-RU" sz="1400" dirty="0" smtClean="0"/>
          </a:p>
          <a:p>
            <a:pPr marL="285750" indent="-285750" fontAlgn="b">
              <a:buFont typeface="Arial" pitchFamily="34" charset="0"/>
              <a:buChar char="•"/>
            </a:pPr>
            <a:r>
              <a:rPr lang="ru-RU" sz="1400" dirty="0" smtClean="0"/>
              <a:t>доходы </a:t>
            </a:r>
            <a:r>
              <a:rPr lang="ru-RU" sz="1400" dirty="0"/>
              <a:t>в виде имущества, полученного в порядке </a:t>
            </a:r>
            <a:r>
              <a:rPr lang="ru-RU" sz="1400" dirty="0" smtClean="0"/>
              <a:t>дарения, от близких родственников.</a:t>
            </a:r>
            <a:endParaRPr kumimoji="0" lang="ru-RU" sz="1400" b="1" i="0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483768" y="3507854"/>
            <a:ext cx="4317021" cy="338554"/>
          </a:xfrm>
          <a:prstGeom prst="rect">
            <a:avLst/>
          </a:prstGeom>
          <a:solidFill>
            <a:srgbClr val="92D050"/>
          </a:solidFill>
          <a:ln w="19050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r>
              <a:rPr lang="ru-RU" dirty="0" smtClean="0"/>
              <a:t>Закон </a:t>
            </a:r>
            <a:r>
              <a:rPr lang="ru-RU" dirty="0"/>
              <a:t>Иркутской области №40-ОЗ от 28.04.2020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1047838" y="3923675"/>
            <a:ext cx="7272808" cy="461665"/>
          </a:xfrm>
          <a:prstGeom prst="rect">
            <a:avLst/>
          </a:prstGeom>
          <a:solidFill>
            <a:srgbClr val="92D050"/>
          </a:solidFill>
          <a:ln w="19050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r>
              <a:rPr lang="ru-RU" sz="1200" dirty="0" smtClean="0"/>
              <a:t>За исключением доходов от продажи имущества, </a:t>
            </a:r>
            <a:r>
              <a:rPr lang="ru-RU" sz="1200" dirty="0"/>
              <a:t>непосредственно используемого в предпринимательской </a:t>
            </a:r>
            <a:r>
              <a:rPr lang="ru-RU" sz="1200" dirty="0" smtClean="0"/>
              <a:t>деятельности – оно облагается в любом случае, вне зависимости от срока </a:t>
            </a:r>
            <a:r>
              <a:rPr lang="ru-RU" sz="1200" dirty="0" smtClean="0"/>
              <a:t>нахождения </a:t>
            </a:r>
            <a:r>
              <a:rPr lang="ru-RU" sz="1200" dirty="0" smtClean="0"/>
              <a:t>в собственности</a:t>
            </a:r>
            <a:endParaRPr lang="ru-RU" sz="1200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1043608" y="4414341"/>
            <a:ext cx="7272808" cy="461665"/>
          </a:xfrm>
          <a:prstGeom prst="rect">
            <a:avLst/>
          </a:prstGeom>
          <a:solidFill>
            <a:srgbClr val="92D050"/>
          </a:solidFill>
          <a:ln w="19050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r>
              <a:rPr lang="ru-RU" sz="1200" dirty="0" smtClean="0"/>
              <a:t>Близкие родственники - супруги</a:t>
            </a:r>
            <a:r>
              <a:rPr lang="ru-RU" sz="1200" dirty="0"/>
              <a:t>, родители и дети, дедушки, бабушки и внуки, полнородные и </a:t>
            </a:r>
            <a:r>
              <a:rPr lang="ru-RU" sz="1200" dirty="0" err="1"/>
              <a:t>неполнородные</a:t>
            </a:r>
            <a:r>
              <a:rPr lang="ru-RU" sz="1200" dirty="0"/>
              <a:t> братья и сестры</a:t>
            </a:r>
          </a:p>
        </p:txBody>
      </p:sp>
    </p:spTree>
    <p:extLst>
      <p:ext uri="{BB962C8B-B14F-4D97-AF65-F5344CB8AC3E}">
        <p14:creationId xmlns:p14="http://schemas.microsoft.com/office/powerpoint/2010/main" val="2037065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Box 18"/>
          <p:cNvSpPr txBox="1"/>
          <p:nvPr/>
        </p:nvSpPr>
        <p:spPr>
          <a:xfrm>
            <a:off x="8508899" y="4678017"/>
            <a:ext cx="369447" cy="244915"/>
          </a:xfrm>
          <a:prstGeom prst="rect">
            <a:avLst/>
          </a:prstGeom>
        </p:spPr>
        <p:txBody>
          <a:bodyPr vert="horz" wrap="square" lIns="81630" tIns="40815" rIns="81630" bIns="40815" rtlCol="0" anchor="ctr">
            <a:normAutofit fontScale="32500" lnSpcReduction="20000"/>
          </a:bodyPr>
          <a:lstStyle/>
          <a:p>
            <a:pPr defTabSz="816296">
              <a:spcBef>
                <a:spcPct val="0"/>
              </a:spcBef>
            </a:pPr>
            <a:r>
              <a:rPr lang="ru-RU" sz="3800" b="1" dirty="0" smtClean="0">
                <a:latin typeface="+mj-lt"/>
                <a:ea typeface="+mj-ea"/>
                <a:cs typeface="+mj-cs"/>
              </a:rPr>
              <a:t>3</a:t>
            </a:r>
            <a:endParaRPr lang="ru-RU" sz="3800" b="1" dirty="0">
              <a:latin typeface="+mj-lt"/>
              <a:ea typeface="+mj-ea"/>
              <a:cs typeface="+mj-cs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699792" y="483518"/>
            <a:ext cx="4104456" cy="312009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vert="horz" wrap="none" lIns="104306" tIns="52153" rIns="104306" bIns="52153" rtlCol="0" anchor="ctr">
            <a:noAutofit/>
          </a:bodyPr>
          <a:lstStyle/>
          <a:p>
            <a:pPr algn="ctr" fontAlgn="b"/>
            <a:r>
              <a:rPr lang="ru-RU" dirty="0" smtClean="0"/>
              <a:t>Сумма дохода от продажи </a:t>
            </a:r>
            <a:r>
              <a:rPr lang="ru-RU" dirty="0" smtClean="0"/>
              <a:t>имущества</a:t>
            </a:r>
            <a:endParaRPr kumimoji="0" lang="ru-RU" b="1" i="0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907704" y="2057756"/>
            <a:ext cx="2736304" cy="513994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vert="horz" wrap="square" lIns="104306" tIns="52153" rIns="104306" bIns="52153" rtlCol="0" anchor="ctr">
            <a:noAutofit/>
          </a:bodyPr>
          <a:lstStyle/>
          <a:p>
            <a:pPr algn="ctr" fontAlgn="b"/>
            <a:r>
              <a:rPr lang="ru-RU" noProof="0" dirty="0" smtClean="0"/>
              <a:t>Цена, указанная в договоре по продаже имущества</a:t>
            </a:r>
            <a:endParaRPr kumimoji="0" lang="ru-RU" b="1" i="0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149730" y="2067694"/>
            <a:ext cx="2518614" cy="50405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vert="horz" wrap="square" lIns="104306" tIns="52153" rIns="104306" bIns="52153" rtlCol="0" anchor="ctr">
            <a:noAutofit/>
          </a:bodyPr>
          <a:lstStyle/>
          <a:p>
            <a:pPr algn="ctr" fontAlgn="b"/>
            <a:r>
              <a:rPr lang="ru-RU" noProof="0" dirty="0" smtClean="0"/>
              <a:t>70% от кадастровой стоимости имущества</a:t>
            </a:r>
            <a:endParaRPr kumimoji="0" lang="ru-RU" b="1" i="0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635896" y="1265883"/>
            <a:ext cx="2520280" cy="28803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vert="horz" wrap="square" lIns="104306" tIns="52153" rIns="104306" bIns="52153" rtlCol="0" anchor="ctr">
            <a:noAutofit/>
          </a:bodyPr>
          <a:lstStyle/>
          <a:p>
            <a:pPr algn="ctr" fontAlgn="b"/>
            <a:r>
              <a:rPr lang="ru-RU" noProof="0" dirty="0" smtClean="0"/>
              <a:t>Максимальная сумма</a:t>
            </a:r>
            <a:endParaRPr kumimoji="0" lang="ru-RU" b="1" i="0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5" name="Стрелка вправо 14"/>
          <p:cNvSpPr/>
          <p:nvPr/>
        </p:nvSpPr>
        <p:spPr>
          <a:xfrm rot="19325382">
            <a:off x="3798488" y="1593035"/>
            <a:ext cx="580094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Стрелка вправо 17"/>
          <p:cNvSpPr/>
          <p:nvPr/>
        </p:nvSpPr>
        <p:spPr>
          <a:xfrm rot="12725281">
            <a:off x="5562767" y="1596902"/>
            <a:ext cx="616908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Стрелка вправо 19"/>
          <p:cNvSpPr/>
          <p:nvPr/>
        </p:nvSpPr>
        <p:spPr>
          <a:xfrm rot="16200000">
            <a:off x="4452000" y="855585"/>
            <a:ext cx="456024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TextBox 20"/>
          <p:cNvSpPr txBox="1"/>
          <p:nvPr/>
        </p:nvSpPr>
        <p:spPr>
          <a:xfrm>
            <a:off x="1259632" y="3075806"/>
            <a:ext cx="6696744" cy="36004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vert="horz" wrap="none" lIns="104306" tIns="52153" rIns="104306" bIns="52153" rtlCol="0" anchor="ctr">
            <a:normAutofit lnSpcReduction="10000"/>
          </a:bodyPr>
          <a:lstStyle/>
          <a:p>
            <a:pPr algn="ctr" fontAlgn="b"/>
            <a:r>
              <a:rPr lang="ru-RU" sz="1800" dirty="0" smtClean="0"/>
              <a:t>Сумма дохода в виде имущества, полученного в порядке дарения</a:t>
            </a:r>
            <a:endParaRPr kumimoji="0" lang="ru-RU" sz="1800" b="1" i="0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3637562" y="3939902"/>
            <a:ext cx="2518614" cy="64807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vert="horz" wrap="square" lIns="104306" tIns="52153" rIns="104306" bIns="52153" rtlCol="0" anchor="ctr">
            <a:normAutofit lnSpcReduction="10000"/>
          </a:bodyPr>
          <a:lstStyle/>
          <a:p>
            <a:pPr algn="ctr" fontAlgn="b"/>
            <a:r>
              <a:rPr lang="ru-RU" sz="1800" noProof="0" dirty="0" smtClean="0"/>
              <a:t>100% от кадастровой стоимости имущества</a:t>
            </a:r>
            <a:endParaRPr kumimoji="0" lang="ru-RU" sz="1800" b="1" i="0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24" name="Стрелка вправо 23"/>
          <p:cNvSpPr/>
          <p:nvPr/>
        </p:nvSpPr>
        <p:spPr>
          <a:xfrm rot="16200000">
            <a:off x="4524008" y="3504360"/>
            <a:ext cx="456024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4600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Box 18"/>
          <p:cNvSpPr txBox="1"/>
          <p:nvPr/>
        </p:nvSpPr>
        <p:spPr>
          <a:xfrm>
            <a:off x="8508899" y="4678017"/>
            <a:ext cx="369447" cy="244915"/>
          </a:xfrm>
          <a:prstGeom prst="rect">
            <a:avLst/>
          </a:prstGeom>
        </p:spPr>
        <p:txBody>
          <a:bodyPr vert="horz" wrap="square" lIns="81630" tIns="40815" rIns="81630" bIns="40815" rtlCol="0" anchor="ctr">
            <a:normAutofit fontScale="32500" lnSpcReduction="20000"/>
          </a:bodyPr>
          <a:lstStyle/>
          <a:p>
            <a:pPr defTabSz="816296">
              <a:spcBef>
                <a:spcPct val="0"/>
              </a:spcBef>
            </a:pPr>
            <a:r>
              <a:rPr lang="ru-RU" sz="3800" b="1" dirty="0" smtClean="0">
                <a:latin typeface="+mj-lt"/>
                <a:ea typeface="+mj-ea"/>
                <a:cs typeface="+mj-cs"/>
              </a:rPr>
              <a:t>4</a:t>
            </a:r>
            <a:endParaRPr lang="ru-RU" sz="3800" b="1" dirty="0">
              <a:latin typeface="+mj-lt"/>
              <a:ea typeface="+mj-ea"/>
              <a:cs typeface="+mj-cs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11559" y="1707654"/>
            <a:ext cx="2808313" cy="936104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vert="horz" wrap="square" lIns="104306" tIns="52153" rIns="104306" bIns="52153" rtlCol="0" anchor="ctr">
            <a:noAutofit/>
          </a:bodyPr>
          <a:lstStyle/>
          <a:p>
            <a:pPr algn="ctr" fontAlgn="b"/>
            <a:r>
              <a:rPr lang="ru-RU" noProof="0" dirty="0" smtClean="0"/>
              <a:t>Вычет в размере дохода от продажи, но не более 1 </a:t>
            </a:r>
            <a:r>
              <a:rPr lang="ru-RU" noProof="0" dirty="0" smtClean="0"/>
              <a:t>млн рублей </a:t>
            </a:r>
            <a:r>
              <a:rPr lang="ru-RU" noProof="0" dirty="0" smtClean="0"/>
              <a:t>по всем проданным объектам недвижимости</a:t>
            </a:r>
            <a:endParaRPr kumimoji="0" lang="ru-RU" b="1" i="0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83568" y="267494"/>
            <a:ext cx="7920880" cy="504056"/>
          </a:xfrm>
          <a:prstGeom prst="rect">
            <a:avLst/>
          </a:prstGeom>
          <a:solidFill>
            <a:srgbClr val="0072BD"/>
          </a:solidFill>
          <a:ln>
            <a:solidFill>
              <a:schemeClr val="tx1"/>
            </a:solidFill>
          </a:ln>
        </p:spPr>
        <p:txBody>
          <a:bodyPr vert="horz" wrap="square" lIns="104306" tIns="52153" rIns="104306" bIns="52153" rtlCol="0" anchor="ctr">
            <a:noAutofit/>
          </a:bodyPr>
          <a:lstStyle/>
          <a:p>
            <a:pPr algn="ctr" fontAlgn="b"/>
            <a:r>
              <a:rPr lang="ru-RU" sz="1800" noProof="0" dirty="0" smtClean="0"/>
              <a:t>Имущественный налоговый вычет по доходам от продажи имущества</a:t>
            </a:r>
            <a:endParaRPr kumimoji="0" lang="ru-RU" sz="1800" b="1" i="0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861271" y="915566"/>
            <a:ext cx="7383137" cy="72008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vert="horz" wrap="square" lIns="104306" tIns="52153" rIns="104306" bIns="52153" rtlCol="0" anchor="ctr">
            <a:normAutofit/>
          </a:bodyPr>
          <a:lstStyle/>
          <a:p>
            <a:pPr algn="ctr"/>
            <a:r>
              <a:rPr lang="ru-RU" sz="1800" dirty="0" smtClean="0"/>
              <a:t>продажа </a:t>
            </a:r>
            <a:r>
              <a:rPr lang="ru-RU" sz="1800" dirty="0"/>
              <a:t>жилых домов, квартир, </a:t>
            </a:r>
            <a:r>
              <a:rPr lang="ru-RU" sz="1800" dirty="0" smtClean="0"/>
              <a:t>комнат, </a:t>
            </a:r>
            <a:r>
              <a:rPr lang="ru-RU" sz="1800" dirty="0"/>
              <a:t>садовых </a:t>
            </a:r>
            <a:r>
              <a:rPr lang="ru-RU" sz="1800" dirty="0" smtClean="0"/>
              <a:t>домов, </a:t>
            </a:r>
            <a:r>
              <a:rPr lang="ru-RU" sz="1800" dirty="0"/>
              <a:t>земельных участков или доли (долей) в </a:t>
            </a:r>
            <a:r>
              <a:rPr lang="ru-RU" sz="1800" dirty="0" smtClean="0"/>
              <a:t>них</a:t>
            </a:r>
            <a:endParaRPr lang="ru-RU" sz="1800" dirty="0"/>
          </a:p>
        </p:txBody>
      </p:sp>
      <p:sp>
        <p:nvSpPr>
          <p:cNvPr id="16" name="TextBox 15"/>
          <p:cNvSpPr txBox="1"/>
          <p:nvPr/>
        </p:nvSpPr>
        <p:spPr>
          <a:xfrm>
            <a:off x="3491880" y="1945086"/>
            <a:ext cx="576063" cy="434610"/>
          </a:xfrm>
          <a:prstGeom prst="rect">
            <a:avLst/>
          </a:prstGeom>
        </p:spPr>
        <p:txBody>
          <a:bodyPr vert="horz" wrap="none" lIns="104306" tIns="52153" rIns="104306" bIns="52153" rtlCol="0" anchor="ctr">
            <a:normAutofit fontScale="55000" lnSpcReduction="20000"/>
          </a:bodyPr>
          <a:lstStyle/>
          <a:p>
            <a:pPr marL="0" marR="0" indent="0" algn="l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ru-RU" sz="4800" b="1" dirty="0" smtClean="0">
                <a:solidFill>
                  <a:srgbClr val="C00000"/>
                </a:solidFill>
                <a:latin typeface="+mj-lt"/>
                <a:ea typeface="+mj-ea"/>
                <a:cs typeface="+mj-cs"/>
              </a:rPr>
              <a:t>или</a:t>
            </a:r>
            <a:endParaRPr kumimoji="0" lang="ru-RU" sz="4800" b="1" i="0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283968" y="1707654"/>
            <a:ext cx="4409653" cy="936104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vert="horz" wrap="square" lIns="104306" tIns="52153" rIns="104306" bIns="52153" rtlCol="0" anchor="ctr">
            <a:noAutofit/>
          </a:bodyPr>
          <a:lstStyle/>
          <a:p>
            <a:pPr algn="ctr" fontAlgn="b"/>
            <a:r>
              <a:rPr lang="ru-RU" noProof="0" dirty="0" smtClean="0"/>
              <a:t>Вычет в размере </a:t>
            </a:r>
            <a:r>
              <a:rPr lang="ru-RU" dirty="0"/>
              <a:t> </a:t>
            </a:r>
            <a:r>
              <a:rPr lang="ru-RU" dirty="0" smtClean="0"/>
              <a:t>фактически </a:t>
            </a:r>
            <a:r>
              <a:rPr lang="ru-RU" dirty="0"/>
              <a:t>произведенных </a:t>
            </a:r>
            <a:r>
              <a:rPr lang="ru-RU" dirty="0" smtClean="0"/>
              <a:t>и </a:t>
            </a:r>
            <a:r>
              <a:rPr lang="ru-RU" dirty="0"/>
              <a:t>документально подтвержденных </a:t>
            </a:r>
            <a:r>
              <a:rPr lang="ru-RU" dirty="0" smtClean="0"/>
              <a:t>расходов налогоплательщика, </a:t>
            </a:r>
            <a:r>
              <a:rPr lang="ru-RU" dirty="0"/>
              <a:t>связанных с приобретением этого </a:t>
            </a:r>
            <a:r>
              <a:rPr lang="ru-RU" dirty="0" smtClean="0"/>
              <a:t>имущества</a:t>
            </a:r>
            <a:endParaRPr kumimoji="0" lang="ru-RU" b="1" i="0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604510" y="3219822"/>
            <a:ext cx="2808313" cy="936104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vert="horz" wrap="square" lIns="104306" tIns="52153" rIns="104306" bIns="52153" rtlCol="0" anchor="ctr">
            <a:noAutofit/>
          </a:bodyPr>
          <a:lstStyle/>
          <a:p>
            <a:pPr algn="ctr" fontAlgn="b"/>
            <a:r>
              <a:rPr lang="ru-RU" sz="1500" noProof="0" dirty="0" smtClean="0"/>
              <a:t>Вычет в размере дохода от продажи, но не более </a:t>
            </a:r>
            <a:r>
              <a:rPr lang="ru-RU" sz="1500" noProof="0" dirty="0" smtClean="0"/>
              <a:t>250 тыс. рублей по </a:t>
            </a:r>
            <a:r>
              <a:rPr lang="ru-RU" sz="1500" noProof="0" dirty="0" smtClean="0"/>
              <a:t>всем проданным объектам недвижимости</a:t>
            </a:r>
            <a:endParaRPr kumimoji="0" lang="ru-RU" sz="1500" b="1" i="0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2555776" y="2787774"/>
            <a:ext cx="4320480" cy="36004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vert="horz" wrap="square" lIns="104306" tIns="52153" rIns="104306" bIns="52153" rtlCol="0" anchor="ctr">
            <a:normAutofit lnSpcReduction="10000"/>
          </a:bodyPr>
          <a:lstStyle/>
          <a:p>
            <a:pPr algn="ctr"/>
            <a:r>
              <a:rPr lang="ru-RU" sz="1800" dirty="0" smtClean="0"/>
              <a:t>продажа иного недвижимого имущества</a:t>
            </a:r>
            <a:endParaRPr lang="ru-RU" sz="1800" dirty="0"/>
          </a:p>
        </p:txBody>
      </p:sp>
      <p:sp>
        <p:nvSpPr>
          <p:cNvPr id="26" name="TextBox 25"/>
          <p:cNvSpPr txBox="1"/>
          <p:nvPr/>
        </p:nvSpPr>
        <p:spPr>
          <a:xfrm>
            <a:off x="3484831" y="3457254"/>
            <a:ext cx="576063" cy="434610"/>
          </a:xfrm>
          <a:prstGeom prst="rect">
            <a:avLst/>
          </a:prstGeom>
        </p:spPr>
        <p:txBody>
          <a:bodyPr vert="horz" wrap="none" lIns="104306" tIns="52153" rIns="104306" bIns="52153" rtlCol="0" anchor="ctr">
            <a:normAutofit fontScale="55000" lnSpcReduction="20000"/>
          </a:bodyPr>
          <a:lstStyle/>
          <a:p>
            <a:pPr marL="0" marR="0" indent="0" algn="l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ru-RU" sz="4800" b="1" dirty="0" smtClean="0">
                <a:solidFill>
                  <a:srgbClr val="C00000"/>
                </a:solidFill>
                <a:latin typeface="+mj-lt"/>
                <a:ea typeface="+mj-ea"/>
                <a:cs typeface="+mj-cs"/>
              </a:rPr>
              <a:t>или</a:t>
            </a:r>
            <a:endParaRPr kumimoji="0" lang="ru-RU" sz="4800" b="1" i="0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4276919" y="3219822"/>
            <a:ext cx="4416703" cy="936104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vert="horz" wrap="square" lIns="104306" tIns="52153" rIns="104306" bIns="52153" rtlCol="0" anchor="ctr">
            <a:noAutofit/>
          </a:bodyPr>
          <a:lstStyle/>
          <a:p>
            <a:pPr algn="ctr" fontAlgn="b"/>
            <a:r>
              <a:rPr lang="ru-RU" noProof="0" dirty="0" smtClean="0"/>
              <a:t>Вычет в размере </a:t>
            </a:r>
            <a:r>
              <a:rPr lang="ru-RU" dirty="0"/>
              <a:t> </a:t>
            </a:r>
            <a:r>
              <a:rPr lang="ru-RU" dirty="0" smtClean="0"/>
              <a:t>фактически </a:t>
            </a:r>
            <a:r>
              <a:rPr lang="ru-RU" dirty="0"/>
              <a:t>произведенных </a:t>
            </a:r>
            <a:r>
              <a:rPr lang="ru-RU" dirty="0" smtClean="0"/>
              <a:t>и </a:t>
            </a:r>
            <a:r>
              <a:rPr lang="ru-RU" dirty="0"/>
              <a:t>документально подтвержденных </a:t>
            </a:r>
            <a:r>
              <a:rPr lang="ru-RU" dirty="0" smtClean="0"/>
              <a:t>расходов налогоплательщика, </a:t>
            </a:r>
            <a:r>
              <a:rPr lang="ru-RU" dirty="0"/>
              <a:t>связанных с приобретением этого </a:t>
            </a:r>
            <a:r>
              <a:rPr lang="ru-RU" dirty="0" smtClean="0"/>
              <a:t>имущества</a:t>
            </a:r>
            <a:endParaRPr kumimoji="0" lang="ru-RU" b="1" i="0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1547664" y="4271770"/>
            <a:ext cx="5816536" cy="60495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38100">
            <a:solidFill>
              <a:srgbClr val="FF0000"/>
            </a:solidFill>
          </a:ln>
        </p:spPr>
        <p:txBody>
          <a:bodyPr vert="horz" wrap="square" lIns="104306" tIns="52153" rIns="104306" bIns="52153" rtlCol="0" anchor="ctr">
            <a:noAutofit/>
          </a:bodyPr>
          <a:lstStyle/>
          <a:p>
            <a:pPr algn="ctr"/>
            <a:r>
              <a:rPr lang="ru-RU" sz="1400" dirty="0" smtClean="0"/>
              <a:t>Вычет не применяется при продаже </a:t>
            </a:r>
            <a:r>
              <a:rPr lang="ru-RU" sz="1400" dirty="0"/>
              <a:t>недвижимого </a:t>
            </a:r>
            <a:r>
              <a:rPr lang="ru-RU" sz="1400" dirty="0" smtClean="0"/>
              <a:t>имущества, </a:t>
            </a:r>
          </a:p>
          <a:p>
            <a:pPr algn="ctr"/>
            <a:r>
              <a:rPr lang="ru-RU" sz="1400" dirty="0" smtClean="0"/>
              <a:t>которое </a:t>
            </a:r>
            <a:r>
              <a:rPr lang="ru-RU" sz="1400" dirty="0" smtClean="0"/>
              <a:t>использовалось </a:t>
            </a:r>
            <a:r>
              <a:rPr lang="ru-RU" sz="1400" dirty="0"/>
              <a:t>в предпринимательской </a:t>
            </a:r>
            <a:r>
              <a:rPr lang="ru-RU" sz="1400" dirty="0" smtClean="0"/>
              <a:t>деятельности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119127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Box 18"/>
          <p:cNvSpPr txBox="1"/>
          <p:nvPr/>
        </p:nvSpPr>
        <p:spPr>
          <a:xfrm>
            <a:off x="8508899" y="4678017"/>
            <a:ext cx="369447" cy="244915"/>
          </a:xfrm>
          <a:prstGeom prst="rect">
            <a:avLst/>
          </a:prstGeom>
        </p:spPr>
        <p:txBody>
          <a:bodyPr vert="horz" wrap="square" lIns="81630" tIns="40815" rIns="81630" bIns="40815" rtlCol="0" anchor="ctr">
            <a:normAutofit fontScale="32500" lnSpcReduction="20000"/>
          </a:bodyPr>
          <a:lstStyle/>
          <a:p>
            <a:pPr defTabSz="816296">
              <a:spcBef>
                <a:spcPct val="0"/>
              </a:spcBef>
            </a:pPr>
            <a:r>
              <a:rPr lang="ru-RU" sz="3800" b="1" dirty="0" smtClean="0">
                <a:latin typeface="+mj-lt"/>
                <a:ea typeface="+mj-ea"/>
                <a:cs typeface="+mj-cs"/>
              </a:rPr>
              <a:t>5</a:t>
            </a:r>
            <a:endParaRPr lang="ru-RU" sz="3800" b="1" dirty="0">
              <a:latin typeface="+mj-lt"/>
              <a:ea typeface="+mj-ea"/>
              <a:cs typeface="+mj-cs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827584" y="365657"/>
            <a:ext cx="2736304" cy="58600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vert="horz" wrap="square" lIns="104306" tIns="52153" rIns="104306" bIns="52153" rtlCol="0" anchor="ctr">
            <a:noAutofit/>
          </a:bodyPr>
          <a:lstStyle/>
          <a:p>
            <a:pPr algn="ctr" fontAlgn="b"/>
            <a:r>
              <a:rPr lang="ru-RU" noProof="0" dirty="0" smtClean="0"/>
              <a:t>Камеральная проверка</a:t>
            </a:r>
            <a:endParaRPr kumimoji="0" lang="ru-RU" b="1" i="0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210713" y="381956"/>
            <a:ext cx="2736304" cy="79208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vert="horz" wrap="square" lIns="104306" tIns="52153" rIns="104306" bIns="52153" rtlCol="0" anchor="ctr">
            <a:noAutofit/>
          </a:bodyPr>
          <a:lstStyle/>
          <a:p>
            <a:pPr algn="ctr" fontAlgn="b"/>
            <a:r>
              <a:rPr lang="ru-RU" noProof="0" dirty="0" smtClean="0"/>
              <a:t>Требование налогоплательщику о представлении пояснений</a:t>
            </a:r>
            <a:endParaRPr kumimoji="0" lang="ru-RU" b="1" i="0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210713" y="1373769"/>
            <a:ext cx="2736304" cy="79208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vert="horz" wrap="square" lIns="104306" tIns="52153" rIns="104306" bIns="52153" rtlCol="0" anchor="ctr">
            <a:noAutofit/>
          </a:bodyPr>
          <a:lstStyle/>
          <a:p>
            <a:pPr algn="ctr" fontAlgn="b"/>
            <a:r>
              <a:rPr lang="ru-RU" noProof="0" dirty="0" smtClean="0"/>
              <a:t>Представление налогоплательщиком пояснений и документов</a:t>
            </a:r>
            <a:endParaRPr kumimoji="0" lang="ru-RU" b="1" i="0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2" name="Двойные фигурные скобки 1"/>
          <p:cNvSpPr/>
          <p:nvPr/>
        </p:nvSpPr>
        <p:spPr>
          <a:xfrm>
            <a:off x="3635895" y="339502"/>
            <a:ext cx="3959193" cy="1826355"/>
          </a:xfrm>
          <a:prstGeom prst="bracePair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Овал 2"/>
          <p:cNvSpPr/>
          <p:nvPr/>
        </p:nvSpPr>
        <p:spPr>
          <a:xfrm>
            <a:off x="1691680" y="1129105"/>
            <a:ext cx="1728192" cy="3600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3 месяца</a:t>
            </a:r>
            <a:endParaRPr lang="ru-RU" dirty="0"/>
          </a:p>
        </p:txBody>
      </p:sp>
      <p:sp>
        <p:nvSpPr>
          <p:cNvPr id="25" name="TextBox 24"/>
          <p:cNvSpPr txBox="1"/>
          <p:nvPr/>
        </p:nvSpPr>
        <p:spPr>
          <a:xfrm>
            <a:off x="933840" y="3011601"/>
            <a:ext cx="2736304" cy="293001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vert="horz" wrap="square" lIns="104306" tIns="52153" rIns="104306" bIns="52153" rtlCol="0" anchor="ctr">
            <a:noAutofit/>
          </a:bodyPr>
          <a:lstStyle/>
          <a:p>
            <a:pPr algn="ctr" fontAlgn="b"/>
            <a:r>
              <a:rPr lang="ru-RU" dirty="0" smtClean="0"/>
              <a:t>Составление Акта</a:t>
            </a:r>
            <a:endParaRPr kumimoji="0" lang="ru-RU" b="1" i="0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2843808" y="2262968"/>
            <a:ext cx="2278926" cy="293001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vert="horz" wrap="square" lIns="104306" tIns="52153" rIns="104306" bIns="52153" rtlCol="0" anchor="ctr">
            <a:noAutofit/>
          </a:bodyPr>
          <a:lstStyle/>
          <a:p>
            <a:pPr algn="ctr" fontAlgn="b"/>
            <a:r>
              <a:rPr lang="ru-RU" dirty="0" smtClean="0"/>
              <a:t>Выявлены нарушения</a:t>
            </a:r>
            <a:endParaRPr kumimoji="0" lang="ru-RU" b="1" i="0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27" name="Стрелка вправо 26"/>
          <p:cNvSpPr/>
          <p:nvPr/>
        </p:nvSpPr>
        <p:spPr>
          <a:xfrm rot="8727991">
            <a:off x="3303367" y="2645676"/>
            <a:ext cx="521040" cy="2393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TextBox 27"/>
          <p:cNvSpPr txBox="1"/>
          <p:nvPr/>
        </p:nvSpPr>
        <p:spPr>
          <a:xfrm>
            <a:off x="4067944" y="3024099"/>
            <a:ext cx="3888432" cy="293001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vert="horz" wrap="square" lIns="104306" tIns="52153" rIns="104306" bIns="52153" rtlCol="0" anchor="ctr">
            <a:noAutofit/>
          </a:bodyPr>
          <a:lstStyle/>
          <a:p>
            <a:pPr algn="ctr" fontAlgn="b"/>
            <a:r>
              <a:rPr lang="ru-RU" dirty="0" smtClean="0"/>
              <a:t>Завершение камеральной проверки</a:t>
            </a:r>
            <a:endParaRPr kumimoji="0" lang="ru-RU" b="1" i="0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29" name="Стрелка вправо 28"/>
          <p:cNvSpPr/>
          <p:nvPr/>
        </p:nvSpPr>
        <p:spPr>
          <a:xfrm rot="2571442">
            <a:off x="4109133" y="2664333"/>
            <a:ext cx="521040" cy="2393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Овал 29"/>
          <p:cNvSpPr/>
          <p:nvPr/>
        </p:nvSpPr>
        <p:spPr>
          <a:xfrm>
            <a:off x="971600" y="2555969"/>
            <a:ext cx="1728192" cy="3600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10 дней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2834680" y="2576991"/>
            <a:ext cx="576063" cy="434610"/>
          </a:xfrm>
          <a:prstGeom prst="rect">
            <a:avLst/>
          </a:prstGeom>
        </p:spPr>
        <p:txBody>
          <a:bodyPr vert="horz" wrap="none" lIns="104306" tIns="52153" rIns="104306" bIns="52153" rtlCol="0" anchor="ctr">
            <a:normAutofit fontScale="55000" lnSpcReduction="20000"/>
          </a:bodyPr>
          <a:lstStyle/>
          <a:p>
            <a:pPr marL="0" marR="0" indent="0" algn="l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ru-RU" sz="4800" b="1" dirty="0">
                <a:solidFill>
                  <a:srgbClr val="C00000"/>
                </a:solidFill>
                <a:latin typeface="+mj-lt"/>
                <a:ea typeface="+mj-ea"/>
                <a:cs typeface="+mj-cs"/>
              </a:rPr>
              <a:t>д</a:t>
            </a:r>
            <a:r>
              <a:rPr kumimoji="0" lang="ru-RU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а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4556123" y="2590880"/>
            <a:ext cx="576063" cy="434610"/>
          </a:xfrm>
          <a:prstGeom prst="rect">
            <a:avLst/>
          </a:prstGeom>
        </p:spPr>
        <p:txBody>
          <a:bodyPr vert="horz" wrap="none" lIns="104306" tIns="52153" rIns="104306" bIns="52153" rtlCol="0" anchor="ctr">
            <a:normAutofit fontScale="55000" lnSpcReduction="20000"/>
          </a:bodyPr>
          <a:lstStyle/>
          <a:p>
            <a:pPr marL="0" marR="0" indent="0" algn="l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ru-RU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нет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937466" y="3939901"/>
            <a:ext cx="3239114" cy="73811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vert="horz" wrap="square" lIns="104306" tIns="52153" rIns="104306" bIns="52153" rtlCol="0" anchor="ctr">
            <a:noAutofit/>
          </a:bodyPr>
          <a:lstStyle/>
          <a:p>
            <a:pPr algn="ctr" fontAlgn="b"/>
            <a:r>
              <a:rPr lang="ru-RU" dirty="0" smtClean="0"/>
              <a:t>Вынесение решения</a:t>
            </a:r>
          </a:p>
          <a:p>
            <a:pPr algn="ctr" fontAlgn="b"/>
            <a:r>
              <a:rPr kumimoji="0" lang="ru-RU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(доначисление налога, пени, штрафа по ст. 119, 122 НК РФ)</a:t>
            </a:r>
          </a:p>
        </p:txBody>
      </p:sp>
      <p:sp>
        <p:nvSpPr>
          <p:cNvPr id="33" name="Стрелка вправо 32"/>
          <p:cNvSpPr/>
          <p:nvPr/>
        </p:nvSpPr>
        <p:spPr>
          <a:xfrm rot="5400000">
            <a:off x="2066405" y="3479645"/>
            <a:ext cx="521040" cy="2393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424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Box 18"/>
          <p:cNvSpPr txBox="1"/>
          <p:nvPr/>
        </p:nvSpPr>
        <p:spPr>
          <a:xfrm>
            <a:off x="8508899" y="4678017"/>
            <a:ext cx="369447" cy="244915"/>
          </a:xfrm>
          <a:prstGeom prst="rect">
            <a:avLst/>
          </a:prstGeom>
        </p:spPr>
        <p:txBody>
          <a:bodyPr vert="horz" wrap="square" lIns="81630" tIns="40815" rIns="81630" bIns="40815" rtlCol="0" anchor="ctr">
            <a:normAutofit fontScale="32500" lnSpcReduction="20000"/>
          </a:bodyPr>
          <a:lstStyle/>
          <a:p>
            <a:pPr defTabSz="816296">
              <a:spcBef>
                <a:spcPct val="0"/>
              </a:spcBef>
            </a:pPr>
            <a:r>
              <a:rPr lang="ru-RU" sz="3800" b="1" dirty="0" smtClean="0">
                <a:latin typeface="+mj-lt"/>
                <a:ea typeface="+mj-ea"/>
                <a:cs typeface="+mj-cs"/>
              </a:rPr>
              <a:t>6</a:t>
            </a:r>
            <a:endParaRPr lang="ru-RU" sz="3800" b="1" dirty="0">
              <a:latin typeface="+mj-lt"/>
              <a:ea typeface="+mj-ea"/>
              <a:cs typeface="+mj-c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363215" y="195486"/>
            <a:ext cx="6624736" cy="626368"/>
          </a:xfrm>
          <a:prstGeom prst="rect">
            <a:avLst/>
          </a:prstGeom>
          <a:solidFill>
            <a:srgbClr val="035DC9"/>
          </a:solidFill>
          <a:ln>
            <a:solidFill>
              <a:schemeClr val="tx1"/>
            </a:solidFill>
          </a:ln>
        </p:spPr>
        <p:txBody>
          <a:bodyPr vert="horz" wrap="square" lIns="104306" tIns="52153" rIns="104306" bIns="52153" rtlCol="0" anchor="ctr">
            <a:normAutofit lnSpcReduction="10000"/>
          </a:bodyPr>
          <a:lstStyle/>
          <a:p>
            <a:pPr fontAlgn="b"/>
            <a:r>
              <a:rPr lang="ru-RU" sz="1800" b="1" dirty="0" smtClean="0"/>
              <a:t>Предоставление налоговых </a:t>
            </a:r>
            <a:r>
              <a:rPr lang="ru-RU" sz="1800" b="1" dirty="0"/>
              <a:t>вычетов по налогу на доходы физических лиц в упрощенном порядке</a:t>
            </a:r>
            <a:endParaRPr kumimoji="0" lang="ru-RU" sz="18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55576" y="1851670"/>
            <a:ext cx="7479977" cy="180020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txBody>
          <a:bodyPr vert="horz" wrap="square" lIns="104306" tIns="52153" rIns="104306" bIns="52153" rtlCol="0" anchor="ctr">
            <a:noAutofit/>
          </a:bodyPr>
          <a:lstStyle/>
          <a:p>
            <a:pPr algn="ctr" fontAlgn="b"/>
            <a:r>
              <a:rPr lang="ru-RU" b="1" dirty="0" smtClean="0"/>
              <a:t>Виды вычетов, предоставляемых в упрощенном порядке</a:t>
            </a:r>
            <a:r>
              <a:rPr lang="ru-RU" sz="1400" dirty="0" smtClean="0"/>
              <a:t>:</a:t>
            </a:r>
          </a:p>
          <a:p>
            <a:pPr marL="285750" indent="-285750" fontAlgn="b">
              <a:buFont typeface="Arial" pitchFamily="34" charset="0"/>
              <a:buChar char="•"/>
            </a:pPr>
            <a:r>
              <a:rPr lang="ru-RU" sz="1400" dirty="0" smtClean="0"/>
              <a:t>инвестиционные </a:t>
            </a:r>
            <a:r>
              <a:rPr lang="ru-RU" sz="1400" dirty="0"/>
              <a:t>вычеты в сумме денежных средств, внесенных налогоплательщиком в налоговом периоде на </a:t>
            </a:r>
            <a:r>
              <a:rPr lang="ru-RU" sz="1400" dirty="0" smtClean="0"/>
              <a:t>ИИС </a:t>
            </a:r>
            <a:r>
              <a:rPr lang="ru-RU" sz="1400" dirty="0"/>
              <a:t>(</a:t>
            </a:r>
            <a:r>
              <a:rPr lang="ru-RU" sz="1400" dirty="0" err="1"/>
              <a:t>пп</a:t>
            </a:r>
            <a:r>
              <a:rPr lang="ru-RU" sz="1400" dirty="0"/>
              <a:t>. </a:t>
            </a:r>
            <a:r>
              <a:rPr lang="ru-RU" sz="1400" dirty="0" smtClean="0"/>
              <a:t>2 п. 1  </a:t>
            </a:r>
            <a:r>
              <a:rPr lang="ru-RU" sz="1400" dirty="0"/>
              <a:t>ст. </a:t>
            </a:r>
            <a:r>
              <a:rPr lang="ru-RU" sz="1400" dirty="0" smtClean="0"/>
              <a:t>219 </a:t>
            </a:r>
            <a:r>
              <a:rPr lang="ru-RU" sz="1400" dirty="0"/>
              <a:t>НК РФ)</a:t>
            </a:r>
            <a:r>
              <a:rPr lang="ru-RU" sz="1400" dirty="0" smtClean="0"/>
              <a:t>;</a:t>
            </a:r>
            <a:endParaRPr lang="ru-RU" sz="1400" dirty="0"/>
          </a:p>
          <a:p>
            <a:pPr marL="285750" indent="-285750" fontAlgn="b">
              <a:buFont typeface="Arial" pitchFamily="34" charset="0"/>
              <a:buChar char="•"/>
            </a:pPr>
            <a:r>
              <a:rPr lang="ru-RU" sz="1400" dirty="0"/>
              <a:t>инвестиционные вычеты в сумме положительного финансового результата, полученного по операциям, учитываемым на индивидуальном инвестиционном </a:t>
            </a:r>
            <a:r>
              <a:rPr lang="ru-RU" sz="1400" dirty="0" smtClean="0"/>
              <a:t>счете (</a:t>
            </a:r>
            <a:r>
              <a:rPr lang="ru-RU" sz="1400" dirty="0" err="1"/>
              <a:t>пп</a:t>
            </a:r>
            <a:r>
              <a:rPr lang="ru-RU" sz="1400" dirty="0"/>
              <a:t>. </a:t>
            </a:r>
            <a:r>
              <a:rPr lang="ru-RU" sz="1400" dirty="0" smtClean="0"/>
              <a:t>3 </a:t>
            </a:r>
            <a:r>
              <a:rPr lang="ru-RU" sz="1400" dirty="0"/>
              <a:t>п. 1  ст. 219 НК РФ)</a:t>
            </a:r>
            <a:r>
              <a:rPr lang="ru-RU" sz="1400" dirty="0" smtClean="0"/>
              <a:t>;</a:t>
            </a:r>
            <a:endParaRPr lang="ru-RU" sz="1400" dirty="0"/>
          </a:p>
          <a:p>
            <a:pPr marL="285750" indent="-285750" fontAlgn="b">
              <a:buFont typeface="Arial" pitchFamily="34" charset="0"/>
              <a:buChar char="•"/>
            </a:pPr>
            <a:r>
              <a:rPr lang="ru-RU" sz="1400" dirty="0" smtClean="0"/>
              <a:t>имущественные вычеты в сумме расходов на приобретение жилья и по уплате процентов по «ипотечным» кредитам (</a:t>
            </a:r>
            <a:r>
              <a:rPr lang="ru-RU" sz="1400" dirty="0" err="1" smtClean="0"/>
              <a:t>пп</a:t>
            </a:r>
            <a:r>
              <a:rPr lang="ru-RU" sz="1400" dirty="0" smtClean="0"/>
              <a:t>. 3, 4 ст. 220 НК РФ)</a:t>
            </a:r>
            <a:endParaRPr kumimoji="0" lang="ru-RU" sz="1400" b="1" i="0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335099" y="915566"/>
            <a:ext cx="4100997" cy="338554"/>
          </a:xfrm>
          <a:prstGeom prst="rect">
            <a:avLst/>
          </a:prstGeom>
          <a:solidFill>
            <a:srgbClr val="92D050"/>
          </a:solidFill>
          <a:ln w="19050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r>
              <a:rPr lang="ru-RU" dirty="0"/>
              <a:t>Федеральный закон от 20.04.2021 № 100- </a:t>
            </a:r>
            <a:r>
              <a:rPr lang="ru-RU" dirty="0" smtClean="0"/>
              <a:t>ФЗ</a:t>
            </a:r>
            <a:endParaRPr lang="ru-RU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5570003" y="915566"/>
            <a:ext cx="2458381" cy="338554"/>
          </a:xfrm>
          <a:prstGeom prst="rect">
            <a:avLst/>
          </a:prstGeom>
          <a:solidFill>
            <a:srgbClr val="92D050"/>
          </a:solidFill>
          <a:ln w="19050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r>
              <a:rPr lang="ru-RU" dirty="0" smtClean="0"/>
              <a:t>вступил </a:t>
            </a:r>
            <a:r>
              <a:rPr lang="ru-RU" dirty="0"/>
              <a:t>в силу </a:t>
            </a:r>
            <a:r>
              <a:rPr lang="ru-RU" dirty="0" smtClean="0"/>
              <a:t>21.05.2021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35323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Box 18"/>
          <p:cNvSpPr txBox="1"/>
          <p:nvPr/>
        </p:nvSpPr>
        <p:spPr>
          <a:xfrm>
            <a:off x="8508899" y="4678017"/>
            <a:ext cx="369447" cy="244915"/>
          </a:xfrm>
          <a:prstGeom prst="rect">
            <a:avLst/>
          </a:prstGeom>
        </p:spPr>
        <p:txBody>
          <a:bodyPr vert="horz" wrap="square" lIns="81630" tIns="40815" rIns="81630" bIns="40815" rtlCol="0" anchor="ctr">
            <a:normAutofit fontScale="32500" lnSpcReduction="20000"/>
          </a:bodyPr>
          <a:lstStyle/>
          <a:p>
            <a:pPr defTabSz="816296">
              <a:spcBef>
                <a:spcPct val="0"/>
              </a:spcBef>
            </a:pPr>
            <a:r>
              <a:rPr lang="ru-RU" sz="3800" b="1" dirty="0" smtClean="0">
                <a:latin typeface="+mj-lt"/>
                <a:ea typeface="+mj-ea"/>
                <a:cs typeface="+mj-cs"/>
              </a:rPr>
              <a:t>7</a:t>
            </a:r>
            <a:endParaRPr lang="ru-RU" sz="3800" b="1" dirty="0">
              <a:latin typeface="+mj-lt"/>
              <a:ea typeface="+mj-ea"/>
              <a:cs typeface="+mj-c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363215" y="195486"/>
            <a:ext cx="6624736" cy="626368"/>
          </a:xfrm>
          <a:prstGeom prst="rect">
            <a:avLst/>
          </a:prstGeom>
          <a:solidFill>
            <a:srgbClr val="0066CC"/>
          </a:solidFill>
          <a:ln>
            <a:solidFill>
              <a:schemeClr val="tx1"/>
            </a:solidFill>
          </a:ln>
        </p:spPr>
        <p:txBody>
          <a:bodyPr vert="horz" wrap="square" lIns="104306" tIns="52153" rIns="104306" bIns="52153" rtlCol="0" anchor="ctr">
            <a:normAutofit lnSpcReduction="10000"/>
          </a:bodyPr>
          <a:lstStyle/>
          <a:p>
            <a:pPr fontAlgn="b"/>
            <a:r>
              <a:rPr lang="ru-RU" sz="1800" b="1" dirty="0" smtClean="0"/>
              <a:t>Предоставление налоговых </a:t>
            </a:r>
            <a:r>
              <a:rPr lang="ru-RU" sz="1800" b="1" dirty="0"/>
              <a:t>вычетов по налогу на доходы физических лиц в упрощенном порядке</a:t>
            </a:r>
            <a:endParaRPr kumimoji="0" lang="ru-RU" sz="18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55575" y="1563638"/>
            <a:ext cx="7479977" cy="288032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txBody>
          <a:bodyPr vert="horz" wrap="square" lIns="104306" tIns="52153" rIns="104306" bIns="52153" rtlCol="0" anchor="ctr">
            <a:noAutofit/>
          </a:bodyPr>
          <a:lstStyle/>
          <a:p>
            <a:pPr algn="ctr" fontAlgn="b"/>
            <a:r>
              <a:rPr lang="ru-RU" b="1" dirty="0" smtClean="0"/>
              <a:t>Особенности предоставления вычетов в упрощенном порядке</a:t>
            </a:r>
            <a:r>
              <a:rPr lang="ru-RU" sz="1400" dirty="0" smtClean="0"/>
              <a:t>:</a:t>
            </a:r>
          </a:p>
          <a:p>
            <a:pPr marL="285750" indent="-285750" fontAlgn="b">
              <a:buFont typeface="Arial" pitchFamily="34" charset="0"/>
              <a:buChar char="•"/>
            </a:pPr>
            <a:r>
              <a:rPr lang="ru-RU" sz="1400" dirty="0" smtClean="0"/>
              <a:t>вычет предоставляется только через Интернет-сервис </a:t>
            </a:r>
            <a:r>
              <a:rPr lang="ru-RU" sz="1400" dirty="0" smtClean="0"/>
              <a:t>«Личный </a:t>
            </a:r>
            <a:r>
              <a:rPr lang="ru-RU" sz="1400" dirty="0" smtClean="0"/>
              <a:t>кабинет налогоплательщика физического </a:t>
            </a:r>
            <a:r>
              <a:rPr lang="ru-RU" sz="1400" dirty="0" smtClean="0"/>
              <a:t>лица»;</a:t>
            </a:r>
            <a:endParaRPr lang="ru-RU" sz="1400" dirty="0"/>
          </a:p>
          <a:p>
            <a:pPr marL="285750" indent="-285750" fontAlgn="b">
              <a:buFont typeface="Arial" pitchFamily="34" charset="0"/>
              <a:buChar char="•"/>
            </a:pPr>
            <a:r>
              <a:rPr lang="ru-RU" sz="1400" dirty="0"/>
              <a:t>у</a:t>
            </a:r>
            <a:r>
              <a:rPr lang="ru-RU" sz="1400" dirty="0" smtClean="0"/>
              <a:t> налогоплательщика нет </a:t>
            </a:r>
            <a:r>
              <a:rPr lang="ru-RU" sz="1400" dirty="0"/>
              <a:t>необходимости направления в налоговые органы декларации </a:t>
            </a:r>
            <a:r>
              <a:rPr lang="ru-RU" sz="1400" dirty="0" smtClean="0"/>
              <a:t>         3-НДФЛ </a:t>
            </a:r>
            <a:r>
              <a:rPr lang="ru-RU" sz="1400" dirty="0"/>
              <a:t>и пакета подтверждающих право на вычет </a:t>
            </a:r>
            <a:r>
              <a:rPr lang="ru-RU" sz="1400" dirty="0" smtClean="0"/>
              <a:t>документов;</a:t>
            </a:r>
          </a:p>
          <a:p>
            <a:pPr marL="285750" indent="-285750" fontAlgn="b">
              <a:buFont typeface="Arial" pitchFamily="34" charset="0"/>
              <a:buChar char="•"/>
            </a:pPr>
            <a:r>
              <a:rPr lang="ru-RU" sz="1400" dirty="0" smtClean="0"/>
              <a:t>информация, </a:t>
            </a:r>
            <a:r>
              <a:rPr lang="ru-RU" sz="1400" dirty="0"/>
              <a:t>необходимая для проверки права граждан на налоговый вычет, будет поступать в налоговые </a:t>
            </a:r>
            <a:r>
              <a:rPr lang="ru-RU" sz="1400" dirty="0" smtClean="0"/>
              <a:t>органы напрямую </a:t>
            </a:r>
            <a:r>
              <a:rPr lang="ru-RU" sz="1400" dirty="0"/>
              <a:t>от налоговых агентов (банков</a:t>
            </a:r>
            <a:r>
              <a:rPr lang="ru-RU" sz="1400" dirty="0" smtClean="0"/>
              <a:t>);</a:t>
            </a:r>
          </a:p>
          <a:p>
            <a:pPr marL="285750" indent="-285750" fontAlgn="b">
              <a:buFont typeface="Arial" pitchFamily="34" charset="0"/>
              <a:buChar char="•"/>
            </a:pPr>
            <a:r>
              <a:rPr lang="ru-RU" sz="1400" dirty="0" smtClean="0"/>
              <a:t>вычетом </a:t>
            </a:r>
            <a:r>
              <a:rPr lang="ru-RU" sz="1400" dirty="0"/>
              <a:t>в упрощенном порядке смогут воспользоваться только граждане, заключившие договоры на приобретение недвижимого имущества / договор на ведение индивидуального инвестиционного счета с банками (налоговыми агентами), присоединившимися к такому информационному </a:t>
            </a:r>
            <a:r>
              <a:rPr lang="ru-RU" sz="1400" dirty="0" smtClean="0"/>
              <a:t>взаимодействию;</a:t>
            </a:r>
          </a:p>
          <a:p>
            <a:pPr marL="285750" indent="-285750" fontAlgn="b">
              <a:buFont typeface="Arial" pitchFamily="34" charset="0"/>
              <a:buChar char="•"/>
            </a:pPr>
            <a:r>
              <a:rPr lang="ru-RU" sz="1400" dirty="0" smtClean="0"/>
              <a:t>участие </a:t>
            </a:r>
            <a:r>
              <a:rPr lang="ru-RU" sz="1400" dirty="0"/>
              <a:t>банков в информационном взаимодействии с ФНС России является добровольным.</a:t>
            </a:r>
            <a:endParaRPr kumimoji="0" lang="ru-RU" sz="1400" b="1" i="0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06393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Box 18"/>
          <p:cNvSpPr txBox="1"/>
          <p:nvPr/>
        </p:nvSpPr>
        <p:spPr>
          <a:xfrm>
            <a:off x="8508899" y="4678017"/>
            <a:ext cx="369447" cy="244915"/>
          </a:xfrm>
          <a:prstGeom prst="rect">
            <a:avLst/>
          </a:prstGeom>
        </p:spPr>
        <p:txBody>
          <a:bodyPr vert="horz" wrap="square" lIns="81630" tIns="40815" rIns="81630" bIns="40815" rtlCol="0" anchor="ctr">
            <a:normAutofit fontScale="32500" lnSpcReduction="20000"/>
          </a:bodyPr>
          <a:lstStyle/>
          <a:p>
            <a:pPr defTabSz="816296">
              <a:spcBef>
                <a:spcPct val="0"/>
              </a:spcBef>
            </a:pPr>
            <a:r>
              <a:rPr lang="ru-RU" sz="3800" b="1" dirty="0" smtClean="0">
                <a:latin typeface="+mj-lt"/>
                <a:ea typeface="+mj-ea"/>
                <a:cs typeface="+mj-cs"/>
              </a:rPr>
              <a:t>8</a:t>
            </a:r>
            <a:endParaRPr lang="ru-RU" sz="3800" b="1" dirty="0">
              <a:latin typeface="+mj-lt"/>
              <a:ea typeface="+mj-ea"/>
              <a:cs typeface="+mj-c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363215" y="195486"/>
            <a:ext cx="6624736" cy="626368"/>
          </a:xfrm>
          <a:prstGeom prst="rect">
            <a:avLst/>
          </a:prstGeom>
          <a:solidFill>
            <a:srgbClr val="0072BD"/>
          </a:solidFill>
          <a:ln>
            <a:solidFill>
              <a:schemeClr val="tx1"/>
            </a:solidFill>
          </a:ln>
        </p:spPr>
        <p:txBody>
          <a:bodyPr vert="horz" wrap="square" lIns="104306" tIns="52153" rIns="104306" bIns="52153" rtlCol="0" anchor="ctr">
            <a:normAutofit lnSpcReduction="10000"/>
          </a:bodyPr>
          <a:lstStyle/>
          <a:p>
            <a:pPr fontAlgn="b"/>
            <a:r>
              <a:rPr lang="ru-RU" sz="1800" b="1" dirty="0" smtClean="0"/>
              <a:t>Предоставление налоговых </a:t>
            </a:r>
            <a:r>
              <a:rPr lang="ru-RU" sz="1800" b="1" dirty="0"/>
              <a:t>вычетов по налогу на доходы физических лиц в упрощенном порядке</a:t>
            </a:r>
            <a:endParaRPr kumimoji="0" lang="ru-RU" sz="18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043608" y="987574"/>
            <a:ext cx="2880319" cy="792087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txBody>
          <a:bodyPr vert="horz" wrap="square" lIns="104306" tIns="52153" rIns="104306" bIns="52153" rtlCol="0" anchor="ctr">
            <a:noAutofit/>
          </a:bodyPr>
          <a:lstStyle/>
          <a:p>
            <a:pPr algn="ctr" fontAlgn="b"/>
            <a:r>
              <a:rPr lang="ru-RU" b="1" dirty="0" smtClean="0"/>
              <a:t>Порядок получения вычетов в упрощенном порядке</a:t>
            </a:r>
            <a:endParaRPr kumimoji="0" lang="ru-RU" sz="1400" b="1" i="0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27584" y="2002888"/>
            <a:ext cx="3312368" cy="100091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txBody>
          <a:bodyPr vert="horz" wrap="square" lIns="104306" tIns="52153" rIns="104306" bIns="52153" rtlCol="0" anchor="ctr">
            <a:noAutofit/>
          </a:bodyPr>
          <a:lstStyle/>
          <a:p>
            <a:pPr algn="ctr" fontAlgn="b"/>
            <a:r>
              <a:rPr lang="ru-RU" sz="1400" dirty="0" smtClean="0"/>
              <a:t>Необходимо подписать в личном кабинете налогоплательщика </a:t>
            </a:r>
            <a:r>
              <a:rPr lang="ru-RU" sz="1400" dirty="0" err="1" smtClean="0"/>
              <a:t>предзаполненное</a:t>
            </a:r>
            <a:r>
              <a:rPr lang="ru-RU" sz="1400" dirty="0" smtClean="0"/>
              <a:t> заявление на получение вычета</a:t>
            </a:r>
            <a:endParaRPr kumimoji="0" lang="ru-RU" sz="1400" b="1" i="0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886524" y="993853"/>
            <a:ext cx="2880319" cy="792087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vert="horz" wrap="square" lIns="104306" tIns="52153" rIns="104306" bIns="52153" rtlCol="0" anchor="ctr">
            <a:noAutofit/>
          </a:bodyPr>
          <a:lstStyle/>
          <a:p>
            <a:pPr algn="ctr" fontAlgn="b"/>
            <a:r>
              <a:rPr lang="ru-RU" b="1" dirty="0" smtClean="0"/>
              <a:t>Порядок получения вычетов в обычном порядке</a:t>
            </a:r>
            <a:endParaRPr kumimoji="0" lang="ru-RU" sz="1400" b="1" i="0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670500" y="1914112"/>
            <a:ext cx="3312368" cy="108012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vert="horz" wrap="square" lIns="104306" tIns="52153" rIns="104306" bIns="52153" rtlCol="0" anchor="ctr">
            <a:noAutofit/>
          </a:bodyPr>
          <a:lstStyle/>
          <a:p>
            <a:pPr algn="ctr" fontAlgn="b"/>
            <a:r>
              <a:rPr lang="ru-RU" sz="1400" dirty="0" smtClean="0"/>
              <a:t>Необходимо заполнить и представить декларации по форме 3-НДФЛ в налоговые органы вместе с документами, подтверждающими право на вычет</a:t>
            </a:r>
            <a:endParaRPr kumimoji="0" lang="ru-RU" sz="1400" b="1" i="0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899592" y="3507854"/>
            <a:ext cx="3312368" cy="288032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txBody>
          <a:bodyPr vert="horz" wrap="square" lIns="104306" tIns="52153" rIns="104306" bIns="52153" rtlCol="0" anchor="ctr">
            <a:noAutofit/>
          </a:bodyPr>
          <a:lstStyle/>
          <a:p>
            <a:pPr fontAlgn="b"/>
            <a:r>
              <a:rPr lang="ru-RU" sz="1400" dirty="0" smtClean="0"/>
              <a:t>Камеральная проверка – 1 месяц</a:t>
            </a:r>
            <a:endParaRPr kumimoji="0" lang="ru-RU" sz="1400" b="1" i="0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899592" y="4371950"/>
            <a:ext cx="3312368" cy="288032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txBody>
          <a:bodyPr vert="horz" wrap="square" lIns="104306" tIns="52153" rIns="104306" bIns="52153" rtlCol="0" anchor="ctr">
            <a:noAutofit/>
          </a:bodyPr>
          <a:lstStyle/>
          <a:p>
            <a:pPr fontAlgn="b"/>
            <a:r>
              <a:rPr lang="ru-RU" sz="1400" dirty="0" smtClean="0"/>
              <a:t>На возврат средств - 15 дней</a:t>
            </a:r>
            <a:endParaRPr kumimoji="0" lang="ru-RU" sz="1400" b="1" i="0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644812" y="3507854"/>
            <a:ext cx="3312368" cy="288032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vert="horz" wrap="square" lIns="104306" tIns="52153" rIns="104306" bIns="52153" rtlCol="0" anchor="ctr">
            <a:noAutofit/>
          </a:bodyPr>
          <a:lstStyle/>
          <a:p>
            <a:pPr fontAlgn="b"/>
            <a:r>
              <a:rPr lang="ru-RU" sz="1400" dirty="0" smtClean="0"/>
              <a:t>Камеральная проверка – 3 месяца</a:t>
            </a:r>
            <a:endParaRPr kumimoji="0" lang="ru-RU" sz="1400" b="1" i="0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670499" y="4371950"/>
            <a:ext cx="3312368" cy="288032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vert="horz" wrap="square" lIns="104306" tIns="52153" rIns="104306" bIns="52153" rtlCol="0" anchor="ctr">
            <a:noAutofit/>
          </a:bodyPr>
          <a:lstStyle/>
          <a:p>
            <a:pPr fontAlgn="b"/>
            <a:r>
              <a:rPr lang="ru-RU" sz="1400" dirty="0" smtClean="0"/>
              <a:t>На возврат средств – 1 месяц</a:t>
            </a:r>
            <a:endParaRPr kumimoji="0" lang="ru-RU" sz="1400" b="1" i="0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4" name="Стрелка вправо 13"/>
          <p:cNvSpPr/>
          <p:nvPr/>
        </p:nvSpPr>
        <p:spPr>
          <a:xfrm rot="5400000">
            <a:off x="2327764" y="3099822"/>
            <a:ext cx="456024" cy="360040"/>
          </a:xfrm>
          <a:prstGeom prst="rightArrow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Стрелка вправо 14"/>
          <p:cNvSpPr/>
          <p:nvPr/>
        </p:nvSpPr>
        <p:spPr>
          <a:xfrm rot="5400000">
            <a:off x="2320449" y="3891910"/>
            <a:ext cx="456024" cy="360040"/>
          </a:xfrm>
          <a:prstGeom prst="rightArrow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Стрелка вправо 15"/>
          <p:cNvSpPr/>
          <p:nvPr/>
        </p:nvSpPr>
        <p:spPr>
          <a:xfrm rot="5400000">
            <a:off x="6098672" y="3099822"/>
            <a:ext cx="456024" cy="360040"/>
          </a:xfrm>
          <a:prstGeom prst="rightArrow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Стрелка вправо 16"/>
          <p:cNvSpPr/>
          <p:nvPr/>
        </p:nvSpPr>
        <p:spPr>
          <a:xfrm rot="5400000">
            <a:off x="6098671" y="3891910"/>
            <a:ext cx="456024" cy="360040"/>
          </a:xfrm>
          <a:prstGeom prst="rightArrow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4072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sent_FNS2012_A4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vert="horz" lIns="104306" tIns="52153" rIns="104306" bIns="52153" rtlCol="0" anchor="ctr">
        <a:normAutofit/>
      </a:bodyPr>
      <a:lstStyle>
        <a:defPPr marL="0" marR="0" indent="0" algn="l" defTabSz="1043056" rtl="0" eaLnBrk="1" fontAlgn="auto" latinLnBrk="0" hangingPunct="1">
          <a:lnSpc>
            <a:spcPct val="100000"/>
          </a:lnSpc>
          <a:spcBef>
            <a:spcPct val="0"/>
          </a:spcBef>
          <a:spcAft>
            <a:spcPts val="0"/>
          </a:spcAft>
          <a:buClrTx/>
          <a:buSzTx/>
          <a:buFontTx/>
          <a:buNone/>
          <a:tabLst/>
          <a:defRPr kumimoji="0" sz="4800" b="1" i="0" u="none" strike="noStrike" kern="1200" cap="none" spc="0" normalizeH="0" baseline="0" noProof="0" dirty="0" smtClean="0">
            <a:ln>
              <a:noFill/>
            </a:ln>
            <a:solidFill>
              <a:srgbClr val="005AA9"/>
            </a:solidFill>
            <a:effectLst/>
            <a:uLnTx/>
            <a:uFillTx/>
            <a:latin typeface="+mj-lt"/>
            <a:ea typeface="+mj-ea"/>
            <a:cs typeface="+mj-cs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Present_FNS2012_A4</Template>
  <TotalTime>25487</TotalTime>
  <Words>685</Words>
  <Application>Microsoft Office PowerPoint</Application>
  <PresentationFormat>Экран (16:9)</PresentationFormat>
  <Paragraphs>79</Paragraphs>
  <Slides>8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Present_FNS2012_A4</vt:lpstr>
      <vt:lpstr>Вопросы декларирования доходов от продажи объектов имущества. Упрощенный порядок предоставления налоговых вычетов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Kraftway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GEG</dc:creator>
  <cp:lastModifiedBy>Мышкова Елена Сергеевна</cp:lastModifiedBy>
  <cp:revision>1518</cp:revision>
  <cp:lastPrinted>2021-02-18T03:11:09Z</cp:lastPrinted>
  <dcterms:created xsi:type="dcterms:W3CDTF">2013-04-18T07:19:29Z</dcterms:created>
  <dcterms:modified xsi:type="dcterms:W3CDTF">2021-08-05T02:45:53Z</dcterms:modified>
</cp:coreProperties>
</file>