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10"/>
  </p:notesMasterIdLst>
  <p:sldIdLst>
    <p:sldId id="566" r:id="rId2"/>
    <p:sldId id="559" r:id="rId3"/>
    <p:sldId id="546" r:id="rId4"/>
    <p:sldId id="561" r:id="rId5"/>
    <p:sldId id="560" r:id="rId6"/>
    <p:sldId id="563" r:id="rId7"/>
    <p:sldId id="564" r:id="rId8"/>
    <p:sldId id="565" r:id="rId9"/>
  </p:sldIdLst>
  <p:sldSz cx="9144000" cy="5143500" type="screen16x9"/>
  <p:notesSz cx="6797675" cy="9926638"/>
  <p:defaultTextStyle>
    <a:defPPr>
      <a:defRPr lang="ru-RU"/>
    </a:defPPr>
    <a:lvl1pPr marL="0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7882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5763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3643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1525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39406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7287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5169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3050" algn="l" defTabSz="81576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2BD"/>
    <a:srgbClr val="0066CC"/>
    <a:srgbClr val="035DC9"/>
    <a:srgbClr val="3381FF"/>
    <a:srgbClr val="F7F6D7"/>
    <a:srgbClr val="D8E1E4"/>
    <a:srgbClr val="EEEEEE"/>
    <a:srgbClr val="E6ECEE"/>
    <a:srgbClr val="C0CBCE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099" autoAdjust="0"/>
  </p:normalViewPr>
  <p:slideViewPr>
    <p:cSldViewPr showGuides="1">
      <p:cViewPr varScale="1">
        <p:scale>
          <a:sx n="111" d="100"/>
          <a:sy n="111" d="100"/>
        </p:scale>
        <p:origin x="-792" y="-72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4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14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05.08.2021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5" tIns="45972" rIns="91945" bIns="4597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715168"/>
            <a:ext cx="5438140" cy="4466987"/>
          </a:xfrm>
          <a:prstGeom prst="rect">
            <a:avLst/>
          </a:prstGeom>
        </p:spPr>
        <p:txBody>
          <a:bodyPr vert="horz" lIns="91945" tIns="45972" rIns="91945" bIns="4597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428596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28596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882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763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643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525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39406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7287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5169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3050" algn="l" defTabSz="81576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97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7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36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9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5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7882" indent="0">
              <a:buNone/>
              <a:defRPr sz="2500"/>
            </a:lvl2pPr>
            <a:lvl3pPr marL="815763" indent="0">
              <a:buNone/>
              <a:defRPr sz="2100"/>
            </a:lvl3pPr>
            <a:lvl4pPr marL="1223643" indent="0">
              <a:buNone/>
              <a:defRPr sz="1800"/>
            </a:lvl4pPr>
            <a:lvl5pPr marL="1631525" indent="0">
              <a:buNone/>
              <a:defRPr sz="1800"/>
            </a:lvl5pPr>
            <a:lvl6pPr marL="2039406" indent="0">
              <a:buNone/>
              <a:defRPr sz="1800"/>
            </a:lvl6pPr>
            <a:lvl7pPr marL="2447287" indent="0">
              <a:buNone/>
              <a:defRPr sz="1800"/>
            </a:lvl7pPr>
            <a:lvl8pPr marL="2855169" indent="0">
              <a:buNone/>
              <a:defRPr sz="1800"/>
            </a:lvl8pPr>
            <a:lvl9pPr marL="3263050" indent="0">
              <a:buNone/>
              <a:defRPr sz="18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7882" indent="0">
              <a:buNone/>
              <a:defRPr sz="1100"/>
            </a:lvl2pPr>
            <a:lvl3pPr marL="815763" indent="0">
              <a:buNone/>
              <a:defRPr sz="900"/>
            </a:lvl3pPr>
            <a:lvl4pPr marL="1223643" indent="0">
              <a:buNone/>
              <a:defRPr sz="800"/>
            </a:lvl4pPr>
            <a:lvl5pPr marL="1631525" indent="0">
              <a:buNone/>
              <a:defRPr sz="800"/>
            </a:lvl5pPr>
            <a:lvl6pPr marL="2039406" indent="0">
              <a:buNone/>
              <a:defRPr sz="800"/>
            </a:lvl6pPr>
            <a:lvl7pPr marL="2447287" indent="0">
              <a:buNone/>
              <a:defRPr sz="800"/>
            </a:lvl7pPr>
            <a:lvl8pPr marL="2855169" indent="0">
              <a:buNone/>
              <a:defRPr sz="800"/>
            </a:lvl8pPr>
            <a:lvl9pPr marL="326305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5"/>
            <a:ext cx="7320689" cy="3621940"/>
          </a:xfrm>
        </p:spPr>
        <p:txBody>
          <a:bodyPr/>
          <a:lstStyle>
            <a:lvl1pPr marL="284319" indent="0">
              <a:buFontTx/>
              <a:buNone/>
              <a:defRPr b="1">
                <a:latin typeface="+mj-lt"/>
              </a:defRPr>
            </a:lvl1pPr>
            <a:lvl2pPr marL="281835" indent="2485">
              <a:defRPr>
                <a:latin typeface="+mj-lt"/>
              </a:defRPr>
            </a:lvl2pPr>
            <a:lvl3pPr marL="491660" indent="-203616">
              <a:tabLst/>
              <a:defRPr>
                <a:latin typeface="+mj-lt"/>
              </a:defRPr>
            </a:lvl3pPr>
            <a:lvl4pPr marL="0" indent="281835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8"/>
            <a:ext cx="923618" cy="282640"/>
          </a:xfrm>
          <a:prstGeom prst="rect">
            <a:avLst/>
          </a:prstGeom>
          <a:noFill/>
        </p:spPr>
        <p:txBody>
          <a:bodyPr wrap="square" lIns="71514" tIns="35757" rIns="71514" bIns="35757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4"/>
            <a:ext cx="7337192" cy="829352"/>
          </a:xfrm>
        </p:spPr>
        <p:txBody>
          <a:bodyPr/>
          <a:lstStyle>
            <a:lvl1pPr marL="0" marR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9" y="1205155"/>
            <a:ext cx="7320689" cy="3621940"/>
          </a:xfrm>
        </p:spPr>
        <p:txBody>
          <a:bodyPr/>
          <a:lstStyle>
            <a:lvl1pPr marL="284319" indent="0">
              <a:buFontTx/>
              <a:buNone/>
              <a:defRPr b="1">
                <a:latin typeface="+mj-lt"/>
              </a:defRPr>
            </a:lvl1pPr>
            <a:lvl2pPr marL="284319" indent="0">
              <a:defRPr>
                <a:latin typeface="+mj-lt"/>
              </a:defRPr>
            </a:lvl2pPr>
            <a:lvl3pPr marL="491660" indent="-203616">
              <a:defRPr>
                <a:latin typeface="+mj-lt"/>
              </a:defRPr>
            </a:lvl3pPr>
            <a:lvl4pPr marL="0" indent="281835">
              <a:defRPr>
                <a:latin typeface="+mj-lt"/>
              </a:defRPr>
            </a:lvl4pPr>
            <a:lvl5pPr marL="1122374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375804"/>
            <a:ext cx="7337901" cy="829352"/>
          </a:xfrm>
        </p:spPr>
        <p:txBody>
          <a:bodyPr/>
          <a:lstStyle>
            <a:lvl1pPr marL="0" marR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57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" y="3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9" y="2572291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78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36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15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394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72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51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30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8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82" indent="0">
              <a:buNone/>
              <a:defRPr sz="1800" b="1"/>
            </a:lvl2pPr>
            <a:lvl3pPr marL="815763" indent="0">
              <a:buNone/>
              <a:defRPr sz="1600" b="1"/>
            </a:lvl3pPr>
            <a:lvl4pPr marL="1223643" indent="0">
              <a:buNone/>
              <a:defRPr sz="1400" b="1"/>
            </a:lvl4pPr>
            <a:lvl5pPr marL="1631525" indent="0">
              <a:buNone/>
              <a:defRPr sz="1400" b="1"/>
            </a:lvl5pPr>
            <a:lvl6pPr marL="2039406" indent="0">
              <a:buNone/>
              <a:defRPr sz="1400" b="1"/>
            </a:lvl6pPr>
            <a:lvl7pPr marL="2447287" indent="0">
              <a:buNone/>
              <a:defRPr sz="1400" b="1"/>
            </a:lvl7pPr>
            <a:lvl8pPr marL="2855169" indent="0">
              <a:buNone/>
              <a:defRPr sz="1400" b="1"/>
            </a:lvl8pPr>
            <a:lvl9pPr marL="326305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8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7882" indent="0">
              <a:buNone/>
              <a:defRPr sz="1800" b="1"/>
            </a:lvl2pPr>
            <a:lvl3pPr marL="815763" indent="0">
              <a:buNone/>
              <a:defRPr sz="1600" b="1"/>
            </a:lvl3pPr>
            <a:lvl4pPr marL="1223643" indent="0">
              <a:buNone/>
              <a:defRPr sz="1400" b="1"/>
            </a:lvl4pPr>
            <a:lvl5pPr marL="1631525" indent="0">
              <a:buNone/>
              <a:defRPr sz="1400" b="1"/>
            </a:lvl5pPr>
            <a:lvl6pPr marL="2039406" indent="0">
              <a:buNone/>
              <a:defRPr sz="1400" b="1"/>
            </a:lvl6pPr>
            <a:lvl7pPr marL="2447287" indent="0">
              <a:buNone/>
              <a:defRPr sz="1400" b="1"/>
            </a:lvl7pPr>
            <a:lvl8pPr marL="2855169" indent="0">
              <a:buNone/>
              <a:defRPr sz="1400" b="1"/>
            </a:lvl8pPr>
            <a:lvl9pPr marL="3263050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1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3"/>
            <a:ext cx="567428" cy="489830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9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7882" indent="0">
              <a:buNone/>
              <a:defRPr sz="1100"/>
            </a:lvl2pPr>
            <a:lvl3pPr marL="815763" indent="0">
              <a:buNone/>
              <a:defRPr sz="900"/>
            </a:lvl3pPr>
            <a:lvl4pPr marL="1223643" indent="0">
              <a:buNone/>
              <a:defRPr sz="800"/>
            </a:lvl4pPr>
            <a:lvl5pPr marL="1631525" indent="0">
              <a:buNone/>
              <a:defRPr sz="800"/>
            </a:lvl5pPr>
            <a:lvl6pPr marL="2039406" indent="0">
              <a:buNone/>
              <a:defRPr sz="800"/>
            </a:lvl6pPr>
            <a:lvl7pPr marL="2447287" indent="0">
              <a:buNone/>
              <a:defRPr sz="800"/>
            </a:lvl7pPr>
            <a:lvl8pPr marL="2855169" indent="0">
              <a:buNone/>
              <a:defRPr sz="800"/>
            </a:lvl8pPr>
            <a:lvl9pPr marL="3263050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9"/>
            <a:ext cx="7343873" cy="832711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1"/>
            <a:ext cx="7343873" cy="3626943"/>
          </a:xfrm>
          <a:prstGeom prst="rect">
            <a:avLst/>
          </a:prstGeom>
        </p:spPr>
        <p:txBody>
          <a:bodyPr vert="horz" lIns="81576" tIns="40789" rIns="81576" bIns="40789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576" tIns="40789" rIns="81576" bIns="4078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576" tIns="40789" rIns="81576" bIns="4078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4" y="4531069"/>
            <a:ext cx="619711" cy="473875"/>
          </a:xfrm>
          <a:prstGeom prst="rect">
            <a:avLst/>
          </a:prstGeom>
        </p:spPr>
        <p:txBody>
          <a:bodyPr vert="horz" lIns="81576" tIns="40789" rIns="81576" bIns="40789" rtlCol="0" anchor="ctr">
            <a:normAutofit/>
          </a:bodyPr>
          <a:lstStyle>
            <a:lvl1pPr algn="ctr">
              <a:lnSpc>
                <a:spcPts val="1877"/>
              </a:lnSpc>
              <a:defRPr sz="21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815763" rtl="0" eaLnBrk="1" latinLnBrk="0" hangingPunct="1">
        <a:lnSpc>
          <a:spcPts val="4066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319" indent="0" algn="l" defTabSz="815763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319" indent="0" algn="l" defTabSz="815763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63" indent="-203616" algn="l" defTabSz="815763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835" algn="just" defTabSz="815763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74" indent="0" algn="l" defTabSz="815763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3347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1227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9109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6990" indent="-203940" algn="l" defTabSz="81576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882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763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3643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1525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9406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287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5169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3050" algn="l" defTabSz="81576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2067694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0" dirty="0">
                <a:solidFill>
                  <a:prstClr val="white"/>
                </a:solidFill>
                <a:latin typeface="Arial Narrow" pitchFamily="34" charset="0"/>
              </a:rPr>
              <a:t>Вопросы декларирования доходов от продажи объектов имущества. Упрощенный порядок предоставления налоговых вычетов</a:t>
            </a:r>
            <a:endParaRPr lang="ru-RU" sz="2000" b="0" dirty="0">
              <a:latin typeface="Arial Narrow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-36512" y="3291830"/>
            <a:ext cx="8532948" cy="1656184"/>
          </a:xfrm>
        </p:spPr>
        <p:txBody>
          <a:bodyPr>
            <a:normAutofit/>
          </a:bodyPr>
          <a:lstStyle/>
          <a:p>
            <a:pPr algn="l"/>
            <a:endParaRPr lang="ru-RU" sz="1800" dirty="0" smtClean="0"/>
          </a:p>
          <a:p>
            <a:pPr algn="l"/>
            <a:endParaRPr lang="ru-RU" sz="1800" dirty="0" smtClean="0"/>
          </a:p>
          <a:p>
            <a:r>
              <a:rPr lang="ru-RU" sz="1800" dirty="0" smtClean="0">
                <a:latin typeface="Arial Narrow" pitchFamily="34" charset="0"/>
              </a:rPr>
              <a:t>            Заместитель начальника отдела налогообложения доходов физических лиц                          и администрирования страховых взносов А.А. </a:t>
            </a:r>
            <a:r>
              <a:rPr lang="ru-RU" sz="1800" dirty="0" err="1" smtClean="0">
                <a:latin typeface="Arial Narrow" pitchFamily="34" charset="0"/>
              </a:rPr>
              <a:t>Дзизинский</a:t>
            </a:r>
            <a:endParaRPr lang="ru-RU" sz="1800" dirty="0">
              <a:latin typeface="Arial Narrow" pitchFamily="34" charset="0"/>
            </a:endParaRPr>
          </a:p>
          <a:p>
            <a:endParaRPr lang="ru-RU" sz="1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1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63215" y="195486"/>
            <a:ext cx="6624736" cy="626368"/>
          </a:xfrm>
          <a:prstGeom prst="rect">
            <a:avLst/>
          </a:prstGeom>
          <a:solidFill>
            <a:srgbClr val="0066CC"/>
          </a:solidFill>
          <a:ln>
            <a:solidFill>
              <a:srgbClr val="3381FF"/>
            </a:solidFill>
          </a:ln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fontAlgn="b"/>
            <a:r>
              <a:rPr lang="ru-RU" sz="1800" b="1" dirty="0" smtClean="0"/>
              <a:t>Проведение налоговыми органами камеральной проверки </a:t>
            </a:r>
          </a:p>
          <a:p>
            <a:pPr fontAlgn="b"/>
            <a:r>
              <a:rPr lang="ru-RU" sz="1800" b="1" dirty="0" smtClean="0"/>
              <a:t>при непредставлении декларации 3-НДФЛ за 2020 год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016" y="915566"/>
            <a:ext cx="743954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none" lIns="104306" tIns="52153" rIns="104306" bIns="52153" rtlCol="0" anchor="ctr">
            <a:normAutofit/>
          </a:bodyPr>
          <a:lstStyle/>
          <a:p>
            <a:pPr algn="ctr" fontAlgn="b"/>
            <a:r>
              <a:rPr lang="ru-RU" b="1" dirty="0" smtClean="0"/>
              <a:t>Виды доходов</a:t>
            </a:r>
            <a:r>
              <a:rPr lang="ru-RU" dirty="0" smtClean="0"/>
              <a:t>: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dirty="0" smtClean="0"/>
              <a:t>доходы </a:t>
            </a:r>
            <a:r>
              <a:rPr lang="ru-RU" dirty="0"/>
              <a:t>от реализации недвижимого имущества, </a:t>
            </a:r>
            <a:endParaRPr lang="ru-RU" dirty="0" smtClean="0"/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dirty="0" smtClean="0"/>
              <a:t>доходы </a:t>
            </a:r>
            <a:r>
              <a:rPr lang="ru-RU" dirty="0"/>
              <a:t>в виде имущества, полученного в порядке </a:t>
            </a:r>
            <a:r>
              <a:rPr lang="ru-RU" dirty="0" smtClean="0"/>
              <a:t>дарения.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8015" y="1851670"/>
            <a:ext cx="7479977" cy="158417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fontAlgn="b"/>
            <a:r>
              <a:rPr lang="ru-RU" b="1" dirty="0" smtClean="0"/>
              <a:t>Освобождаются от налогообложения доходы</a:t>
            </a:r>
            <a:r>
              <a:rPr lang="ru-RU" sz="1400" dirty="0" smtClean="0"/>
              <a:t>: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доходы </a:t>
            </a:r>
            <a:r>
              <a:rPr lang="ru-RU" sz="1400" dirty="0"/>
              <a:t>от реализации недвижимого имущества, </a:t>
            </a:r>
            <a:r>
              <a:rPr lang="ru-RU" sz="1400" dirty="0" smtClean="0"/>
              <a:t>принадлежавшего на праве собственности </a:t>
            </a:r>
          </a:p>
          <a:p>
            <a:pPr fontAlgn="b"/>
            <a:r>
              <a:rPr lang="ru-RU" sz="1400" dirty="0" smtClean="0"/>
              <a:t>более минимального срока владения</a:t>
            </a:r>
          </a:p>
          <a:p>
            <a:pPr fontAlgn="b"/>
            <a:r>
              <a:rPr lang="ru-RU" sz="1400" dirty="0" smtClean="0"/>
              <a:t>(3 года – при продаже имущества, расположенного на территории Иркутской области, </a:t>
            </a:r>
          </a:p>
          <a:p>
            <a:pPr fontAlgn="b"/>
            <a:r>
              <a:rPr lang="ru-RU" sz="1400" dirty="0" smtClean="0"/>
              <a:t>от 3 или 5 лет – по имуществу других субъектов)</a:t>
            </a:r>
          </a:p>
          <a:p>
            <a:pPr marL="285750" indent="-285750" fontAlgn="b">
              <a:buFont typeface="Arial" pitchFamily="34" charset="0"/>
              <a:buChar char="•"/>
            </a:pPr>
            <a:endParaRPr lang="ru-RU" sz="1400" dirty="0" smtClean="0"/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доходы </a:t>
            </a:r>
            <a:r>
              <a:rPr lang="ru-RU" sz="1400" dirty="0"/>
              <a:t>в виде имущества, полученного в порядке </a:t>
            </a:r>
            <a:r>
              <a:rPr lang="ru-RU" sz="1400" dirty="0" smtClean="0"/>
              <a:t>дарения, от близких родственников.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3507854"/>
            <a:ext cx="4317021" cy="338554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Закон </a:t>
            </a:r>
            <a:r>
              <a:rPr lang="ru-RU" dirty="0"/>
              <a:t>Иркутской области №40-ОЗ от 28.04.2020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7838" y="3923675"/>
            <a:ext cx="7272808" cy="461665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За исключением доходов от продажи имущества, </a:t>
            </a:r>
            <a:r>
              <a:rPr lang="ru-RU" sz="1200" dirty="0"/>
              <a:t>непосредственно используемого в предпринимательской </a:t>
            </a:r>
            <a:r>
              <a:rPr lang="ru-RU" sz="1200" dirty="0" smtClean="0"/>
              <a:t>деятельности – оно облагается в любом случае, вне зависимости от срока </a:t>
            </a:r>
            <a:r>
              <a:rPr lang="ru-RU" sz="1200" dirty="0" smtClean="0"/>
              <a:t>нахождения </a:t>
            </a:r>
            <a:r>
              <a:rPr lang="ru-RU" sz="1200" dirty="0" smtClean="0"/>
              <a:t>в собственности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4414341"/>
            <a:ext cx="7272808" cy="461665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Близкие родственники - супруги</a:t>
            </a:r>
            <a:r>
              <a:rPr lang="ru-RU" sz="1200" dirty="0"/>
              <a:t>, родители и дети, дедушки, бабушки и внуки, полнородные и </a:t>
            </a:r>
            <a:r>
              <a:rPr lang="ru-RU" sz="1200" dirty="0" err="1"/>
              <a:t>неполнородные</a:t>
            </a:r>
            <a:r>
              <a:rPr lang="ru-RU" sz="1200" dirty="0"/>
              <a:t> братья и сестры</a:t>
            </a:r>
          </a:p>
        </p:txBody>
      </p:sp>
    </p:spTree>
    <p:extLst>
      <p:ext uri="{BB962C8B-B14F-4D97-AF65-F5344CB8AC3E}">
        <p14:creationId xmlns:p14="http://schemas.microsoft.com/office/powerpoint/2010/main" val="20370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3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483518"/>
            <a:ext cx="4104456" cy="31200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fontAlgn="b"/>
            <a:r>
              <a:rPr lang="ru-RU" dirty="0" smtClean="0"/>
              <a:t>Сумма дохода от продажи </a:t>
            </a:r>
            <a:r>
              <a:rPr lang="ru-RU" dirty="0" smtClean="0"/>
              <a:t>имущества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2057756"/>
            <a:ext cx="2736304" cy="5139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Цена, указанная в договоре по продаже имущества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9730" y="2067694"/>
            <a:ext cx="2518614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70% от кадастровой стоимости имущества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1265883"/>
            <a:ext cx="252028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Максимальная сумма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19325382">
            <a:off x="3798488" y="1593035"/>
            <a:ext cx="58009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2725281">
            <a:off x="5562767" y="1596902"/>
            <a:ext cx="6169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16200000">
            <a:off x="4452000" y="855585"/>
            <a:ext cx="45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259632" y="3075806"/>
            <a:ext cx="6696744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algn="ctr" fontAlgn="b"/>
            <a:r>
              <a:rPr lang="ru-RU" sz="1800" dirty="0" smtClean="0"/>
              <a:t>Сумма дохода в виде имущества, полученного в порядке дарения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7562" y="3939902"/>
            <a:ext cx="2518614" cy="6480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algn="ctr" fontAlgn="b"/>
            <a:r>
              <a:rPr lang="ru-RU" sz="1800" noProof="0" dirty="0" smtClean="0"/>
              <a:t>100% от кадастровой стоимости имущества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4524008" y="3504360"/>
            <a:ext cx="45602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4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59" y="1707654"/>
            <a:ext cx="2808313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Вычет в размере дохода от продажи, но не более 1 </a:t>
            </a:r>
            <a:r>
              <a:rPr lang="ru-RU" noProof="0" dirty="0" smtClean="0"/>
              <a:t>млн рублей </a:t>
            </a:r>
            <a:r>
              <a:rPr lang="ru-RU" noProof="0" dirty="0" smtClean="0"/>
              <a:t>по всем проданным объектам недвижимости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267494"/>
            <a:ext cx="7920880" cy="504056"/>
          </a:xfrm>
          <a:prstGeom prst="rect">
            <a:avLst/>
          </a:prstGeom>
          <a:solidFill>
            <a:srgbClr val="0072BD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sz="1800" noProof="0" dirty="0" smtClean="0"/>
              <a:t>Имущественный налоговый вычет по доходам от продажи имущества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61271" y="915566"/>
            <a:ext cx="7383137" cy="72008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/>
          </a:bodyPr>
          <a:lstStyle/>
          <a:p>
            <a:pPr algn="ctr"/>
            <a:r>
              <a:rPr lang="ru-RU" sz="1800" dirty="0" smtClean="0"/>
              <a:t>продажа </a:t>
            </a:r>
            <a:r>
              <a:rPr lang="ru-RU" sz="1800" dirty="0"/>
              <a:t>жилых домов, квартир, </a:t>
            </a:r>
            <a:r>
              <a:rPr lang="ru-RU" sz="1800" dirty="0" smtClean="0"/>
              <a:t>комнат, </a:t>
            </a:r>
            <a:r>
              <a:rPr lang="ru-RU" sz="1800" dirty="0"/>
              <a:t>садовых </a:t>
            </a:r>
            <a:r>
              <a:rPr lang="ru-RU" sz="1800" dirty="0" smtClean="0"/>
              <a:t>домов, </a:t>
            </a:r>
            <a:r>
              <a:rPr lang="ru-RU" sz="1800" dirty="0"/>
              <a:t>земельных участков или доли (долей) в </a:t>
            </a:r>
            <a:r>
              <a:rPr lang="ru-RU" sz="1800" dirty="0" smtClean="0"/>
              <a:t>них</a:t>
            </a:r>
            <a:endParaRPr lang="ru-RU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91880" y="1945086"/>
            <a:ext cx="576063" cy="43461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или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3968" y="1707654"/>
            <a:ext cx="4409653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Вычет в размере </a:t>
            </a:r>
            <a:r>
              <a:rPr lang="ru-RU" dirty="0"/>
              <a:t> </a:t>
            </a:r>
            <a:r>
              <a:rPr lang="ru-RU" dirty="0" smtClean="0"/>
              <a:t>фактически </a:t>
            </a:r>
            <a:r>
              <a:rPr lang="ru-RU" dirty="0"/>
              <a:t>произведенных </a:t>
            </a:r>
            <a:r>
              <a:rPr lang="ru-RU" dirty="0" smtClean="0"/>
              <a:t>и </a:t>
            </a:r>
            <a:r>
              <a:rPr lang="ru-RU" dirty="0"/>
              <a:t>документально подтвержденных </a:t>
            </a:r>
            <a:r>
              <a:rPr lang="ru-RU" dirty="0" smtClean="0"/>
              <a:t>расходов налогоплательщика, </a:t>
            </a:r>
            <a:r>
              <a:rPr lang="ru-RU" dirty="0"/>
              <a:t>связанных с приобретением этого </a:t>
            </a:r>
            <a:r>
              <a:rPr lang="ru-RU" dirty="0" smtClean="0"/>
              <a:t>имущества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4510" y="3219822"/>
            <a:ext cx="2808313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sz="1500" noProof="0" dirty="0" smtClean="0"/>
              <a:t>Вычет в размере дохода от продажи, но не более </a:t>
            </a:r>
            <a:r>
              <a:rPr lang="ru-RU" sz="1500" noProof="0" dirty="0" smtClean="0"/>
              <a:t>250 тыс. рублей по </a:t>
            </a:r>
            <a:r>
              <a:rPr lang="ru-RU" sz="1500" noProof="0" dirty="0" smtClean="0"/>
              <a:t>всем проданным объектам недвижимости</a:t>
            </a: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55776" y="2787774"/>
            <a:ext cx="432048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algn="ctr"/>
            <a:r>
              <a:rPr lang="ru-RU" sz="1800" dirty="0" smtClean="0"/>
              <a:t>продажа иного недвижимого имущества</a:t>
            </a:r>
            <a:endParaRPr lang="ru-RU" sz="1800" dirty="0"/>
          </a:p>
        </p:txBody>
      </p:sp>
      <p:sp>
        <p:nvSpPr>
          <p:cNvPr id="26" name="TextBox 25"/>
          <p:cNvSpPr txBox="1"/>
          <p:nvPr/>
        </p:nvSpPr>
        <p:spPr>
          <a:xfrm>
            <a:off x="3484831" y="3457254"/>
            <a:ext cx="576063" cy="43461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или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76919" y="3219822"/>
            <a:ext cx="4416703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Вычет в размере </a:t>
            </a:r>
            <a:r>
              <a:rPr lang="ru-RU" dirty="0"/>
              <a:t> </a:t>
            </a:r>
            <a:r>
              <a:rPr lang="ru-RU" dirty="0" smtClean="0"/>
              <a:t>фактически </a:t>
            </a:r>
            <a:r>
              <a:rPr lang="ru-RU" dirty="0"/>
              <a:t>произведенных </a:t>
            </a:r>
            <a:r>
              <a:rPr lang="ru-RU" dirty="0" smtClean="0"/>
              <a:t>и </a:t>
            </a:r>
            <a:r>
              <a:rPr lang="ru-RU" dirty="0"/>
              <a:t>документально подтвержденных </a:t>
            </a:r>
            <a:r>
              <a:rPr lang="ru-RU" dirty="0" smtClean="0"/>
              <a:t>расходов налогоплательщика, </a:t>
            </a:r>
            <a:r>
              <a:rPr lang="ru-RU" dirty="0"/>
              <a:t>связанных с приобретением этого </a:t>
            </a:r>
            <a:r>
              <a:rPr lang="ru-RU" dirty="0" smtClean="0"/>
              <a:t>имущества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47664" y="4271770"/>
            <a:ext cx="5816536" cy="6049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/>
            <a:r>
              <a:rPr lang="ru-RU" sz="1400" dirty="0" smtClean="0"/>
              <a:t>Вычет не применяется при продаже </a:t>
            </a:r>
            <a:r>
              <a:rPr lang="ru-RU" sz="1400" dirty="0"/>
              <a:t>недвижимого </a:t>
            </a:r>
            <a:r>
              <a:rPr lang="ru-RU" sz="1400" dirty="0" smtClean="0"/>
              <a:t>имущества, </a:t>
            </a:r>
          </a:p>
          <a:p>
            <a:pPr algn="ctr"/>
            <a:r>
              <a:rPr lang="ru-RU" sz="1400" dirty="0" smtClean="0"/>
              <a:t>которое </a:t>
            </a:r>
            <a:r>
              <a:rPr lang="ru-RU" sz="1400" dirty="0" smtClean="0"/>
              <a:t>использовалось </a:t>
            </a:r>
            <a:r>
              <a:rPr lang="ru-RU" sz="1400" dirty="0"/>
              <a:t>в предпринимательской </a:t>
            </a:r>
            <a:r>
              <a:rPr lang="ru-RU" sz="1400" dirty="0" smtClean="0"/>
              <a:t>деятельности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1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5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365657"/>
            <a:ext cx="2736304" cy="5860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Камеральная проверка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10713" y="381956"/>
            <a:ext cx="273630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Требование налогоплательщику о представлении пояснений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10713" y="1373769"/>
            <a:ext cx="2736304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noProof="0" dirty="0" smtClean="0"/>
              <a:t>Представление налогоплательщиком пояснений и документов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Двойные фигурные скобки 1"/>
          <p:cNvSpPr/>
          <p:nvPr/>
        </p:nvSpPr>
        <p:spPr>
          <a:xfrm>
            <a:off x="3635895" y="339502"/>
            <a:ext cx="3959193" cy="1826355"/>
          </a:xfrm>
          <a:prstGeom prst="bracePair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691680" y="1129105"/>
            <a:ext cx="172819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месяца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933840" y="3011601"/>
            <a:ext cx="2736304" cy="2930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dirty="0" smtClean="0"/>
              <a:t>Составление Акта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43808" y="2262968"/>
            <a:ext cx="2278926" cy="2930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dirty="0" smtClean="0"/>
              <a:t>Выявлены нарушения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8727991">
            <a:off x="3303367" y="2645676"/>
            <a:ext cx="521040" cy="239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067944" y="3024099"/>
            <a:ext cx="3888432" cy="29300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dirty="0" smtClean="0"/>
              <a:t>Завершение камеральной проверки</a:t>
            </a:r>
            <a:endParaRPr kumimoji="0" lang="ru-RU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2571442">
            <a:off x="4109133" y="2664333"/>
            <a:ext cx="521040" cy="239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971600" y="2555969"/>
            <a:ext cx="172819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34680" y="2576991"/>
            <a:ext cx="576063" cy="43461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д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6123" y="2590880"/>
            <a:ext cx="576063" cy="43461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5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7466" y="3939901"/>
            <a:ext cx="3239114" cy="7381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dirty="0" smtClean="0"/>
              <a:t>Вынесение решения</a:t>
            </a:r>
          </a:p>
          <a:p>
            <a:pPr algn="ctr" fontAlgn="b"/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(доначисление налога, пени, штрафа по ст. 119, 122 НК РФ)</a:t>
            </a: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2066405" y="3479645"/>
            <a:ext cx="521040" cy="239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2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6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3215" y="195486"/>
            <a:ext cx="6624736" cy="626368"/>
          </a:xfrm>
          <a:prstGeom prst="rect">
            <a:avLst/>
          </a:prstGeom>
          <a:solidFill>
            <a:srgbClr val="035DC9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fontAlgn="b"/>
            <a:r>
              <a:rPr lang="ru-RU" sz="1800" b="1" dirty="0" smtClean="0"/>
              <a:t>Предоставление налоговых </a:t>
            </a:r>
            <a:r>
              <a:rPr lang="ru-RU" sz="1800" b="1" dirty="0"/>
              <a:t>вычетов по налогу на доходы физических лиц в упрощенном порядке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851670"/>
            <a:ext cx="7479977" cy="1800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b="1" dirty="0" smtClean="0"/>
              <a:t>Виды вычетов, предоставляемых в упрощенном порядке</a:t>
            </a:r>
            <a:r>
              <a:rPr lang="ru-RU" sz="1400" dirty="0" smtClean="0"/>
              <a:t>: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инвестиционные </a:t>
            </a:r>
            <a:r>
              <a:rPr lang="ru-RU" sz="1400" dirty="0"/>
              <a:t>вычеты в сумме денежных средств, внесенных налогоплательщиком в налоговом периоде на </a:t>
            </a:r>
            <a:r>
              <a:rPr lang="ru-RU" sz="1400" dirty="0" smtClean="0"/>
              <a:t>ИИС </a:t>
            </a:r>
            <a:r>
              <a:rPr lang="ru-RU" sz="1400" dirty="0"/>
              <a:t>(</a:t>
            </a:r>
            <a:r>
              <a:rPr lang="ru-RU" sz="1400" dirty="0" err="1"/>
              <a:t>пп</a:t>
            </a:r>
            <a:r>
              <a:rPr lang="ru-RU" sz="1400" dirty="0"/>
              <a:t>. </a:t>
            </a:r>
            <a:r>
              <a:rPr lang="ru-RU" sz="1400" dirty="0" smtClean="0"/>
              <a:t>2 п. 1  </a:t>
            </a:r>
            <a:r>
              <a:rPr lang="ru-RU" sz="1400" dirty="0"/>
              <a:t>ст. </a:t>
            </a:r>
            <a:r>
              <a:rPr lang="ru-RU" sz="1400" dirty="0" smtClean="0"/>
              <a:t>219 </a:t>
            </a:r>
            <a:r>
              <a:rPr lang="ru-RU" sz="1400" dirty="0"/>
              <a:t>НК РФ)</a:t>
            </a:r>
            <a:r>
              <a:rPr lang="ru-RU" sz="1400" dirty="0" smtClean="0"/>
              <a:t>;</a:t>
            </a:r>
            <a:endParaRPr lang="ru-RU" sz="1400" dirty="0"/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/>
              <a:t>инвестиционные вычеты в сумме положительного финансового результата, полученного по операциям, учитываемым на индивидуальном инвестиционном </a:t>
            </a:r>
            <a:r>
              <a:rPr lang="ru-RU" sz="1400" dirty="0" smtClean="0"/>
              <a:t>счете (</a:t>
            </a:r>
            <a:r>
              <a:rPr lang="ru-RU" sz="1400" dirty="0" err="1"/>
              <a:t>пп</a:t>
            </a:r>
            <a:r>
              <a:rPr lang="ru-RU" sz="1400" dirty="0"/>
              <a:t>. </a:t>
            </a:r>
            <a:r>
              <a:rPr lang="ru-RU" sz="1400" dirty="0" smtClean="0"/>
              <a:t>3 </a:t>
            </a:r>
            <a:r>
              <a:rPr lang="ru-RU" sz="1400" dirty="0"/>
              <a:t>п. 1  ст. 219 НК РФ)</a:t>
            </a:r>
            <a:r>
              <a:rPr lang="ru-RU" sz="1400" dirty="0" smtClean="0"/>
              <a:t>;</a:t>
            </a:r>
            <a:endParaRPr lang="ru-RU" sz="1400" dirty="0"/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имущественные вычеты в сумме расходов на приобретение жилья и по уплате процентов по «ипотечным» кредитам (</a:t>
            </a:r>
            <a:r>
              <a:rPr lang="ru-RU" sz="1400" dirty="0" err="1" smtClean="0"/>
              <a:t>пп</a:t>
            </a:r>
            <a:r>
              <a:rPr lang="ru-RU" sz="1400" dirty="0" smtClean="0"/>
              <a:t>. 3, 4 ст. 220 НК РФ)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5099" y="915566"/>
            <a:ext cx="4100997" cy="338554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Федеральный закон от 20.04.2021 № 100- </a:t>
            </a:r>
            <a:r>
              <a:rPr lang="ru-RU" dirty="0" smtClean="0"/>
              <a:t>ФЗ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70003" y="915566"/>
            <a:ext cx="2458381" cy="338554"/>
          </a:xfrm>
          <a:prstGeom prst="rect">
            <a:avLst/>
          </a:prstGeom>
          <a:solidFill>
            <a:srgbClr val="92D050"/>
          </a:solidFill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вступил </a:t>
            </a:r>
            <a:r>
              <a:rPr lang="ru-RU" dirty="0"/>
              <a:t>в силу </a:t>
            </a:r>
            <a:r>
              <a:rPr lang="ru-RU" dirty="0" smtClean="0"/>
              <a:t>21.05.2021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3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7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3215" y="195486"/>
            <a:ext cx="6624736" cy="626368"/>
          </a:xfrm>
          <a:prstGeom prst="rect">
            <a:avLst/>
          </a:prstGeom>
          <a:solidFill>
            <a:srgbClr val="0066CC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fontAlgn="b"/>
            <a:r>
              <a:rPr lang="ru-RU" sz="1800" b="1" dirty="0" smtClean="0"/>
              <a:t>Предоставление налоговых </a:t>
            </a:r>
            <a:r>
              <a:rPr lang="ru-RU" sz="1800" b="1" dirty="0"/>
              <a:t>вычетов по налогу на доходы физических лиц в упрощенном порядке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5" y="1563638"/>
            <a:ext cx="7479977" cy="288032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b="1" dirty="0" smtClean="0"/>
              <a:t>Особенности предоставления вычетов в упрощенном порядке</a:t>
            </a:r>
            <a:r>
              <a:rPr lang="ru-RU" sz="1400" dirty="0" smtClean="0"/>
              <a:t>: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вычет предоставляется только через Интернет-сервис </a:t>
            </a:r>
            <a:r>
              <a:rPr lang="ru-RU" sz="1400" dirty="0" smtClean="0"/>
              <a:t>«Личный </a:t>
            </a:r>
            <a:r>
              <a:rPr lang="ru-RU" sz="1400" dirty="0" smtClean="0"/>
              <a:t>кабинет налогоплательщика физического </a:t>
            </a:r>
            <a:r>
              <a:rPr lang="ru-RU" sz="1400" dirty="0" smtClean="0"/>
              <a:t>лица»;</a:t>
            </a:r>
            <a:endParaRPr lang="ru-RU" sz="1400" dirty="0"/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/>
              <a:t>у</a:t>
            </a:r>
            <a:r>
              <a:rPr lang="ru-RU" sz="1400" dirty="0" smtClean="0"/>
              <a:t> налогоплательщика нет </a:t>
            </a:r>
            <a:r>
              <a:rPr lang="ru-RU" sz="1400" dirty="0"/>
              <a:t>необходимости направления в налоговые органы декларации </a:t>
            </a:r>
            <a:r>
              <a:rPr lang="ru-RU" sz="1400" dirty="0" smtClean="0"/>
              <a:t>         3-НДФЛ </a:t>
            </a:r>
            <a:r>
              <a:rPr lang="ru-RU" sz="1400" dirty="0"/>
              <a:t>и пакета подтверждающих право на вычет </a:t>
            </a:r>
            <a:r>
              <a:rPr lang="ru-RU" sz="1400" dirty="0" smtClean="0"/>
              <a:t>документов;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информация, </a:t>
            </a:r>
            <a:r>
              <a:rPr lang="ru-RU" sz="1400" dirty="0"/>
              <a:t>необходимая для проверки права граждан на налоговый вычет, будет поступать в налоговые </a:t>
            </a:r>
            <a:r>
              <a:rPr lang="ru-RU" sz="1400" dirty="0" smtClean="0"/>
              <a:t>органы напрямую </a:t>
            </a:r>
            <a:r>
              <a:rPr lang="ru-RU" sz="1400" dirty="0"/>
              <a:t>от налоговых агентов (банков</a:t>
            </a:r>
            <a:r>
              <a:rPr lang="ru-RU" sz="1400" dirty="0" smtClean="0"/>
              <a:t>);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вычетом </a:t>
            </a:r>
            <a:r>
              <a:rPr lang="ru-RU" sz="1400" dirty="0"/>
              <a:t>в упрощенном порядке смогут воспользоваться только граждане, заключившие договоры на приобретение недвижимого имущества / договор на ведение индивидуального инвестиционного счета с банками (налоговыми агентами), присоединившимися к такому информационному </a:t>
            </a:r>
            <a:r>
              <a:rPr lang="ru-RU" sz="1400" dirty="0" smtClean="0"/>
              <a:t>взаимодействию;</a:t>
            </a:r>
          </a:p>
          <a:p>
            <a:pPr marL="285750" indent="-285750" fontAlgn="b">
              <a:buFont typeface="Arial" pitchFamily="34" charset="0"/>
              <a:buChar char="•"/>
            </a:pPr>
            <a:r>
              <a:rPr lang="ru-RU" sz="1400" dirty="0" smtClean="0"/>
              <a:t>участие </a:t>
            </a:r>
            <a:r>
              <a:rPr lang="ru-RU" sz="1400" dirty="0"/>
              <a:t>банков в информационном взаимодействии с ФНС России является добровольным.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508899" y="4678017"/>
            <a:ext cx="369447" cy="244915"/>
          </a:xfrm>
          <a:prstGeom prst="rect">
            <a:avLst/>
          </a:prstGeom>
        </p:spPr>
        <p:txBody>
          <a:bodyPr vert="horz" wrap="square" lIns="81630" tIns="40815" rIns="81630" bIns="40815" rtlCol="0" anchor="ctr">
            <a:normAutofit fontScale="32500" lnSpcReduction="20000"/>
          </a:bodyPr>
          <a:lstStyle/>
          <a:p>
            <a:pPr defTabSz="816296">
              <a:spcBef>
                <a:spcPct val="0"/>
              </a:spcBef>
            </a:pPr>
            <a:r>
              <a:rPr lang="ru-RU" sz="3800" b="1" dirty="0" smtClean="0">
                <a:latin typeface="+mj-lt"/>
                <a:ea typeface="+mj-ea"/>
                <a:cs typeface="+mj-cs"/>
              </a:rPr>
              <a:t>8</a:t>
            </a:r>
            <a:endParaRPr lang="ru-RU" sz="3800" b="1" dirty="0"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3215" y="195486"/>
            <a:ext cx="6624736" cy="626368"/>
          </a:xfrm>
          <a:prstGeom prst="rect">
            <a:avLst/>
          </a:prstGeom>
          <a:solidFill>
            <a:srgbClr val="0072BD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rmAutofit lnSpcReduction="10000"/>
          </a:bodyPr>
          <a:lstStyle/>
          <a:p>
            <a:pPr fontAlgn="b"/>
            <a:r>
              <a:rPr lang="ru-RU" sz="1800" b="1" dirty="0" smtClean="0"/>
              <a:t>Предоставление налоговых </a:t>
            </a:r>
            <a:r>
              <a:rPr lang="ru-RU" sz="1800" b="1" dirty="0"/>
              <a:t>вычетов по налогу на доходы физических лиц в упрощенном порядке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987574"/>
            <a:ext cx="2880319" cy="79208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b="1" dirty="0" smtClean="0"/>
              <a:t>Порядок получения вычетов в упрощенном порядке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02888"/>
            <a:ext cx="3312368" cy="10009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sz="1400" dirty="0" smtClean="0"/>
              <a:t>Необходимо подписать в личном кабинете налогоплательщика </a:t>
            </a:r>
            <a:r>
              <a:rPr lang="ru-RU" sz="1400" dirty="0" err="1" smtClean="0"/>
              <a:t>предзаполненное</a:t>
            </a:r>
            <a:r>
              <a:rPr lang="ru-RU" sz="1400" dirty="0" smtClean="0"/>
              <a:t> заявление на получение вычета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6524" y="993853"/>
            <a:ext cx="2880319" cy="792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b="1" dirty="0" smtClean="0"/>
              <a:t>Порядок получения вычетов в обычном порядке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0500" y="1914112"/>
            <a:ext cx="3312368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fontAlgn="b"/>
            <a:r>
              <a:rPr lang="ru-RU" sz="1400" dirty="0" smtClean="0"/>
              <a:t>Необходимо заполнить и представить декларации по форме 3-НДФЛ в налоговые органы вместе с документами, подтверждающими право на вычет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9592" y="3507854"/>
            <a:ext cx="3312368" cy="2880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fontAlgn="b"/>
            <a:r>
              <a:rPr lang="ru-RU" sz="1400" dirty="0" smtClean="0"/>
              <a:t>Камеральная проверка – 1 месяц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371950"/>
            <a:ext cx="3312368" cy="2880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fontAlgn="b"/>
            <a:r>
              <a:rPr lang="ru-RU" sz="1400" dirty="0" smtClean="0"/>
              <a:t>На возврат средств - 15 дней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812" y="3507854"/>
            <a:ext cx="3312368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fontAlgn="b"/>
            <a:r>
              <a:rPr lang="ru-RU" sz="1400" dirty="0" smtClean="0"/>
              <a:t>Камеральная проверка – 3 месяца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0499" y="4371950"/>
            <a:ext cx="3312368" cy="2880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104306" tIns="52153" rIns="104306" bIns="52153" rtlCol="0" anchor="ctr">
            <a:noAutofit/>
          </a:bodyPr>
          <a:lstStyle/>
          <a:p>
            <a:pPr fontAlgn="b"/>
            <a:r>
              <a:rPr lang="ru-RU" sz="1400" dirty="0" smtClean="0"/>
              <a:t>На возврат средств – 1 месяц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5400000">
            <a:off x="2327764" y="3099822"/>
            <a:ext cx="456024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320449" y="3891910"/>
            <a:ext cx="456024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098672" y="3099822"/>
            <a:ext cx="456024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098671" y="3891910"/>
            <a:ext cx="456024" cy="36004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25487</TotalTime>
  <Words>685</Words>
  <Application>Microsoft Office PowerPoint</Application>
  <PresentationFormat>Экран (16:9)</PresentationFormat>
  <Paragraphs>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Вопросы декларирования доходов от продажи объектов имущества. Упрощенный порядок предоставления налоговых вычетов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Мышкова Елена Сергеевна</cp:lastModifiedBy>
  <cp:revision>1518</cp:revision>
  <cp:lastPrinted>2021-02-18T03:11:09Z</cp:lastPrinted>
  <dcterms:created xsi:type="dcterms:W3CDTF">2013-04-18T07:19:29Z</dcterms:created>
  <dcterms:modified xsi:type="dcterms:W3CDTF">2021-08-05T02:45:53Z</dcterms:modified>
</cp:coreProperties>
</file>