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78" r:id="rId2"/>
    <p:sldId id="427" r:id="rId3"/>
    <p:sldId id="415" r:id="rId4"/>
    <p:sldId id="426" r:id="rId5"/>
    <p:sldId id="422" r:id="rId6"/>
    <p:sldId id="428" r:id="rId7"/>
    <p:sldId id="430" r:id="rId8"/>
  </p:sldIdLst>
  <p:sldSz cx="8640763" cy="5143500"/>
  <p:notesSz cx="6692900" cy="9867900"/>
  <p:defaultTextStyle>
    <a:defPPr>
      <a:defRPr lang="ru-RU"/>
    </a:defPPr>
    <a:lvl1pPr marL="0" algn="l" defTabSz="7000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0021" algn="l" defTabSz="7000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0025" algn="l" defTabSz="7000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0042" algn="l" defTabSz="7000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0061" algn="l" defTabSz="7000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0074" algn="l" defTabSz="7000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00097" algn="l" defTabSz="7000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50116" algn="l" defTabSz="7000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00124" algn="l" defTabSz="7000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orient="horz" pos="1116" userDrawn="1">
          <p15:clr>
            <a:srgbClr val="A4A3A4"/>
          </p15:clr>
        </p15:guide>
        <p15:guide id="3" orient="horz" pos="348" userDrawn="1">
          <p15:clr>
            <a:srgbClr val="A4A3A4"/>
          </p15:clr>
        </p15:guide>
        <p15:guide id="4" orient="horz" pos="4470" userDrawn="1">
          <p15:clr>
            <a:srgbClr val="A4A3A4"/>
          </p15:clr>
        </p15:guide>
        <p15:guide id="5" pos="5323" userDrawn="1">
          <p15:clr>
            <a:srgbClr val="A4A3A4"/>
          </p15:clr>
        </p15:guide>
        <p15:guide id="6" pos="1309" userDrawn="1">
          <p15:clr>
            <a:srgbClr val="A4A3A4"/>
          </p15:clr>
        </p15:guide>
        <p15:guide id="7" pos="2883" userDrawn="1">
          <p15:clr>
            <a:srgbClr val="A4A3A4"/>
          </p15:clr>
        </p15:guide>
        <p15:guide id="8" pos="9500" userDrawn="1">
          <p15:clr>
            <a:srgbClr val="A4A3A4"/>
          </p15:clr>
        </p15:guide>
        <p15:guide id="9" pos="10204" userDrawn="1">
          <p15:clr>
            <a:srgbClr val="A4A3A4"/>
          </p15:clr>
        </p15:guide>
        <p15:guide id="10" pos="958" userDrawn="1">
          <p15:clr>
            <a:srgbClr val="A4A3A4"/>
          </p15:clr>
        </p15:guide>
        <p15:guide id="11" orient="horz" pos="2381" userDrawn="1">
          <p15:clr>
            <a:srgbClr val="A4A3A4"/>
          </p15:clr>
        </p15:guide>
        <p15:guide id="12" orient="horz" pos="657" userDrawn="1">
          <p15:clr>
            <a:srgbClr val="A4A3A4"/>
          </p15:clr>
        </p15:guide>
        <p15:guide id="13" orient="horz" pos="4422" userDrawn="1">
          <p15:clr>
            <a:srgbClr val="A4A3A4"/>
          </p15:clr>
        </p15:guide>
        <p15:guide id="14" pos="2886" userDrawn="1">
          <p15:clr>
            <a:srgbClr val="A4A3A4"/>
          </p15:clr>
        </p15:guide>
        <p15:guide id="15" pos="9480" userDrawn="1">
          <p15:clr>
            <a:srgbClr val="A4A3A4"/>
          </p15:clr>
        </p15:guide>
        <p15:guide id="16" pos="10197" userDrawn="1">
          <p15:clr>
            <a:srgbClr val="A4A3A4"/>
          </p15:clr>
        </p15:guide>
        <p15:guide id="17" pos="950" userDrawn="1">
          <p15:clr>
            <a:srgbClr val="A4A3A4"/>
          </p15:clr>
        </p15:guide>
        <p15:guide id="18" orient="horz" pos="975" userDrawn="1">
          <p15:clr>
            <a:srgbClr val="A4A3A4"/>
          </p15:clr>
        </p15:guide>
        <p15:guide id="19" orient="horz" pos="340" userDrawn="1">
          <p15:clr>
            <a:srgbClr val="A4A3A4"/>
          </p15:clr>
        </p15:guide>
        <p15:guide id="20" orient="horz" pos="4468" userDrawn="1">
          <p15:clr>
            <a:srgbClr val="A4A3A4"/>
          </p15:clr>
        </p15:guide>
        <p15:guide id="21" pos="5826" userDrawn="1">
          <p15:clr>
            <a:srgbClr val="A4A3A4"/>
          </p15:clr>
        </p15:guide>
        <p15:guide id="22" pos="9625" userDrawn="1">
          <p15:clr>
            <a:srgbClr val="A4A3A4"/>
          </p15:clr>
        </p15:guide>
        <p15:guide id="23" pos="9479" userDrawn="1">
          <p15:clr>
            <a:srgbClr val="A4A3A4"/>
          </p15:clr>
        </p15:guide>
        <p15:guide id="24" pos="4234" userDrawn="1">
          <p15:clr>
            <a:srgbClr val="A4A3A4"/>
          </p15:clr>
        </p15:guide>
        <p15:guide id="25" pos="1041" userDrawn="1">
          <p15:clr>
            <a:srgbClr val="A4A3A4"/>
          </p15:clr>
        </p15:guide>
        <p15:guide id="26" pos="2293" userDrawn="1">
          <p15:clr>
            <a:srgbClr val="A4A3A4"/>
          </p15:clr>
        </p15:guide>
        <p15:guide id="27" pos="7557" userDrawn="1">
          <p15:clr>
            <a:srgbClr val="A4A3A4"/>
          </p15:clr>
        </p15:guide>
        <p15:guide id="28" pos="8117" userDrawn="1">
          <p15:clr>
            <a:srgbClr val="A4A3A4"/>
          </p15:clr>
        </p15:guide>
        <p15:guide id="29" pos="762" userDrawn="1">
          <p15:clr>
            <a:srgbClr val="A4A3A4"/>
          </p15:clr>
        </p15:guide>
        <p15:guide id="30" pos="2296" userDrawn="1">
          <p15:clr>
            <a:srgbClr val="A4A3A4"/>
          </p15:clr>
        </p15:guide>
        <p15:guide id="31" pos="7540" userDrawn="1">
          <p15:clr>
            <a:srgbClr val="A4A3A4"/>
          </p15:clr>
        </p15:guide>
        <p15:guide id="32" pos="8111" userDrawn="1">
          <p15:clr>
            <a:srgbClr val="A4A3A4"/>
          </p15:clr>
        </p15:guide>
        <p15:guide id="33" pos="756" userDrawn="1">
          <p15:clr>
            <a:srgbClr val="A4A3A4"/>
          </p15:clr>
        </p15:guide>
        <p15:guide id="34" pos="4634" userDrawn="1">
          <p15:clr>
            <a:srgbClr val="A4A3A4"/>
          </p15:clr>
        </p15:guide>
        <p15:guide id="35" pos="7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AA9"/>
    <a:srgbClr val="E8E8E8"/>
    <a:srgbClr val="53C953"/>
    <a:srgbClr val="2F527D"/>
    <a:srgbClr val="D4BF90"/>
    <a:srgbClr val="6398C6"/>
    <a:srgbClr val="FACBB4"/>
    <a:srgbClr val="F8AA79"/>
    <a:srgbClr val="E78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1200" autoAdjust="0"/>
  </p:normalViewPr>
  <p:slideViewPr>
    <p:cSldViewPr showGuides="1">
      <p:cViewPr varScale="1">
        <p:scale>
          <a:sx n="107" d="100"/>
          <a:sy n="107" d="100"/>
        </p:scale>
        <p:origin x="-869" y="-82"/>
      </p:cViewPr>
      <p:guideLst>
        <p:guide orient="horz" pos="1620"/>
        <p:guide orient="horz" pos="759"/>
        <p:guide orient="horz" pos="237"/>
        <p:guide orient="horz" pos="3041"/>
        <p:guide orient="horz" pos="447"/>
        <p:guide orient="horz" pos="3008"/>
        <p:guide orient="horz" pos="663"/>
        <p:guide orient="horz" pos="231"/>
        <p:guide orient="horz" pos="3039"/>
        <p:guide pos="3422"/>
        <p:guide pos="841"/>
        <p:guide pos="1853"/>
        <p:guide pos="6106"/>
        <p:guide pos="6559"/>
        <p:guide pos="616"/>
        <p:guide pos="1855"/>
        <p:guide pos="6093"/>
        <p:guide pos="6554"/>
        <p:guide pos="610"/>
        <p:guide pos="3745"/>
        <p:guide pos="6187"/>
        <p:guide pos="2722"/>
        <p:guide pos="669"/>
        <p:guide pos="1474"/>
        <p:guide pos="4857"/>
        <p:guide pos="5217"/>
        <p:guide pos="489"/>
        <p:guide pos="1476"/>
        <p:guide pos="4847"/>
        <p:guide pos="5213"/>
        <p:guide pos="486"/>
        <p:guide pos="2979"/>
        <p:guide pos="49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74ED5-159E-4B11-9A5F-68717BC77EA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90C0A-4B65-4F83-AB95-C1397B3C29A3}">
      <dgm:prSet phldrT="[Текст]"/>
      <dgm:spPr/>
      <dgm:t>
        <a:bodyPr/>
        <a:lstStyle/>
        <a:p>
          <a:r>
            <a:rPr lang="ru-RU" dirty="0"/>
            <a:t>Субъект</a:t>
          </a:r>
        </a:p>
      </dgm:t>
    </dgm:pt>
    <dgm:pt modelId="{EF0BC97F-1700-47AD-BD99-87EB9BAD7302}" type="parTrans" cxnId="{861F1CDF-B71A-406A-8501-3CD3BE4DF5ED}">
      <dgm:prSet/>
      <dgm:spPr/>
      <dgm:t>
        <a:bodyPr/>
        <a:lstStyle/>
        <a:p>
          <a:endParaRPr lang="ru-RU"/>
        </a:p>
      </dgm:t>
    </dgm:pt>
    <dgm:pt modelId="{7566EB1F-6B3A-4C5B-B1F4-00198A803959}" type="sibTrans" cxnId="{861F1CDF-B71A-406A-8501-3CD3BE4DF5ED}">
      <dgm:prSet/>
      <dgm:spPr/>
      <dgm:t>
        <a:bodyPr/>
        <a:lstStyle/>
        <a:p>
          <a:r>
            <a:rPr lang="ru-RU" dirty="0"/>
            <a:t>Должник</a:t>
          </a:r>
        </a:p>
      </dgm:t>
    </dgm:pt>
    <dgm:pt modelId="{9C7BA77C-4994-453C-BA81-774A012C4923}">
      <dgm:prSet phldrT="[Текст]"/>
      <dgm:spPr/>
      <dgm:t>
        <a:bodyPr/>
        <a:lstStyle/>
        <a:p>
          <a:r>
            <a:rPr lang="ru-RU" dirty="0"/>
            <a:t>Ущерб</a:t>
          </a:r>
        </a:p>
      </dgm:t>
    </dgm:pt>
    <dgm:pt modelId="{8CC638D0-03A2-44DF-8271-CC936B1688DF}" type="parTrans" cxnId="{DD8F36D0-9658-4AEE-AEEC-774CA30C9D28}">
      <dgm:prSet/>
      <dgm:spPr/>
      <dgm:t>
        <a:bodyPr/>
        <a:lstStyle/>
        <a:p>
          <a:endParaRPr lang="ru-RU"/>
        </a:p>
      </dgm:t>
    </dgm:pt>
    <dgm:pt modelId="{AE0E6572-DB3B-483E-BAFD-7AF1484FA654}" type="sibTrans" cxnId="{DD8F36D0-9658-4AEE-AEEC-774CA30C9D28}">
      <dgm:prSet/>
      <dgm:spPr/>
      <dgm:t>
        <a:bodyPr/>
        <a:lstStyle/>
        <a:p>
          <a:r>
            <a:rPr lang="ru-RU" dirty="0"/>
            <a:t>Неправомерные действия по выводу денежных средств</a:t>
          </a:r>
        </a:p>
      </dgm:t>
    </dgm:pt>
    <dgm:pt modelId="{048AA6F9-9EA1-450E-B959-2B8169217B9E}">
      <dgm:prSet phldrT="[Текст]"/>
      <dgm:spPr/>
      <dgm:t>
        <a:bodyPr/>
        <a:lstStyle/>
        <a:p>
          <a:r>
            <a:rPr lang="ru-RU" dirty="0"/>
            <a:t>Вина</a:t>
          </a:r>
        </a:p>
      </dgm:t>
    </dgm:pt>
    <dgm:pt modelId="{8FD282A4-3095-49E4-A4EC-A8AF5A79CC38}" type="parTrans" cxnId="{61BEC97F-9687-4962-B270-BCA911D99923}">
      <dgm:prSet/>
      <dgm:spPr/>
      <dgm:t>
        <a:bodyPr/>
        <a:lstStyle/>
        <a:p>
          <a:endParaRPr lang="ru-RU"/>
        </a:p>
      </dgm:t>
    </dgm:pt>
    <dgm:pt modelId="{9DBF1FB4-EFFA-4200-9118-73FB0DCFD250}" type="sibTrans" cxnId="{61BEC97F-9687-4962-B270-BCA911D99923}">
      <dgm:prSet/>
      <dgm:spPr/>
      <dgm:t>
        <a:bodyPr/>
        <a:lstStyle/>
        <a:p>
          <a:r>
            <a:rPr lang="ru-RU" dirty="0"/>
            <a:t>Причинно-следственная связь</a:t>
          </a:r>
        </a:p>
      </dgm:t>
    </dgm:pt>
    <dgm:pt modelId="{3B4CD767-AF4B-48AB-A554-B326D1699813}" type="pres">
      <dgm:prSet presAssocID="{BFD74ED5-159E-4B11-9A5F-68717BC77E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26E66B-474F-4637-9DD7-64C9157C7582}" type="pres">
      <dgm:prSet presAssocID="{E7390C0A-4B65-4F83-AB95-C1397B3C29A3}" presName="composite" presStyleCnt="0"/>
      <dgm:spPr/>
    </dgm:pt>
    <dgm:pt modelId="{0F519661-792C-4A0A-93E4-55D2BDFDA726}" type="pres">
      <dgm:prSet presAssocID="{E7390C0A-4B65-4F83-AB95-C1397B3C29A3}" presName="Parent1" presStyleLbl="node1" presStyleIdx="0" presStyleCnt="6" custLinFactNeighborX="1843" custLinFactNeighborY="27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E76F1-93F9-4AEA-9A6A-451CB0AF0ECD}" type="pres">
      <dgm:prSet presAssocID="{E7390C0A-4B65-4F83-AB95-C1397B3C29A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9887DC6-EB9D-4622-B1D1-B06EB07293F3}" type="pres">
      <dgm:prSet presAssocID="{E7390C0A-4B65-4F83-AB95-C1397B3C29A3}" presName="BalanceSpacing" presStyleCnt="0"/>
      <dgm:spPr/>
    </dgm:pt>
    <dgm:pt modelId="{8115FF69-E629-4858-8239-16AC3B487CD4}" type="pres">
      <dgm:prSet presAssocID="{E7390C0A-4B65-4F83-AB95-C1397B3C29A3}" presName="BalanceSpacing1" presStyleCnt="0"/>
      <dgm:spPr/>
    </dgm:pt>
    <dgm:pt modelId="{B903C507-9252-4F23-94E4-815687B70664}" type="pres">
      <dgm:prSet presAssocID="{7566EB1F-6B3A-4C5B-B1F4-00198A803959}" presName="Accent1Text" presStyleLbl="node1" presStyleIdx="1" presStyleCnt="6" custLinFactX="-34671" custLinFactNeighborX="-100000" custLinFactNeighborY="81607"/>
      <dgm:spPr/>
      <dgm:t>
        <a:bodyPr/>
        <a:lstStyle/>
        <a:p>
          <a:endParaRPr lang="ru-RU"/>
        </a:p>
      </dgm:t>
    </dgm:pt>
    <dgm:pt modelId="{C41B6C22-3084-42F2-9D25-EAE472908E65}" type="pres">
      <dgm:prSet presAssocID="{7566EB1F-6B3A-4C5B-B1F4-00198A803959}" presName="spaceBetweenRectangles" presStyleCnt="0"/>
      <dgm:spPr/>
    </dgm:pt>
    <dgm:pt modelId="{B62BD5DD-8CD0-4AE2-A1E7-3BEFBB1FE7C1}" type="pres">
      <dgm:prSet presAssocID="{9C7BA77C-4994-453C-BA81-774A012C4923}" presName="composite" presStyleCnt="0"/>
      <dgm:spPr/>
    </dgm:pt>
    <dgm:pt modelId="{F60386F1-9F0A-44B3-BC52-7608EC3D3E78}" type="pres">
      <dgm:prSet presAssocID="{9C7BA77C-4994-453C-BA81-774A012C4923}" presName="Parent1" presStyleLbl="node1" presStyleIdx="2" presStyleCnt="6" custLinFactNeighborX="-53041" custLinFactNeighborY="79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EF644-A0C1-454C-9EA6-624B5D266B48}" type="pres">
      <dgm:prSet presAssocID="{9C7BA77C-4994-453C-BA81-774A012C492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38024A5-407B-46A1-9938-E7888ADEDA9E}" type="pres">
      <dgm:prSet presAssocID="{9C7BA77C-4994-453C-BA81-774A012C4923}" presName="BalanceSpacing" presStyleCnt="0"/>
      <dgm:spPr/>
    </dgm:pt>
    <dgm:pt modelId="{3AF542D8-FF50-4C9D-9833-931E0E311B25}" type="pres">
      <dgm:prSet presAssocID="{9C7BA77C-4994-453C-BA81-774A012C4923}" presName="BalanceSpacing1" presStyleCnt="0"/>
      <dgm:spPr/>
    </dgm:pt>
    <dgm:pt modelId="{9263580B-9D67-4196-A2C5-ADDB4F9EAD73}" type="pres">
      <dgm:prSet presAssocID="{AE0E6572-DB3B-483E-BAFD-7AF1484FA654}" presName="Accent1Text" presStyleLbl="node1" presStyleIdx="3" presStyleCnt="6"/>
      <dgm:spPr/>
      <dgm:t>
        <a:bodyPr/>
        <a:lstStyle/>
        <a:p>
          <a:endParaRPr lang="ru-RU"/>
        </a:p>
      </dgm:t>
    </dgm:pt>
    <dgm:pt modelId="{3C6F9A3B-0717-4256-AF61-56CCFB9715A1}" type="pres">
      <dgm:prSet presAssocID="{AE0E6572-DB3B-483E-BAFD-7AF1484FA654}" presName="spaceBetweenRectangles" presStyleCnt="0"/>
      <dgm:spPr/>
    </dgm:pt>
    <dgm:pt modelId="{9FD6F5BD-26F0-49BB-9483-5AFF1230053D}" type="pres">
      <dgm:prSet presAssocID="{048AA6F9-9EA1-450E-B959-2B8169217B9E}" presName="composite" presStyleCnt="0"/>
      <dgm:spPr/>
    </dgm:pt>
    <dgm:pt modelId="{7484D0C8-52A8-41A3-85A7-644518587491}" type="pres">
      <dgm:prSet presAssocID="{048AA6F9-9EA1-450E-B959-2B8169217B9E}" presName="Parent1" presStyleLbl="node1" presStyleIdx="4" presStyleCnt="6" custLinFactNeighborX="-53298" custLinFactNeighborY="-881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A3118-5638-4588-86DB-2B8B4924F320}" type="pres">
      <dgm:prSet presAssocID="{048AA6F9-9EA1-450E-B959-2B8169217B9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EA9D50A-B165-4085-97AC-559F8E3C803D}" type="pres">
      <dgm:prSet presAssocID="{048AA6F9-9EA1-450E-B959-2B8169217B9E}" presName="BalanceSpacing" presStyleCnt="0"/>
      <dgm:spPr/>
    </dgm:pt>
    <dgm:pt modelId="{6CFF15C3-D35F-43C1-811F-AD229ADD2286}" type="pres">
      <dgm:prSet presAssocID="{048AA6F9-9EA1-450E-B959-2B8169217B9E}" presName="BalanceSpacing1" presStyleCnt="0"/>
      <dgm:spPr/>
    </dgm:pt>
    <dgm:pt modelId="{FA1A5842-1C9E-4373-A5C1-521AA259026F}" type="pres">
      <dgm:prSet presAssocID="{9DBF1FB4-EFFA-4200-9118-73FB0DCFD250}" presName="Accent1Text" presStyleLbl="node1" presStyleIdx="5" presStyleCnt="6" custLinFactX="4984" custLinFactNeighborX="100000" custLinFactNeighborY="-5425"/>
      <dgm:spPr/>
      <dgm:t>
        <a:bodyPr/>
        <a:lstStyle/>
        <a:p>
          <a:endParaRPr lang="ru-RU"/>
        </a:p>
      </dgm:t>
    </dgm:pt>
  </dgm:ptLst>
  <dgm:cxnLst>
    <dgm:cxn modelId="{7B76514A-35E7-4DEC-8140-980F4C0159E1}" type="presOf" srcId="{048AA6F9-9EA1-450E-B959-2B8169217B9E}" destId="{7484D0C8-52A8-41A3-85A7-644518587491}" srcOrd="0" destOrd="0" presId="urn:microsoft.com/office/officeart/2008/layout/AlternatingHexagons"/>
    <dgm:cxn modelId="{3CFC35E8-1E66-4B6E-B21B-819429B5EB11}" type="presOf" srcId="{9C7BA77C-4994-453C-BA81-774A012C4923}" destId="{F60386F1-9F0A-44B3-BC52-7608EC3D3E78}" srcOrd="0" destOrd="0" presId="urn:microsoft.com/office/officeart/2008/layout/AlternatingHexagons"/>
    <dgm:cxn modelId="{61BEC97F-9687-4962-B270-BCA911D99923}" srcId="{BFD74ED5-159E-4B11-9A5F-68717BC77EA9}" destId="{048AA6F9-9EA1-450E-B959-2B8169217B9E}" srcOrd="2" destOrd="0" parTransId="{8FD282A4-3095-49E4-A4EC-A8AF5A79CC38}" sibTransId="{9DBF1FB4-EFFA-4200-9118-73FB0DCFD250}"/>
    <dgm:cxn modelId="{C1F53783-7634-42ED-B295-BBFE9C4E8C3E}" type="presOf" srcId="{E7390C0A-4B65-4F83-AB95-C1397B3C29A3}" destId="{0F519661-792C-4A0A-93E4-55D2BDFDA726}" srcOrd="0" destOrd="0" presId="urn:microsoft.com/office/officeart/2008/layout/AlternatingHexagons"/>
    <dgm:cxn modelId="{0D7B98C0-7DA2-4E66-AC65-4F5AE3C216F2}" type="presOf" srcId="{BFD74ED5-159E-4B11-9A5F-68717BC77EA9}" destId="{3B4CD767-AF4B-48AB-A554-B326D1699813}" srcOrd="0" destOrd="0" presId="urn:microsoft.com/office/officeart/2008/layout/AlternatingHexagons"/>
    <dgm:cxn modelId="{DD8F36D0-9658-4AEE-AEEC-774CA30C9D28}" srcId="{BFD74ED5-159E-4B11-9A5F-68717BC77EA9}" destId="{9C7BA77C-4994-453C-BA81-774A012C4923}" srcOrd="1" destOrd="0" parTransId="{8CC638D0-03A2-44DF-8271-CC936B1688DF}" sibTransId="{AE0E6572-DB3B-483E-BAFD-7AF1484FA654}"/>
    <dgm:cxn modelId="{55274F11-A9A7-4F56-BC10-D8720F1F8047}" type="presOf" srcId="{AE0E6572-DB3B-483E-BAFD-7AF1484FA654}" destId="{9263580B-9D67-4196-A2C5-ADDB4F9EAD73}" srcOrd="0" destOrd="0" presId="urn:microsoft.com/office/officeart/2008/layout/AlternatingHexagons"/>
    <dgm:cxn modelId="{268FE80E-C511-4A06-A0DC-EF1A87C1F3F0}" type="presOf" srcId="{9DBF1FB4-EFFA-4200-9118-73FB0DCFD250}" destId="{FA1A5842-1C9E-4373-A5C1-521AA259026F}" srcOrd="0" destOrd="0" presId="urn:microsoft.com/office/officeart/2008/layout/AlternatingHexagons"/>
    <dgm:cxn modelId="{861F1CDF-B71A-406A-8501-3CD3BE4DF5ED}" srcId="{BFD74ED5-159E-4B11-9A5F-68717BC77EA9}" destId="{E7390C0A-4B65-4F83-AB95-C1397B3C29A3}" srcOrd="0" destOrd="0" parTransId="{EF0BC97F-1700-47AD-BD99-87EB9BAD7302}" sibTransId="{7566EB1F-6B3A-4C5B-B1F4-00198A803959}"/>
    <dgm:cxn modelId="{04D594F7-18BC-4903-9C64-470218555DA8}" type="presOf" srcId="{7566EB1F-6B3A-4C5B-B1F4-00198A803959}" destId="{B903C507-9252-4F23-94E4-815687B70664}" srcOrd="0" destOrd="0" presId="urn:microsoft.com/office/officeart/2008/layout/AlternatingHexagons"/>
    <dgm:cxn modelId="{5F1E3EB8-BFD9-4DAA-976E-45B16A8971A9}" type="presParOf" srcId="{3B4CD767-AF4B-48AB-A554-B326D1699813}" destId="{BD26E66B-474F-4637-9DD7-64C9157C7582}" srcOrd="0" destOrd="0" presId="urn:microsoft.com/office/officeart/2008/layout/AlternatingHexagons"/>
    <dgm:cxn modelId="{E89F5DDD-D6C2-4A18-BB8F-F3706C1792E2}" type="presParOf" srcId="{BD26E66B-474F-4637-9DD7-64C9157C7582}" destId="{0F519661-792C-4A0A-93E4-55D2BDFDA726}" srcOrd="0" destOrd="0" presId="urn:microsoft.com/office/officeart/2008/layout/AlternatingHexagons"/>
    <dgm:cxn modelId="{62F4F1E2-F081-47B5-B1F4-304D36138EB2}" type="presParOf" srcId="{BD26E66B-474F-4637-9DD7-64C9157C7582}" destId="{BB0E76F1-93F9-4AEA-9A6A-451CB0AF0ECD}" srcOrd="1" destOrd="0" presId="urn:microsoft.com/office/officeart/2008/layout/AlternatingHexagons"/>
    <dgm:cxn modelId="{F9A74929-A885-4FA4-BB37-70E66300C370}" type="presParOf" srcId="{BD26E66B-474F-4637-9DD7-64C9157C7582}" destId="{29887DC6-EB9D-4622-B1D1-B06EB07293F3}" srcOrd="2" destOrd="0" presId="urn:microsoft.com/office/officeart/2008/layout/AlternatingHexagons"/>
    <dgm:cxn modelId="{52E11F1E-AE2E-4313-BBE3-0B333C7D3C3D}" type="presParOf" srcId="{BD26E66B-474F-4637-9DD7-64C9157C7582}" destId="{8115FF69-E629-4858-8239-16AC3B487CD4}" srcOrd="3" destOrd="0" presId="urn:microsoft.com/office/officeart/2008/layout/AlternatingHexagons"/>
    <dgm:cxn modelId="{CA464320-3727-41C0-82D6-4C025B7EAD9D}" type="presParOf" srcId="{BD26E66B-474F-4637-9DD7-64C9157C7582}" destId="{B903C507-9252-4F23-94E4-815687B70664}" srcOrd="4" destOrd="0" presId="urn:microsoft.com/office/officeart/2008/layout/AlternatingHexagons"/>
    <dgm:cxn modelId="{64E858FB-75B8-43CE-8F67-71505EA46D97}" type="presParOf" srcId="{3B4CD767-AF4B-48AB-A554-B326D1699813}" destId="{C41B6C22-3084-42F2-9D25-EAE472908E65}" srcOrd="1" destOrd="0" presId="urn:microsoft.com/office/officeart/2008/layout/AlternatingHexagons"/>
    <dgm:cxn modelId="{5520F9C0-EB13-4421-A5BB-7B26393CB41E}" type="presParOf" srcId="{3B4CD767-AF4B-48AB-A554-B326D1699813}" destId="{B62BD5DD-8CD0-4AE2-A1E7-3BEFBB1FE7C1}" srcOrd="2" destOrd="0" presId="urn:microsoft.com/office/officeart/2008/layout/AlternatingHexagons"/>
    <dgm:cxn modelId="{E1479155-0696-40AC-86C3-781ADDB1EF05}" type="presParOf" srcId="{B62BD5DD-8CD0-4AE2-A1E7-3BEFBB1FE7C1}" destId="{F60386F1-9F0A-44B3-BC52-7608EC3D3E78}" srcOrd="0" destOrd="0" presId="urn:microsoft.com/office/officeart/2008/layout/AlternatingHexagons"/>
    <dgm:cxn modelId="{0D6D804F-2E6B-47D7-9949-7B8A061A7299}" type="presParOf" srcId="{B62BD5DD-8CD0-4AE2-A1E7-3BEFBB1FE7C1}" destId="{8A9EF644-A0C1-454C-9EA6-624B5D266B48}" srcOrd="1" destOrd="0" presId="urn:microsoft.com/office/officeart/2008/layout/AlternatingHexagons"/>
    <dgm:cxn modelId="{B348D00D-18A2-4A72-91C8-92666E7221E5}" type="presParOf" srcId="{B62BD5DD-8CD0-4AE2-A1E7-3BEFBB1FE7C1}" destId="{338024A5-407B-46A1-9938-E7888ADEDA9E}" srcOrd="2" destOrd="0" presId="urn:microsoft.com/office/officeart/2008/layout/AlternatingHexagons"/>
    <dgm:cxn modelId="{9D9E6F08-3F61-416B-A9B5-33F72E9946AE}" type="presParOf" srcId="{B62BD5DD-8CD0-4AE2-A1E7-3BEFBB1FE7C1}" destId="{3AF542D8-FF50-4C9D-9833-931E0E311B25}" srcOrd="3" destOrd="0" presId="urn:microsoft.com/office/officeart/2008/layout/AlternatingHexagons"/>
    <dgm:cxn modelId="{DAFF1CE9-30E7-4A87-8E37-8410CECFAC61}" type="presParOf" srcId="{B62BD5DD-8CD0-4AE2-A1E7-3BEFBB1FE7C1}" destId="{9263580B-9D67-4196-A2C5-ADDB4F9EAD73}" srcOrd="4" destOrd="0" presId="urn:microsoft.com/office/officeart/2008/layout/AlternatingHexagons"/>
    <dgm:cxn modelId="{D10BA853-3FD1-40B5-85D2-2B2591F2264D}" type="presParOf" srcId="{3B4CD767-AF4B-48AB-A554-B326D1699813}" destId="{3C6F9A3B-0717-4256-AF61-56CCFB9715A1}" srcOrd="3" destOrd="0" presId="urn:microsoft.com/office/officeart/2008/layout/AlternatingHexagons"/>
    <dgm:cxn modelId="{89374604-9011-4C8B-BAD2-7AB7842630F4}" type="presParOf" srcId="{3B4CD767-AF4B-48AB-A554-B326D1699813}" destId="{9FD6F5BD-26F0-49BB-9483-5AFF1230053D}" srcOrd="4" destOrd="0" presId="urn:microsoft.com/office/officeart/2008/layout/AlternatingHexagons"/>
    <dgm:cxn modelId="{C742AB71-CDFE-403D-A103-1E2EB7CAA824}" type="presParOf" srcId="{9FD6F5BD-26F0-49BB-9483-5AFF1230053D}" destId="{7484D0C8-52A8-41A3-85A7-644518587491}" srcOrd="0" destOrd="0" presId="urn:microsoft.com/office/officeart/2008/layout/AlternatingHexagons"/>
    <dgm:cxn modelId="{A8F1560F-A3AA-4A99-B916-B077A56EA32E}" type="presParOf" srcId="{9FD6F5BD-26F0-49BB-9483-5AFF1230053D}" destId="{529A3118-5638-4588-86DB-2B8B4924F320}" srcOrd="1" destOrd="0" presId="urn:microsoft.com/office/officeart/2008/layout/AlternatingHexagons"/>
    <dgm:cxn modelId="{CC1BF579-6AEC-4E23-B409-0E2B9AF0E2CD}" type="presParOf" srcId="{9FD6F5BD-26F0-49BB-9483-5AFF1230053D}" destId="{8EA9D50A-B165-4085-97AC-559F8E3C803D}" srcOrd="2" destOrd="0" presId="urn:microsoft.com/office/officeart/2008/layout/AlternatingHexagons"/>
    <dgm:cxn modelId="{587048EA-7DF8-4529-ADE4-BE02169A331A}" type="presParOf" srcId="{9FD6F5BD-26F0-49BB-9483-5AFF1230053D}" destId="{6CFF15C3-D35F-43C1-811F-AD229ADD2286}" srcOrd="3" destOrd="0" presId="urn:microsoft.com/office/officeart/2008/layout/AlternatingHexagons"/>
    <dgm:cxn modelId="{27D19818-CE92-4E91-B4D5-BDC6A6E2A4EB}" type="presParOf" srcId="{9FD6F5BD-26F0-49BB-9483-5AFF1230053D}" destId="{FA1A5842-1C9E-4373-A5C1-521AA259026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B3CD5-027A-4C63-92E8-7B1B3BD83CD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2FFA9-5E72-4085-8BD8-B73227897D22}">
      <dgm:prSet phldrT="[Текст]"/>
      <dgm:spPr/>
      <dgm:t>
        <a:bodyPr/>
        <a:lstStyle/>
        <a:p>
          <a:endParaRPr lang="ru-RU" dirty="0"/>
        </a:p>
      </dgm:t>
    </dgm:pt>
    <dgm:pt modelId="{E6EDDD6B-0DA3-414F-B3FE-F8C362A9E4FC}" type="sibTrans" cxnId="{4B82B4BC-8FEC-4086-B120-06BBA784F80D}">
      <dgm:prSet/>
      <dgm:spPr/>
      <dgm:t>
        <a:bodyPr/>
        <a:lstStyle/>
        <a:p>
          <a:endParaRPr lang="ru-RU"/>
        </a:p>
      </dgm:t>
    </dgm:pt>
    <dgm:pt modelId="{84106BBC-7C21-4532-B8BD-C235425B1067}" type="parTrans" cxnId="{4B82B4BC-8FEC-4086-B120-06BBA784F80D}">
      <dgm:prSet/>
      <dgm:spPr/>
      <dgm:t>
        <a:bodyPr/>
        <a:lstStyle/>
        <a:p>
          <a:endParaRPr lang="ru-RU"/>
        </a:p>
      </dgm:t>
    </dgm:pt>
    <dgm:pt modelId="{87B16FAB-CA7B-4E87-A760-D7C981BEF89C}">
      <dgm:prSet phldrT="[Текст]"/>
      <dgm:spPr/>
      <dgm:t>
        <a:bodyPr/>
        <a:lstStyle/>
        <a:p>
          <a:endParaRPr lang="ru-RU" dirty="0"/>
        </a:p>
      </dgm:t>
    </dgm:pt>
    <dgm:pt modelId="{997E7421-11AC-444B-BE68-E09364216A2B}" type="sibTrans" cxnId="{6DD2A177-920A-4968-87F1-4B61B335A01D}">
      <dgm:prSet/>
      <dgm:spPr/>
      <dgm:t>
        <a:bodyPr/>
        <a:lstStyle/>
        <a:p>
          <a:endParaRPr lang="ru-RU"/>
        </a:p>
      </dgm:t>
    </dgm:pt>
    <dgm:pt modelId="{AF406AF5-97CC-44DB-8B71-D3EC84C30BD9}" type="parTrans" cxnId="{6DD2A177-920A-4968-87F1-4B61B335A01D}">
      <dgm:prSet/>
      <dgm:spPr/>
      <dgm:t>
        <a:bodyPr/>
        <a:lstStyle/>
        <a:p>
          <a:endParaRPr lang="ru-RU"/>
        </a:p>
      </dgm:t>
    </dgm:pt>
    <dgm:pt modelId="{55BE7B8D-2ED6-464C-A179-A208A1C353E8}">
      <dgm:prSet/>
      <dgm:spPr/>
      <dgm:t>
        <a:bodyPr/>
        <a:lstStyle/>
        <a:p>
          <a:endParaRPr lang="ru-RU"/>
        </a:p>
      </dgm:t>
    </dgm:pt>
    <dgm:pt modelId="{45067A74-7E42-459D-88F4-91AEEFCA7AF2}" type="sibTrans" cxnId="{B1B5A0FC-4CDC-4C49-B8D5-069CBBAC1C80}">
      <dgm:prSet/>
      <dgm:spPr/>
      <dgm:t>
        <a:bodyPr/>
        <a:lstStyle/>
        <a:p>
          <a:endParaRPr lang="ru-RU"/>
        </a:p>
      </dgm:t>
    </dgm:pt>
    <dgm:pt modelId="{C300053F-BD01-4478-93A7-2D83FA2B2037}" type="parTrans" cxnId="{B1B5A0FC-4CDC-4C49-B8D5-069CBBAC1C80}">
      <dgm:prSet/>
      <dgm:spPr/>
      <dgm:t>
        <a:bodyPr/>
        <a:lstStyle/>
        <a:p>
          <a:endParaRPr lang="ru-RU"/>
        </a:p>
      </dgm:t>
    </dgm:pt>
    <dgm:pt modelId="{EA4D3457-1A07-4B99-80E9-EFF0B90114B4}">
      <dgm:prSet phldrT="[Текст]"/>
      <dgm:spPr/>
      <dgm:t>
        <a:bodyPr/>
        <a:lstStyle/>
        <a:p>
          <a:endParaRPr lang="ru-RU" dirty="0"/>
        </a:p>
      </dgm:t>
    </dgm:pt>
    <dgm:pt modelId="{D3ABFE66-E718-4B70-9B12-2E08B49347EE}" type="sibTrans" cxnId="{041C0095-11EA-4BA0-853B-289734A46336}">
      <dgm:prSet/>
      <dgm:spPr/>
      <dgm:t>
        <a:bodyPr/>
        <a:lstStyle/>
        <a:p>
          <a:endParaRPr lang="ru-RU"/>
        </a:p>
      </dgm:t>
    </dgm:pt>
    <dgm:pt modelId="{93451411-84C9-4A30-90FE-DC2A952909DB}" type="parTrans" cxnId="{041C0095-11EA-4BA0-853B-289734A46336}">
      <dgm:prSet/>
      <dgm:spPr/>
      <dgm:t>
        <a:bodyPr/>
        <a:lstStyle/>
        <a:p>
          <a:endParaRPr lang="ru-RU"/>
        </a:p>
      </dgm:t>
    </dgm:pt>
    <dgm:pt modelId="{7C92C581-ECCD-415F-B099-3AA600F477DD}" type="pres">
      <dgm:prSet presAssocID="{200B3CD5-027A-4C63-92E8-7B1B3BD83C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BD263-C4D1-4186-B90C-B3E8AD30ED8F}" type="pres">
      <dgm:prSet presAssocID="{93D2FFA9-5E72-4085-8BD8-B73227897D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24CF1-16C6-4B5D-A2C1-2C9BE17149F0}" type="pres">
      <dgm:prSet presAssocID="{E6EDDD6B-0DA3-414F-B3FE-F8C362A9E4FC}" presName="sibTrans" presStyleCnt="0"/>
      <dgm:spPr/>
    </dgm:pt>
    <dgm:pt modelId="{D9D9E269-74B9-4ABA-9262-6A5F3F702A19}" type="pres">
      <dgm:prSet presAssocID="{87B16FAB-CA7B-4E87-A760-D7C981BEF89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08D1-7D27-4DD3-B91C-0312416673C6}" type="pres">
      <dgm:prSet presAssocID="{997E7421-11AC-444B-BE68-E09364216A2B}" presName="sibTrans" presStyleCnt="0"/>
      <dgm:spPr/>
    </dgm:pt>
    <dgm:pt modelId="{12FAB147-FA76-4C4B-90B8-089A4F7255BC}" type="pres">
      <dgm:prSet presAssocID="{EA4D3457-1A07-4B99-80E9-EFF0B90114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051A5-3B3D-4922-BBE1-248F54750B59}" type="pres">
      <dgm:prSet presAssocID="{D3ABFE66-E718-4B70-9B12-2E08B49347EE}" presName="sibTrans" presStyleCnt="0"/>
      <dgm:spPr/>
    </dgm:pt>
    <dgm:pt modelId="{14FBE4FA-1ACB-4236-A86B-C7F6EE980BC8}" type="pres">
      <dgm:prSet presAssocID="{55BE7B8D-2ED6-464C-A179-A208A1C353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014ED-7194-45B9-9AD4-A6AA743D6DEA}" type="presOf" srcId="{55BE7B8D-2ED6-464C-A179-A208A1C353E8}" destId="{14FBE4FA-1ACB-4236-A86B-C7F6EE980BC8}" srcOrd="0" destOrd="0" presId="urn:microsoft.com/office/officeart/2005/8/layout/hList6"/>
    <dgm:cxn modelId="{041C0095-11EA-4BA0-853B-289734A46336}" srcId="{200B3CD5-027A-4C63-92E8-7B1B3BD83CDC}" destId="{EA4D3457-1A07-4B99-80E9-EFF0B90114B4}" srcOrd="2" destOrd="0" parTransId="{93451411-84C9-4A30-90FE-DC2A952909DB}" sibTransId="{D3ABFE66-E718-4B70-9B12-2E08B49347EE}"/>
    <dgm:cxn modelId="{0F0CEC93-C815-492B-B1AA-1282BD8D1653}" type="presOf" srcId="{87B16FAB-CA7B-4E87-A760-D7C981BEF89C}" destId="{D9D9E269-74B9-4ABA-9262-6A5F3F702A19}" srcOrd="0" destOrd="0" presId="urn:microsoft.com/office/officeart/2005/8/layout/hList6"/>
    <dgm:cxn modelId="{B1B5A0FC-4CDC-4C49-B8D5-069CBBAC1C80}" srcId="{200B3CD5-027A-4C63-92E8-7B1B3BD83CDC}" destId="{55BE7B8D-2ED6-464C-A179-A208A1C353E8}" srcOrd="3" destOrd="0" parTransId="{C300053F-BD01-4478-93A7-2D83FA2B2037}" sibTransId="{45067A74-7E42-459D-88F4-91AEEFCA7AF2}"/>
    <dgm:cxn modelId="{4B82B4BC-8FEC-4086-B120-06BBA784F80D}" srcId="{200B3CD5-027A-4C63-92E8-7B1B3BD83CDC}" destId="{93D2FFA9-5E72-4085-8BD8-B73227897D22}" srcOrd="0" destOrd="0" parTransId="{84106BBC-7C21-4532-B8BD-C235425B1067}" sibTransId="{E6EDDD6B-0DA3-414F-B3FE-F8C362A9E4FC}"/>
    <dgm:cxn modelId="{6DD2A177-920A-4968-87F1-4B61B335A01D}" srcId="{200B3CD5-027A-4C63-92E8-7B1B3BD83CDC}" destId="{87B16FAB-CA7B-4E87-A760-D7C981BEF89C}" srcOrd="1" destOrd="0" parTransId="{AF406AF5-97CC-44DB-8B71-D3EC84C30BD9}" sibTransId="{997E7421-11AC-444B-BE68-E09364216A2B}"/>
    <dgm:cxn modelId="{31C454DC-592D-4A14-9092-FF1C2519E0C4}" type="presOf" srcId="{93D2FFA9-5E72-4085-8BD8-B73227897D22}" destId="{53ABD263-C4D1-4186-B90C-B3E8AD30ED8F}" srcOrd="0" destOrd="0" presId="urn:microsoft.com/office/officeart/2005/8/layout/hList6"/>
    <dgm:cxn modelId="{DF685471-2539-4610-91C8-5920B787AEF4}" type="presOf" srcId="{EA4D3457-1A07-4B99-80E9-EFF0B90114B4}" destId="{12FAB147-FA76-4C4B-90B8-089A4F7255BC}" srcOrd="0" destOrd="0" presId="urn:microsoft.com/office/officeart/2005/8/layout/hList6"/>
    <dgm:cxn modelId="{BE103BD2-9C91-4669-BE39-D288D2AA184F}" type="presOf" srcId="{200B3CD5-027A-4C63-92E8-7B1B3BD83CDC}" destId="{7C92C581-ECCD-415F-B099-3AA600F477DD}" srcOrd="0" destOrd="0" presId="urn:microsoft.com/office/officeart/2005/8/layout/hList6"/>
    <dgm:cxn modelId="{41E394D1-6D8F-4973-A261-85425830CFE2}" type="presParOf" srcId="{7C92C581-ECCD-415F-B099-3AA600F477DD}" destId="{53ABD263-C4D1-4186-B90C-B3E8AD30ED8F}" srcOrd="0" destOrd="0" presId="urn:microsoft.com/office/officeart/2005/8/layout/hList6"/>
    <dgm:cxn modelId="{8E244824-98F6-47C9-8098-6A1BF401597D}" type="presParOf" srcId="{7C92C581-ECCD-415F-B099-3AA600F477DD}" destId="{C3924CF1-16C6-4B5D-A2C1-2C9BE17149F0}" srcOrd="1" destOrd="0" presId="urn:microsoft.com/office/officeart/2005/8/layout/hList6"/>
    <dgm:cxn modelId="{2DBF7C7C-345F-4C54-9434-D0ABD1E37AD7}" type="presParOf" srcId="{7C92C581-ECCD-415F-B099-3AA600F477DD}" destId="{D9D9E269-74B9-4ABA-9262-6A5F3F702A19}" srcOrd="2" destOrd="0" presId="urn:microsoft.com/office/officeart/2005/8/layout/hList6"/>
    <dgm:cxn modelId="{A0310BE9-CED1-4E9F-B73B-94C1D5A5C71F}" type="presParOf" srcId="{7C92C581-ECCD-415F-B099-3AA600F477DD}" destId="{5D5B08D1-7D27-4DD3-B91C-0312416673C6}" srcOrd="3" destOrd="0" presId="urn:microsoft.com/office/officeart/2005/8/layout/hList6"/>
    <dgm:cxn modelId="{801ABDB6-6E2A-47CF-A7EC-4122518FD219}" type="presParOf" srcId="{7C92C581-ECCD-415F-B099-3AA600F477DD}" destId="{12FAB147-FA76-4C4B-90B8-089A4F7255BC}" srcOrd="4" destOrd="0" presId="urn:microsoft.com/office/officeart/2005/8/layout/hList6"/>
    <dgm:cxn modelId="{624F995A-51B4-418B-AD36-FF233F7F99DA}" type="presParOf" srcId="{7C92C581-ECCD-415F-B099-3AA600F477DD}" destId="{7E6051A5-3B3D-4922-BBE1-248F54750B59}" srcOrd="5" destOrd="0" presId="urn:microsoft.com/office/officeart/2005/8/layout/hList6"/>
    <dgm:cxn modelId="{B4FCF32B-CB33-494A-AAAB-065BF3763FAA}" type="presParOf" srcId="{7C92C581-ECCD-415F-B099-3AA600F477DD}" destId="{14FBE4FA-1ACB-4236-A86B-C7F6EE980B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19661-792C-4A0A-93E4-55D2BDFDA726}">
      <dsp:nvSpPr>
        <dsp:cNvPr id="0" name=""/>
        <dsp:cNvSpPr/>
      </dsp:nvSpPr>
      <dsp:spPr>
        <a:xfrm rot="5400000">
          <a:off x="1447427" y="116182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Субъект</a:t>
          </a:r>
        </a:p>
      </dsp:txBody>
      <dsp:txXfrm rot="-5400000">
        <a:off x="1636112" y="201631"/>
        <a:ext cx="563352" cy="647530"/>
      </dsp:txXfrm>
    </dsp:sp>
    <dsp:sp modelId="{BB0E76F1-93F9-4AEA-9A6A-451CB0AF0ECD}">
      <dsp:nvSpPr>
        <dsp:cNvPr id="0" name=""/>
        <dsp:cNvSpPr/>
      </dsp:nvSpPr>
      <dsp:spPr>
        <a:xfrm>
          <a:off x="2336754" y="217347"/>
          <a:ext cx="1049846" cy="56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3C507-9252-4F23-94E4-815687B70664}">
      <dsp:nvSpPr>
        <dsp:cNvPr id="0" name=""/>
        <dsp:cNvSpPr/>
      </dsp:nvSpPr>
      <dsp:spPr>
        <a:xfrm rot="5400000">
          <a:off x="-61146" y="858044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Должник</a:t>
          </a:r>
        </a:p>
      </dsp:txBody>
      <dsp:txXfrm rot="-5400000">
        <a:off x="127539" y="943493"/>
        <a:ext cx="563352" cy="647530"/>
      </dsp:txXfrm>
    </dsp:sp>
    <dsp:sp modelId="{F60386F1-9F0A-44B3-BC52-7608EC3D3E78}">
      <dsp:nvSpPr>
        <dsp:cNvPr id="0" name=""/>
        <dsp:cNvSpPr/>
      </dsp:nvSpPr>
      <dsp:spPr>
        <a:xfrm rot="5400000">
          <a:off x="554596" y="1636285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Ущерб</a:t>
          </a:r>
        </a:p>
      </dsp:txBody>
      <dsp:txXfrm rot="-5400000">
        <a:off x="743281" y="1721734"/>
        <a:ext cx="563352" cy="647530"/>
      </dsp:txXfrm>
    </dsp:sp>
    <dsp:sp modelId="{8A9EF644-A0C1-454C-9EA6-624B5D266B48}">
      <dsp:nvSpPr>
        <dsp:cNvPr id="0" name=""/>
        <dsp:cNvSpPr/>
      </dsp:nvSpPr>
      <dsp:spPr>
        <a:xfrm>
          <a:off x="0" y="1015832"/>
          <a:ext cx="1015980" cy="56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80B-9D67-4196-A2C5-ADDB4F9EAD73}">
      <dsp:nvSpPr>
        <dsp:cNvPr id="0" name=""/>
        <dsp:cNvSpPr/>
      </dsp:nvSpPr>
      <dsp:spPr>
        <a:xfrm rot="5400000">
          <a:off x="1872601" y="888834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Неправомерные действия по выводу денежных средств</a:t>
          </a:r>
        </a:p>
      </dsp:txBody>
      <dsp:txXfrm rot="-5400000">
        <a:off x="2061286" y="974283"/>
        <a:ext cx="563352" cy="647530"/>
      </dsp:txXfrm>
    </dsp:sp>
    <dsp:sp modelId="{7484D0C8-52A8-41A3-85A7-644518587491}">
      <dsp:nvSpPr>
        <dsp:cNvPr id="0" name=""/>
        <dsp:cNvSpPr/>
      </dsp:nvSpPr>
      <dsp:spPr>
        <a:xfrm rot="5400000">
          <a:off x="996137" y="858044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Вина</a:t>
          </a:r>
        </a:p>
      </dsp:txBody>
      <dsp:txXfrm rot="-5400000">
        <a:off x="1184822" y="943493"/>
        <a:ext cx="563352" cy="647530"/>
      </dsp:txXfrm>
    </dsp:sp>
    <dsp:sp modelId="{529A3118-5638-4588-86DB-2B8B4924F320}">
      <dsp:nvSpPr>
        <dsp:cNvPr id="0" name=""/>
        <dsp:cNvSpPr/>
      </dsp:nvSpPr>
      <dsp:spPr>
        <a:xfrm>
          <a:off x="2336754" y="1814317"/>
          <a:ext cx="1049846" cy="56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A5842-1C9E-4373-A5C1-521AA259026F}">
      <dsp:nvSpPr>
        <dsp:cNvPr id="0" name=""/>
        <dsp:cNvSpPr/>
      </dsp:nvSpPr>
      <dsp:spPr>
        <a:xfrm rot="5400000">
          <a:off x="1407659" y="1636285"/>
          <a:ext cx="940722" cy="818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/>
            <a:t>Причинно-следственная связь</a:t>
          </a:r>
        </a:p>
      </dsp:txBody>
      <dsp:txXfrm rot="-5400000">
        <a:off x="1596344" y="1721734"/>
        <a:ext cx="563352" cy="647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BD263-C4D1-4186-B90C-B3E8AD30ED8F}">
      <dsp:nvSpPr>
        <dsp:cNvPr id="0" name=""/>
        <dsp:cNvSpPr/>
      </dsp:nvSpPr>
      <dsp:spPr>
        <a:xfrm rot="16200000">
          <a:off x="-924869" y="925329"/>
          <a:ext cx="2302231" cy="4515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461" y="460445"/>
        <a:ext cx="451571" cy="1381339"/>
      </dsp:txXfrm>
    </dsp:sp>
    <dsp:sp modelId="{D9D9E269-74B9-4ABA-9262-6A5F3F702A19}">
      <dsp:nvSpPr>
        <dsp:cNvPr id="0" name=""/>
        <dsp:cNvSpPr/>
      </dsp:nvSpPr>
      <dsp:spPr>
        <a:xfrm rot="16200000">
          <a:off x="-439429" y="925329"/>
          <a:ext cx="2302231" cy="4515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485901" y="460445"/>
        <a:ext cx="451571" cy="1381339"/>
      </dsp:txXfrm>
    </dsp:sp>
    <dsp:sp modelId="{12FAB147-FA76-4C4B-90B8-089A4F7255BC}">
      <dsp:nvSpPr>
        <dsp:cNvPr id="0" name=""/>
        <dsp:cNvSpPr/>
      </dsp:nvSpPr>
      <dsp:spPr>
        <a:xfrm rot="16200000">
          <a:off x="46009" y="925329"/>
          <a:ext cx="2302231" cy="4515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971339" y="460445"/>
        <a:ext cx="451571" cy="1381339"/>
      </dsp:txXfrm>
    </dsp:sp>
    <dsp:sp modelId="{14FBE4FA-1ACB-4236-A86B-C7F6EE980BC8}">
      <dsp:nvSpPr>
        <dsp:cNvPr id="0" name=""/>
        <dsp:cNvSpPr/>
      </dsp:nvSpPr>
      <dsp:spPr>
        <a:xfrm rot="16200000">
          <a:off x="531449" y="925329"/>
          <a:ext cx="2302231" cy="45157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5400000">
        <a:off x="1456779" y="460445"/>
        <a:ext cx="451571" cy="1381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6"/>
            <a:ext cx="2900256" cy="493395"/>
          </a:xfrm>
          <a:prstGeom prst="rect">
            <a:avLst/>
          </a:prstGeom>
        </p:spPr>
        <p:txBody>
          <a:bodyPr vert="horz" lIns="90205" tIns="45103" rIns="90205" bIns="451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1108" y="16"/>
            <a:ext cx="2900256" cy="493395"/>
          </a:xfrm>
          <a:prstGeom prst="rect">
            <a:avLst/>
          </a:prstGeom>
        </p:spPr>
        <p:txBody>
          <a:bodyPr vert="horz" lIns="90205" tIns="45103" rIns="90205" bIns="45103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14.06.2019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" y="741363"/>
            <a:ext cx="62230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05" tIns="45103" rIns="90205" bIns="451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290" y="4687276"/>
            <a:ext cx="5354320" cy="4440555"/>
          </a:xfrm>
          <a:prstGeom prst="rect">
            <a:avLst/>
          </a:prstGeom>
        </p:spPr>
        <p:txBody>
          <a:bodyPr vert="horz" lIns="90205" tIns="45103" rIns="90205" bIns="451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372812"/>
            <a:ext cx="2900256" cy="493395"/>
          </a:xfrm>
          <a:prstGeom prst="rect">
            <a:avLst/>
          </a:prstGeom>
        </p:spPr>
        <p:txBody>
          <a:bodyPr vert="horz" lIns="90205" tIns="45103" rIns="90205" bIns="451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1108" y="9372812"/>
            <a:ext cx="2900256" cy="493395"/>
          </a:xfrm>
          <a:prstGeom prst="rect">
            <a:avLst/>
          </a:prstGeom>
        </p:spPr>
        <p:txBody>
          <a:bodyPr vert="horz" lIns="90205" tIns="45103" rIns="90205" bIns="45103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00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0021" algn="l" defTabSz="7000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00025" algn="l" defTabSz="7000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50042" algn="l" defTabSz="7000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00061" algn="l" defTabSz="7000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50074" algn="l" defTabSz="7000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00097" algn="l" defTabSz="7000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450116" algn="l" defTabSz="7000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800124" algn="l" defTabSz="7000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4950" y="741363"/>
            <a:ext cx="6223000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2836" indent="-28186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27440" indent="-22548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78417" indent="-22548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29391" indent="-22548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80367" indent="-225488" defTabSz="10272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31343" indent="-225488" defTabSz="10272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382320" indent="-225488" defTabSz="10272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33295" indent="-225488" defTabSz="10272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2722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2722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9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66675" y="796925"/>
            <a:ext cx="6677025" cy="3975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0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3" y="738188"/>
            <a:ext cx="6188075" cy="3683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8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3" y="738188"/>
            <a:ext cx="6188075" cy="3683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83" y="1080"/>
            <a:ext cx="8639480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48057" y="2522860"/>
            <a:ext cx="7344649" cy="1102519"/>
          </a:xfrm>
        </p:spPr>
        <p:txBody>
          <a:bodyPr>
            <a:normAutofit/>
          </a:bodyPr>
          <a:lstStyle>
            <a:lvl1pPr>
              <a:defRPr sz="49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96116" y="3649618"/>
            <a:ext cx="6048534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4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0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650" y="3600453"/>
            <a:ext cx="518445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3650" y="459581"/>
            <a:ext cx="5184458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40007" indent="0">
              <a:buNone/>
              <a:defRPr sz="2800"/>
            </a:lvl2pPr>
            <a:lvl3pPr marL="880005" indent="0">
              <a:buNone/>
              <a:defRPr sz="2300"/>
            </a:lvl3pPr>
            <a:lvl4pPr marL="1320007" indent="0">
              <a:buNone/>
              <a:defRPr sz="2000"/>
            </a:lvl4pPr>
            <a:lvl5pPr marL="1760015" indent="0">
              <a:buNone/>
              <a:defRPr sz="2000"/>
            </a:lvl5pPr>
            <a:lvl6pPr marL="2200025" indent="0">
              <a:buNone/>
              <a:defRPr sz="2000"/>
            </a:lvl6pPr>
            <a:lvl7pPr marL="2640026" indent="0">
              <a:buNone/>
              <a:defRPr sz="2000"/>
            </a:lvl7pPr>
            <a:lvl8pPr marL="3080037" indent="0">
              <a:buNone/>
              <a:defRPr sz="2000"/>
            </a:lvl8pPr>
            <a:lvl9pPr marL="3520035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3650" y="4025504"/>
            <a:ext cx="5184458" cy="603647"/>
          </a:xfrm>
        </p:spPr>
        <p:txBody>
          <a:bodyPr/>
          <a:lstStyle>
            <a:lvl1pPr marL="0" indent="0">
              <a:buNone/>
              <a:defRPr sz="1400"/>
            </a:lvl1pPr>
            <a:lvl2pPr marL="440007" indent="0">
              <a:buNone/>
              <a:defRPr sz="1200"/>
            </a:lvl2pPr>
            <a:lvl3pPr marL="880005" indent="0">
              <a:buNone/>
              <a:defRPr sz="1000"/>
            </a:lvl3pPr>
            <a:lvl4pPr marL="1320007" indent="0">
              <a:buNone/>
              <a:defRPr sz="900"/>
            </a:lvl4pPr>
            <a:lvl5pPr marL="1760015" indent="0">
              <a:buNone/>
              <a:defRPr sz="900"/>
            </a:lvl5pPr>
            <a:lvl6pPr marL="2200025" indent="0">
              <a:buNone/>
              <a:defRPr sz="900"/>
            </a:lvl6pPr>
            <a:lvl7pPr marL="2640026" indent="0">
              <a:buNone/>
              <a:defRPr sz="900"/>
            </a:lvl7pPr>
            <a:lvl8pPr marL="3080037" indent="0">
              <a:buNone/>
              <a:defRPr sz="900"/>
            </a:lvl8pPr>
            <a:lvl9pPr marL="35200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6701" y="227409"/>
            <a:ext cx="2272701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5544" y="227409"/>
            <a:ext cx="6677089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8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15" y="1445"/>
            <a:ext cx="8639481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7547" y="1205163"/>
            <a:ext cx="6917797" cy="3621940"/>
          </a:xfrm>
        </p:spPr>
        <p:txBody>
          <a:bodyPr/>
          <a:lstStyle>
            <a:lvl1pPr marL="306682" indent="0">
              <a:buFontTx/>
              <a:buNone/>
              <a:defRPr b="1">
                <a:latin typeface="+mj-lt"/>
              </a:defRPr>
            </a:lvl1pPr>
            <a:lvl2pPr marL="304035" indent="2714">
              <a:defRPr>
                <a:latin typeface="+mj-lt"/>
              </a:defRPr>
            </a:lvl2pPr>
            <a:lvl3pPr marL="530384" indent="-219650">
              <a:tabLst/>
              <a:defRPr>
                <a:latin typeface="+mj-lt"/>
              </a:defRPr>
            </a:lvl3pPr>
            <a:lvl4pPr marL="0" indent="304035">
              <a:lnSpc>
                <a:spcPts val="1537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7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600474" y="3845311"/>
            <a:ext cx="872787" cy="282640"/>
          </a:xfrm>
          <a:prstGeom prst="rect">
            <a:avLst/>
          </a:prstGeom>
          <a:noFill/>
        </p:spPr>
        <p:txBody>
          <a:bodyPr wrap="square" lIns="77143" tIns="38569" rIns="77143" bIns="38569" rtlCol="0">
            <a:noAutofit/>
          </a:bodyPr>
          <a:lstStyle/>
          <a:p>
            <a:endParaRPr lang="ru-RU" sz="18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77363" y="375858"/>
            <a:ext cx="6933392" cy="829352"/>
          </a:xfrm>
        </p:spPr>
        <p:txBody>
          <a:bodyPr/>
          <a:lstStyle>
            <a:lvl1pPr marL="0" marR="0" indent="0" defTabSz="8800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00"/>
            </a:lvl1pPr>
          </a:lstStyle>
          <a:p>
            <a:pPr marL="0" marR="0" lvl="0" indent="0" defTabSz="8800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2" y="358"/>
            <a:ext cx="8639481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7547" y="1205163"/>
            <a:ext cx="6917797" cy="3621940"/>
          </a:xfrm>
        </p:spPr>
        <p:txBody>
          <a:bodyPr/>
          <a:lstStyle>
            <a:lvl1pPr marL="306682" indent="0">
              <a:buFontTx/>
              <a:buNone/>
              <a:defRPr b="1">
                <a:latin typeface="+mj-lt"/>
              </a:defRPr>
            </a:lvl1pPr>
            <a:lvl2pPr marL="306682" indent="0">
              <a:defRPr>
                <a:latin typeface="+mj-lt"/>
              </a:defRPr>
            </a:lvl2pPr>
            <a:lvl3pPr marL="530384" indent="-219650">
              <a:defRPr>
                <a:latin typeface="+mj-lt"/>
              </a:defRPr>
            </a:lvl3pPr>
            <a:lvl4pPr marL="0" indent="304035">
              <a:defRPr>
                <a:latin typeface="+mj-lt"/>
              </a:defRPr>
            </a:lvl4pPr>
            <a:lvl5pPr marL="121077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776693" y="375858"/>
            <a:ext cx="6934062" cy="829352"/>
          </a:xfrm>
        </p:spPr>
        <p:txBody>
          <a:bodyPr/>
          <a:lstStyle>
            <a:lvl1pPr marL="0" marR="0" indent="0" defTabSz="8800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00"/>
            </a:lvl1pPr>
          </a:lstStyle>
          <a:p>
            <a:pPr marL="0" marR="0" lvl="0" indent="0" defTabSz="8800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2" y="11"/>
            <a:ext cx="8639481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547" y="759380"/>
            <a:ext cx="6917797" cy="151847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547" y="2572292"/>
            <a:ext cx="6917797" cy="225480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00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00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0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0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0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0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20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15" y="1445"/>
            <a:ext cx="8639481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363" y="375803"/>
            <a:ext cx="69333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7362" y="1205153"/>
            <a:ext cx="3421496" cy="352184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6684" y="1205153"/>
            <a:ext cx="3444301" cy="352184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362" y="375801"/>
            <a:ext cx="7431364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592" y="1205158"/>
            <a:ext cx="3472514" cy="4260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007" indent="0">
              <a:buNone/>
              <a:defRPr sz="2000" b="1"/>
            </a:lvl2pPr>
            <a:lvl3pPr marL="880005" indent="0">
              <a:buNone/>
              <a:defRPr sz="1800" b="1"/>
            </a:lvl3pPr>
            <a:lvl4pPr marL="1320007" indent="0">
              <a:buNone/>
              <a:defRPr sz="1500" b="1"/>
            </a:lvl4pPr>
            <a:lvl5pPr marL="1760015" indent="0">
              <a:buNone/>
              <a:defRPr sz="1500" b="1"/>
            </a:lvl5pPr>
            <a:lvl6pPr marL="2200025" indent="0">
              <a:buNone/>
              <a:defRPr sz="1500" b="1"/>
            </a:lvl6pPr>
            <a:lvl7pPr marL="2640026" indent="0">
              <a:buNone/>
              <a:defRPr sz="1500" b="1"/>
            </a:lvl7pPr>
            <a:lvl8pPr marL="3080037" indent="0">
              <a:buNone/>
              <a:defRPr sz="1500" b="1"/>
            </a:lvl8pPr>
            <a:lvl9pPr marL="352003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77592" y="1631157"/>
            <a:ext cx="3472514" cy="319593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0437" y="1205158"/>
            <a:ext cx="3390370" cy="4260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007" indent="0">
              <a:buNone/>
              <a:defRPr sz="2000" b="1"/>
            </a:lvl2pPr>
            <a:lvl3pPr marL="880005" indent="0">
              <a:buNone/>
              <a:defRPr sz="1800" b="1"/>
            </a:lvl3pPr>
            <a:lvl4pPr marL="1320007" indent="0">
              <a:buNone/>
              <a:defRPr sz="1500" b="1"/>
            </a:lvl4pPr>
            <a:lvl5pPr marL="1760015" indent="0">
              <a:buNone/>
              <a:defRPr sz="1500" b="1"/>
            </a:lvl5pPr>
            <a:lvl6pPr marL="2200025" indent="0">
              <a:buNone/>
              <a:defRPr sz="1500" b="1"/>
            </a:lvl6pPr>
            <a:lvl7pPr marL="2640026" indent="0">
              <a:buNone/>
              <a:defRPr sz="1500" b="1"/>
            </a:lvl7pPr>
            <a:lvl8pPr marL="3080037" indent="0">
              <a:buNone/>
              <a:defRPr sz="1500" b="1"/>
            </a:lvl8pPr>
            <a:lvl9pPr marL="352003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20437" y="1641073"/>
            <a:ext cx="3390370" cy="318602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15" y="1445"/>
            <a:ext cx="8639481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362" y="375803"/>
            <a:ext cx="7431364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307" y="4404443"/>
            <a:ext cx="536201" cy="489830"/>
          </a:xfrm>
          <a:prstGeom prst="rect">
            <a:avLst/>
          </a:prstGeom>
        </p:spPr>
        <p:txBody>
          <a:bodyPr vert="horz" lIns="70014" tIns="35004" rIns="70014" bIns="35004" rtlCol="0" anchor="ctr">
            <a:normAutofit/>
          </a:bodyPr>
          <a:lstStyle>
            <a:lvl1pPr algn="ctr">
              <a:defRPr sz="23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83" y="204868"/>
            <a:ext cx="2842751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8298" y="204796"/>
            <a:ext cx="4830427" cy="4389834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083" y="1076326"/>
            <a:ext cx="284275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40007" indent="0">
              <a:buNone/>
              <a:defRPr sz="1200"/>
            </a:lvl2pPr>
            <a:lvl3pPr marL="880005" indent="0">
              <a:buNone/>
              <a:defRPr sz="1000"/>
            </a:lvl3pPr>
            <a:lvl4pPr marL="1320007" indent="0">
              <a:buNone/>
              <a:defRPr sz="900"/>
            </a:lvl4pPr>
            <a:lvl5pPr marL="1760015" indent="0">
              <a:buNone/>
              <a:defRPr sz="900"/>
            </a:lvl5pPr>
            <a:lvl6pPr marL="2200025" indent="0">
              <a:buNone/>
              <a:defRPr sz="900"/>
            </a:lvl6pPr>
            <a:lvl7pPr marL="2640026" indent="0">
              <a:buNone/>
              <a:defRPr sz="900"/>
            </a:lvl7pPr>
            <a:lvl8pPr marL="3080037" indent="0">
              <a:buNone/>
              <a:defRPr sz="900"/>
            </a:lvl8pPr>
            <a:lvl9pPr marL="35200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279" y="367567"/>
            <a:ext cx="6939705" cy="832711"/>
          </a:xfrm>
          <a:prstGeom prst="rect">
            <a:avLst/>
          </a:prstGeom>
        </p:spPr>
        <p:txBody>
          <a:bodyPr vert="horz" lIns="70014" tIns="35004" rIns="70014" bIns="3500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1279" y="1200152"/>
            <a:ext cx="6939705" cy="3626943"/>
          </a:xfrm>
          <a:prstGeom prst="rect">
            <a:avLst/>
          </a:prstGeom>
        </p:spPr>
        <p:txBody>
          <a:bodyPr vert="horz" lIns="70014" tIns="35004" rIns="70014" bIns="35004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2076" y="4767273"/>
            <a:ext cx="2016177" cy="273844"/>
          </a:xfrm>
          <a:prstGeom prst="rect">
            <a:avLst/>
          </a:prstGeom>
        </p:spPr>
        <p:txBody>
          <a:bodyPr vert="horz" lIns="70014" tIns="35004" rIns="70014" bIns="350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52263" y="4767273"/>
            <a:ext cx="2736242" cy="273844"/>
          </a:xfrm>
          <a:prstGeom prst="rect">
            <a:avLst/>
          </a:prstGeom>
        </p:spPr>
        <p:txBody>
          <a:bodyPr vert="horz" lIns="70014" tIns="35004" rIns="70014" bIns="350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66113" y="4531070"/>
            <a:ext cx="585606" cy="473875"/>
          </a:xfrm>
          <a:prstGeom prst="rect">
            <a:avLst/>
          </a:prstGeom>
        </p:spPr>
        <p:txBody>
          <a:bodyPr vert="horz" lIns="70014" tIns="35004" rIns="70014" bIns="35004" rtlCol="0" anchor="ctr">
            <a:normAutofit/>
          </a:bodyPr>
          <a:lstStyle>
            <a:lvl1pPr algn="ctr">
              <a:lnSpc>
                <a:spcPts val="2051"/>
              </a:lnSpc>
              <a:defRPr sz="23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880005" rtl="0" eaLnBrk="1" latinLnBrk="0" hangingPunct="1">
        <a:lnSpc>
          <a:spcPts val="4433"/>
        </a:lnSpc>
        <a:spcBef>
          <a:spcPct val="0"/>
        </a:spcBef>
        <a:buNone/>
        <a:defRPr sz="36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06682" indent="0" algn="l" defTabSz="880005" rtl="0" eaLnBrk="1" latinLnBrk="0" hangingPunct="1">
        <a:spcBef>
          <a:spcPct val="20000"/>
        </a:spcBef>
        <a:buFont typeface="+mj-lt"/>
        <a:buNone/>
        <a:defRPr sz="31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06682" indent="0" algn="l" defTabSz="880005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1376" indent="-219650" algn="l" defTabSz="880005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4035" algn="just" defTabSz="880005" rtl="0" eaLnBrk="1" latinLnBrk="0" hangingPunct="1">
        <a:lnSpc>
          <a:spcPts val="1537"/>
        </a:lnSpc>
        <a:spcBef>
          <a:spcPts val="342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10773" indent="0" algn="l" defTabSz="880005" rtl="0" eaLnBrk="1" latinLnBrk="0" hangingPunct="1">
        <a:lnSpc>
          <a:spcPts val="1537"/>
        </a:lnSpc>
        <a:spcBef>
          <a:spcPts val="342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20028" indent="-220003" algn="l" defTabSz="880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0034" indent="-220003" algn="l" defTabSz="880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0040" indent="-220003" algn="l" defTabSz="880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40049" indent="-220003" algn="l" defTabSz="880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0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0007" algn="l" defTabSz="880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0005" algn="l" defTabSz="880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0007" algn="l" defTabSz="880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015" algn="l" defTabSz="880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0025" algn="l" defTabSz="880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0026" algn="l" defTabSz="880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0037" algn="l" defTabSz="880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0035" algn="l" defTabSz="880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74" y="3551649"/>
            <a:ext cx="344406" cy="14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10" y="612898"/>
            <a:ext cx="1018265" cy="116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43654" y="122601"/>
            <a:ext cx="8377547" cy="4947280"/>
            <a:chOff x="223493" y="324598"/>
            <a:chExt cx="13033447" cy="700112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23493" y="324598"/>
              <a:ext cx="13033447" cy="7001128"/>
            </a:xfrm>
            <a:prstGeom prst="rect">
              <a:avLst/>
            </a:prstGeom>
            <a:solidFill>
              <a:schemeClr val="bg1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088" tIns="62559" rIns="125088" bIns="62559" anchor="ctr"/>
            <a:lstStyle/>
            <a:p>
              <a:pPr algn="ctr" defTabSz="850398">
                <a:defRPr/>
              </a:pP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0811915" y="5005118"/>
              <a:ext cx="914400" cy="2320608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663883" y="1419623"/>
            <a:ext cx="7603112" cy="326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89" tIns="41100" rIns="82189" bIns="4110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          УФНС </a:t>
            </a:r>
            <a:r>
              <a:rPr lang="ru-RU" altLang="ru-RU" sz="2000" b="1" dirty="0">
                <a:solidFill>
                  <a:srgbClr val="0070C0"/>
                </a:solidFill>
                <a:cs typeface="Arial" pitchFamily="34" charset="0"/>
              </a:rPr>
              <a:t>России</a:t>
            </a:r>
            <a:r>
              <a:rPr lang="ru-RU" altLang="ru-RU" sz="2000" b="1" dirty="0">
                <a:solidFill>
                  <a:srgbClr val="0070C0"/>
                </a:solidFill>
                <a:latin typeface="Arial Narrow" pitchFamily="34" charset="0"/>
              </a:rPr>
              <a:t> по Иркутской области</a:t>
            </a:r>
            <a:endParaRPr lang="ru-RU" sz="2000" b="1" dirty="0">
              <a:solidFill>
                <a:srgbClr val="0070C0"/>
              </a:solidFill>
              <a:latin typeface="Arial Narrow" pitchFamily="34" charset="0"/>
            </a:endParaRPr>
          </a:p>
          <a:p>
            <a:pPr algn="ctr" eaLnBrk="1" hangingPunct="1"/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1" hangingPunct="1"/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</a:rPr>
              <a:t>Некоторые </a:t>
            </a:r>
            <a:r>
              <a:rPr lang="ru-RU" sz="2000" b="1" dirty="0">
                <a:solidFill>
                  <a:srgbClr val="0070C0"/>
                </a:solidFill>
              </a:rPr>
              <a:t>вопросы,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</a:rPr>
              <a:t>связанные </a:t>
            </a:r>
            <a:r>
              <a:rPr lang="ru-RU" sz="2000" b="1" dirty="0">
                <a:solidFill>
                  <a:srgbClr val="0070C0"/>
                </a:solidFill>
              </a:rPr>
              <a:t>с субсидиарной ответственностью,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</a:rPr>
              <a:t>как </a:t>
            </a:r>
            <a:r>
              <a:rPr lang="ru-RU" sz="2000" b="1" dirty="0">
                <a:solidFill>
                  <a:srgbClr val="0070C0"/>
                </a:solidFill>
              </a:rPr>
              <a:t>источником поступлений платежей в </a:t>
            </a:r>
            <a:r>
              <a:rPr lang="ru-RU" sz="2000" b="1" dirty="0" smtClean="0">
                <a:solidFill>
                  <a:srgbClr val="0070C0"/>
                </a:solidFill>
              </a:rPr>
              <a:t>бюджет</a:t>
            </a:r>
          </a:p>
          <a:p>
            <a:pPr algn="ctr" eaLnBrk="1" hangingPunct="1"/>
            <a:endParaRPr lang="ru-RU" sz="2400" b="1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ru-RU" sz="1400" b="1" dirty="0">
                <a:solidFill>
                  <a:srgbClr val="0070C0"/>
                </a:solidFill>
                <a:cs typeface="Arial" pitchFamily="34" charset="0"/>
              </a:rPr>
              <a:t>Заместитель начальника отдела обеспечения процедур банкротства </a:t>
            </a:r>
            <a:r>
              <a:rPr lang="ru-RU" sz="1400" b="1" dirty="0" smtClean="0">
                <a:solidFill>
                  <a:srgbClr val="0070C0"/>
                </a:solidFill>
                <a:cs typeface="Arial" pitchFamily="34" charset="0"/>
              </a:rPr>
              <a:t>А.Ю. Скрябина</a:t>
            </a:r>
            <a:endParaRPr lang="ru-RU" sz="1400" b="1" dirty="0">
              <a:solidFill>
                <a:srgbClr val="0070C0"/>
              </a:solidFill>
              <a:cs typeface="Arial" pitchFamily="34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0070C0"/>
              </a:solidFill>
              <a:cs typeface="Arial" pitchFamily="34" charset="0"/>
            </a:endParaRPr>
          </a:p>
          <a:p>
            <a:pPr algn="ctr" eaLnBrk="1" hangingPunct="1"/>
            <a:endParaRPr lang="ru-RU" altLang="ru-RU" b="1" dirty="0">
              <a:solidFill>
                <a:srgbClr val="005AA9"/>
              </a:solidFill>
              <a:latin typeface="Calibri" panose="020F0502020204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2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80119" y="1396159"/>
            <a:ext cx="3316591" cy="293897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876413" y="4629036"/>
            <a:ext cx="552105" cy="355406"/>
          </a:xfrm>
          <a:prstGeom prst="rect">
            <a:avLst/>
          </a:prstGeom>
        </p:spPr>
        <p:txBody>
          <a:bodyPr/>
          <a:lstStyle/>
          <a:p>
            <a:fld id="{E20E89E6-FE54-4E13-859C-1FA908D70D39}" type="slidenum">
              <a:rPr lang="ru-RU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829235" y="216133"/>
            <a:ext cx="6950177" cy="669962"/>
          </a:xfrm>
          <a:prstGeom prst="rect">
            <a:avLst/>
          </a:prstGeom>
        </p:spPr>
        <p:txBody>
          <a:bodyPr vert="horz" lIns="77143" tIns="38569" rIns="77143" bIns="38569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320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</a:rPr>
              <a:t>Состав субсидиарной ответственности и цель подачи заявления о привлечении к ответственности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4720" y="1494124"/>
            <a:ext cx="2385618" cy="391864"/>
          </a:xfrm>
          <a:prstGeom prst="rect">
            <a:avLst/>
          </a:prstGeom>
        </p:spPr>
        <p:txBody>
          <a:bodyPr vert="horz" wrap="square" lIns="70946" tIns="35472" rIns="70946" bIns="35472" rtlCol="0" anchor="ctr">
            <a:normAutofit fontScale="77500" lnSpcReduction="20000"/>
          </a:bodyPr>
          <a:lstStyle/>
          <a:p>
            <a:pPr defTabSz="709460">
              <a:spcBef>
                <a:spcPct val="0"/>
              </a:spcBef>
            </a:pPr>
            <a:r>
              <a:rPr lang="ru-RU" sz="3300" b="1" dirty="0">
                <a:solidFill>
                  <a:srgbClr val="005AA9"/>
                </a:solidFill>
              </a:rPr>
              <a:t>Должник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48443857"/>
              </p:ext>
            </p:extLst>
          </p:nvPr>
        </p:nvGraphicFramePr>
        <p:xfrm>
          <a:off x="712861" y="1592091"/>
          <a:ext cx="3200220" cy="259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/>
          <a:srcRect l="36875" t="44249" r="58439" b="43455"/>
          <a:stretch>
            <a:fillRect/>
          </a:stretch>
        </p:blipFill>
        <p:spPr bwMode="auto">
          <a:xfrm>
            <a:off x="6531443" y="1132058"/>
            <a:ext cx="1084266" cy="12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75310" y="763579"/>
            <a:ext cx="1694086" cy="511954"/>
          </a:xfrm>
          <a:prstGeom prst="rect">
            <a:avLst/>
          </a:prstGeom>
        </p:spPr>
        <p:txBody>
          <a:bodyPr vert="horz" wrap="square" lIns="70946" tIns="35472" rIns="70946" bIns="35472" rtlCol="0" anchor="ctr">
            <a:normAutofit fontScale="55000" lnSpcReduction="20000"/>
          </a:bodyPr>
          <a:lstStyle/>
          <a:p>
            <a:pPr algn="ctr" defTabSz="709460">
              <a:spcBef>
                <a:spcPct val="0"/>
              </a:spcBef>
            </a:pPr>
            <a:r>
              <a:rPr lang="ru-RU" sz="3300" b="1" dirty="0">
                <a:solidFill>
                  <a:srgbClr val="005AA9"/>
                </a:solidFill>
              </a:rPr>
              <a:t>Конечный бенефициар</a:t>
            </a:r>
          </a:p>
        </p:txBody>
      </p:sp>
      <p:sp>
        <p:nvSpPr>
          <p:cNvPr id="12" name="Выгнутая вверх стрелка 11"/>
          <p:cNvSpPr/>
          <p:nvPr/>
        </p:nvSpPr>
        <p:spPr>
          <a:xfrm rot="20667127">
            <a:off x="2576741" y="919482"/>
            <a:ext cx="4064664" cy="6171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4" t="44621" r="34925" b="33723"/>
          <a:stretch/>
        </p:blipFill>
        <p:spPr bwMode="auto">
          <a:xfrm>
            <a:off x="6357575" y="2473786"/>
            <a:ext cx="1826586" cy="112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53668391"/>
              </p:ext>
            </p:extLst>
          </p:nvPr>
        </p:nvGraphicFramePr>
        <p:xfrm>
          <a:off x="4088331" y="1757499"/>
          <a:ext cx="1803760" cy="230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3796710" y="2767681"/>
            <a:ext cx="2443803" cy="293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Вывод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денежных средств с использованием аффилированных компаний</a:t>
            </a:r>
          </a:p>
        </p:txBody>
      </p:sp>
      <p:sp>
        <p:nvSpPr>
          <p:cNvPr id="22" name="Выгнутая вниз стрелка 21"/>
          <p:cNvSpPr/>
          <p:nvPr/>
        </p:nvSpPr>
        <p:spPr>
          <a:xfrm rot="21439468" flipH="1">
            <a:off x="1876579" y="3747342"/>
            <a:ext cx="5469465" cy="7837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3043" y="4183480"/>
            <a:ext cx="2097272" cy="293898"/>
          </a:xfrm>
          <a:prstGeom prst="rect">
            <a:avLst/>
          </a:prstGeom>
        </p:spPr>
        <p:txBody>
          <a:bodyPr vert="horz" wrap="square" lIns="70946" tIns="35472" rIns="70946" bIns="35472" rtlCol="0" anchor="ctr">
            <a:normAutofit fontScale="47500" lnSpcReduction="20000"/>
          </a:bodyPr>
          <a:lstStyle/>
          <a:p>
            <a:pPr defTabSz="709460">
              <a:spcBef>
                <a:spcPct val="0"/>
              </a:spcBef>
            </a:pPr>
            <a:r>
              <a:rPr lang="ru-RU" sz="3300" b="1" dirty="0">
                <a:solidFill>
                  <a:srgbClr val="005AA9"/>
                </a:solidFill>
              </a:rPr>
              <a:t>Возмещение ущерба</a:t>
            </a:r>
          </a:p>
        </p:txBody>
      </p:sp>
    </p:spTree>
    <p:extLst>
      <p:ext uri="{BB962C8B-B14F-4D97-AF65-F5344CB8AC3E}">
        <p14:creationId xmlns:p14="http://schemas.microsoft.com/office/powerpoint/2010/main" val="36205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1"/>
          <p:cNvSpPr txBox="1">
            <a:spLocks/>
          </p:cNvSpPr>
          <p:nvPr/>
        </p:nvSpPr>
        <p:spPr>
          <a:xfrm>
            <a:off x="663885" y="432103"/>
            <a:ext cx="5212360" cy="612219"/>
          </a:xfrm>
          <a:prstGeom prst="rect">
            <a:avLst/>
          </a:prstGeom>
        </p:spPr>
        <p:txBody>
          <a:bodyPr vert="horz" lIns="77143" tIns="38569" rIns="77143" bIns="38569" rtlCol="0" anchor="ctr">
            <a:noAutofit/>
          </a:bodyPr>
          <a:lstStyle>
            <a:defPPr>
              <a:defRPr lang="ru-RU"/>
            </a:defPPr>
            <a:lvl1pPr defTabSz="912853">
              <a:spcBef>
                <a:spcPct val="0"/>
              </a:spcBef>
              <a:defRPr sz="2400" b="1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Правовые позиции Верховного суда в части привлечения к субсидиарной ответственности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2941" y="4115031"/>
            <a:ext cx="6847643" cy="940011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altLang="ru-RU" b="1" i="1" dirty="0">
                <a:solidFill>
                  <a:srgbClr val="D70F20"/>
                </a:solidFill>
              </a:rPr>
              <a:t>309-ЭС18-8773 от 10.07.2018, 305-ЭС18-11260 от 13.08.2018  </a:t>
            </a:r>
            <a:r>
              <a:rPr lang="ru-RU" altLang="ru-RU" dirty="0">
                <a:solidFill>
                  <a:srgbClr val="0066B3"/>
                </a:solidFill>
              </a:rPr>
              <a:t>– о признании презумпции вины в доведении до банкротства процессуальными особенностями рассмотрения спора, которые подлежат применению с учетом редакции, действующей на момент рассмотрения спора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460" y="3367834"/>
            <a:ext cx="6847643" cy="720180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altLang="ru-RU" b="1" i="1" dirty="0">
                <a:solidFill>
                  <a:srgbClr val="D70F20"/>
                </a:solidFill>
              </a:rPr>
              <a:t>308-ЭС17-21222 от 16.05.2018 </a:t>
            </a:r>
            <a:r>
              <a:rPr lang="ru-RU" altLang="ru-RU" dirty="0">
                <a:solidFill>
                  <a:srgbClr val="0066B3"/>
                </a:solidFill>
              </a:rPr>
              <a:t>– об отказе в освобождении от возложения субсидиарной ответственности ввиду утраты лицом статуса КДЛ в периоде, превышающем установленный законом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460" y="1755027"/>
            <a:ext cx="6847643" cy="720180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altLang="ru-RU" b="1" i="1" dirty="0">
                <a:solidFill>
                  <a:srgbClr val="D70F20"/>
                </a:solidFill>
              </a:rPr>
              <a:t>309-ЭС15-16713 от 31.03.2016, 306-ЭС17-16370 (3) от 29.03.2018 </a:t>
            </a:r>
            <a:r>
              <a:rPr lang="ru-RU" altLang="ru-RU" dirty="0">
                <a:solidFill>
                  <a:srgbClr val="0066B3"/>
                </a:solidFill>
              </a:rPr>
              <a:t>– определение даты наступления объективного банкротства должника и момента исполнения руководителем должника обязанности по подаче заявления в арбитражный суд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2459" y="1200229"/>
            <a:ext cx="7035288" cy="940011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altLang="ru-RU" b="1" i="1" dirty="0">
                <a:solidFill>
                  <a:srgbClr val="D70F20"/>
                </a:solidFill>
              </a:rPr>
              <a:t>Постановление пленума ВС РФ от 21.12.2017 № 53 – </a:t>
            </a:r>
            <a:r>
              <a:rPr lang="ru-RU" altLang="ru-RU" dirty="0">
                <a:solidFill>
                  <a:srgbClr val="0066B3"/>
                </a:solidFill>
              </a:rPr>
              <a:t> основной документ в части определения предмета доказывания и использования механизмов главы </a:t>
            </a:r>
            <a:r>
              <a:rPr lang="en-US" altLang="ru-RU" dirty="0">
                <a:solidFill>
                  <a:srgbClr val="0066B3"/>
                </a:solidFill>
              </a:rPr>
              <a:t>III</a:t>
            </a:r>
            <a:r>
              <a:rPr lang="ru-RU" altLang="ru-RU" dirty="0">
                <a:solidFill>
                  <a:srgbClr val="0066B3"/>
                </a:solidFill>
              </a:rPr>
              <a:t>.2 Закона о банкротстве</a:t>
            </a:r>
          </a:p>
          <a:p>
            <a:pPr defTabSz="676345">
              <a:spcBef>
                <a:spcPct val="0"/>
              </a:spcBef>
            </a:pPr>
            <a:endParaRPr lang="ru-RU" altLang="ru-RU" dirty="0">
              <a:solidFill>
                <a:srgbClr val="0066B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941" y="2622130"/>
            <a:ext cx="6847643" cy="720180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b="1" i="1" dirty="0">
                <a:solidFill>
                  <a:srgbClr val="D70F20"/>
                </a:solidFill>
              </a:rPr>
              <a:t>307-ЭС16-3765 от 23.03.2017, </a:t>
            </a:r>
            <a:r>
              <a:rPr lang="ru-RU" altLang="ru-RU" b="1" i="1" dirty="0">
                <a:solidFill>
                  <a:srgbClr val="D70F20"/>
                </a:solidFill>
              </a:rPr>
              <a:t>Обзор от 20.12.2016 </a:t>
            </a:r>
            <a:r>
              <a:rPr lang="ru-RU" altLang="ru-RU" dirty="0">
                <a:solidFill>
                  <a:srgbClr val="0066B3"/>
                </a:solidFill>
              </a:rPr>
              <a:t>– </a:t>
            </a:r>
            <a:r>
              <a:rPr lang="ru-RU" dirty="0">
                <a:solidFill>
                  <a:srgbClr val="0066B3"/>
                </a:solidFill>
              </a:rPr>
              <a:t>выявленные в ходе налоговой проверки обязательства считаются возникшими не после вступления в законную силу решения по проверке, а в проверяемом периоде</a:t>
            </a:r>
          </a:p>
        </p:txBody>
      </p:sp>
      <p:sp>
        <p:nvSpPr>
          <p:cNvPr id="12" name="Номер слайда 1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30597" y="4467346"/>
            <a:ext cx="43876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0814" tIns="35406" rIns="70814" bIns="35406" rtlCol="0" anchor="ctr">
            <a:normAutofit/>
          </a:bodyPr>
          <a:lstStyle/>
          <a:p>
            <a:pPr defTabSz="682130">
              <a:lnSpc>
                <a:spcPts val="1575"/>
              </a:lnSpc>
              <a:spcBef>
                <a:spcPct val="0"/>
              </a:spcBef>
              <a:buFont typeface="+mj-lt"/>
            </a:pPr>
            <a:r>
              <a:rPr lang="ru-RU" altLang="ru-RU" dirty="0" smtClean="0">
                <a:solidFill>
                  <a:srgbClr val="FFFFFF"/>
                </a:solidFill>
              </a:rPr>
              <a:t>3</a:t>
            </a:r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1"/>
          <p:cNvSpPr txBox="1">
            <a:spLocks/>
          </p:cNvSpPr>
          <p:nvPr/>
        </p:nvSpPr>
        <p:spPr>
          <a:xfrm>
            <a:off x="571317" y="365199"/>
            <a:ext cx="6074997" cy="710451"/>
          </a:xfrm>
          <a:prstGeom prst="rect">
            <a:avLst/>
          </a:prstGeom>
        </p:spPr>
        <p:txBody>
          <a:bodyPr vert="horz" lIns="77143" tIns="38569" rIns="77143" bIns="38569" rtlCol="0" anchor="ctr">
            <a:noAutofit/>
          </a:bodyPr>
          <a:lstStyle>
            <a:defPPr>
              <a:defRPr lang="ru-RU"/>
            </a:defPPr>
            <a:lvl1pPr defTabSz="912853">
              <a:spcBef>
                <a:spcPct val="0"/>
              </a:spcBef>
              <a:defRPr sz="2400" b="1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Правовые позиции Верховного суда в части привлечения к субсидиарной </a:t>
            </a:r>
            <a:r>
              <a:rPr lang="ru-RU" dirty="0" smtClean="0"/>
              <a:t>ответственности (продолжение)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2700" y="4255447"/>
            <a:ext cx="6292226" cy="500349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altLang="ru-RU" b="1" i="1" dirty="0">
                <a:solidFill>
                  <a:srgbClr val="D70F20"/>
                </a:solidFill>
              </a:rPr>
              <a:t>Информационное письмо ВАС РФ № 137 от 27.04.2010 </a:t>
            </a:r>
            <a:r>
              <a:rPr lang="ru-RU" altLang="ru-RU" dirty="0">
                <a:solidFill>
                  <a:srgbClr val="0066B3"/>
                </a:solidFill>
              </a:rPr>
              <a:t>– об определении применимого права в части материальных норм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461" y="3147965"/>
            <a:ext cx="7312997" cy="500349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altLang="ru-RU" b="1" i="1" dirty="0">
                <a:solidFill>
                  <a:srgbClr val="D70F20"/>
                </a:solidFill>
              </a:rPr>
              <a:t>305-ЭС18-7255 от 10.09.2018 </a:t>
            </a:r>
            <a:r>
              <a:rPr lang="ru-RU" altLang="ru-RU" dirty="0">
                <a:solidFill>
                  <a:srgbClr val="0066B3"/>
                </a:solidFill>
              </a:rPr>
              <a:t>– о сроке давности по заявлению о привлечении к субсидиарной ответственности по правилам закона о банкротстве в редакции 73-ФЗ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459" y="1852993"/>
            <a:ext cx="7498135" cy="720180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altLang="ru-RU" b="1" i="1" dirty="0">
                <a:solidFill>
                  <a:srgbClr val="D70F20"/>
                </a:solidFill>
              </a:rPr>
              <a:t>308-ЭС17-1634 от 25.02.2019 </a:t>
            </a:r>
            <a:r>
              <a:rPr lang="ru-RU" altLang="ru-RU" dirty="0">
                <a:solidFill>
                  <a:srgbClr val="0066B3"/>
                </a:solidFill>
              </a:rPr>
              <a:t>– о недопущении освобождения от ответственности лица при доказанности обстоятельств, свидетельствующих о причинении убытка, независимо от того, каким образом лицо поименовало вид ответственности при обращении в суд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2461" y="1298193"/>
            <a:ext cx="7312997" cy="500349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altLang="ru-RU" b="1" i="1" dirty="0">
                <a:solidFill>
                  <a:srgbClr val="D70F20"/>
                </a:solidFill>
              </a:rPr>
              <a:t>302-ЭС14-1472 от 21.04.2016 – </a:t>
            </a:r>
            <a:r>
              <a:rPr lang="ru-RU" altLang="ru-RU" dirty="0">
                <a:solidFill>
                  <a:srgbClr val="0066B3"/>
                </a:solidFill>
              </a:rPr>
              <a:t>бремя доказывания добросовестности и деловой цели лежит на субсидиарном ответчике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2463" y="2582294"/>
            <a:ext cx="7312995" cy="720180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b="1" i="1" dirty="0">
                <a:solidFill>
                  <a:srgbClr val="D70F20"/>
                </a:solidFill>
              </a:rPr>
              <a:t>302-ЭС14-1472 от 15.02.2018</a:t>
            </a:r>
            <a:r>
              <a:rPr lang="ru-RU" altLang="ru-RU" b="1" i="1" dirty="0">
                <a:solidFill>
                  <a:srgbClr val="D70F20"/>
                </a:solidFill>
              </a:rPr>
              <a:t> </a:t>
            </a:r>
            <a:r>
              <a:rPr lang="ru-RU" altLang="ru-RU" dirty="0">
                <a:solidFill>
                  <a:srgbClr val="0066B3"/>
                </a:solidFill>
              </a:rPr>
              <a:t>– о необходимости оценки совокупности косвенных согласующихся между собой доказательств при  доказывании статуса КДЛ; о начале течения срока исковой давности </a:t>
            </a:r>
            <a:r>
              <a:rPr lang="ru-RU" dirty="0">
                <a:solidFill>
                  <a:srgbClr val="0066B3"/>
                </a:solidFill>
              </a:rPr>
              <a:t>  </a:t>
            </a:r>
          </a:p>
        </p:txBody>
      </p:sp>
      <p:sp>
        <p:nvSpPr>
          <p:cNvPr id="12" name="Номер слайда 1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76881" y="4580053"/>
            <a:ext cx="43876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0814" tIns="35406" rIns="70814" bIns="35406" rtlCol="0" anchor="ctr">
            <a:normAutofit/>
          </a:bodyPr>
          <a:lstStyle/>
          <a:p>
            <a:pPr defTabSz="682130">
              <a:lnSpc>
                <a:spcPts val="1575"/>
              </a:lnSpc>
              <a:spcBef>
                <a:spcPct val="0"/>
              </a:spcBef>
              <a:buFont typeface="+mj-lt"/>
            </a:pPr>
            <a:r>
              <a:rPr lang="ru-RU" altLang="ru-RU" dirty="0" smtClean="0">
                <a:solidFill>
                  <a:srgbClr val="FFFFFF"/>
                </a:solidFill>
              </a:rPr>
              <a:t>4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9808" y="3701706"/>
            <a:ext cx="6292226" cy="500349"/>
          </a:xfrm>
          <a:prstGeom prst="rect">
            <a:avLst/>
          </a:prstGeom>
        </p:spPr>
        <p:txBody>
          <a:bodyPr wrap="square" lIns="60094" tIns="30048" rIns="60094" bIns="30048">
            <a:spAutoFit/>
          </a:bodyPr>
          <a:lstStyle/>
          <a:p>
            <a:pPr defTabSz="676345">
              <a:spcBef>
                <a:spcPct val="0"/>
              </a:spcBef>
            </a:pPr>
            <a:r>
              <a:rPr lang="ru-RU" altLang="ru-RU" b="1" i="1" dirty="0">
                <a:solidFill>
                  <a:srgbClr val="D70F20"/>
                </a:solidFill>
              </a:rPr>
              <a:t>305-ЭС17-4004 от 27.12.2018 </a:t>
            </a:r>
            <a:r>
              <a:rPr lang="ru-RU" altLang="ru-RU" dirty="0">
                <a:solidFill>
                  <a:srgbClr val="0066B3"/>
                </a:solidFill>
              </a:rPr>
              <a:t>– о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достаточности подтверждения разумных подозрений наличия оснований для принятия обеспечительных мер</a:t>
            </a:r>
            <a:endParaRPr lang="ru-RU" alt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885" y="339502"/>
            <a:ext cx="6545969" cy="516516"/>
          </a:xfrm>
          <a:prstGeom prst="rect">
            <a:avLst/>
          </a:prstGeom>
        </p:spPr>
        <p:txBody>
          <a:bodyPr vert="horz" lIns="77143" tIns="38569" rIns="77143" bIns="38569" rtlCol="0" anchor="ctr">
            <a:noAutofit/>
          </a:bodyPr>
          <a:lstStyle>
            <a:defPPr>
              <a:defRPr lang="ru-RU"/>
            </a:defPPr>
            <a:lvl1pPr marR="0" indent="0" defTabSz="91285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40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Основные редакции Закона о банкротстве </a:t>
            </a:r>
          </a:p>
          <a:p>
            <a:r>
              <a:rPr lang="ru-RU" dirty="0" smtClean="0"/>
              <a:t>(применимые материальные нормы)</a:t>
            </a:r>
            <a:endParaRPr lang="ru-RU" sz="1400" b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49490"/>
              </p:ext>
            </p:extLst>
          </p:nvPr>
        </p:nvGraphicFramePr>
        <p:xfrm>
          <a:off x="539147" y="937434"/>
          <a:ext cx="4952471" cy="452279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399657"/>
                <a:gridCol w="1655138"/>
                <a:gridCol w="1897676"/>
              </a:tblGrid>
              <a:tr h="42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73-ФЗ (с 05.06.2009)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82" marR="44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134-ФЗ (с 30.06.2013)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82" marR="440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222-ФЗ (с 01.09.2016)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82" marR="44082" marT="0" marB="0" anchor="ctr"/>
                </a:tc>
              </a:tr>
              <a:tr h="4094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u="sng" dirty="0" smtClean="0">
                          <a:effectLst/>
                        </a:rPr>
                        <a:t> </a:t>
                      </a:r>
                      <a:endParaRPr lang="ru-RU" sz="1400" baseline="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300" baseline="0" dirty="0" smtClean="0">
                        <a:effectLst/>
                      </a:endParaRPr>
                    </a:p>
                    <a:p>
                      <a:pPr marL="0" indent="0"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</a:pP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</a:p>
                    <a:p>
                      <a:pPr marL="0" indent="0"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</a:pPr>
                      <a:r>
                        <a:rPr lang="ru-RU" sz="1000" b="1" kern="1200" dirty="0" smtClean="0">
                          <a:solidFill>
                            <a:srgbClr val="104E7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Срок влияния:</a:t>
                      </a:r>
                    </a:p>
                    <a:p>
                      <a:pPr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Pct val="150000"/>
                      </a:pPr>
                      <a:r>
                        <a:rPr lang="ru-RU" sz="1000" b="1" kern="1200" dirty="0" smtClean="0">
                          <a:solidFill>
                            <a:srgbClr val="104E7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течение менее чем два года до принятия арбитражным судом заявления о признании должника банкротом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установлен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неподачу (несвоевременную подачу)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недостаточности конкурсной массы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82" marR="440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aseline="0" dirty="0" smtClean="0">
                        <a:effectLst/>
                      </a:endParaRPr>
                    </a:p>
                    <a:p>
                      <a:pPr marL="0" indent="0"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</a:pPr>
                      <a:endParaRPr lang="ru-RU" sz="1000" b="1" kern="1200" dirty="0" smtClean="0">
                        <a:solidFill>
                          <a:srgbClr val="104E7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</a:pPr>
                      <a:r>
                        <a:rPr lang="ru-RU" sz="1000" b="1" kern="1200" dirty="0" smtClean="0">
                          <a:solidFill>
                            <a:srgbClr val="104E7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Срок влияния:</a:t>
                      </a:r>
                    </a:p>
                    <a:p>
                      <a:pPr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Pct val="150000"/>
                      </a:pPr>
                      <a:r>
                        <a:rPr lang="ru-RU" sz="1000" b="1" kern="1200" dirty="0" smtClean="0">
                          <a:solidFill>
                            <a:srgbClr val="104E7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течение менее чем два года до принятия арбитражным судом заявления о признании должника банкротом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Один год, но не позднее трех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неподачу (несвоевременную подачу)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недостаточности конкурсной массы (за доведение до банкротства)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82" marR="4408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</a:endParaRPr>
                    </a:p>
                    <a:p>
                      <a:pPr marL="0" indent="0"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</a:p>
                    <a:p>
                      <a:pPr marL="0" indent="0"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</a:pPr>
                      <a:r>
                        <a:rPr lang="ru-RU" sz="1000" b="1" kern="1200" dirty="0" smtClean="0">
                          <a:solidFill>
                            <a:srgbClr val="104E7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Срок влияния:</a:t>
                      </a:r>
                    </a:p>
                    <a:p>
                      <a:pPr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Pct val="150000"/>
                      </a:pPr>
                      <a:r>
                        <a:rPr lang="ru-RU" sz="1000" b="1" kern="1200" dirty="0" smtClean="0">
                          <a:solidFill>
                            <a:srgbClr val="104E7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течение менее чем два года до принятия арбитражным судом заявления о признании должника банкротом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Один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год с возможностью восстановления судом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неподачу (несвоевременную подачу)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недостаточности конкурсной массы (за доведение до банкротства)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82" marR="44082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51194"/>
              </p:ext>
            </p:extLst>
          </p:nvPr>
        </p:nvGraphicFramePr>
        <p:xfrm>
          <a:off x="5491618" y="945247"/>
          <a:ext cx="2516096" cy="4161474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516096"/>
              </a:tblGrid>
              <a:tr h="3671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266-ФЗ</a:t>
                      </a:r>
                      <a:r>
                        <a:rPr lang="ru-RU" sz="1200" b="1" baseline="0" dirty="0" smtClean="0"/>
                        <a:t> (с 29.07.2017)</a:t>
                      </a:r>
                    </a:p>
                  </a:txBody>
                  <a:tcPr marL="58775" marR="58775" marT="31101" marB="3110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289">
                <a:tc>
                  <a:txBody>
                    <a:bodyPr/>
                    <a:lstStyle/>
                    <a:p>
                      <a:endParaRPr lang="ru-RU" sz="1200" b="1" kern="1200" dirty="0" smtClean="0">
                        <a:solidFill>
                          <a:srgbClr val="E8E8E8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rgbClr val="E8E8E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Срок влияния: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rgbClr val="E8E8E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более чем за три года, </a:t>
                      </a:r>
                      <a:r>
                        <a:rPr lang="ru-RU" sz="1200" b="1" u="sng" kern="1200" dirty="0" smtClean="0">
                          <a:solidFill>
                            <a:srgbClr val="E8E8E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предшествующих </a:t>
                      </a:r>
                      <a:r>
                        <a:rPr lang="ru-RU" sz="1200" b="1" kern="1200" dirty="0" smtClean="0">
                          <a:solidFill>
                            <a:srgbClr val="E8E8E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возникновению признаков банкротства, а также после их возникновения до принятия судом заявления о признании должника банкротом</a:t>
                      </a:r>
                    </a:p>
                    <a:p>
                      <a:endParaRPr lang="ru-RU" sz="1200" b="1" dirty="0" smtClean="0">
                        <a:solidFill>
                          <a:srgbClr val="E8E8E8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E8E8E8"/>
                          </a:solidFill>
                        </a:rPr>
                        <a:t>Три года </a:t>
                      </a:r>
                      <a:endParaRPr lang="ru-RU" sz="1200" b="1" baseline="0" dirty="0" smtClean="0">
                        <a:solidFill>
                          <a:srgbClr val="E8E8E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baseline="0" dirty="0" smtClean="0">
                        <a:solidFill>
                          <a:srgbClr val="E8E8E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baseline="0" dirty="0" smtClean="0">
                        <a:solidFill>
                          <a:srgbClr val="E8E8E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baseline="0" dirty="0" smtClean="0">
                        <a:solidFill>
                          <a:srgbClr val="E8E8E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E8E8E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неподачу (несвоевременную подачу)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baseline="0" dirty="0" smtClean="0">
                        <a:solidFill>
                          <a:srgbClr val="E8E8E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E8E8E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невозможность полного удовлетворения требований кредиторов</a:t>
                      </a:r>
                      <a:endParaRPr lang="ru-RU" sz="1200" b="1" dirty="0"/>
                    </a:p>
                  </a:txBody>
                  <a:tcPr marL="58775" marR="58775" marT="31101" marB="3110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3993" y="1363206"/>
            <a:ext cx="6189487" cy="293843"/>
          </a:xfrm>
          <a:prstGeom prst="rect">
            <a:avLst/>
          </a:prstGeom>
        </p:spPr>
        <p:txBody>
          <a:bodyPr vert="horz" lIns="77143" tIns="38569" rIns="77143" bIns="38569" rtlCol="0" anchor="ctr">
            <a:noAutofit/>
          </a:bodyPr>
          <a:lstStyle>
            <a:lvl1pPr marR="0" indent="0" defTabSz="91285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40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Контролирующие ДОЛЖНИКА </a:t>
            </a:r>
            <a:r>
              <a:rPr lang="ru-RU" dirty="0" smtClean="0"/>
              <a:t>Лица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98579" y="2853136"/>
            <a:ext cx="3042999" cy="262558"/>
          </a:xfrm>
          <a:prstGeom prst="rect">
            <a:avLst/>
          </a:prstGeom>
        </p:spPr>
        <p:txBody>
          <a:bodyPr vert="horz" lIns="77143" tIns="38569" rIns="77143" bIns="38569" rtlCol="0" anchor="ctr">
            <a:noAutofit/>
          </a:bodyPr>
          <a:lstStyle>
            <a:lvl1pPr marR="0" indent="0" defTabSz="91285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40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 smtClean="0"/>
              <a:t>СРОК ДАВНОСТИ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87" y="2769996"/>
            <a:ext cx="344018" cy="345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09" y="1354408"/>
            <a:ext cx="460562" cy="4577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993" y="3579863"/>
            <a:ext cx="6872551" cy="358937"/>
          </a:xfrm>
          <a:prstGeom prst="rect">
            <a:avLst/>
          </a:prstGeom>
        </p:spPr>
        <p:txBody>
          <a:bodyPr vert="horz" lIns="77143" tIns="38569" rIns="77143" bIns="38569" rtlCol="0" anchor="ctr">
            <a:noAutofit/>
          </a:bodyPr>
          <a:lstStyle>
            <a:lvl1pPr marR="0" indent="0" defTabSz="91285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40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800" dirty="0" smtClean="0"/>
              <a:t>Основания привлечения к субсидиарной ответственности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225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885" y="318535"/>
            <a:ext cx="7359281" cy="10776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spc="-68" dirty="0"/>
              <a:t>Опровержимые презумпции доказывания основания привлечения к СО за невозможность полного погашения требований кредиторов.</a:t>
            </a:r>
            <a:br>
              <a:rPr lang="ru-RU" sz="1800" spc="-68" dirty="0"/>
            </a:br>
            <a:endParaRPr lang="ru-RU" sz="1800" spc="-68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0168" y="1494126"/>
            <a:ext cx="6864463" cy="538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r>
              <a:rPr lang="ru-RU" dirty="0"/>
              <a:t>1. Причинение существенного вреда кредиторам совершением сделок, как оспоримых (оспоренных) так и нет. </a:t>
            </a:r>
            <a:endParaRPr lang="ru-RU" sz="1300" dirty="0"/>
          </a:p>
        </p:txBody>
      </p:sp>
      <p:sp>
        <p:nvSpPr>
          <p:cNvPr id="24" name="Текст 23"/>
          <p:cNvSpPr>
            <a:spLocks noGrp="1"/>
          </p:cNvSpPr>
          <p:nvPr>
            <p:ph type="body" idx="1"/>
          </p:nvPr>
        </p:nvSpPr>
        <p:spPr>
          <a:xfrm>
            <a:off x="710170" y="2130905"/>
            <a:ext cx="6848807" cy="538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1300" dirty="0">
                <a:solidFill>
                  <a:srgbClr val="FFFFFF"/>
                </a:solidFill>
              </a:rPr>
              <a:t>2. </a:t>
            </a:r>
            <a:r>
              <a:rPr lang="ru-RU" sz="1400" dirty="0">
                <a:solidFill>
                  <a:srgbClr val="FFFFFF"/>
                </a:solidFill>
              </a:rPr>
              <a:t>Отсутствует или искажена бухгалтерская отчетность, в результате чего существенно затруднены процедуры банкротства</a:t>
            </a:r>
            <a:endParaRPr lang="ru-RU" sz="1300" dirty="0">
              <a:solidFill>
                <a:srgbClr val="FFFFFF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0169" y="2816664"/>
            <a:ext cx="6848807" cy="489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r>
              <a:rPr lang="ru-RU" dirty="0"/>
              <a:t>3. Третья очередь реестра кредиторов состоит из более, чем 50% требований об ответственности за административные, налоговые или уголовные противоправные деяния. </a:t>
            </a:r>
            <a:endParaRPr lang="ru-RU" sz="13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0169" y="3404462"/>
            <a:ext cx="6848807" cy="538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r>
              <a:rPr lang="ru-RU" dirty="0"/>
              <a:t>4. Отсутствуют или искажены установленные корпоративным законодательством обязательные к хранению документы</a:t>
            </a:r>
            <a:endParaRPr lang="ru-RU" sz="13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4513" y="4041240"/>
            <a:ext cx="6864463" cy="538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r>
              <a:rPr lang="ru-RU" dirty="0"/>
              <a:t>5. На момент введения процедур банкротства внесены подложные сведения в ЕГРЮЛ или Единый федеральный реестр о фактах юридических лиц.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833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362" y="375803"/>
            <a:ext cx="7431364" cy="10693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900" spc="-136" dirty="0"/>
              <a:t>Распоряжение правом требования о привлечении к субсидиарной ответственности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6452" y="1396160"/>
            <a:ext cx="6989003" cy="63677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r>
              <a:rPr lang="ru-RU" b="1" dirty="0" smtClean="0"/>
              <a:t>1. Взыскание </a:t>
            </a:r>
            <a:r>
              <a:rPr lang="ru-RU" b="1" dirty="0"/>
              <a:t>задолженности по этому требованию в рамках процедуры, применяемой в деле о </a:t>
            </a:r>
            <a:r>
              <a:rPr lang="ru-RU" b="1" dirty="0" smtClean="0"/>
              <a:t>банкротстве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6452" y="2326836"/>
            <a:ext cx="6989003" cy="63677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r>
              <a:rPr lang="ru-RU" b="1" dirty="0" smtClean="0"/>
              <a:t>2. Продажа </a:t>
            </a:r>
            <a:r>
              <a:rPr lang="ru-RU" b="1" dirty="0"/>
              <a:t>этого требования по </a:t>
            </a:r>
            <a:r>
              <a:rPr lang="ru-RU" b="1" dirty="0" smtClean="0"/>
              <a:t>правилам п. 2 ст. 140 Закона о банкротстве</a:t>
            </a:r>
            <a:endParaRPr lang="ru-RU" b="1" u="sng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6452" y="3306496"/>
            <a:ext cx="6989003" cy="63677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r>
              <a:rPr lang="ru-RU" b="1" dirty="0" smtClean="0"/>
              <a:t>3. Уступка </a:t>
            </a:r>
            <a:r>
              <a:rPr lang="ru-RU" b="1" dirty="0"/>
              <a:t>кредитору части этого требования в размере требования кредитора</a:t>
            </a:r>
          </a:p>
        </p:txBody>
      </p:sp>
    </p:spTree>
    <p:extLst>
      <p:ext uri="{BB962C8B-B14F-4D97-AF65-F5344CB8AC3E}">
        <p14:creationId xmlns:p14="http://schemas.microsoft.com/office/powerpoint/2010/main" val="30393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47589</TotalTime>
  <Words>714</Words>
  <Application>Microsoft Office PowerPoint</Application>
  <PresentationFormat>Произвольный</PresentationFormat>
  <Paragraphs>109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Опровержимые презумпции доказывания основания привлечения к СО за невозможность полного погашения требований кредиторов. </vt:lpstr>
      <vt:lpstr>Распоряжение правом требования о привлечении к субсидиарной ответственности 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Мышкова Елена Сергеевна</cp:lastModifiedBy>
  <cp:revision>1543</cp:revision>
  <cp:lastPrinted>2019-04-12T14:39:58Z</cp:lastPrinted>
  <dcterms:created xsi:type="dcterms:W3CDTF">2013-04-18T07:19:29Z</dcterms:created>
  <dcterms:modified xsi:type="dcterms:W3CDTF">2019-06-14T07:34:33Z</dcterms:modified>
</cp:coreProperties>
</file>