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sldIdLst>
    <p:sldId id="269" r:id="rId2"/>
    <p:sldId id="484" r:id="rId3"/>
    <p:sldId id="485" r:id="rId4"/>
    <p:sldId id="486" r:id="rId5"/>
    <p:sldId id="487" r:id="rId6"/>
    <p:sldId id="488" r:id="rId7"/>
  </p:sldIdLst>
  <p:sldSz cx="9144000" cy="5143500" type="screen16x9"/>
  <p:notesSz cx="6797675" cy="9926638"/>
  <p:defaultTextStyle>
    <a:defPPr>
      <a:defRPr lang="ru-RU"/>
    </a:defPPr>
    <a:lvl1pPr marL="0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8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96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43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91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39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87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035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83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orient="horz" pos="2981" userDrawn="1">
          <p15:clr>
            <a:srgbClr val="A4A3A4"/>
          </p15:clr>
        </p15:guide>
        <p15:guide id="3" orient="horz" pos="352">
          <p15:clr>
            <a:srgbClr val="A4A3A4"/>
          </p15:clr>
        </p15:guide>
        <p15:guide id="4" orient="horz" pos="940" userDrawn="1">
          <p15:clr>
            <a:srgbClr val="A4A3A4"/>
          </p15:clr>
        </p15:guide>
        <p15:guide id="5" pos="2880">
          <p15:clr>
            <a:srgbClr val="A4A3A4"/>
          </p15:clr>
        </p15:guide>
        <p15:guide id="6" pos="385">
          <p15:clr>
            <a:srgbClr val="A4A3A4"/>
          </p15:clr>
        </p15:guide>
        <p15:guide id="7" pos="1565">
          <p15:clr>
            <a:srgbClr val="A4A3A4"/>
          </p15:clr>
        </p15:guide>
        <p15:guide id="8" pos="5193">
          <p15:clr>
            <a:srgbClr val="A4A3A4"/>
          </p15:clr>
        </p15:guide>
        <p15:guide id="9" pos="40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984"/>
    <a:srgbClr val="E20004"/>
    <a:srgbClr val="6B6B6B"/>
    <a:srgbClr val="C8D1E4"/>
    <a:srgbClr val="AFBED9"/>
    <a:srgbClr val="93A9CF"/>
    <a:srgbClr val="6A8FC3"/>
    <a:srgbClr val="4C7CB6"/>
    <a:srgbClr val="4572A7"/>
    <a:srgbClr val="3E6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0" autoAdjust="0"/>
    <p:restoredTop sz="86475" autoAdjust="0"/>
  </p:normalViewPr>
  <p:slideViewPr>
    <p:cSldViewPr showGuides="1">
      <p:cViewPr varScale="1">
        <p:scale>
          <a:sx n="118" d="100"/>
          <a:sy n="118" d="100"/>
        </p:scale>
        <p:origin x="-528" y="-67"/>
      </p:cViewPr>
      <p:guideLst>
        <p:guide orient="horz" pos="1620"/>
        <p:guide orient="horz" pos="2981"/>
        <p:guide orient="horz" pos="352"/>
        <p:guide orient="horz" pos="940"/>
        <p:guide pos="2880"/>
        <p:guide pos="385"/>
        <p:guide pos="1565"/>
        <p:guide pos="5193"/>
        <p:guide pos="4069"/>
      </p:guideLst>
    </p:cSldViewPr>
  </p:slideViewPr>
  <p:outlineViewPr>
    <p:cViewPr>
      <p:scale>
        <a:sx n="33" d="100"/>
        <a:sy n="33" d="100"/>
      </p:scale>
      <p:origin x="0" y="63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281306045360039E-2"/>
          <c:y val="4.9127187887374288E-2"/>
          <c:w val="0.89389670988937742"/>
          <c:h val="0.85159838086265371"/>
        </c:manualLayout>
      </c:layout>
      <c:pie3DChart>
        <c:varyColors val="1"/>
        <c:ser>
          <c:idx val="0"/>
          <c:order val="0"/>
          <c:explosion val="27"/>
          <c:dLbls>
            <c:dLbl>
              <c:idx val="0"/>
              <c:delete val="1"/>
            </c:dLbl>
            <c:dLbl>
              <c:idx val="1"/>
              <c:layout>
                <c:manualLayout>
                  <c:x val="0.20945366189471015"/>
                  <c:y val="-0.25315344089908781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b="1" dirty="0" smtClean="0">
                        <a:latin typeface="Arial Narrow" pitchFamily="34" charset="0"/>
                      </a:rPr>
                      <a:t>Организации</a:t>
                    </a:r>
                    <a:r>
                      <a:rPr lang="ru-RU" sz="1400" b="1" baseline="0" dirty="0" smtClean="0">
                        <a:latin typeface="Arial Narrow" pitchFamily="34" charset="0"/>
                      </a:rPr>
                      <a:t> и индивидуальные предприниматели, </a:t>
                    </a:r>
                    <a:r>
                      <a:rPr lang="ru-RU" sz="1400" b="1" dirty="0" smtClean="0">
                        <a:latin typeface="Arial Narrow" pitchFamily="34" charset="0"/>
                      </a:rPr>
                      <a:t>применяющие </a:t>
                    </a:r>
                    <a:r>
                      <a:rPr lang="ru-RU" sz="1400" b="1" dirty="0" err="1">
                        <a:latin typeface="Arial Narrow" pitchFamily="34" charset="0"/>
                      </a:rPr>
                      <a:t>спецрежимы</a:t>
                    </a:r>
                    <a:r>
                      <a:rPr lang="ru-RU" sz="1400" b="1" dirty="0">
                        <a:latin typeface="Arial Narrow" pitchFamily="34" charset="0"/>
                      </a:rPr>
                      <a:t>
</a:t>
                    </a:r>
                    <a:r>
                      <a:rPr lang="ru-RU" sz="1400" b="1" dirty="0" smtClean="0">
                        <a:latin typeface="Arial Narrow" pitchFamily="34" charset="0"/>
                      </a:rPr>
                      <a:t>67%</a:t>
                    </a:r>
                    <a:endParaRPr lang="ru-RU" sz="1400" b="1" dirty="0">
                      <a:latin typeface="Arial Narrow" pitchFamily="34" charset="0"/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'к слайдам'!$K$5:$K$6</c:f>
              <c:strCache>
                <c:ptCount val="2"/>
                <c:pt idx="0">
                  <c:v>ОСНО</c:v>
                </c:pt>
                <c:pt idx="1">
                  <c:v>применяют спецрежимы</c:v>
                </c:pt>
              </c:strCache>
            </c:strRef>
          </c:cat>
          <c:val>
            <c:numRef>
              <c:f>'к слайдам'!$L$5:$L$6</c:f>
              <c:numCache>
                <c:formatCode>#,##0</c:formatCode>
                <c:ptCount val="2"/>
                <c:pt idx="0">
                  <c:v>34.430434565351362</c:v>
                </c:pt>
                <c:pt idx="1">
                  <c:v>65.569565434648638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>
                        <a:latin typeface="Arial Narrow" pitchFamily="34" charset="0"/>
                      </a:rPr>
                      <a:t>ЮЛ
</a:t>
                    </a:r>
                    <a:r>
                      <a:rPr lang="ru-RU" smtClean="0">
                        <a:latin typeface="Arial Narrow" pitchFamily="34" charset="0"/>
                      </a:rPr>
                      <a:t>36%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Arial Narrow" pitchFamily="34" charset="0"/>
                      </a:rPr>
                      <a:t>ИП
67%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'к слайдам'!$A$4:$A$5</c:f>
              <c:strCache>
                <c:ptCount val="2"/>
                <c:pt idx="0">
                  <c:v>ЮЛ</c:v>
                </c:pt>
                <c:pt idx="1">
                  <c:v>ИП</c:v>
                </c:pt>
              </c:strCache>
            </c:strRef>
          </c:cat>
          <c:val>
            <c:numRef>
              <c:f>'к слайдам'!$B$4:$B$5</c:f>
              <c:numCache>
                <c:formatCode>General</c:formatCode>
                <c:ptCount val="2"/>
                <c:pt idx="0">
                  <c:v>28537</c:v>
                </c:pt>
                <c:pt idx="1">
                  <c:v>50474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C4-49AD-9F1B-B1D2D362316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129366379538125E-2"/>
          <c:y val="6.5348889805894581E-2"/>
          <c:w val="0.88844346512938888"/>
          <c:h val="0.71256050914977687"/>
        </c:manualLayout>
      </c:layout>
      <c:bar3DChart>
        <c:barDir val="col"/>
        <c:grouping val="percentStacked"/>
        <c:varyColors val="0"/>
        <c:ser>
          <c:idx val="0"/>
          <c:order val="0"/>
          <c:tx>
            <c:v>Поступления спецрежимы</c:v>
          </c:tx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Лист1!$B$5:$F$5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(6мес)</c:v>
                </c:pt>
              </c:strCache>
            </c:strRef>
          </c:cat>
          <c:val>
            <c:numRef>
              <c:f>Лист1!$B$10:$F$10</c:f>
              <c:numCache>
                <c:formatCode>#,##0</c:formatCode>
                <c:ptCount val="5"/>
                <c:pt idx="0">
                  <c:v>5466.8</c:v>
                </c:pt>
                <c:pt idx="1">
                  <c:v>5942.0000000000009</c:v>
                </c:pt>
                <c:pt idx="2">
                  <c:v>6925.1</c:v>
                </c:pt>
                <c:pt idx="3">
                  <c:v>7711.4</c:v>
                </c:pt>
                <c:pt idx="4">
                  <c:v>4559</c:v>
                </c:pt>
              </c:numCache>
            </c:numRef>
          </c:val>
        </c:ser>
        <c:ser>
          <c:idx val="1"/>
          <c:order val="1"/>
          <c:tx>
            <c:v>Поступления иные налоги и сборы</c:v>
          </c:tx>
          <c:invertIfNegative val="0"/>
          <c:dLbls>
            <c:dLbl>
              <c:idx val="0"/>
              <c:layout>
                <c:manualLayout>
                  <c:x val="2.1229637036214083E-2"/>
                  <c:y val="2.8446653676775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064392022285589E-2"/>
                  <c:y val="1.0529507805619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431343019499891E-2"/>
                  <c:y val="2.8446653676775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963539030642687E-2"/>
                  <c:y val="2.84466536767747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330490027856987E-2"/>
                  <c:y val="5.6893307353549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Лист1!$B$5:$F$5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(6мес)</c:v>
                </c:pt>
              </c:strCache>
            </c:strRef>
          </c:cat>
          <c:val>
            <c:numRef>
              <c:f>Лист1!$B$14:$F$14</c:f>
              <c:numCache>
                <c:formatCode>#,##0</c:formatCode>
                <c:ptCount val="5"/>
                <c:pt idx="0">
                  <c:v>77459.199999999997</c:v>
                </c:pt>
                <c:pt idx="1">
                  <c:v>97552</c:v>
                </c:pt>
                <c:pt idx="2">
                  <c:v>108949.9</c:v>
                </c:pt>
                <c:pt idx="3">
                  <c:v>119312.6</c:v>
                </c:pt>
                <c:pt idx="4">
                  <c:v>60393.5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7465344"/>
        <c:axId val="98326400"/>
        <c:axId val="0"/>
      </c:bar3DChart>
      <c:catAx>
        <c:axId val="8746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8326400"/>
        <c:crosses val="autoZero"/>
        <c:auto val="1"/>
        <c:lblAlgn val="ctr"/>
        <c:lblOffset val="100"/>
        <c:noMultiLvlLbl val="0"/>
      </c:catAx>
      <c:valAx>
        <c:axId val="98326400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latin typeface="Arial Narrow" pitchFamily="34" charset="0"/>
              </a:defRPr>
            </a:pPr>
            <a:endParaRPr lang="ru-RU"/>
          </a:p>
        </c:txPr>
        <c:crossAx val="87465344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800" b="1">
                <a:solidFill>
                  <a:srgbClr val="0070C0"/>
                </a:solidFill>
                <a:latin typeface="Arial Narrow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 b="1">
                <a:solidFill>
                  <a:srgbClr val="C00000"/>
                </a:solidFill>
                <a:latin typeface="Arial Narrow" pitchFamily="34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1800" b="1">
              <a:solidFill>
                <a:srgbClr val="0070C0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УСН</c:v>
                </c:pt>
              </c:strCache>
            </c:strRef>
          </c:tx>
          <c:invertIfNegative val="0"/>
          <c:cat>
            <c:strRef>
              <c:f>Лист1!$C$3:$G$3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(6мес)</c:v>
                </c:pt>
              </c:strCache>
            </c:strRef>
          </c:cat>
          <c:val>
            <c:numRef>
              <c:f>Лист1!$C$4:$G$4</c:f>
              <c:numCache>
                <c:formatCode>#,##0.0</c:formatCode>
                <c:ptCount val="5"/>
                <c:pt idx="0">
                  <c:v>3692.8</c:v>
                </c:pt>
                <c:pt idx="1">
                  <c:v>4223</c:v>
                </c:pt>
                <c:pt idx="2">
                  <c:v>5252.8</c:v>
                </c:pt>
                <c:pt idx="3">
                  <c:v>6141</c:v>
                </c:pt>
                <c:pt idx="4">
                  <c:v>3750.4</c:v>
                </c:pt>
              </c:numCache>
            </c:numRef>
          </c:val>
        </c:ser>
        <c:ser>
          <c:idx val="1"/>
          <c:order val="1"/>
          <c:tx>
            <c:strRef>
              <c:f>Лист1!$B$5</c:f>
              <c:strCache>
                <c:ptCount val="1"/>
                <c:pt idx="0">
                  <c:v>ЕНВД</c:v>
                </c:pt>
              </c:strCache>
            </c:strRef>
          </c:tx>
          <c:invertIfNegative val="0"/>
          <c:cat>
            <c:strRef>
              <c:f>Лист1!$C$3:$G$3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(6мес)</c:v>
                </c:pt>
              </c:strCache>
            </c:strRef>
          </c:cat>
          <c:val>
            <c:numRef>
              <c:f>Лист1!$C$5:$G$5</c:f>
              <c:numCache>
                <c:formatCode>#,##0.0</c:formatCode>
                <c:ptCount val="5"/>
                <c:pt idx="0">
                  <c:v>1648.1</c:v>
                </c:pt>
                <c:pt idx="1">
                  <c:v>1588.6</c:v>
                </c:pt>
                <c:pt idx="2">
                  <c:v>1549.3</c:v>
                </c:pt>
                <c:pt idx="3">
                  <c:v>1426</c:v>
                </c:pt>
                <c:pt idx="4">
                  <c:v>726.8</c:v>
                </c:pt>
              </c:numCache>
            </c:numRef>
          </c:val>
        </c:ser>
        <c:ser>
          <c:idx val="2"/>
          <c:order val="2"/>
          <c:tx>
            <c:strRef>
              <c:f>Лист1!$B$6</c:f>
              <c:strCache>
                <c:ptCount val="1"/>
                <c:pt idx="0">
                  <c:v>ЕСХН</c:v>
                </c:pt>
              </c:strCache>
            </c:strRef>
          </c:tx>
          <c:invertIfNegative val="0"/>
          <c:cat>
            <c:strRef>
              <c:f>Лист1!$C$3:$G$3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(6мес)</c:v>
                </c:pt>
              </c:strCache>
            </c:strRef>
          </c:cat>
          <c:val>
            <c:numRef>
              <c:f>Лист1!$C$6:$G$6</c:f>
              <c:numCache>
                <c:formatCode>#,##0.0</c:formatCode>
                <c:ptCount val="5"/>
                <c:pt idx="0">
                  <c:v>107.6</c:v>
                </c:pt>
                <c:pt idx="1">
                  <c:v>107.3</c:v>
                </c:pt>
                <c:pt idx="2">
                  <c:v>94.9</c:v>
                </c:pt>
                <c:pt idx="3">
                  <c:v>110.5</c:v>
                </c:pt>
                <c:pt idx="4">
                  <c:v>62</c:v>
                </c:pt>
              </c:numCache>
            </c:numRef>
          </c:val>
        </c:ser>
        <c:ser>
          <c:idx val="3"/>
          <c:order val="3"/>
          <c:tx>
            <c:strRef>
              <c:f>Лист1!$B$7</c:f>
              <c:strCache>
                <c:ptCount val="1"/>
                <c:pt idx="0">
                  <c:v>ПСН</c:v>
                </c:pt>
              </c:strCache>
            </c:strRef>
          </c:tx>
          <c:invertIfNegative val="0"/>
          <c:cat>
            <c:strRef>
              <c:f>Лист1!$C$3:$G$3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(6мес)</c:v>
                </c:pt>
              </c:strCache>
            </c:strRef>
          </c:cat>
          <c:val>
            <c:numRef>
              <c:f>Лист1!$C$7:$G$7</c:f>
              <c:numCache>
                <c:formatCode>#,##0.0</c:formatCode>
                <c:ptCount val="5"/>
                <c:pt idx="0">
                  <c:v>18.3</c:v>
                </c:pt>
                <c:pt idx="1">
                  <c:v>23.1</c:v>
                </c:pt>
                <c:pt idx="2">
                  <c:v>28.1</c:v>
                </c:pt>
                <c:pt idx="3">
                  <c:v>33.9</c:v>
                </c:pt>
                <c:pt idx="4">
                  <c:v>19.8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846208"/>
        <c:axId val="96847744"/>
        <c:axId val="0"/>
      </c:bar3DChart>
      <c:catAx>
        <c:axId val="9684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 Narrow" pitchFamily="34" charset="0"/>
              </a:defRPr>
            </a:pPr>
            <a:endParaRPr lang="ru-RU"/>
          </a:p>
        </c:txPr>
        <c:crossAx val="96847744"/>
        <c:crosses val="autoZero"/>
        <c:auto val="1"/>
        <c:lblAlgn val="ctr"/>
        <c:lblOffset val="100"/>
        <c:noMultiLvlLbl val="0"/>
      </c:catAx>
      <c:valAx>
        <c:axId val="968477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 Narrow" pitchFamily="34" charset="0"/>
              </a:defRPr>
            </a:pPr>
            <a:endParaRPr lang="ru-RU"/>
          </a:p>
        </c:txPr>
        <c:crossAx val="968462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 b="1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96846763158835"/>
          <c:y val="0.1110999477438931"/>
          <c:w val="0.70703153236841165"/>
          <c:h val="0.5981072318410029"/>
        </c:manualLayout>
      </c:layout>
      <c:barChart>
        <c:barDir val="col"/>
        <c:grouping val="clustered"/>
        <c:varyColors val="0"/>
        <c:ser>
          <c:idx val="0"/>
          <c:order val="0"/>
          <c:tx>
            <c:v>Поступления спецрежимы всего</c:v>
          </c:tx>
          <c:invertIfNegative val="0"/>
          <c:cat>
            <c:strRef>
              <c:f>Лист1!$C$3:$G$3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(6мес)</c:v>
                </c:pt>
              </c:strCache>
            </c:strRef>
          </c:cat>
          <c:val>
            <c:numRef>
              <c:f>Лист1!$C$8:$G$8</c:f>
              <c:numCache>
                <c:formatCode>#,##0.0</c:formatCode>
                <c:ptCount val="5"/>
                <c:pt idx="0">
                  <c:v>5466.8</c:v>
                </c:pt>
                <c:pt idx="1">
                  <c:v>5942.0000000000009</c:v>
                </c:pt>
                <c:pt idx="2">
                  <c:v>6925.1</c:v>
                </c:pt>
                <c:pt idx="3">
                  <c:v>7711.4</c:v>
                </c:pt>
                <c:pt idx="4">
                  <c:v>4559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9F-4951-AD97-453C29E1C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810688"/>
        <c:axId val="53809152"/>
      </c:barChart>
      <c:valAx>
        <c:axId val="53809152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>
                <a:latin typeface="Arial Narrow" pitchFamily="34" charset="0"/>
              </a:defRPr>
            </a:pPr>
            <a:endParaRPr lang="ru-RU"/>
          </a:p>
        </c:txPr>
        <c:crossAx val="53810688"/>
        <c:crosses val="autoZero"/>
        <c:crossBetween val="between"/>
      </c:valAx>
      <c:catAx>
        <c:axId val="5381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txPr>
          <a:bodyPr rot="-60000000" vert="horz"/>
          <a:lstStyle/>
          <a:p>
            <a:pPr>
              <a:defRPr/>
            </a:pPr>
            <a:endParaRPr lang="ru-RU"/>
          </a:p>
        </c:txPr>
        <c:crossAx val="5380915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txPr>
          <a:bodyPr rot="0" vert="horz"/>
          <a:lstStyle/>
          <a:p>
            <a:pPr rtl="0">
              <a:defRPr b="1">
                <a:latin typeface="Arial Narrow" pitchFamily="34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0.06154</cdr:x>
      <cdr:y>0.05924</cdr:y>
    </cdr:from>
    <cdr:to>
      <cdr:x>0.4</cdr:x>
      <cdr:y>0.37204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801" y="238126"/>
          <a:ext cx="1676400" cy="1257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0.7963</cdr:x>
      <cdr:y>0</cdr:y>
    </cdr:from>
    <cdr:to>
      <cdr:x>1</cdr:x>
      <cdr:y>0.11429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192689" y="0"/>
          <a:ext cx="1584175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 Narrow" pitchFamily="34" charset="0"/>
            </a:rPr>
            <a:t>Млн. руб.</a:t>
          </a:r>
          <a:endParaRPr lang="ru-RU" sz="1800" b="1" dirty="0">
            <a:latin typeface="Arial Narrow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r">
              <a:defRPr sz="1200"/>
            </a:lvl1pPr>
          </a:lstStyle>
          <a:p>
            <a:fld id="{54B2CB9A-35A0-44DF-9563-3B4294FF58F5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2950"/>
            <a:ext cx="6616700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63" tIns="46131" rIns="92263" bIns="4613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263" tIns="46131" rIns="92263" bIns="4613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r">
              <a:defRPr sz="1200"/>
            </a:lvl1pPr>
          </a:lstStyle>
          <a:p>
            <a:fld id="{67CAF5B9-CC1E-4A3E-B04F-728BB30B0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6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2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148" algn="l" defTabSz="8162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296" algn="l" defTabSz="8162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443" algn="l" defTabSz="8162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591" algn="l" defTabSz="8162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739" algn="l" defTabSz="8162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887" algn="l" defTabSz="8162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035" algn="l" defTabSz="8162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183" algn="l" defTabSz="81629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7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Projects\Текущие\Проектная\FNS_2012\_БРЭНДБУК\out\PPT\3_1_present_16.9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1168"/>
            <a:ext cx="9144000" cy="51428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794987"/>
            <a:ext cx="7772400" cy="1102519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921596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500" b="0">
                <a:solidFill>
                  <a:schemeClr val="bg1"/>
                </a:solidFill>
                <a:latin typeface="+mj-lt"/>
              </a:defRPr>
            </a:lvl1pPr>
            <a:lvl2pPr marL="408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22.12.2012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95" y="778396"/>
            <a:ext cx="7562805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E4C3-B3F9-4492-AC4E-AEB8AB203703}" type="datetime1">
              <a:rPr lang="ru-RU" smtClean="0"/>
              <a:pPr/>
              <a:t>21.08.2019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48" indent="0">
              <a:buNone/>
              <a:defRPr sz="1100"/>
            </a:lvl2pPr>
            <a:lvl3pPr marL="816296" indent="0">
              <a:buNone/>
              <a:defRPr sz="900"/>
            </a:lvl3pPr>
            <a:lvl4pPr marL="1224443" indent="0">
              <a:buNone/>
              <a:defRPr sz="800"/>
            </a:lvl4pPr>
            <a:lvl5pPr marL="1632591" indent="0">
              <a:buNone/>
              <a:defRPr sz="800"/>
            </a:lvl5pPr>
            <a:lvl6pPr marL="2040739" indent="0">
              <a:buNone/>
              <a:defRPr sz="800"/>
            </a:lvl6pPr>
            <a:lvl7pPr marL="2448887" indent="0">
              <a:buNone/>
              <a:defRPr sz="800"/>
            </a:lvl7pPr>
            <a:lvl8pPr marL="2857035" indent="0">
              <a:buNone/>
              <a:defRPr sz="800"/>
            </a:lvl8pPr>
            <a:lvl9pPr marL="326518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1266-D9B9-4642-A506-7317DD4ADF73}" type="datetime1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48" indent="0">
              <a:buNone/>
              <a:defRPr sz="2500"/>
            </a:lvl2pPr>
            <a:lvl3pPr marL="816296" indent="0">
              <a:buNone/>
              <a:defRPr sz="2100"/>
            </a:lvl3pPr>
            <a:lvl4pPr marL="1224443" indent="0">
              <a:buNone/>
              <a:defRPr sz="1800"/>
            </a:lvl4pPr>
            <a:lvl5pPr marL="1632591" indent="0">
              <a:buNone/>
              <a:defRPr sz="1800"/>
            </a:lvl5pPr>
            <a:lvl6pPr marL="2040739" indent="0">
              <a:buNone/>
              <a:defRPr sz="1800"/>
            </a:lvl6pPr>
            <a:lvl7pPr marL="2448887" indent="0">
              <a:buNone/>
              <a:defRPr sz="1800"/>
            </a:lvl7pPr>
            <a:lvl8pPr marL="2857035" indent="0">
              <a:buNone/>
              <a:defRPr sz="1800"/>
            </a:lvl8pPr>
            <a:lvl9pPr marL="3265183" indent="0">
              <a:buNone/>
              <a:defRPr sz="18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300"/>
            </a:lvl1pPr>
            <a:lvl2pPr marL="408148" indent="0">
              <a:buNone/>
              <a:defRPr sz="1100"/>
            </a:lvl2pPr>
            <a:lvl3pPr marL="816296" indent="0">
              <a:buNone/>
              <a:defRPr sz="900"/>
            </a:lvl3pPr>
            <a:lvl4pPr marL="1224443" indent="0">
              <a:buNone/>
              <a:defRPr sz="800"/>
            </a:lvl4pPr>
            <a:lvl5pPr marL="1632591" indent="0">
              <a:buNone/>
              <a:defRPr sz="800"/>
            </a:lvl5pPr>
            <a:lvl6pPr marL="2040739" indent="0">
              <a:buNone/>
              <a:defRPr sz="800"/>
            </a:lvl6pPr>
            <a:lvl7pPr marL="2448887" indent="0">
              <a:buNone/>
              <a:defRPr sz="800"/>
            </a:lvl7pPr>
            <a:lvl8pPr marL="2857035" indent="0">
              <a:buNone/>
              <a:defRPr sz="800"/>
            </a:lvl8pPr>
            <a:lvl9pPr marL="326518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8A2D-CC43-4DD9-8CF9-DF5286C3CC1D}" type="datetime1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8524-75FA-4DFF-9D30-F97C17CE17A5}" type="datetime1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227409"/>
            <a:ext cx="2405063" cy="4838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227409"/>
            <a:ext cx="7065962" cy="4838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B2CD-5EDF-45E0-A730-F2C3E6027E1D}" type="datetime1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Projects\Текущие\Проектная\FNS_2012\_БРЭНДБУК\out\PPT\3_1_present_16.9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-564"/>
            <a:ext cx="9144000" cy="5142895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78466" y="935856"/>
            <a:ext cx="6102883" cy="3580110"/>
          </a:xfrm>
        </p:spPr>
        <p:txBody>
          <a:bodyPr anchor="t">
            <a:normAutofit/>
          </a:bodyPr>
          <a:lstStyle>
            <a:lvl1pPr algn="l">
              <a:lnSpc>
                <a:spcPts val="5400"/>
              </a:lnSpc>
              <a:defRPr sz="4700" b="1">
                <a:solidFill>
                  <a:srgbClr val="8D8C90"/>
                </a:solidFill>
                <a:latin typeface="+mj-lt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1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2020" indent="2485">
              <a:defRPr>
                <a:latin typeface="+mj-lt"/>
              </a:defRPr>
            </a:lvl2pPr>
            <a:lvl3pPr marL="491981" indent="-203750">
              <a:tabLst/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926640" y="3845307"/>
            <a:ext cx="923618" cy="282640"/>
          </a:xfrm>
          <a:prstGeom prst="rect">
            <a:avLst/>
          </a:prstGeom>
          <a:noFill/>
        </p:spPr>
        <p:txBody>
          <a:bodyPr wrap="square" lIns="71561" tIns="35780" rIns="71561" bIns="35780" rtlCol="0">
            <a:noAutofit/>
          </a:bodyPr>
          <a:lstStyle/>
          <a:p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611189" y="558800"/>
            <a:ext cx="7548638" cy="946151"/>
          </a:xfrm>
        </p:spPr>
        <p:txBody>
          <a:bodyPr/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marL="0" marR="0" lvl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1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2020" indent="2485">
              <a:defRPr>
                <a:latin typeface="+mj-lt"/>
              </a:defRPr>
            </a:lvl2pPr>
            <a:lvl3pPr marL="491981" indent="-203750">
              <a:tabLst/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926640" y="3845307"/>
            <a:ext cx="923618" cy="282640"/>
          </a:xfrm>
          <a:prstGeom prst="rect">
            <a:avLst/>
          </a:prstGeom>
          <a:noFill/>
        </p:spPr>
        <p:txBody>
          <a:bodyPr wrap="square" lIns="71561" tIns="35780" rIns="71561" bIns="35780" rtlCol="0">
            <a:noAutofit/>
          </a:bodyPr>
          <a:lstStyle/>
          <a:p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611188" y="558801"/>
            <a:ext cx="7632699" cy="946150"/>
          </a:xfrm>
        </p:spPr>
        <p:txBody>
          <a:bodyPr>
            <a:noAutofit/>
          </a:bodyPr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marL="0" marR="0" lvl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" y="1169"/>
            <a:ext cx="9143998" cy="514289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0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4505" indent="0">
              <a:defRPr>
                <a:latin typeface="+mj-lt"/>
              </a:defRPr>
            </a:lvl2pPr>
            <a:lvl3pPr marL="491981" indent="-203750"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 marL="1123109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611188" y="558801"/>
            <a:ext cx="7632699" cy="946150"/>
          </a:xfrm>
        </p:spPr>
        <p:txBody>
          <a:bodyPr>
            <a:noAutofit/>
          </a:bodyPr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marL="0" marR="0" lvl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1169"/>
            <a:ext cx="9144000" cy="514289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0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4505" indent="0">
              <a:defRPr>
                <a:latin typeface="+mj-lt"/>
              </a:defRPr>
            </a:lvl2pPr>
            <a:lvl3pPr marL="491981" indent="-203750"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 marL="1123109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611188" y="558801"/>
            <a:ext cx="7632699" cy="946150"/>
          </a:xfrm>
        </p:spPr>
        <p:txBody>
          <a:bodyPr>
            <a:noAutofit/>
          </a:bodyPr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marL="0" marR="0" lvl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Projects\Текущие\Проектная\FNS_2012\_БРЭНДБУК\out\PPT\3_1_present_16.9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-564"/>
            <a:ext cx="9144000" cy="51428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046" y="1478186"/>
            <a:ext cx="5736842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7046" y="353046"/>
            <a:ext cx="5736842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0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9" y="558799"/>
            <a:ext cx="8075612" cy="946151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188" y="1504950"/>
            <a:ext cx="3647576" cy="320675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504950"/>
            <a:ext cx="3671888" cy="320675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8" indent="0">
              <a:buNone/>
              <a:defRPr sz="1800" b="1"/>
            </a:lvl2pPr>
            <a:lvl3pPr marL="816296" indent="0">
              <a:buNone/>
              <a:defRPr sz="1600" b="1"/>
            </a:lvl3pPr>
            <a:lvl4pPr marL="1224443" indent="0">
              <a:buNone/>
              <a:defRPr sz="1400" b="1"/>
            </a:lvl4pPr>
            <a:lvl5pPr marL="1632591" indent="0">
              <a:buNone/>
              <a:defRPr sz="1400" b="1"/>
            </a:lvl5pPr>
            <a:lvl6pPr marL="2040739" indent="0">
              <a:buNone/>
              <a:defRPr sz="1400" b="1"/>
            </a:lvl6pPr>
            <a:lvl7pPr marL="2448887" indent="0">
              <a:buNone/>
              <a:defRPr sz="1400" b="1"/>
            </a:lvl7pPr>
            <a:lvl8pPr marL="2857035" indent="0">
              <a:buNone/>
              <a:defRPr sz="1400" b="1"/>
            </a:lvl8pPr>
            <a:lvl9pPr marL="326518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8" indent="0">
              <a:buNone/>
              <a:defRPr sz="1800" b="1"/>
            </a:lvl2pPr>
            <a:lvl3pPr marL="816296" indent="0">
              <a:buNone/>
              <a:defRPr sz="1600" b="1"/>
            </a:lvl3pPr>
            <a:lvl4pPr marL="1224443" indent="0">
              <a:buNone/>
              <a:defRPr sz="1400" b="1"/>
            </a:lvl4pPr>
            <a:lvl5pPr marL="1632591" indent="0">
              <a:buNone/>
              <a:defRPr sz="1400" b="1"/>
            </a:lvl5pPr>
            <a:lvl6pPr marL="2040739" indent="0">
              <a:buNone/>
              <a:defRPr sz="1400" b="1"/>
            </a:lvl6pPr>
            <a:lvl7pPr marL="2448887" indent="0">
              <a:buNone/>
              <a:defRPr sz="1400" b="1"/>
            </a:lvl7pPr>
            <a:lvl8pPr marL="2857035" indent="0">
              <a:buNone/>
              <a:defRPr sz="1400" b="1"/>
            </a:lvl8pPr>
            <a:lvl9pPr marL="326518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A173-E5E4-4B86-BADB-BBB422306F42}" type="datetime1">
              <a:rPr lang="ru-RU" smtClean="0"/>
              <a:pPr/>
              <a:t>21.08.2019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Projects\Текущие\Проектная\FNS_2012\_БРЭНДБУК\out\PPT\3_1_present_16.9-03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1" y="1169"/>
            <a:ext cx="9143998" cy="51428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558800"/>
            <a:ext cx="7632700" cy="925984"/>
          </a:xfrm>
          <a:prstGeom prst="rect">
            <a:avLst/>
          </a:prstGeom>
        </p:spPr>
        <p:txBody>
          <a:bodyPr vert="horz" lIns="81630" tIns="40815" rIns="81630" bIns="40815" rtlCol="0" anchor="ctr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189" y="1491630"/>
            <a:ext cx="7632699" cy="3220070"/>
          </a:xfrm>
          <a:prstGeom prst="rect">
            <a:avLst/>
          </a:prstGeom>
        </p:spPr>
        <p:txBody>
          <a:bodyPr vert="horz" lIns="81630" tIns="40815" rIns="81630" bIns="40815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EDECA-DAED-49E8-AB44-A10369DCE766}" type="datetime1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03431" y="4398169"/>
            <a:ext cx="503585" cy="513582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>
              <a:lnSpc>
                <a:spcPts val="1878"/>
              </a:lnSpc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816296" rtl="0" eaLnBrk="1" latinLnBrk="0" hangingPunct="1">
        <a:spcBef>
          <a:spcPct val="0"/>
        </a:spcBef>
        <a:buNone/>
        <a:defRPr sz="3800" b="1" i="0" kern="1200">
          <a:solidFill>
            <a:srgbClr val="005AA9"/>
          </a:solidFill>
          <a:latin typeface="+mj-lt"/>
          <a:ea typeface="+mj-ea"/>
          <a:cs typeface="+mj-cs"/>
        </a:defRPr>
      </a:lvl1pPr>
    </p:titleStyle>
    <p:bodyStyle>
      <a:lvl1pPr marL="284505" indent="0" algn="l" defTabSz="816296" rtl="0" eaLnBrk="1" latinLnBrk="0" hangingPunct="1">
        <a:spcBef>
          <a:spcPct val="20000"/>
        </a:spcBef>
        <a:buFont typeface="+mj-lt"/>
        <a:buNone/>
        <a:defRPr sz="2400" b="0" i="0" kern="1200">
          <a:solidFill>
            <a:srgbClr val="005AA9"/>
          </a:solidFill>
          <a:latin typeface="+mj-lt"/>
          <a:ea typeface="+mn-ea"/>
          <a:cs typeface="+mn-cs"/>
        </a:defRPr>
      </a:lvl1pPr>
      <a:lvl2pPr marL="284505" indent="0" algn="l" defTabSz="816296" rtl="0" eaLnBrk="1" latinLnBrk="0" hangingPunct="1">
        <a:spcBef>
          <a:spcPct val="20000"/>
        </a:spcBef>
        <a:buFont typeface="Arial" pitchFamily="34" charset="0"/>
        <a:buNone/>
        <a:defRPr sz="2000" b="0" i="0" kern="1200">
          <a:solidFill>
            <a:srgbClr val="504F53"/>
          </a:solidFill>
          <a:latin typeface="+mj-lt"/>
          <a:ea typeface="+mn-ea"/>
          <a:cs typeface="+mn-cs"/>
        </a:defRPr>
      </a:lvl2pPr>
      <a:lvl3pPr marL="557828" indent="-203750" algn="l" defTabSz="816296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504F53"/>
          </a:solidFill>
          <a:latin typeface="+mj-lt"/>
          <a:ea typeface="+mn-ea"/>
          <a:cs typeface="+mn-cs"/>
        </a:defRPr>
      </a:lvl3pPr>
      <a:lvl4pPr marL="0" indent="282020" algn="just" defTabSz="816296" rtl="0" eaLnBrk="1" latinLnBrk="0" hangingPunct="1">
        <a:lnSpc>
          <a:spcPts val="1900"/>
        </a:lnSpc>
        <a:spcBef>
          <a:spcPts val="400"/>
        </a:spcBef>
        <a:buFont typeface="Arial" pitchFamily="34" charset="0"/>
        <a:buNone/>
        <a:tabLst/>
        <a:defRPr sz="1600" b="0" i="0" kern="1200">
          <a:solidFill>
            <a:srgbClr val="504F53"/>
          </a:solidFill>
          <a:latin typeface="+mj-lt"/>
          <a:ea typeface="+mn-ea"/>
          <a:cs typeface="+mn-cs"/>
        </a:defRPr>
      </a:lvl4pPr>
      <a:lvl5pPr marL="1123109" indent="0" algn="l" defTabSz="816296" rtl="0" eaLnBrk="1" latinLnBrk="0" hangingPunct="1">
        <a:lnSpc>
          <a:spcPts val="1800"/>
        </a:lnSpc>
        <a:spcBef>
          <a:spcPts val="400"/>
        </a:spcBef>
        <a:buFont typeface="Arial" pitchFamily="34" charset="0"/>
        <a:buNone/>
        <a:defRPr sz="1400" b="0" i="0" kern="1200">
          <a:solidFill>
            <a:srgbClr val="8D8C90"/>
          </a:solidFill>
          <a:latin typeface="+mj-lt"/>
          <a:ea typeface="+mn-ea"/>
          <a:cs typeface="+mn-cs"/>
        </a:defRPr>
      </a:lvl5pPr>
      <a:lvl6pPr marL="2244813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61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09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56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8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6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1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39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87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35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8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2067694"/>
            <a:ext cx="7772400" cy="11025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solidFill>
                  <a:prstClr val="white"/>
                </a:solidFill>
              </a:rPr>
              <a:t/>
            </a:r>
            <a:br>
              <a:rPr lang="ru-RU" sz="1800" b="0" dirty="0" smtClean="0">
                <a:solidFill>
                  <a:prstClr val="white"/>
                </a:solidFill>
              </a:rPr>
            </a:br>
            <a:r>
              <a:rPr lang="ru-RU" sz="1800" b="0" dirty="0" smtClean="0">
                <a:solidFill>
                  <a:prstClr val="white"/>
                </a:solidFill>
                <a:latin typeface="Arial Narrow" pitchFamily="34" charset="0"/>
              </a:rPr>
              <a:t>УФНС </a:t>
            </a:r>
            <a:r>
              <a:rPr lang="ru-RU" sz="1800" b="0" dirty="0">
                <a:solidFill>
                  <a:prstClr val="white"/>
                </a:solidFill>
                <a:latin typeface="Arial Narrow" pitchFamily="34" charset="0"/>
              </a:rPr>
              <a:t>России по Иркутской области</a:t>
            </a: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>ОСНОВНЫЕ НАРУШЕНИЯ, ДОПУСКАЕМЫЕ ПРЕДПРИНИМАТЕЛЯМИ ПРИ ПРИМЕНЕНИИ СПЕЦИАЛЬНЫХ НАЛОГОВЫХ РЕЖИМОВ</a:t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3528" y="3291830"/>
            <a:ext cx="8532948" cy="1656184"/>
          </a:xfrm>
        </p:spPr>
        <p:txBody>
          <a:bodyPr>
            <a:normAutofit/>
          </a:bodyPr>
          <a:lstStyle/>
          <a:p>
            <a:pPr algn="l"/>
            <a:endParaRPr lang="ru-RU" sz="1800" dirty="0" smtClean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                   </a:t>
            </a:r>
            <a:r>
              <a:rPr lang="ru-RU" sz="1800" dirty="0" smtClean="0">
                <a:latin typeface="Arial Narrow" pitchFamily="34" charset="0"/>
              </a:rPr>
              <a:t>Начальник </a:t>
            </a:r>
            <a:r>
              <a:rPr lang="ru-RU" sz="1800" dirty="0">
                <a:latin typeface="Arial Narrow" pitchFamily="34" charset="0"/>
              </a:rPr>
              <a:t>отдела налогообложения юридических </a:t>
            </a:r>
            <a:r>
              <a:rPr lang="ru-RU" sz="1800" dirty="0" smtClean="0">
                <a:latin typeface="Arial Narrow" pitchFamily="34" charset="0"/>
              </a:rPr>
              <a:t>лиц </a:t>
            </a:r>
            <a:r>
              <a:rPr lang="ru-RU" sz="1800" dirty="0" err="1" smtClean="0">
                <a:latin typeface="Arial Narrow" pitchFamily="34" charset="0"/>
              </a:rPr>
              <a:t>С.С.Дерягина</a:t>
            </a:r>
            <a:endParaRPr lang="ru-RU" sz="1800" dirty="0">
              <a:latin typeface="Arial Narrow" pitchFamily="34" charset="0"/>
            </a:endParaRPr>
          </a:p>
          <a:p>
            <a:pPr algn="l"/>
            <a:endParaRPr lang="ru-RU" sz="18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7788469" cy="540060"/>
          </a:xfrm>
        </p:spPr>
        <p:txBody>
          <a:bodyPr/>
          <a:lstStyle/>
          <a:p>
            <a:pPr algn="just">
              <a:lnSpc>
                <a:spcPts val="2300"/>
              </a:lnSpc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kern="1200" dirty="0">
                <a:solidFill>
                  <a:srgbClr val="0070C0"/>
                </a:solidFill>
                <a:latin typeface="Arial Narrow" pitchFamily="34" charset="0"/>
              </a:rPr>
              <a:t>Более 65% налогоплательщиков, состоящих на учете в Иркутской области</a:t>
            </a:r>
            <a:r>
              <a:rPr lang="ru-RU" sz="2400" kern="1200" dirty="0" smtClean="0">
                <a:solidFill>
                  <a:srgbClr val="0070C0"/>
                </a:solidFill>
                <a:latin typeface="Arial Narrow" pitchFamily="34" charset="0"/>
              </a:rPr>
              <a:t>, применяют специальные налоговые режимы </a:t>
            </a:r>
            <a:r>
              <a:rPr lang="ru-RU" sz="1600" kern="1200" dirty="0">
                <a:solidFill>
                  <a:schemeClr val="accent1"/>
                </a:solidFill>
                <a:latin typeface="+mn-lt"/>
              </a:rPr>
              <a:t/>
            </a:r>
            <a:br>
              <a:rPr lang="ru-RU" sz="1600" kern="1200" dirty="0">
                <a:solidFill>
                  <a:schemeClr val="accent1"/>
                </a:solidFill>
                <a:latin typeface="+mn-lt"/>
              </a:rPr>
            </a:b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 title="В 2017 го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974522"/>
              </p:ext>
            </p:extLst>
          </p:nvPr>
        </p:nvGraphicFramePr>
        <p:xfrm>
          <a:off x="395536" y="2409732"/>
          <a:ext cx="8064896" cy="2849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491647"/>
              </p:ext>
            </p:extLst>
          </p:nvPr>
        </p:nvGraphicFramePr>
        <p:xfrm>
          <a:off x="755576" y="1275606"/>
          <a:ext cx="8064896" cy="1232907"/>
        </p:xfrm>
        <a:graphic>
          <a:graphicData uri="http://schemas.openxmlformats.org/drawingml/2006/table">
            <a:tbl>
              <a:tblPr/>
              <a:tblGrid>
                <a:gridCol w="6552728"/>
                <a:gridCol w="1512168"/>
              </a:tblGrid>
              <a:tr h="3542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Количество налогоплательщиков, состоящих на учете в налоговых органах Иркутской области по состоянию на 01.01.2019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118 тыс.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      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в </a:t>
                      </a:r>
                      <a:r>
                        <a:rPr lang="ru-RU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т.ч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.                   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Юридические лица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55,4 тыс.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                          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         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Индивидуальные предприниматели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62,7 тыс.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4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Количество налогоплательщиков, представивших декларации по налогам, уплачиваемым при применении специальных налоговых режимов, включая индивидуальных предпринимателей, получивших патент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79 тыс.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5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Arial Narrow" pitchFamily="34" charset="0"/>
              </a:rPr>
              <a:t>Большая часть деклараций по налогам, уплачиваемым при применении специальных налоговых режимов приходится на индивидуальных предпринимателей</a:t>
            </a:r>
            <a:endParaRPr lang="ru-RU" sz="2000" dirty="0"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Общее количество налогоплательщиков, применяющих специальные налоговые режимы – 79 тыс., из них:</a:t>
            </a:r>
            <a:endParaRPr lang="ru-RU" sz="2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9137"/>
              </p:ext>
            </p:extLst>
          </p:nvPr>
        </p:nvGraphicFramePr>
        <p:xfrm>
          <a:off x="1259632" y="1815666"/>
          <a:ext cx="6120680" cy="301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59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2800"/>
              </a:lnSpc>
            </a:pPr>
            <a:r>
              <a:rPr lang="ru-RU" sz="2400" dirty="0">
                <a:latin typeface="Arial Narrow" pitchFamily="34" charset="0"/>
                <a:cs typeface="Times New Roman" panose="02020603050405020304" pitchFamily="18" charset="0"/>
              </a:rPr>
              <a:t>Доля поступлений налогов при применении </a:t>
            </a:r>
            <a:r>
              <a:rPr lang="ru-RU" sz="2400" dirty="0" err="1">
                <a:latin typeface="Arial Narrow" pitchFamily="34" charset="0"/>
                <a:cs typeface="Times New Roman" panose="02020603050405020304" pitchFamily="18" charset="0"/>
              </a:rPr>
              <a:t>спецрежимов</a:t>
            </a:r>
            <a:r>
              <a:rPr lang="ru-RU" sz="2400" dirty="0"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Arial Narrow" pitchFamily="34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Arial Narrow" pitchFamily="34" charset="0"/>
                <a:ea typeface="Calibri"/>
                <a:cs typeface="Times New Roman" panose="02020603050405020304" pitchFamily="18" charset="0"/>
              </a:rPr>
              <a:t>консолидированный бюджет Иркутской области варьируется в пределах 6 процентов</a:t>
            </a:r>
            <a:endParaRPr lang="ru-RU" sz="2400" dirty="0">
              <a:latin typeface="Arial Narrow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902293"/>
              </p:ext>
            </p:extLst>
          </p:nvPr>
        </p:nvGraphicFramePr>
        <p:xfrm>
          <a:off x="611560" y="1491630"/>
          <a:ext cx="7776864" cy="3402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928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7548638" cy="936104"/>
          </a:xfrm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ru-RU" sz="2500" dirty="0" smtClean="0">
                <a:latin typeface="Arial Narrow" pitchFamily="34" charset="0"/>
              </a:rPr>
              <a:t>Динамика поступлений в бюджет налогов, уплачиваемых при применении </a:t>
            </a:r>
            <a:r>
              <a:rPr lang="ru-RU" sz="2500" dirty="0" err="1" smtClean="0">
                <a:latin typeface="Arial Narrow" pitchFamily="34" charset="0"/>
              </a:rPr>
              <a:t>спецрежимов</a:t>
            </a:r>
            <a:endParaRPr lang="ru-RU" sz="2500" dirty="0">
              <a:latin typeface="Arial Narrow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641537"/>
              </p:ext>
            </p:extLst>
          </p:nvPr>
        </p:nvGraphicFramePr>
        <p:xfrm>
          <a:off x="755576" y="915566"/>
          <a:ext cx="7716465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77503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Млн. руб.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7494"/>
            <a:ext cx="7343776" cy="832247"/>
          </a:xfrm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ru-RU" sz="2400" dirty="0" smtClean="0">
                <a:latin typeface="Arial Narrow" pitchFamily="34" charset="0"/>
              </a:rPr>
              <a:t>Динамика поступлений по налогам при применении </a:t>
            </a:r>
            <a:r>
              <a:rPr lang="ru-RU" sz="2400" dirty="0" err="1" smtClean="0">
                <a:latin typeface="Arial Narrow" pitchFamily="34" charset="0"/>
              </a:rPr>
              <a:t>спецрежимов</a:t>
            </a:r>
            <a:r>
              <a:rPr lang="ru-RU" sz="2400" dirty="0" smtClean="0">
                <a:latin typeface="Arial Narrow" pitchFamily="34" charset="0"/>
              </a:rPr>
              <a:t> (млн. руб.)</a:t>
            </a:r>
            <a:endParaRPr lang="ru-RU" sz="2400" dirty="0">
              <a:latin typeface="Arial Narrow" pitchFamily="34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47B3C05F-66A5-4112-AD4B-0F0B46C006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902287"/>
              </p:ext>
            </p:extLst>
          </p:nvPr>
        </p:nvGraphicFramePr>
        <p:xfrm>
          <a:off x="539552" y="987574"/>
          <a:ext cx="7788473" cy="3896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588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Present_FNS2012_16-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104306" tIns="52153" rIns="104306" bIns="52153" rtlCol="0" anchor="ctr">
        <a:normAutofit/>
      </a:bodyPr>
      <a:lstStyle>
        <a:defPPr marL="0" marR="0" indent="0" algn="l" defTabSz="1043056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800" b="1" i="0" u="none" strike="noStrike" kern="1200" cap="none" spc="0" normalizeH="0" baseline="0" noProof="0" dirty="0" smtClean="0">
            <a:ln>
              <a:noFill/>
            </a:ln>
            <a:solidFill>
              <a:srgbClr val="005AA9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Present_FNS2012_16-9</Template>
  <TotalTime>17312</TotalTime>
  <Words>178</Words>
  <Application>Microsoft Office PowerPoint</Application>
  <PresentationFormat>Экран (16:9)</PresentationFormat>
  <Paragraphs>29</Paragraphs>
  <Slides>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Present_FNS2012_16-9</vt:lpstr>
      <vt:lpstr> УФНС России по Иркутской области  ОСНОВНЫЕ НАРУШЕНИЯ, ДОПУСКАЕМЫЕ ПРЕДПРИНИМАТЕЛЯМИ ПРИ ПРИМЕНЕНИИ СПЕЦИАЛЬНЫХ НАЛОГОВЫХ РЕЖИМОВ  </vt:lpstr>
      <vt:lpstr>Более 65% налогоплательщиков, состоящих на учете в Иркутской области, применяют специальные налоговые режимы  </vt:lpstr>
      <vt:lpstr>Большая часть деклараций по налогам, уплачиваемым при применении специальных налоговых режимов приходится на индивидуальных предпринимателей</vt:lpstr>
      <vt:lpstr>Доля поступлений налогов при применении спецрежимов в консолидированный бюджет Иркутской области варьируется в пределах 6 процентов</vt:lpstr>
      <vt:lpstr>Динамика поступлений в бюджет налогов, уплачиваемых при применении спецрежимов</vt:lpstr>
      <vt:lpstr>Динамика поступлений по налогам при применении спецрежимов (млн. руб.)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Дёмина Евгения Викторовна</dc:creator>
  <cp:lastModifiedBy>Мышкова Елена Сергеевна</cp:lastModifiedBy>
  <cp:revision>800</cp:revision>
  <cp:lastPrinted>2018-06-18T09:23:07Z</cp:lastPrinted>
  <dcterms:created xsi:type="dcterms:W3CDTF">2015-03-11T11:09:41Z</dcterms:created>
  <dcterms:modified xsi:type="dcterms:W3CDTF">2019-08-21T01:32:09Z</dcterms:modified>
</cp:coreProperties>
</file>