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84" r:id="rId2"/>
    <p:sldId id="286" r:id="rId3"/>
    <p:sldId id="307" r:id="rId4"/>
    <p:sldId id="294" r:id="rId5"/>
    <p:sldId id="305" r:id="rId6"/>
    <p:sldId id="306" r:id="rId7"/>
    <p:sldId id="304" r:id="rId8"/>
    <p:sldId id="301" r:id="rId9"/>
    <p:sldId id="302" r:id="rId10"/>
    <p:sldId id="299" r:id="rId11"/>
    <p:sldId id="311" r:id="rId12"/>
    <p:sldId id="316" r:id="rId13"/>
    <p:sldId id="310" r:id="rId14"/>
  </p:sldIdLst>
  <p:sldSz cx="9144000" cy="5143500" type="screen16x9"/>
  <p:notesSz cx="6808788" cy="9940925"/>
  <p:custDataLst>
    <p:tags r:id="rId16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112B"/>
    <a:srgbClr val="4F81A0"/>
    <a:srgbClr val="4F81BD"/>
    <a:srgbClr val="4F817E"/>
    <a:srgbClr val="2442A4"/>
    <a:srgbClr val="214FD1"/>
    <a:srgbClr val="4A72E2"/>
    <a:srgbClr val="78F8CD"/>
    <a:srgbClr val="0955C5"/>
    <a:srgbClr val="0AC6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06" autoAdjust="0"/>
    <p:restoredTop sz="94660"/>
  </p:normalViewPr>
  <p:slideViewPr>
    <p:cSldViewPr>
      <p:cViewPr varScale="1">
        <p:scale>
          <a:sx n="147" d="100"/>
          <a:sy n="147" d="100"/>
        </p:scale>
        <p:origin x="-774" y="-162"/>
      </p:cViewPr>
      <p:guideLst>
        <p:guide orient="horz" pos="162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3B58EF-4ABD-40F4-ACA4-FE81D742E6DD}" type="datetimeFigureOut">
              <a:rPr lang="zh-CN" altLang="en-US" smtClean="0"/>
              <a:pPr/>
              <a:t>2025/3/12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1FC198-2D83-4DFC-8CDD-7D23AF44D41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4111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/>
          <a:lstStyle/>
          <a:p>
            <a:fld id="{A11FC198-2D83-4DFC-8CDD-7D23AF44D411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54159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/>
          <a:lstStyle/>
          <a:p>
            <a:fld id="{A11FC198-2D83-4DFC-8CDD-7D23AF44D411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54159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/>
          <a:lstStyle/>
          <a:p>
            <a:fld id="{A11FC198-2D83-4DFC-8CDD-7D23AF44D411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54159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/>
          <a:lstStyle/>
          <a:p>
            <a:fld id="{A11FC198-2D83-4DFC-8CDD-7D23AF44D411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54159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/>
          <a:lstStyle/>
          <a:p>
            <a:fld id="{A11FC198-2D83-4DFC-8CDD-7D23AF44D411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5415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/>
          <a:lstStyle/>
          <a:p>
            <a:fld id="{A11FC198-2D83-4DFC-8CDD-7D23AF44D411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5415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/>
          <a:lstStyle/>
          <a:p>
            <a:fld id="{A11FC198-2D83-4DFC-8CDD-7D23AF44D411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5415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/>
          <a:lstStyle/>
          <a:p>
            <a:fld id="{A11FC198-2D83-4DFC-8CDD-7D23AF44D411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5415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/>
          <a:lstStyle/>
          <a:p>
            <a:fld id="{A11FC198-2D83-4DFC-8CDD-7D23AF44D411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5415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/>
          <a:lstStyle/>
          <a:p>
            <a:fld id="{A11FC198-2D83-4DFC-8CDD-7D23AF44D411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54159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/>
          <a:lstStyle/>
          <a:p>
            <a:fld id="{A11FC198-2D83-4DFC-8CDD-7D23AF44D411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54159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/>
          <a:lstStyle/>
          <a:p>
            <a:fld id="{A11FC198-2D83-4DFC-8CDD-7D23AF44D411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54159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/>
          <a:lstStyle/>
          <a:p>
            <a:fld id="{A11FC198-2D83-4DFC-8CDD-7D23AF44D411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5415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F8838-2596-481A-81BD-BA549497E720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2025/3/12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507C5-9851-4EF6-82C9-5647805156C3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07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14:flip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F2B87-989E-4F4D-A3D6-9B10DAD785BB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2025/3/12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54EB6-7BED-43FD-8483-DCA0766CC830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8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14:flip dir="r"/>
      </p:transition>
    </mc:Choice>
    <mc:Fallback xmlns="">
      <p:transition spd="slow"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B09A5-729D-4B62-9A05-E166FB412201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2025/3/12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21541-2C8E-4FE7-AD01-6AECC40AD2EC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75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14:flip dir="r"/>
      </p:transition>
    </mc:Choice>
    <mc:Fallback xmlns=""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" y="0"/>
            <a:ext cx="9144000" cy="51435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6008" y="123478"/>
            <a:ext cx="2741856" cy="277143"/>
          </a:xfrm>
        </p:spPr>
        <p:txBody>
          <a:bodyPr/>
          <a:lstStyle>
            <a:lvl1pPr algn="l">
              <a:defRPr sz="1600" b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4" name="矩形 3"/>
          <p:cNvSpPr/>
          <p:nvPr userDrawn="1"/>
        </p:nvSpPr>
        <p:spPr>
          <a:xfrm>
            <a:off x="0" y="449610"/>
            <a:ext cx="9144000" cy="4693890"/>
          </a:xfrm>
          <a:prstGeom prst="rect">
            <a:avLst/>
          </a:prstGeom>
          <a:gradFill flip="none" rotWithShape="1">
            <a:gsLst>
              <a:gs pos="0">
                <a:srgbClr val="CCD0D1"/>
              </a:gs>
              <a:gs pos="49200">
                <a:srgbClr val="E8EAE9"/>
              </a:gs>
              <a:gs pos="100000">
                <a:srgbClr val="FCFCFC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" name="流程图: 离页连接符 20"/>
          <p:cNvSpPr/>
          <p:nvPr userDrawn="1"/>
        </p:nvSpPr>
        <p:spPr>
          <a:xfrm>
            <a:off x="213424" y="-1"/>
            <a:ext cx="381569" cy="561975"/>
          </a:xfrm>
          <a:prstGeom prst="flowChartOffpageConnector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9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14:flip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02D13-023C-493B-946F-6334B1550202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2025/3/12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27665-4685-4CFB-A4DF-574C5BBB6387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638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14:flip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0EC45-3C31-4C3D-8B77-22FF0C9AAD4A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2025/3/12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074A8-D729-49BB-A7BC-DB2359C77DB8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15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14:flip dir="r"/>
      </p:transition>
    </mc:Choice>
    <mc:Fallback xmlns="">
      <p:transition spd="slow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E339D-55A7-444C-B9D1-1957295915E5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2025/3/12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3A32D-1FCD-4730-805F-780D3DD87911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09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14:flip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2A674-53CD-422B-9892-C4EF0827967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2025/3/12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350D4-CBC2-4A07-BB4A-B4CC231CE9C3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53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14:flip dir="r"/>
      </p:transition>
    </mc:Choice>
    <mc:Fallback xmlns="">
      <p:transition spd="slow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118EC-EDEF-4F9C-852D-0A464BD53A70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2025/3/12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C5073-A55C-4F3C-8D7B-130473455D17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" y="0"/>
            <a:ext cx="9144000" cy="5143500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784" y="2211710"/>
            <a:ext cx="9144000" cy="2931790"/>
          </a:xfrm>
          <a:custGeom>
            <a:avLst/>
            <a:gdLst/>
            <a:ahLst/>
            <a:cxnLst/>
            <a:rect l="l" t="t" r="r" b="b"/>
            <a:pathLst>
              <a:path w="9144000" h="2931790">
                <a:moveTo>
                  <a:pt x="0" y="0"/>
                </a:moveTo>
                <a:lnTo>
                  <a:pt x="3824456" y="0"/>
                </a:lnTo>
                <a:cubicBezTo>
                  <a:pt x="3824456" y="26976"/>
                  <a:pt x="3831542" y="51749"/>
                  <a:pt x="3844079" y="73220"/>
                </a:cubicBezTo>
                <a:lnTo>
                  <a:pt x="4145508" y="600620"/>
                </a:lnTo>
                <a:cubicBezTo>
                  <a:pt x="4157500" y="622091"/>
                  <a:pt x="4175488" y="640258"/>
                  <a:pt x="4197836" y="653470"/>
                </a:cubicBezTo>
                <a:cubicBezTo>
                  <a:pt x="4220185" y="666683"/>
                  <a:pt x="4245258" y="672739"/>
                  <a:pt x="4269242" y="672739"/>
                </a:cubicBezTo>
                <a:lnTo>
                  <a:pt x="4869920" y="672739"/>
                </a:lnTo>
                <a:cubicBezTo>
                  <a:pt x="4895539" y="673289"/>
                  <a:pt x="4921158" y="667233"/>
                  <a:pt x="4944596" y="653470"/>
                </a:cubicBezTo>
                <a:cubicBezTo>
                  <a:pt x="4966945" y="640258"/>
                  <a:pt x="4984387" y="622091"/>
                  <a:pt x="4996924" y="601171"/>
                </a:cubicBezTo>
                <a:lnTo>
                  <a:pt x="5296718" y="75972"/>
                </a:lnTo>
                <a:cubicBezTo>
                  <a:pt x="5310345" y="53951"/>
                  <a:pt x="5317976" y="28077"/>
                  <a:pt x="5317976" y="0"/>
                </a:cubicBezTo>
                <a:lnTo>
                  <a:pt x="9144000" y="0"/>
                </a:lnTo>
                <a:lnTo>
                  <a:pt x="9144000" y="2931790"/>
                </a:lnTo>
                <a:lnTo>
                  <a:pt x="0" y="293179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TextBox 7"/>
          <p:cNvSpPr>
            <a:spLocks noChangeArrowheads="1"/>
          </p:cNvSpPr>
          <p:nvPr userDrawn="1"/>
        </p:nvSpPr>
        <p:spPr bwMode="auto">
          <a:xfrm>
            <a:off x="2491740" y="607789"/>
            <a:ext cx="416052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 smtClean="0">
                <a:solidFill>
                  <a:srgbClr val="0E647C">
                    <a:lumMod val="20000"/>
                    <a:lumOff val="80000"/>
                  </a:srgbClr>
                </a:solidFill>
                <a:latin typeface="Swis721 Th BT" pitchFamily="34" charset="0"/>
                <a:ea typeface="微软雅黑" pitchFamily="34" charset="-122"/>
                <a:cs typeface="LilyUPC" pitchFamily="34" charset="-34"/>
                <a:sym typeface="微软雅黑" pitchFamily="34" charset="-122"/>
              </a:rPr>
              <a:t>THE BUSENESS PLAN</a:t>
            </a:r>
            <a:endParaRPr lang="zh-CN" altLang="en-US" sz="2000" dirty="0">
              <a:solidFill>
                <a:srgbClr val="0E647C">
                  <a:lumMod val="20000"/>
                  <a:lumOff val="80000"/>
                </a:srgbClr>
              </a:solidFill>
              <a:latin typeface="Swis721 Th BT" pitchFamily="34" charset="0"/>
              <a:ea typeface="微软雅黑" pitchFamily="34" charset="-122"/>
              <a:cs typeface="LilyUPC" pitchFamily="34" charset="-34"/>
              <a:sym typeface="微软雅黑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271" y="197982"/>
            <a:ext cx="913458" cy="28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77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14:flip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165C5-19AB-4D7E-BF4E-8030D4BC8E07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2025/3/12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2AC4E-50CB-4334-996F-7EE8464BD267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82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14:flip dir="r"/>
      </p:transition>
    </mc:Choice>
    <mc:Fallback xmlns="">
      <p:transition spd="slow"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6AEFD-D42C-445E-A078-69D256A721CC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2025/3/12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7A587-D83B-45BF-80B0-EB01029C5564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106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14:flip dir="r"/>
      </p:transition>
    </mc:Choice>
    <mc:Fallback xmlns="">
      <p:transition spd="slow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CA76A6C-E1BF-41A9-90D8-1F55C472F0D3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2025/3/12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AC6EAE7-8652-497A-B0B9-2516C5BD65FF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878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14:flip dir="r"/>
      </p:transition>
    </mc:Choice>
    <mc:Fallback xmlns="">
      <p:transition spd="slow" advClick="0" advTm="5000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emf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emf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2" y="0"/>
            <a:ext cx="9152000" cy="51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图片 5" hidden="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01" y="3300784"/>
            <a:ext cx="9144000" cy="1833372"/>
          </a:xfrm>
          <a:prstGeom prst="rect">
            <a:avLst/>
          </a:prstGeom>
        </p:spPr>
      </p:pic>
      <p:pic>
        <p:nvPicPr>
          <p:cNvPr id="5" name="Рисунок 6" descr="C:\Users\panova_ea\Desktop\ФНС\Новая папка\word\jpg\true-logo-FNS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522"/>
            <a:ext cx="721392" cy="6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1187624" y="123478"/>
            <a:ext cx="5040560" cy="792088"/>
          </a:xfrm>
          <a:prstGeom prst="rect">
            <a:avLst/>
          </a:prstGeom>
        </p:spPr>
        <p:txBody>
          <a:bodyPr vert="horz" lIns="91434" tIns="45717" rIns="91434" bIns="45717" rtlCol="0" anchor="ctr">
            <a:noAutofit/>
          </a:bodyPr>
          <a:lstStyle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3200" b="1">
                <a:solidFill>
                  <a:schemeClr val="bg1"/>
                </a:solidFill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l"/>
            <a:r>
              <a:rPr lang="ru-RU" sz="1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УФНС России по</a:t>
            </a:r>
          </a:p>
          <a:p>
            <a:pPr algn="l"/>
            <a:r>
              <a:rPr lang="ru-RU" sz="1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Калининградской области</a:t>
            </a:r>
          </a:p>
        </p:txBody>
      </p:sp>
      <p:sp>
        <p:nvSpPr>
          <p:cNvPr id="10" name="TextBox 7"/>
          <p:cNvSpPr>
            <a:spLocks noChangeArrowheads="1"/>
          </p:cNvSpPr>
          <p:nvPr/>
        </p:nvSpPr>
        <p:spPr bwMode="auto">
          <a:xfrm>
            <a:off x="-860159" y="1525765"/>
            <a:ext cx="8136904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altLang="zh-CN" sz="45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Туристический налог</a:t>
            </a:r>
          </a:p>
        </p:txBody>
      </p:sp>
      <p:sp>
        <p:nvSpPr>
          <p:cNvPr id="12" name="TextBox 7"/>
          <p:cNvSpPr>
            <a:spLocks noChangeArrowheads="1"/>
          </p:cNvSpPr>
          <p:nvPr/>
        </p:nvSpPr>
        <p:spPr bwMode="auto">
          <a:xfrm>
            <a:off x="335164" y="3795887"/>
            <a:ext cx="441685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endParaRPr lang="ru-RU" altLang="zh-CN" b="1" dirty="0">
              <a:solidFill>
                <a:srgbClr val="FFC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67" t="13409" r="33351" b="16906"/>
          <a:stretch/>
        </p:blipFill>
        <p:spPr>
          <a:xfrm>
            <a:off x="7812360" y="160692"/>
            <a:ext cx="664620" cy="72000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1115616" y="159522"/>
            <a:ext cx="0" cy="7200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圆角矩形 80"/>
          <p:cNvSpPr/>
          <p:nvPr/>
        </p:nvSpPr>
        <p:spPr bwMode="auto">
          <a:xfrm>
            <a:off x="6228184" y="3724196"/>
            <a:ext cx="2448272" cy="575746"/>
          </a:xfrm>
          <a:prstGeom prst="roundRect">
            <a:avLst>
              <a:gd name="adj" fmla="val 50000"/>
            </a:avLst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1602" tIns="40801" rIns="81602" bIns="40801" numCol="1" rtlCol="0" anchor="t" anchorCtr="0" compatLnSpc="1">
            <a:prstTxWarp prst="textNoShape">
              <a:avLst/>
            </a:prstTxWarp>
          </a:bodyPr>
          <a:lstStyle/>
          <a:p>
            <a:pPr defTabSz="816025"/>
            <a:endParaRPr lang="zh-CN" altLang="en-US" sz="1100" dirty="0">
              <a:solidFill>
                <a:srgbClr val="E7E6E6">
                  <a:lumMod val="25000"/>
                </a:srgbClr>
              </a:solidFill>
              <a:ea typeface="微软雅黑" pitchFamily="34" charset="-122"/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5" b="8001"/>
          <a:stretch/>
        </p:blipFill>
        <p:spPr bwMode="auto">
          <a:xfrm>
            <a:off x="335164" y="3373417"/>
            <a:ext cx="3788749" cy="1314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07" b="15910"/>
          <a:stretch/>
        </p:blipFill>
        <p:spPr bwMode="auto">
          <a:xfrm>
            <a:off x="6228184" y="1302851"/>
            <a:ext cx="2808316" cy="1271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395536" y="2211710"/>
            <a:ext cx="5668158" cy="792088"/>
            <a:chOff x="395536" y="2211710"/>
            <a:chExt cx="5668158" cy="792088"/>
          </a:xfrm>
        </p:grpSpPr>
        <p:sp>
          <p:nvSpPr>
            <p:cNvPr id="49" name="Freeform 9"/>
            <p:cNvSpPr>
              <a:spLocks/>
            </p:cNvSpPr>
            <p:nvPr/>
          </p:nvSpPr>
          <p:spPr bwMode="auto">
            <a:xfrm rot="420292">
              <a:off x="5667694" y="2450538"/>
              <a:ext cx="396000" cy="360000"/>
            </a:xfrm>
            <a:custGeom>
              <a:avLst/>
              <a:gdLst>
                <a:gd name="T0" fmla="*/ 0 w 1240"/>
                <a:gd name="T1" fmla="*/ 0 h 1434"/>
                <a:gd name="T2" fmla="*/ 2147483647 w 1240"/>
                <a:gd name="T3" fmla="*/ 2147483647 h 1434"/>
                <a:gd name="T4" fmla="*/ 2147483647 w 1240"/>
                <a:gd name="T5" fmla="*/ 2147483647 h 1434"/>
                <a:gd name="T6" fmla="*/ 2147483647 w 1240"/>
                <a:gd name="T7" fmla="*/ 2147483647 h 1434"/>
                <a:gd name="T8" fmla="*/ 0 w 1240"/>
                <a:gd name="T9" fmla="*/ 2147483647 h 1434"/>
                <a:gd name="T10" fmla="*/ 2147483647 w 1240"/>
                <a:gd name="T11" fmla="*/ 2147483647 h 1434"/>
                <a:gd name="T12" fmla="*/ 0 w 1240"/>
                <a:gd name="T13" fmla="*/ 0 h 14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40"/>
                <a:gd name="T22" fmla="*/ 0 h 1434"/>
                <a:gd name="T23" fmla="*/ 1240 w 1240"/>
                <a:gd name="T24" fmla="*/ 1434 h 14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40" h="1434">
                  <a:moveTo>
                    <a:pt x="0" y="0"/>
                  </a:moveTo>
                  <a:lnTo>
                    <a:pt x="109" y="234"/>
                  </a:lnTo>
                  <a:lnTo>
                    <a:pt x="945" y="718"/>
                  </a:lnTo>
                  <a:lnTo>
                    <a:pt x="109" y="1200"/>
                  </a:lnTo>
                  <a:lnTo>
                    <a:pt x="0" y="1434"/>
                  </a:lnTo>
                  <a:lnTo>
                    <a:pt x="1240" y="7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 w="9525">
              <a:noFill/>
              <a:round/>
              <a:headEnd/>
              <a:tailEnd/>
            </a:ln>
          </p:spPr>
          <p:txBody>
            <a:bodyPr lIns="50402" tIns="25201" rIns="50402" bIns="25201"/>
            <a:lstStyle/>
            <a:p>
              <a:endParaRPr lang="zh-CN" altLang="en-US"/>
            </a:p>
          </p:txBody>
        </p:sp>
        <p:sp>
          <p:nvSpPr>
            <p:cNvPr id="51" name="Freeform 9"/>
            <p:cNvSpPr>
              <a:spLocks/>
            </p:cNvSpPr>
            <p:nvPr/>
          </p:nvSpPr>
          <p:spPr bwMode="auto">
            <a:xfrm rot="10800000">
              <a:off x="395536" y="2427734"/>
              <a:ext cx="396000" cy="360000"/>
            </a:xfrm>
            <a:custGeom>
              <a:avLst/>
              <a:gdLst>
                <a:gd name="T0" fmla="*/ 0 w 1240"/>
                <a:gd name="T1" fmla="*/ 0 h 1434"/>
                <a:gd name="T2" fmla="*/ 2147483647 w 1240"/>
                <a:gd name="T3" fmla="*/ 2147483647 h 1434"/>
                <a:gd name="T4" fmla="*/ 2147483647 w 1240"/>
                <a:gd name="T5" fmla="*/ 2147483647 h 1434"/>
                <a:gd name="T6" fmla="*/ 2147483647 w 1240"/>
                <a:gd name="T7" fmla="*/ 2147483647 h 1434"/>
                <a:gd name="T8" fmla="*/ 0 w 1240"/>
                <a:gd name="T9" fmla="*/ 2147483647 h 1434"/>
                <a:gd name="T10" fmla="*/ 2147483647 w 1240"/>
                <a:gd name="T11" fmla="*/ 2147483647 h 1434"/>
                <a:gd name="T12" fmla="*/ 0 w 1240"/>
                <a:gd name="T13" fmla="*/ 0 h 14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40"/>
                <a:gd name="T22" fmla="*/ 0 h 1434"/>
                <a:gd name="T23" fmla="*/ 1240 w 1240"/>
                <a:gd name="T24" fmla="*/ 1434 h 14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40" h="1434">
                  <a:moveTo>
                    <a:pt x="0" y="0"/>
                  </a:moveTo>
                  <a:lnTo>
                    <a:pt x="109" y="234"/>
                  </a:lnTo>
                  <a:lnTo>
                    <a:pt x="945" y="718"/>
                  </a:lnTo>
                  <a:lnTo>
                    <a:pt x="109" y="1200"/>
                  </a:lnTo>
                  <a:lnTo>
                    <a:pt x="0" y="1434"/>
                  </a:lnTo>
                  <a:lnTo>
                    <a:pt x="1240" y="7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 w="9525">
              <a:noFill/>
              <a:round/>
              <a:headEnd/>
              <a:tailEnd/>
            </a:ln>
          </p:spPr>
          <p:txBody>
            <a:bodyPr lIns="50402" tIns="25201" rIns="50402" bIns="25201"/>
            <a:lstStyle/>
            <a:p>
              <a:endParaRPr lang="zh-CN" altLang="en-US"/>
            </a:p>
          </p:txBody>
        </p:sp>
        <p:sp>
          <p:nvSpPr>
            <p:cNvPr id="16" name="Подзаголовок 2"/>
            <p:cNvSpPr txBox="1">
              <a:spLocks/>
            </p:cNvSpPr>
            <p:nvPr/>
          </p:nvSpPr>
          <p:spPr>
            <a:xfrm>
              <a:off x="755576" y="2211710"/>
              <a:ext cx="5040560" cy="792088"/>
            </a:xfrm>
            <a:prstGeom prst="rect">
              <a:avLst/>
            </a:prstGeom>
          </p:spPr>
          <p:txBody>
            <a:bodyPr vert="horz" lIns="91434" tIns="45717" rIns="91434" bIns="45717" rtlCol="0" anchor="ctr">
              <a:noAutofit/>
            </a:bodyPr>
            <a:lstStyle>
              <a:lvl1pPr indent="0" algn="ctr">
                <a:spcBef>
                  <a:spcPct val="20000"/>
                </a:spcBef>
                <a:buFont typeface="Arial" panose="020B0604020202020204" pitchFamily="34" charset="0"/>
                <a:buNone/>
                <a:defRPr sz="3200" b="1">
                  <a:solidFill>
                    <a:schemeClr val="bg1"/>
                  </a:solidFill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/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/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/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/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9pPr>
            </a:lstStyle>
            <a:p>
              <a:pPr algn="just"/>
              <a:r>
                <a:rPr lang="ru-RU" sz="19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Федеральный закон от 12.07.2024 №176-ФЗ</a:t>
              </a:r>
              <a:endParaRPr lang="ru-RU" sz="19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4479157" y="3795886"/>
            <a:ext cx="4557339" cy="792088"/>
            <a:chOff x="395536" y="2211710"/>
            <a:chExt cx="5400600" cy="792088"/>
          </a:xfrm>
        </p:grpSpPr>
        <p:sp>
          <p:nvSpPr>
            <p:cNvPr id="19" name="Freeform 9"/>
            <p:cNvSpPr>
              <a:spLocks/>
            </p:cNvSpPr>
            <p:nvPr/>
          </p:nvSpPr>
          <p:spPr bwMode="auto">
            <a:xfrm rot="420292">
              <a:off x="4833069" y="2450538"/>
              <a:ext cx="396000" cy="360000"/>
            </a:xfrm>
            <a:custGeom>
              <a:avLst/>
              <a:gdLst>
                <a:gd name="T0" fmla="*/ 0 w 1240"/>
                <a:gd name="T1" fmla="*/ 0 h 1434"/>
                <a:gd name="T2" fmla="*/ 2147483647 w 1240"/>
                <a:gd name="T3" fmla="*/ 2147483647 h 1434"/>
                <a:gd name="T4" fmla="*/ 2147483647 w 1240"/>
                <a:gd name="T5" fmla="*/ 2147483647 h 1434"/>
                <a:gd name="T6" fmla="*/ 2147483647 w 1240"/>
                <a:gd name="T7" fmla="*/ 2147483647 h 1434"/>
                <a:gd name="T8" fmla="*/ 0 w 1240"/>
                <a:gd name="T9" fmla="*/ 2147483647 h 1434"/>
                <a:gd name="T10" fmla="*/ 2147483647 w 1240"/>
                <a:gd name="T11" fmla="*/ 2147483647 h 1434"/>
                <a:gd name="T12" fmla="*/ 0 w 1240"/>
                <a:gd name="T13" fmla="*/ 0 h 14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40"/>
                <a:gd name="T22" fmla="*/ 0 h 1434"/>
                <a:gd name="T23" fmla="*/ 1240 w 1240"/>
                <a:gd name="T24" fmla="*/ 1434 h 14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40" h="1434">
                  <a:moveTo>
                    <a:pt x="0" y="0"/>
                  </a:moveTo>
                  <a:lnTo>
                    <a:pt x="109" y="234"/>
                  </a:lnTo>
                  <a:lnTo>
                    <a:pt x="945" y="718"/>
                  </a:lnTo>
                  <a:lnTo>
                    <a:pt x="109" y="1200"/>
                  </a:lnTo>
                  <a:lnTo>
                    <a:pt x="0" y="1434"/>
                  </a:lnTo>
                  <a:lnTo>
                    <a:pt x="1240" y="7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55C5"/>
            </a:solidFill>
            <a:ln w="9525">
              <a:noFill/>
              <a:round/>
              <a:headEnd/>
              <a:tailEnd/>
            </a:ln>
          </p:spPr>
          <p:txBody>
            <a:bodyPr lIns="50402" tIns="25201" rIns="50402" bIns="25201"/>
            <a:lstStyle/>
            <a:p>
              <a:endParaRPr lang="zh-CN" altLang="en-US">
                <a:solidFill>
                  <a:srgbClr val="0955C5"/>
                </a:solidFill>
              </a:endParaRPr>
            </a:p>
          </p:txBody>
        </p:sp>
        <p:sp>
          <p:nvSpPr>
            <p:cNvPr id="20" name="Freeform 9"/>
            <p:cNvSpPr>
              <a:spLocks/>
            </p:cNvSpPr>
            <p:nvPr/>
          </p:nvSpPr>
          <p:spPr bwMode="auto">
            <a:xfrm rot="10800000">
              <a:off x="395536" y="2427734"/>
              <a:ext cx="396000" cy="360000"/>
            </a:xfrm>
            <a:custGeom>
              <a:avLst/>
              <a:gdLst>
                <a:gd name="T0" fmla="*/ 0 w 1240"/>
                <a:gd name="T1" fmla="*/ 0 h 1434"/>
                <a:gd name="T2" fmla="*/ 2147483647 w 1240"/>
                <a:gd name="T3" fmla="*/ 2147483647 h 1434"/>
                <a:gd name="T4" fmla="*/ 2147483647 w 1240"/>
                <a:gd name="T5" fmla="*/ 2147483647 h 1434"/>
                <a:gd name="T6" fmla="*/ 2147483647 w 1240"/>
                <a:gd name="T7" fmla="*/ 2147483647 h 1434"/>
                <a:gd name="T8" fmla="*/ 0 w 1240"/>
                <a:gd name="T9" fmla="*/ 2147483647 h 1434"/>
                <a:gd name="T10" fmla="*/ 2147483647 w 1240"/>
                <a:gd name="T11" fmla="*/ 2147483647 h 1434"/>
                <a:gd name="T12" fmla="*/ 0 w 1240"/>
                <a:gd name="T13" fmla="*/ 0 h 14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40"/>
                <a:gd name="T22" fmla="*/ 0 h 1434"/>
                <a:gd name="T23" fmla="*/ 1240 w 1240"/>
                <a:gd name="T24" fmla="*/ 1434 h 14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40" h="1434">
                  <a:moveTo>
                    <a:pt x="0" y="0"/>
                  </a:moveTo>
                  <a:lnTo>
                    <a:pt x="109" y="234"/>
                  </a:lnTo>
                  <a:lnTo>
                    <a:pt x="945" y="718"/>
                  </a:lnTo>
                  <a:lnTo>
                    <a:pt x="109" y="1200"/>
                  </a:lnTo>
                  <a:lnTo>
                    <a:pt x="0" y="1434"/>
                  </a:lnTo>
                  <a:lnTo>
                    <a:pt x="1240" y="7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55C5"/>
            </a:solidFill>
            <a:ln w="9525">
              <a:noFill/>
              <a:round/>
              <a:headEnd/>
              <a:tailEnd/>
            </a:ln>
          </p:spPr>
          <p:txBody>
            <a:bodyPr lIns="50402" tIns="25201" rIns="50402" bIns="25201"/>
            <a:lstStyle/>
            <a:p>
              <a:endParaRPr lang="zh-CN" altLang="en-US">
                <a:solidFill>
                  <a:srgbClr val="0955C5"/>
                </a:solidFill>
              </a:endParaRPr>
            </a:p>
          </p:txBody>
        </p:sp>
        <p:sp>
          <p:nvSpPr>
            <p:cNvPr id="21" name="Подзаголовок 2"/>
            <p:cNvSpPr txBox="1">
              <a:spLocks/>
            </p:cNvSpPr>
            <p:nvPr/>
          </p:nvSpPr>
          <p:spPr>
            <a:xfrm>
              <a:off x="755576" y="2211710"/>
              <a:ext cx="5040560" cy="792088"/>
            </a:xfrm>
            <a:prstGeom prst="rect">
              <a:avLst/>
            </a:prstGeom>
          </p:spPr>
          <p:txBody>
            <a:bodyPr vert="horz" lIns="91434" tIns="45717" rIns="91434" bIns="45717" rtlCol="0" anchor="ctr">
              <a:noAutofit/>
            </a:bodyPr>
            <a:lstStyle>
              <a:lvl1pPr indent="0" algn="ctr">
                <a:spcBef>
                  <a:spcPct val="20000"/>
                </a:spcBef>
                <a:buFont typeface="Arial" panose="020B0604020202020204" pitchFamily="34" charset="0"/>
                <a:buNone/>
                <a:defRPr sz="3200" b="1">
                  <a:solidFill>
                    <a:schemeClr val="bg1"/>
                  </a:solidFill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/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/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/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/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9pPr>
            </a:lstStyle>
            <a:p>
              <a:pPr algn="just"/>
              <a:r>
                <a:rPr lang="ru-RU" sz="1900" dirty="0" smtClean="0">
                  <a:solidFill>
                    <a:srgbClr val="0955C5"/>
                  </a:solidFill>
                  <a:latin typeface="Times New Roman" pitchFamily="18" charset="0"/>
                  <a:cs typeface="Times New Roman" pitchFamily="18" charset="0"/>
                </a:rPr>
                <a:t>Вступил в силу 01.01.2025 года</a:t>
              </a:r>
              <a:endParaRPr lang="ru-RU" sz="1900" dirty="0">
                <a:solidFill>
                  <a:srgbClr val="0955C5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742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" y="-18758"/>
            <a:ext cx="9152000" cy="51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图片 5" hidden="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01" y="3300784"/>
            <a:ext cx="9144000" cy="1833372"/>
          </a:xfrm>
          <a:prstGeom prst="rect">
            <a:avLst/>
          </a:prstGeom>
        </p:spPr>
      </p:pic>
      <p:sp>
        <p:nvSpPr>
          <p:cNvPr id="12" name="TextBox 7"/>
          <p:cNvSpPr>
            <a:spLocks noChangeArrowheads="1"/>
          </p:cNvSpPr>
          <p:nvPr/>
        </p:nvSpPr>
        <p:spPr bwMode="auto">
          <a:xfrm>
            <a:off x="335164" y="3795887"/>
            <a:ext cx="441685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endParaRPr lang="ru-RU" altLang="zh-CN" b="1" dirty="0">
              <a:solidFill>
                <a:srgbClr val="FFC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34" name="圆角矩形 80"/>
          <p:cNvSpPr/>
          <p:nvPr/>
        </p:nvSpPr>
        <p:spPr bwMode="auto">
          <a:xfrm>
            <a:off x="6228184" y="3724196"/>
            <a:ext cx="2448272" cy="575746"/>
          </a:xfrm>
          <a:prstGeom prst="roundRect">
            <a:avLst>
              <a:gd name="adj" fmla="val 50000"/>
            </a:avLst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1602" tIns="40801" rIns="81602" bIns="40801" numCol="1" rtlCol="0" anchor="t" anchorCtr="0" compatLnSpc="1">
            <a:prstTxWarp prst="textNoShape">
              <a:avLst/>
            </a:prstTxWarp>
          </a:bodyPr>
          <a:lstStyle/>
          <a:p>
            <a:pPr defTabSz="816025"/>
            <a:endParaRPr lang="zh-CN" altLang="en-US" sz="1100" dirty="0">
              <a:solidFill>
                <a:srgbClr val="E7E6E6">
                  <a:lumMod val="25000"/>
                </a:srgbClr>
              </a:solidFill>
              <a:ea typeface="微软雅黑" pitchFamily="34" charset="-12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51470"/>
            <a:ext cx="8558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Льготы по туристическому налогу </a:t>
            </a: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(п. 2 ст. 418.4 НК РФ) </a:t>
            </a:r>
          </a:p>
        </p:txBody>
      </p:sp>
      <p:grpSp>
        <p:nvGrpSpPr>
          <p:cNvPr id="16" name="组合 52"/>
          <p:cNvGrpSpPr/>
          <p:nvPr/>
        </p:nvGrpSpPr>
        <p:grpSpPr>
          <a:xfrm>
            <a:off x="323528" y="123478"/>
            <a:ext cx="197506" cy="296260"/>
            <a:chOff x="5284519" y="1508166"/>
            <a:chExt cx="213756" cy="427512"/>
          </a:xfrm>
        </p:grpSpPr>
        <p:cxnSp>
          <p:nvCxnSpPr>
            <p:cNvPr id="17" name="直接连接符 53"/>
            <p:cNvCxnSpPr/>
            <p:nvPr/>
          </p:nvCxnSpPr>
          <p:spPr>
            <a:xfrm>
              <a:off x="5284519" y="1508166"/>
              <a:ext cx="213756" cy="213756"/>
            </a:xfrm>
            <a:prstGeom prst="line">
              <a:avLst/>
            </a:prstGeom>
            <a:ln w="19050">
              <a:solidFill>
                <a:srgbClr val="C00000"/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54"/>
            <p:cNvCxnSpPr/>
            <p:nvPr/>
          </p:nvCxnSpPr>
          <p:spPr>
            <a:xfrm flipH="1">
              <a:off x="5284519" y="1721922"/>
              <a:ext cx="213756" cy="213756"/>
            </a:xfrm>
            <a:prstGeom prst="line">
              <a:avLst/>
            </a:prstGeom>
            <a:ln w="19050">
              <a:solidFill>
                <a:srgbClr val="C00000"/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Прямоугольник 10"/>
          <p:cNvSpPr/>
          <p:nvPr/>
        </p:nvSpPr>
        <p:spPr>
          <a:xfrm>
            <a:off x="109128" y="519723"/>
            <a:ext cx="8990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Туристический налог не исчисляется со стоимости услуг, оказанных следующим категориям граждан при предъявлении документов, подтверждающих их статус: 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79512" y="4227935"/>
            <a:ext cx="89814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Представительные органы МО вправе устанавливать дополнительные категории таких граждан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п. 3 ст. 418.4 НК РФ).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75606"/>
            <a:ext cx="8856983" cy="2880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24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2" y="0"/>
            <a:ext cx="9152000" cy="51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图片 5" hidden="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01" y="3300784"/>
            <a:ext cx="9144000" cy="1833372"/>
          </a:xfrm>
          <a:prstGeom prst="rect">
            <a:avLst/>
          </a:prstGeom>
        </p:spPr>
      </p:pic>
      <p:sp>
        <p:nvSpPr>
          <p:cNvPr id="12" name="TextBox 7"/>
          <p:cNvSpPr>
            <a:spLocks noChangeArrowheads="1"/>
          </p:cNvSpPr>
          <p:nvPr/>
        </p:nvSpPr>
        <p:spPr bwMode="auto">
          <a:xfrm>
            <a:off x="335164" y="3795887"/>
            <a:ext cx="441685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endParaRPr lang="ru-RU" altLang="zh-CN" b="1" dirty="0">
              <a:solidFill>
                <a:srgbClr val="FFC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34" name="圆角矩形 80"/>
          <p:cNvSpPr/>
          <p:nvPr/>
        </p:nvSpPr>
        <p:spPr bwMode="auto">
          <a:xfrm>
            <a:off x="6228184" y="3724196"/>
            <a:ext cx="2448272" cy="575746"/>
          </a:xfrm>
          <a:prstGeom prst="roundRect">
            <a:avLst>
              <a:gd name="adj" fmla="val 50000"/>
            </a:avLst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1602" tIns="40801" rIns="81602" bIns="40801" numCol="1" rtlCol="0" anchor="t" anchorCtr="0" compatLnSpc="1">
            <a:prstTxWarp prst="textNoShape">
              <a:avLst/>
            </a:prstTxWarp>
          </a:bodyPr>
          <a:lstStyle/>
          <a:p>
            <a:pPr defTabSz="816025"/>
            <a:endParaRPr lang="zh-CN" altLang="en-US" sz="1100" dirty="0">
              <a:solidFill>
                <a:srgbClr val="E7E6E6">
                  <a:lumMod val="25000"/>
                </a:srgbClr>
              </a:solidFill>
              <a:ea typeface="微软雅黑" pitchFamily="34" charset="-12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59" y="51470"/>
            <a:ext cx="84249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Форма налоговой декларации по туристическому налогу </a:t>
            </a:r>
            <a:endParaRPr lang="en-US" sz="2400" b="1" dirty="0" smtClean="0">
              <a:solidFill>
                <a:srgbClr val="C00000"/>
              </a:solidFill>
              <a:latin typeface="Times New Roman" panose="02020603050405020304" pitchFamily="18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и порядок заполнения утвержден Приказом ФНС России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от 05.11.2024 № ЕД-7-3/992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@</a:t>
            </a:r>
            <a:endParaRPr lang="ru-RU" sz="2200" b="1" dirty="0" smtClean="0">
              <a:solidFill>
                <a:srgbClr val="C00000"/>
              </a:solidFill>
              <a:latin typeface="Times New Roman" panose="02020603050405020304" pitchFamily="18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16" name="组合 52"/>
          <p:cNvGrpSpPr/>
          <p:nvPr/>
        </p:nvGrpSpPr>
        <p:grpSpPr>
          <a:xfrm>
            <a:off x="323528" y="123478"/>
            <a:ext cx="197506" cy="296260"/>
            <a:chOff x="5284519" y="1508166"/>
            <a:chExt cx="213756" cy="427512"/>
          </a:xfrm>
        </p:grpSpPr>
        <p:cxnSp>
          <p:nvCxnSpPr>
            <p:cNvPr id="17" name="直接连接符 53"/>
            <p:cNvCxnSpPr/>
            <p:nvPr/>
          </p:nvCxnSpPr>
          <p:spPr>
            <a:xfrm>
              <a:off x="5284519" y="1508166"/>
              <a:ext cx="213756" cy="213756"/>
            </a:xfrm>
            <a:prstGeom prst="line">
              <a:avLst/>
            </a:prstGeom>
            <a:ln w="19050">
              <a:solidFill>
                <a:srgbClr val="C00000"/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54"/>
            <p:cNvCxnSpPr/>
            <p:nvPr/>
          </p:nvCxnSpPr>
          <p:spPr>
            <a:xfrm flipH="1">
              <a:off x="5284519" y="1721922"/>
              <a:ext cx="213756" cy="213756"/>
            </a:xfrm>
            <a:prstGeom prst="line">
              <a:avLst/>
            </a:prstGeom>
            <a:ln w="19050">
              <a:solidFill>
                <a:srgbClr val="C00000"/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296912" y="1347614"/>
            <a:ext cx="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296912" y="2468811"/>
            <a:ext cx="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23529" y="1251800"/>
            <a:ext cx="8712968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КНД 1153008</a:t>
            </a: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Декларация состоит из титульного листа и 2 разделов:</a:t>
            </a: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1 раздел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"Сумма налога, подлежащая уплате в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бюджет";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 раздел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"Сведения об объектах налогообложения и расчет суммы налога"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Отчетные даты за 2025 год:</a:t>
            </a:r>
          </a:p>
          <a:p>
            <a:pPr marL="342900" indent="-342900" algn="just">
              <a:buFontTx/>
              <a:buChar char="-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 позднее 25.04.2025 (1 квартал 2025)</a:t>
            </a:r>
          </a:p>
          <a:p>
            <a:pPr marL="342900" indent="-342900" algn="just">
              <a:buFontTx/>
              <a:buChar char="-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 позднее 25.07.2025 (2 квартал 2025)</a:t>
            </a:r>
          </a:p>
          <a:p>
            <a:pPr marL="342900" indent="-342900" algn="just">
              <a:buFontTx/>
              <a:buChar char="-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 позднее 27.10.2025 (3 квартал 2025)</a:t>
            </a:r>
          </a:p>
          <a:p>
            <a:pPr marL="342900" indent="-342900" algn="just">
              <a:buFontTx/>
              <a:buChar char="-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 позднее 26.01.2026 (4 квартал 2025)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76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2000" cy="51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图片 5" hidden="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01" y="3300784"/>
            <a:ext cx="9144000" cy="1833372"/>
          </a:xfrm>
          <a:prstGeom prst="rect">
            <a:avLst/>
          </a:prstGeom>
        </p:spPr>
      </p:pic>
      <p:sp>
        <p:nvSpPr>
          <p:cNvPr id="12" name="TextBox 7"/>
          <p:cNvSpPr>
            <a:spLocks noChangeArrowheads="1"/>
          </p:cNvSpPr>
          <p:nvPr/>
        </p:nvSpPr>
        <p:spPr bwMode="auto">
          <a:xfrm>
            <a:off x="335164" y="3795887"/>
            <a:ext cx="441685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endParaRPr lang="ru-RU" altLang="zh-CN" b="1" dirty="0">
              <a:solidFill>
                <a:srgbClr val="FFC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34" name="圆角矩形 80"/>
          <p:cNvSpPr/>
          <p:nvPr/>
        </p:nvSpPr>
        <p:spPr bwMode="auto">
          <a:xfrm>
            <a:off x="6228184" y="3724196"/>
            <a:ext cx="2448272" cy="575746"/>
          </a:xfrm>
          <a:prstGeom prst="roundRect">
            <a:avLst>
              <a:gd name="adj" fmla="val 50000"/>
            </a:avLst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1602" tIns="40801" rIns="81602" bIns="40801" numCol="1" rtlCol="0" anchor="t" anchorCtr="0" compatLnSpc="1">
            <a:prstTxWarp prst="textNoShape">
              <a:avLst/>
            </a:prstTxWarp>
          </a:bodyPr>
          <a:lstStyle/>
          <a:p>
            <a:pPr defTabSz="816025"/>
            <a:endParaRPr lang="zh-CN" altLang="en-US" sz="1100" dirty="0">
              <a:solidFill>
                <a:srgbClr val="E7E6E6">
                  <a:lumMod val="25000"/>
                </a:srgbClr>
              </a:solidFill>
              <a:ea typeface="微软雅黑" pitchFamily="34" charset="-12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51470"/>
            <a:ext cx="85587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Разъяснения по туристическому налогу Минфина РФ и ФНС России.</a:t>
            </a:r>
          </a:p>
        </p:txBody>
      </p:sp>
      <p:grpSp>
        <p:nvGrpSpPr>
          <p:cNvPr id="16" name="组合 52"/>
          <p:cNvGrpSpPr/>
          <p:nvPr/>
        </p:nvGrpSpPr>
        <p:grpSpPr>
          <a:xfrm>
            <a:off x="323528" y="123478"/>
            <a:ext cx="197506" cy="296260"/>
            <a:chOff x="5284519" y="1508166"/>
            <a:chExt cx="213756" cy="427512"/>
          </a:xfrm>
        </p:grpSpPr>
        <p:cxnSp>
          <p:nvCxnSpPr>
            <p:cNvPr id="17" name="直接连接符 53"/>
            <p:cNvCxnSpPr/>
            <p:nvPr/>
          </p:nvCxnSpPr>
          <p:spPr>
            <a:xfrm>
              <a:off x="5284519" y="1508166"/>
              <a:ext cx="213756" cy="213756"/>
            </a:xfrm>
            <a:prstGeom prst="line">
              <a:avLst/>
            </a:prstGeom>
            <a:ln w="19050">
              <a:solidFill>
                <a:srgbClr val="C00000"/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54"/>
            <p:cNvCxnSpPr/>
            <p:nvPr/>
          </p:nvCxnSpPr>
          <p:spPr>
            <a:xfrm flipH="1">
              <a:off x="5284519" y="1721922"/>
              <a:ext cx="213756" cy="213756"/>
            </a:xfrm>
            <a:prstGeom prst="line">
              <a:avLst/>
            </a:prstGeom>
            <a:ln w="19050">
              <a:solidFill>
                <a:srgbClr val="C00000"/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627690"/>
            <a:ext cx="8677597" cy="4472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728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2000" cy="51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图片 5" hidden="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01" y="3300784"/>
            <a:ext cx="9144000" cy="18333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957017" y="309492"/>
            <a:ext cx="1287392" cy="636397"/>
          </a:xfrm>
          <a:prstGeom prst="rect">
            <a:avLst/>
          </a:prstGeom>
          <a:noFill/>
        </p:spPr>
        <p:txBody>
          <a:bodyPr wrap="square" lIns="81602" tIns="40801" rIns="81602" bIns="40801" rtlCol="0">
            <a:spAutoFit/>
          </a:bodyPr>
          <a:lstStyle/>
          <a:p>
            <a:pPr algn="ctr"/>
            <a:r>
              <a:rPr lang="ru-RU" altLang="zh-CN" b="1" spc="225" dirty="0">
                <a:solidFill>
                  <a:prstClr val="white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Лекция</a:t>
            </a:r>
          </a:p>
          <a:p>
            <a:pPr algn="ctr"/>
            <a:r>
              <a:rPr lang="ru-RU" altLang="zh-CN" b="1" spc="225" dirty="0">
                <a:solidFill>
                  <a:prstClr val="white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2 часа</a:t>
            </a:r>
            <a:endParaRPr lang="en-US" altLang="zh-CN" b="1" spc="225" dirty="0">
              <a:solidFill>
                <a:prstClr val="white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TextBox 7"/>
          <p:cNvSpPr>
            <a:spLocks noChangeArrowheads="1"/>
          </p:cNvSpPr>
          <p:nvPr/>
        </p:nvSpPr>
        <p:spPr bwMode="auto">
          <a:xfrm>
            <a:off x="335164" y="3795887"/>
            <a:ext cx="441685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endParaRPr lang="ru-RU" altLang="zh-CN" b="1" dirty="0">
              <a:solidFill>
                <a:srgbClr val="FFC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34" name="圆角矩形 80"/>
          <p:cNvSpPr/>
          <p:nvPr/>
        </p:nvSpPr>
        <p:spPr bwMode="auto">
          <a:xfrm>
            <a:off x="6228184" y="3724196"/>
            <a:ext cx="2448272" cy="575746"/>
          </a:xfrm>
          <a:prstGeom prst="roundRect">
            <a:avLst>
              <a:gd name="adj" fmla="val 50000"/>
            </a:avLst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1602" tIns="40801" rIns="81602" bIns="40801" numCol="1" rtlCol="0" anchor="t" anchorCtr="0" compatLnSpc="1">
            <a:prstTxWarp prst="textNoShape">
              <a:avLst/>
            </a:prstTxWarp>
          </a:bodyPr>
          <a:lstStyle/>
          <a:p>
            <a:pPr defTabSz="816025"/>
            <a:endParaRPr lang="zh-CN" altLang="en-US" sz="1100" dirty="0">
              <a:solidFill>
                <a:srgbClr val="E7E6E6">
                  <a:lumMod val="25000"/>
                </a:srgbClr>
              </a:solidFill>
              <a:ea typeface="微软雅黑" pitchFamily="34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51669"/>
            <a:ext cx="6120680" cy="1296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650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2" y="0"/>
            <a:ext cx="9152000" cy="51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图片 5" hidden="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01" y="3300784"/>
            <a:ext cx="9144000" cy="1833372"/>
          </a:xfrm>
          <a:prstGeom prst="rect">
            <a:avLst/>
          </a:prstGeom>
        </p:spPr>
      </p:pic>
      <p:sp>
        <p:nvSpPr>
          <p:cNvPr id="12" name="TextBox 7"/>
          <p:cNvSpPr>
            <a:spLocks noChangeArrowheads="1"/>
          </p:cNvSpPr>
          <p:nvPr/>
        </p:nvSpPr>
        <p:spPr bwMode="auto">
          <a:xfrm>
            <a:off x="335164" y="3795887"/>
            <a:ext cx="441685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endParaRPr lang="ru-RU" altLang="zh-CN" b="1" dirty="0">
              <a:solidFill>
                <a:srgbClr val="FFC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34" name="圆角矩形 80"/>
          <p:cNvSpPr/>
          <p:nvPr/>
        </p:nvSpPr>
        <p:spPr bwMode="auto">
          <a:xfrm>
            <a:off x="6228184" y="3724196"/>
            <a:ext cx="2448272" cy="575746"/>
          </a:xfrm>
          <a:prstGeom prst="roundRect">
            <a:avLst>
              <a:gd name="adj" fmla="val 50000"/>
            </a:avLst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1602" tIns="40801" rIns="81602" bIns="40801" numCol="1" rtlCol="0" anchor="t" anchorCtr="0" compatLnSpc="1">
            <a:prstTxWarp prst="textNoShape">
              <a:avLst/>
            </a:prstTxWarp>
          </a:bodyPr>
          <a:lstStyle/>
          <a:p>
            <a:pPr defTabSz="816025"/>
            <a:endParaRPr lang="zh-CN" altLang="en-US" sz="1100" dirty="0">
              <a:solidFill>
                <a:srgbClr val="E7E6E6">
                  <a:lumMod val="25000"/>
                </a:srgbClr>
              </a:solidFill>
              <a:ea typeface="微软雅黑" pitchFamily="34" charset="-12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51470"/>
            <a:ext cx="57606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Туристический налог </a:t>
            </a: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(гл. 33.1 НК РФ) </a:t>
            </a:r>
          </a:p>
        </p:txBody>
      </p:sp>
      <p:grpSp>
        <p:nvGrpSpPr>
          <p:cNvPr id="16" name="组合 52"/>
          <p:cNvGrpSpPr/>
          <p:nvPr/>
        </p:nvGrpSpPr>
        <p:grpSpPr>
          <a:xfrm>
            <a:off x="323528" y="123478"/>
            <a:ext cx="197506" cy="296260"/>
            <a:chOff x="5284519" y="1508166"/>
            <a:chExt cx="213756" cy="427512"/>
          </a:xfrm>
        </p:grpSpPr>
        <p:cxnSp>
          <p:nvCxnSpPr>
            <p:cNvPr id="17" name="直接连接符 53"/>
            <p:cNvCxnSpPr/>
            <p:nvPr/>
          </p:nvCxnSpPr>
          <p:spPr>
            <a:xfrm>
              <a:off x="5284519" y="1508166"/>
              <a:ext cx="213756" cy="213756"/>
            </a:xfrm>
            <a:prstGeom prst="line">
              <a:avLst/>
            </a:prstGeom>
            <a:ln w="19050">
              <a:solidFill>
                <a:srgbClr val="C00000"/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54"/>
            <p:cNvCxnSpPr/>
            <p:nvPr/>
          </p:nvCxnSpPr>
          <p:spPr>
            <a:xfrm flipH="1">
              <a:off x="5284519" y="1721922"/>
              <a:ext cx="213756" cy="213756"/>
            </a:xfrm>
            <a:prstGeom prst="line">
              <a:avLst/>
            </a:prstGeom>
            <a:ln w="19050">
              <a:solidFill>
                <a:srgbClr val="C00000"/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B0370BBE-98D5-4375-888B-553BA1EF29B1}"/>
              </a:ext>
            </a:extLst>
          </p:cNvPr>
          <p:cNvSpPr/>
          <p:nvPr/>
        </p:nvSpPr>
        <p:spPr>
          <a:xfrm>
            <a:off x="225101" y="513135"/>
            <a:ext cx="2978747" cy="400081"/>
          </a:xfrm>
          <a:prstGeom prst="rect">
            <a:avLst/>
          </a:prstGeom>
          <a:noFill/>
        </p:spPr>
        <p:txBody>
          <a:bodyPr wrap="square" lIns="91411" tIns="45706" rIns="91411" bIns="45706">
            <a:spAutoFit/>
          </a:bodyPr>
          <a:lstStyle/>
          <a:p>
            <a:r>
              <a:rPr lang="ru-RU" sz="2000" b="1" dirty="0" smtClean="0">
                <a:solidFill>
                  <a:srgbClr val="1C5686"/>
                </a:solidFill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Основные моменты:</a:t>
            </a:r>
            <a:endParaRPr lang="ru-RU" sz="2000" b="1" dirty="0">
              <a:solidFill>
                <a:srgbClr val="1C5686"/>
              </a:solidFill>
              <a:latin typeface="Times New Roman" panose="02020603050405020304" pitchFamily="18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B0370BBE-98D5-4375-888B-553BA1EF29B1}"/>
              </a:ext>
            </a:extLst>
          </p:cNvPr>
          <p:cNvSpPr/>
          <p:nvPr/>
        </p:nvSpPr>
        <p:spPr>
          <a:xfrm>
            <a:off x="251520" y="915566"/>
            <a:ext cx="458467" cy="400081"/>
          </a:xfrm>
          <a:prstGeom prst="rect">
            <a:avLst/>
          </a:prstGeom>
          <a:noFill/>
        </p:spPr>
        <p:txBody>
          <a:bodyPr wrap="square" lIns="91411" tIns="45706" rIns="91411" bIns="45706">
            <a:spAutoFit/>
          </a:bodyPr>
          <a:lstStyle/>
          <a:p>
            <a:r>
              <a:rPr lang="ru-RU" sz="2000" b="1" dirty="0" smtClean="0">
                <a:solidFill>
                  <a:srgbClr val="1C5686"/>
                </a:solidFill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1.</a:t>
            </a:r>
            <a:endParaRPr lang="ru-RU" sz="2000" b="1" dirty="0">
              <a:solidFill>
                <a:srgbClr val="1C5686"/>
              </a:solidFill>
              <a:latin typeface="Times New Roman" panose="02020603050405020304" pitchFamily="18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39552" y="928340"/>
            <a:ext cx="8568952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Налогоплательщики туристического налога - </a:t>
            </a:r>
            <a:r>
              <a:rPr lang="ru-RU" sz="16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</a:t>
            </a:r>
            <a:r>
              <a:rPr lang="ru-RU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физические лица, оказывающие </a:t>
            </a:r>
            <a:r>
              <a:rPr lang="ru-RU" sz="16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по предоставлению мест временного проживания, на территориях, где местные органы власти ввели указанный налог.</a:t>
            </a:r>
            <a:endParaRPr lang="ru-RU" sz="16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251520" y="1704896"/>
            <a:ext cx="8856984" cy="866854"/>
            <a:chOff x="251520" y="1753821"/>
            <a:chExt cx="8856984" cy="866854"/>
          </a:xfrm>
        </p:grpSpPr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xmlns="" id="{B0370BBE-98D5-4375-888B-553BA1EF29B1}"/>
                </a:ext>
              </a:extLst>
            </p:cNvPr>
            <p:cNvSpPr/>
            <p:nvPr/>
          </p:nvSpPr>
          <p:spPr>
            <a:xfrm>
              <a:off x="251520" y="1753821"/>
              <a:ext cx="458467" cy="400081"/>
            </a:xfrm>
            <a:prstGeom prst="rect">
              <a:avLst/>
            </a:prstGeom>
            <a:noFill/>
          </p:spPr>
          <p:txBody>
            <a:bodyPr wrap="square" lIns="91411" tIns="45706" rIns="91411" bIns="45706">
              <a:spAutoFit/>
            </a:bodyPr>
            <a:lstStyle/>
            <a:p>
              <a:r>
                <a:rPr lang="ru-RU" sz="2000" b="1" dirty="0" smtClean="0">
                  <a:solidFill>
                    <a:srgbClr val="1C5686"/>
                  </a:solidFill>
                  <a:latin typeface="Times New Roman" panose="02020603050405020304" pitchFamily="18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2.</a:t>
              </a:r>
              <a:endParaRPr lang="ru-RU" sz="2000" b="1" dirty="0">
                <a:solidFill>
                  <a:srgbClr val="1C5686"/>
                </a:solidFill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539552" y="1766595"/>
              <a:ext cx="8568952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65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Ставки туристического налога – </a:t>
              </a:r>
              <a:r>
                <a:rPr lang="ru-RU" sz="16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 2025 – 1%, в 2026-2%, в 2027 – 3%, в 2028 – 4%, с 2029 – 5%. Субъекты РФ имеют право в пределах указанных ставок определять собственные тарифы</a:t>
              </a:r>
              <a:r>
                <a:rPr lang="ru-RU" sz="165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ru-RU" sz="16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251520" y="2568992"/>
            <a:ext cx="8856984" cy="578822"/>
            <a:chOff x="251520" y="2568992"/>
            <a:chExt cx="8856984" cy="400081"/>
          </a:xfrm>
        </p:grpSpPr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xmlns="" id="{B0370BBE-98D5-4375-888B-553BA1EF29B1}"/>
                </a:ext>
              </a:extLst>
            </p:cNvPr>
            <p:cNvSpPr/>
            <p:nvPr/>
          </p:nvSpPr>
          <p:spPr>
            <a:xfrm>
              <a:off x="251520" y="2568992"/>
              <a:ext cx="458467" cy="400081"/>
            </a:xfrm>
            <a:prstGeom prst="rect">
              <a:avLst/>
            </a:prstGeom>
            <a:noFill/>
          </p:spPr>
          <p:txBody>
            <a:bodyPr wrap="square" lIns="91411" tIns="45706" rIns="91411" bIns="45706">
              <a:spAutoFit/>
            </a:bodyPr>
            <a:lstStyle/>
            <a:p>
              <a:r>
                <a:rPr lang="ru-RU" sz="2000" b="1" dirty="0" smtClean="0">
                  <a:solidFill>
                    <a:srgbClr val="1C5686"/>
                  </a:solidFill>
                  <a:latin typeface="Times New Roman" panose="02020603050405020304" pitchFamily="18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3.</a:t>
              </a:r>
              <a:endParaRPr lang="ru-RU" sz="2000" b="1" dirty="0">
                <a:solidFill>
                  <a:srgbClr val="1C5686"/>
                </a:solidFill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539552" y="2581766"/>
              <a:ext cx="8568952" cy="2393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65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Отчетный </a:t>
              </a:r>
              <a:r>
                <a:rPr lang="ru-RU" sz="165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период –  </a:t>
              </a:r>
              <a:r>
                <a:rPr lang="ru-RU" sz="16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квартал.</a:t>
              </a:r>
              <a:r>
                <a:rPr lang="ru-RU" sz="165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16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251520" y="3219822"/>
            <a:ext cx="8856984" cy="828962"/>
            <a:chOff x="251520" y="2568992"/>
            <a:chExt cx="8856984" cy="612938"/>
          </a:xfrm>
        </p:grpSpPr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xmlns="" id="{B0370BBE-98D5-4375-888B-553BA1EF29B1}"/>
                </a:ext>
              </a:extLst>
            </p:cNvPr>
            <p:cNvSpPr/>
            <p:nvPr/>
          </p:nvSpPr>
          <p:spPr>
            <a:xfrm>
              <a:off x="251520" y="2568992"/>
              <a:ext cx="458467" cy="400081"/>
            </a:xfrm>
            <a:prstGeom prst="rect">
              <a:avLst/>
            </a:prstGeom>
            <a:noFill/>
          </p:spPr>
          <p:txBody>
            <a:bodyPr wrap="square" lIns="91411" tIns="45706" rIns="91411" bIns="45706">
              <a:spAutoFit/>
            </a:bodyPr>
            <a:lstStyle/>
            <a:p>
              <a:r>
                <a:rPr lang="ru-RU" sz="2000" b="1" dirty="0" smtClean="0">
                  <a:solidFill>
                    <a:srgbClr val="1C5686"/>
                  </a:solidFill>
                  <a:latin typeface="Times New Roman" panose="02020603050405020304" pitchFamily="18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4.</a:t>
              </a:r>
              <a:endParaRPr lang="ru-RU" sz="2000" b="1" dirty="0">
                <a:solidFill>
                  <a:srgbClr val="1C5686"/>
                </a:solidFill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539552" y="2581766"/>
              <a:ext cx="8568952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65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Срок уплаты налога и сдачи отчетности </a:t>
              </a:r>
              <a:r>
                <a:rPr lang="ru-RU" sz="165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аналогичны срокам уплаты и сдачи по иным налоговым платежам – 28 и 25 числа соответственно. </a:t>
              </a:r>
              <a:endParaRPr lang="ru-RU" sz="16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251520" y="4047044"/>
            <a:ext cx="8856984" cy="400081"/>
            <a:chOff x="251520" y="2568992"/>
            <a:chExt cx="8856984" cy="400081"/>
          </a:xfrm>
        </p:grpSpPr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xmlns="" id="{B0370BBE-98D5-4375-888B-553BA1EF29B1}"/>
                </a:ext>
              </a:extLst>
            </p:cNvPr>
            <p:cNvSpPr/>
            <p:nvPr/>
          </p:nvSpPr>
          <p:spPr>
            <a:xfrm>
              <a:off x="251520" y="2568992"/>
              <a:ext cx="458467" cy="400081"/>
            </a:xfrm>
            <a:prstGeom prst="rect">
              <a:avLst/>
            </a:prstGeom>
            <a:noFill/>
          </p:spPr>
          <p:txBody>
            <a:bodyPr wrap="square" lIns="91411" tIns="45706" rIns="91411" bIns="45706">
              <a:spAutoFit/>
            </a:bodyPr>
            <a:lstStyle/>
            <a:p>
              <a:r>
                <a:rPr lang="ru-RU" sz="2000" b="1" dirty="0" smtClean="0">
                  <a:solidFill>
                    <a:srgbClr val="1C5686"/>
                  </a:solidFill>
                  <a:latin typeface="Times New Roman" panose="02020603050405020304" pitchFamily="18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5.</a:t>
              </a:r>
              <a:endParaRPr lang="ru-RU" sz="2000" b="1" dirty="0">
                <a:solidFill>
                  <a:srgbClr val="1C5686"/>
                </a:solidFill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539552" y="2581766"/>
              <a:ext cx="8568952" cy="3462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65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Налог уплачивается </a:t>
              </a:r>
              <a:r>
                <a:rPr lang="ru-RU" sz="165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 средствам единого налогового платежа.</a:t>
              </a:r>
              <a:endParaRPr lang="ru-RU" sz="16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5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2" y="0"/>
            <a:ext cx="9152000" cy="51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图片 5" hidden="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01" y="3300784"/>
            <a:ext cx="9144000" cy="1833372"/>
          </a:xfrm>
          <a:prstGeom prst="rect">
            <a:avLst/>
          </a:prstGeom>
        </p:spPr>
      </p:pic>
      <p:sp>
        <p:nvSpPr>
          <p:cNvPr id="12" name="TextBox 7"/>
          <p:cNvSpPr>
            <a:spLocks noChangeArrowheads="1"/>
          </p:cNvSpPr>
          <p:nvPr/>
        </p:nvSpPr>
        <p:spPr bwMode="auto">
          <a:xfrm>
            <a:off x="335164" y="3795887"/>
            <a:ext cx="441685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endParaRPr lang="ru-RU" altLang="zh-CN" b="1" dirty="0">
              <a:solidFill>
                <a:srgbClr val="FFC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34" name="圆角矩形 80"/>
          <p:cNvSpPr/>
          <p:nvPr/>
        </p:nvSpPr>
        <p:spPr bwMode="auto">
          <a:xfrm>
            <a:off x="6228184" y="3724196"/>
            <a:ext cx="2448272" cy="575746"/>
          </a:xfrm>
          <a:prstGeom prst="roundRect">
            <a:avLst>
              <a:gd name="adj" fmla="val 50000"/>
            </a:avLst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1602" tIns="40801" rIns="81602" bIns="40801" numCol="1" rtlCol="0" anchor="t" anchorCtr="0" compatLnSpc="1">
            <a:prstTxWarp prst="textNoShape">
              <a:avLst/>
            </a:prstTxWarp>
          </a:bodyPr>
          <a:lstStyle/>
          <a:p>
            <a:pPr defTabSz="816025"/>
            <a:endParaRPr lang="zh-CN" altLang="en-US" sz="1100" dirty="0">
              <a:solidFill>
                <a:srgbClr val="E7E6E6">
                  <a:lumMod val="25000"/>
                </a:srgbClr>
              </a:solidFill>
              <a:ea typeface="微软雅黑" pitchFamily="34" charset="-12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51470"/>
            <a:ext cx="84249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Туристический налог на территориях МО Калининградской области на 01.01.2025 года.   </a:t>
            </a:r>
          </a:p>
        </p:txBody>
      </p:sp>
      <p:grpSp>
        <p:nvGrpSpPr>
          <p:cNvPr id="16" name="组合 52"/>
          <p:cNvGrpSpPr/>
          <p:nvPr/>
        </p:nvGrpSpPr>
        <p:grpSpPr>
          <a:xfrm>
            <a:off x="323528" y="123478"/>
            <a:ext cx="197506" cy="296260"/>
            <a:chOff x="5284519" y="1508166"/>
            <a:chExt cx="213756" cy="427512"/>
          </a:xfrm>
        </p:grpSpPr>
        <p:cxnSp>
          <p:nvCxnSpPr>
            <p:cNvPr id="17" name="直接连接符 53"/>
            <p:cNvCxnSpPr/>
            <p:nvPr/>
          </p:nvCxnSpPr>
          <p:spPr>
            <a:xfrm>
              <a:off x="5284519" y="1508166"/>
              <a:ext cx="213756" cy="213756"/>
            </a:xfrm>
            <a:prstGeom prst="line">
              <a:avLst/>
            </a:prstGeom>
            <a:ln w="19050">
              <a:solidFill>
                <a:srgbClr val="C00000"/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54"/>
            <p:cNvCxnSpPr/>
            <p:nvPr/>
          </p:nvCxnSpPr>
          <p:spPr>
            <a:xfrm flipH="1">
              <a:off x="5284519" y="1721922"/>
              <a:ext cx="213756" cy="213756"/>
            </a:xfrm>
            <a:prstGeom prst="line">
              <a:avLst/>
            </a:prstGeom>
            <a:ln w="19050">
              <a:solidFill>
                <a:srgbClr val="C00000"/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Freeform 99"/>
          <p:cNvSpPr>
            <a:spLocks noEditPoints="1"/>
          </p:cNvSpPr>
          <p:nvPr/>
        </p:nvSpPr>
        <p:spPr bwMode="auto">
          <a:xfrm>
            <a:off x="204253" y="2302148"/>
            <a:ext cx="146844" cy="288032"/>
          </a:xfrm>
          <a:custGeom>
            <a:avLst/>
            <a:gdLst/>
            <a:ahLst/>
            <a:cxnLst>
              <a:cxn ang="0">
                <a:pos x="98" y="0"/>
              </a:cxn>
              <a:cxn ang="0">
                <a:pos x="60" y="7"/>
              </a:cxn>
              <a:cxn ang="0">
                <a:pos x="29" y="27"/>
              </a:cxn>
              <a:cxn ang="0">
                <a:pos x="7" y="59"/>
              </a:cxn>
              <a:cxn ang="0">
                <a:pos x="0" y="98"/>
              </a:cxn>
              <a:cxn ang="0">
                <a:pos x="0" y="116"/>
              </a:cxn>
              <a:cxn ang="0">
                <a:pos x="9" y="154"/>
              </a:cxn>
              <a:cxn ang="0">
                <a:pos x="31" y="208"/>
              </a:cxn>
              <a:cxn ang="0">
                <a:pos x="67" y="270"/>
              </a:cxn>
              <a:cxn ang="0">
                <a:pos x="98" y="311"/>
              </a:cxn>
              <a:cxn ang="0">
                <a:pos x="112" y="291"/>
              </a:cxn>
              <a:cxn ang="0">
                <a:pos x="147" y="241"/>
              </a:cxn>
              <a:cxn ang="0">
                <a:pos x="180" y="172"/>
              </a:cxn>
              <a:cxn ang="0">
                <a:pos x="190" y="134"/>
              </a:cxn>
              <a:cxn ang="0">
                <a:pos x="196" y="98"/>
              </a:cxn>
              <a:cxn ang="0">
                <a:pos x="194" y="78"/>
              </a:cxn>
              <a:cxn ang="0">
                <a:pos x="178" y="41"/>
              </a:cxn>
              <a:cxn ang="0">
                <a:pos x="152" y="16"/>
              </a:cxn>
              <a:cxn ang="0">
                <a:pos x="118" y="1"/>
              </a:cxn>
              <a:cxn ang="0">
                <a:pos x="98" y="0"/>
              </a:cxn>
              <a:cxn ang="0">
                <a:pos x="98" y="157"/>
              </a:cxn>
              <a:cxn ang="0">
                <a:pos x="74" y="152"/>
              </a:cxn>
              <a:cxn ang="0">
                <a:pos x="54" y="139"/>
              </a:cxn>
              <a:cxn ang="0">
                <a:pos x="42" y="119"/>
              </a:cxn>
              <a:cxn ang="0">
                <a:pos x="38" y="98"/>
              </a:cxn>
              <a:cxn ang="0">
                <a:pos x="38" y="85"/>
              </a:cxn>
              <a:cxn ang="0">
                <a:pos x="47" y="63"/>
              </a:cxn>
              <a:cxn ang="0">
                <a:pos x="64" y="47"/>
              </a:cxn>
              <a:cxn ang="0">
                <a:pos x="85" y="38"/>
              </a:cxn>
              <a:cxn ang="0">
                <a:pos x="98" y="36"/>
              </a:cxn>
              <a:cxn ang="0">
                <a:pos x="122" y="41"/>
              </a:cxn>
              <a:cxn ang="0">
                <a:pos x="140" y="54"/>
              </a:cxn>
              <a:cxn ang="0">
                <a:pos x="152" y="74"/>
              </a:cxn>
              <a:cxn ang="0">
                <a:pos x="158" y="98"/>
              </a:cxn>
              <a:cxn ang="0">
                <a:pos x="156" y="108"/>
              </a:cxn>
              <a:cxn ang="0">
                <a:pos x="147" y="130"/>
              </a:cxn>
              <a:cxn ang="0">
                <a:pos x="131" y="146"/>
              </a:cxn>
              <a:cxn ang="0">
                <a:pos x="109" y="156"/>
              </a:cxn>
              <a:cxn ang="0">
                <a:pos x="98" y="157"/>
              </a:cxn>
              <a:cxn ang="0">
                <a:pos x="60" y="98"/>
              </a:cxn>
              <a:cxn ang="0">
                <a:pos x="62" y="112"/>
              </a:cxn>
              <a:cxn ang="0">
                <a:pos x="71" y="123"/>
              </a:cxn>
              <a:cxn ang="0">
                <a:pos x="83" y="132"/>
              </a:cxn>
              <a:cxn ang="0">
                <a:pos x="98" y="134"/>
              </a:cxn>
              <a:cxn ang="0">
                <a:pos x="105" y="134"/>
              </a:cxn>
              <a:cxn ang="0">
                <a:pos x="118" y="128"/>
              </a:cxn>
              <a:cxn ang="0">
                <a:pos x="129" y="117"/>
              </a:cxn>
              <a:cxn ang="0">
                <a:pos x="134" y="105"/>
              </a:cxn>
              <a:cxn ang="0">
                <a:pos x="136" y="98"/>
              </a:cxn>
              <a:cxn ang="0">
                <a:pos x="132" y="81"/>
              </a:cxn>
              <a:cxn ang="0">
                <a:pos x="125" y="70"/>
              </a:cxn>
              <a:cxn ang="0">
                <a:pos x="112" y="61"/>
              </a:cxn>
              <a:cxn ang="0">
                <a:pos x="98" y="59"/>
              </a:cxn>
              <a:cxn ang="0">
                <a:pos x="89" y="59"/>
              </a:cxn>
              <a:cxn ang="0">
                <a:pos x="76" y="65"/>
              </a:cxn>
              <a:cxn ang="0">
                <a:pos x="65" y="76"/>
              </a:cxn>
              <a:cxn ang="0">
                <a:pos x="60" y="88"/>
              </a:cxn>
              <a:cxn ang="0">
                <a:pos x="60" y="98"/>
              </a:cxn>
            </a:cxnLst>
            <a:rect l="0" t="0" r="r" b="b"/>
            <a:pathLst>
              <a:path w="196" h="311">
                <a:moveTo>
                  <a:pt x="98" y="0"/>
                </a:moveTo>
                <a:lnTo>
                  <a:pt x="98" y="0"/>
                </a:lnTo>
                <a:lnTo>
                  <a:pt x="78" y="1"/>
                </a:lnTo>
                <a:lnTo>
                  <a:pt x="60" y="7"/>
                </a:lnTo>
                <a:lnTo>
                  <a:pt x="44" y="16"/>
                </a:lnTo>
                <a:lnTo>
                  <a:pt x="29" y="27"/>
                </a:lnTo>
                <a:lnTo>
                  <a:pt x="16" y="41"/>
                </a:lnTo>
                <a:lnTo>
                  <a:pt x="7" y="59"/>
                </a:lnTo>
                <a:lnTo>
                  <a:pt x="2" y="78"/>
                </a:lnTo>
                <a:lnTo>
                  <a:pt x="0" y="98"/>
                </a:lnTo>
                <a:lnTo>
                  <a:pt x="0" y="98"/>
                </a:lnTo>
                <a:lnTo>
                  <a:pt x="0" y="116"/>
                </a:lnTo>
                <a:lnTo>
                  <a:pt x="4" y="134"/>
                </a:lnTo>
                <a:lnTo>
                  <a:pt x="9" y="154"/>
                </a:lnTo>
                <a:lnTo>
                  <a:pt x="15" y="172"/>
                </a:lnTo>
                <a:lnTo>
                  <a:pt x="31" y="208"/>
                </a:lnTo>
                <a:lnTo>
                  <a:pt x="49" y="241"/>
                </a:lnTo>
                <a:lnTo>
                  <a:pt x="67" y="270"/>
                </a:lnTo>
                <a:lnTo>
                  <a:pt x="82" y="291"/>
                </a:lnTo>
                <a:lnTo>
                  <a:pt x="98" y="311"/>
                </a:lnTo>
                <a:lnTo>
                  <a:pt x="98" y="311"/>
                </a:lnTo>
                <a:lnTo>
                  <a:pt x="112" y="291"/>
                </a:lnTo>
                <a:lnTo>
                  <a:pt x="129" y="270"/>
                </a:lnTo>
                <a:lnTo>
                  <a:pt x="147" y="241"/>
                </a:lnTo>
                <a:lnTo>
                  <a:pt x="165" y="208"/>
                </a:lnTo>
                <a:lnTo>
                  <a:pt x="180" y="172"/>
                </a:lnTo>
                <a:lnTo>
                  <a:pt x="187" y="154"/>
                </a:lnTo>
                <a:lnTo>
                  <a:pt x="190" y="134"/>
                </a:lnTo>
                <a:lnTo>
                  <a:pt x="194" y="116"/>
                </a:lnTo>
                <a:lnTo>
                  <a:pt x="196" y="98"/>
                </a:lnTo>
                <a:lnTo>
                  <a:pt x="196" y="98"/>
                </a:lnTo>
                <a:lnTo>
                  <a:pt x="194" y="78"/>
                </a:lnTo>
                <a:lnTo>
                  <a:pt x="187" y="59"/>
                </a:lnTo>
                <a:lnTo>
                  <a:pt x="178" y="41"/>
                </a:lnTo>
                <a:lnTo>
                  <a:pt x="167" y="27"/>
                </a:lnTo>
                <a:lnTo>
                  <a:pt x="152" y="16"/>
                </a:lnTo>
                <a:lnTo>
                  <a:pt x="136" y="7"/>
                </a:lnTo>
                <a:lnTo>
                  <a:pt x="118" y="1"/>
                </a:lnTo>
                <a:lnTo>
                  <a:pt x="98" y="0"/>
                </a:lnTo>
                <a:lnTo>
                  <a:pt x="98" y="0"/>
                </a:lnTo>
                <a:close/>
                <a:moveTo>
                  <a:pt x="98" y="157"/>
                </a:moveTo>
                <a:lnTo>
                  <a:pt x="98" y="157"/>
                </a:lnTo>
                <a:lnTo>
                  <a:pt x="85" y="156"/>
                </a:lnTo>
                <a:lnTo>
                  <a:pt x="74" y="152"/>
                </a:lnTo>
                <a:lnTo>
                  <a:pt x="64" y="146"/>
                </a:lnTo>
                <a:lnTo>
                  <a:pt x="54" y="139"/>
                </a:lnTo>
                <a:lnTo>
                  <a:pt x="47" y="130"/>
                </a:lnTo>
                <a:lnTo>
                  <a:pt x="42" y="119"/>
                </a:lnTo>
                <a:lnTo>
                  <a:pt x="38" y="108"/>
                </a:lnTo>
                <a:lnTo>
                  <a:pt x="38" y="98"/>
                </a:lnTo>
                <a:lnTo>
                  <a:pt x="38" y="98"/>
                </a:lnTo>
                <a:lnTo>
                  <a:pt x="38" y="85"/>
                </a:lnTo>
                <a:lnTo>
                  <a:pt x="42" y="74"/>
                </a:lnTo>
                <a:lnTo>
                  <a:pt x="47" y="63"/>
                </a:lnTo>
                <a:lnTo>
                  <a:pt x="54" y="54"/>
                </a:lnTo>
                <a:lnTo>
                  <a:pt x="64" y="47"/>
                </a:lnTo>
                <a:lnTo>
                  <a:pt x="74" y="41"/>
                </a:lnTo>
                <a:lnTo>
                  <a:pt x="85" y="38"/>
                </a:lnTo>
                <a:lnTo>
                  <a:pt x="98" y="36"/>
                </a:lnTo>
                <a:lnTo>
                  <a:pt x="98" y="36"/>
                </a:lnTo>
                <a:lnTo>
                  <a:pt x="109" y="38"/>
                </a:lnTo>
                <a:lnTo>
                  <a:pt x="122" y="41"/>
                </a:lnTo>
                <a:lnTo>
                  <a:pt x="131" y="47"/>
                </a:lnTo>
                <a:lnTo>
                  <a:pt x="140" y="54"/>
                </a:lnTo>
                <a:lnTo>
                  <a:pt x="147" y="63"/>
                </a:lnTo>
                <a:lnTo>
                  <a:pt x="152" y="74"/>
                </a:lnTo>
                <a:lnTo>
                  <a:pt x="156" y="85"/>
                </a:lnTo>
                <a:lnTo>
                  <a:pt x="158" y="98"/>
                </a:lnTo>
                <a:lnTo>
                  <a:pt x="158" y="98"/>
                </a:lnTo>
                <a:lnTo>
                  <a:pt x="156" y="108"/>
                </a:lnTo>
                <a:lnTo>
                  <a:pt x="152" y="119"/>
                </a:lnTo>
                <a:lnTo>
                  <a:pt x="147" y="130"/>
                </a:lnTo>
                <a:lnTo>
                  <a:pt x="140" y="139"/>
                </a:lnTo>
                <a:lnTo>
                  <a:pt x="131" y="146"/>
                </a:lnTo>
                <a:lnTo>
                  <a:pt x="122" y="152"/>
                </a:lnTo>
                <a:lnTo>
                  <a:pt x="109" y="156"/>
                </a:lnTo>
                <a:lnTo>
                  <a:pt x="98" y="157"/>
                </a:lnTo>
                <a:lnTo>
                  <a:pt x="98" y="157"/>
                </a:lnTo>
                <a:close/>
                <a:moveTo>
                  <a:pt x="60" y="98"/>
                </a:moveTo>
                <a:lnTo>
                  <a:pt x="60" y="98"/>
                </a:lnTo>
                <a:lnTo>
                  <a:pt x="60" y="105"/>
                </a:lnTo>
                <a:lnTo>
                  <a:pt x="62" y="112"/>
                </a:lnTo>
                <a:lnTo>
                  <a:pt x="65" y="117"/>
                </a:lnTo>
                <a:lnTo>
                  <a:pt x="71" y="123"/>
                </a:lnTo>
                <a:lnTo>
                  <a:pt x="76" y="128"/>
                </a:lnTo>
                <a:lnTo>
                  <a:pt x="83" y="132"/>
                </a:lnTo>
                <a:lnTo>
                  <a:pt x="89" y="134"/>
                </a:lnTo>
                <a:lnTo>
                  <a:pt x="98" y="134"/>
                </a:lnTo>
                <a:lnTo>
                  <a:pt x="98" y="134"/>
                </a:lnTo>
                <a:lnTo>
                  <a:pt x="105" y="134"/>
                </a:lnTo>
                <a:lnTo>
                  <a:pt x="112" y="132"/>
                </a:lnTo>
                <a:lnTo>
                  <a:pt x="118" y="128"/>
                </a:lnTo>
                <a:lnTo>
                  <a:pt x="125" y="123"/>
                </a:lnTo>
                <a:lnTo>
                  <a:pt x="129" y="117"/>
                </a:lnTo>
                <a:lnTo>
                  <a:pt x="132" y="112"/>
                </a:lnTo>
                <a:lnTo>
                  <a:pt x="134" y="105"/>
                </a:lnTo>
                <a:lnTo>
                  <a:pt x="136" y="98"/>
                </a:lnTo>
                <a:lnTo>
                  <a:pt x="136" y="98"/>
                </a:lnTo>
                <a:lnTo>
                  <a:pt x="134" y="88"/>
                </a:lnTo>
                <a:lnTo>
                  <a:pt x="132" y="81"/>
                </a:lnTo>
                <a:lnTo>
                  <a:pt x="129" y="76"/>
                </a:lnTo>
                <a:lnTo>
                  <a:pt x="125" y="70"/>
                </a:lnTo>
                <a:lnTo>
                  <a:pt x="118" y="65"/>
                </a:lnTo>
                <a:lnTo>
                  <a:pt x="112" y="61"/>
                </a:lnTo>
                <a:lnTo>
                  <a:pt x="105" y="59"/>
                </a:lnTo>
                <a:lnTo>
                  <a:pt x="98" y="59"/>
                </a:lnTo>
                <a:lnTo>
                  <a:pt x="98" y="59"/>
                </a:lnTo>
                <a:lnTo>
                  <a:pt x="89" y="59"/>
                </a:lnTo>
                <a:lnTo>
                  <a:pt x="83" y="61"/>
                </a:lnTo>
                <a:lnTo>
                  <a:pt x="76" y="65"/>
                </a:lnTo>
                <a:lnTo>
                  <a:pt x="71" y="70"/>
                </a:lnTo>
                <a:lnTo>
                  <a:pt x="65" y="76"/>
                </a:lnTo>
                <a:lnTo>
                  <a:pt x="62" y="81"/>
                </a:lnTo>
                <a:lnTo>
                  <a:pt x="60" y="88"/>
                </a:lnTo>
                <a:lnTo>
                  <a:pt x="60" y="98"/>
                </a:lnTo>
                <a:lnTo>
                  <a:pt x="60" y="98"/>
                </a:lnTo>
                <a:close/>
              </a:path>
            </a:pathLst>
          </a:custGeom>
          <a:solidFill>
            <a:srgbClr val="C00000"/>
          </a:solidFill>
          <a:ln w="9525">
            <a:noFill/>
            <a:round/>
          </a:ln>
        </p:spPr>
        <p:txBody>
          <a:bodyPr lIns="121920" tIns="60960" rIns="121920" bIns="6096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latin typeface="+mn-ea"/>
              <a:ea typeface="+mn-ea"/>
            </a:endParaRPr>
          </a:p>
        </p:txBody>
      </p:sp>
      <p:sp>
        <p:nvSpPr>
          <p:cNvPr id="20" name="Freeform 99"/>
          <p:cNvSpPr>
            <a:spLocks noEditPoints="1"/>
          </p:cNvSpPr>
          <p:nvPr/>
        </p:nvSpPr>
        <p:spPr bwMode="auto">
          <a:xfrm>
            <a:off x="204253" y="3075806"/>
            <a:ext cx="146844" cy="288032"/>
          </a:xfrm>
          <a:custGeom>
            <a:avLst/>
            <a:gdLst/>
            <a:ahLst/>
            <a:cxnLst>
              <a:cxn ang="0">
                <a:pos x="98" y="0"/>
              </a:cxn>
              <a:cxn ang="0">
                <a:pos x="60" y="7"/>
              </a:cxn>
              <a:cxn ang="0">
                <a:pos x="29" y="27"/>
              </a:cxn>
              <a:cxn ang="0">
                <a:pos x="7" y="59"/>
              </a:cxn>
              <a:cxn ang="0">
                <a:pos x="0" y="98"/>
              </a:cxn>
              <a:cxn ang="0">
                <a:pos x="0" y="116"/>
              </a:cxn>
              <a:cxn ang="0">
                <a:pos x="9" y="154"/>
              </a:cxn>
              <a:cxn ang="0">
                <a:pos x="31" y="208"/>
              </a:cxn>
              <a:cxn ang="0">
                <a:pos x="67" y="270"/>
              </a:cxn>
              <a:cxn ang="0">
                <a:pos x="98" y="311"/>
              </a:cxn>
              <a:cxn ang="0">
                <a:pos x="112" y="291"/>
              </a:cxn>
              <a:cxn ang="0">
                <a:pos x="147" y="241"/>
              </a:cxn>
              <a:cxn ang="0">
                <a:pos x="180" y="172"/>
              </a:cxn>
              <a:cxn ang="0">
                <a:pos x="190" y="134"/>
              </a:cxn>
              <a:cxn ang="0">
                <a:pos x="196" y="98"/>
              </a:cxn>
              <a:cxn ang="0">
                <a:pos x="194" y="78"/>
              </a:cxn>
              <a:cxn ang="0">
                <a:pos x="178" y="41"/>
              </a:cxn>
              <a:cxn ang="0">
                <a:pos x="152" y="16"/>
              </a:cxn>
              <a:cxn ang="0">
                <a:pos x="118" y="1"/>
              </a:cxn>
              <a:cxn ang="0">
                <a:pos x="98" y="0"/>
              </a:cxn>
              <a:cxn ang="0">
                <a:pos x="98" y="157"/>
              </a:cxn>
              <a:cxn ang="0">
                <a:pos x="74" y="152"/>
              </a:cxn>
              <a:cxn ang="0">
                <a:pos x="54" y="139"/>
              </a:cxn>
              <a:cxn ang="0">
                <a:pos x="42" y="119"/>
              </a:cxn>
              <a:cxn ang="0">
                <a:pos x="38" y="98"/>
              </a:cxn>
              <a:cxn ang="0">
                <a:pos x="38" y="85"/>
              </a:cxn>
              <a:cxn ang="0">
                <a:pos x="47" y="63"/>
              </a:cxn>
              <a:cxn ang="0">
                <a:pos x="64" y="47"/>
              </a:cxn>
              <a:cxn ang="0">
                <a:pos x="85" y="38"/>
              </a:cxn>
              <a:cxn ang="0">
                <a:pos x="98" y="36"/>
              </a:cxn>
              <a:cxn ang="0">
                <a:pos x="122" y="41"/>
              </a:cxn>
              <a:cxn ang="0">
                <a:pos x="140" y="54"/>
              </a:cxn>
              <a:cxn ang="0">
                <a:pos x="152" y="74"/>
              </a:cxn>
              <a:cxn ang="0">
                <a:pos x="158" y="98"/>
              </a:cxn>
              <a:cxn ang="0">
                <a:pos x="156" y="108"/>
              </a:cxn>
              <a:cxn ang="0">
                <a:pos x="147" y="130"/>
              </a:cxn>
              <a:cxn ang="0">
                <a:pos x="131" y="146"/>
              </a:cxn>
              <a:cxn ang="0">
                <a:pos x="109" y="156"/>
              </a:cxn>
              <a:cxn ang="0">
                <a:pos x="98" y="157"/>
              </a:cxn>
              <a:cxn ang="0">
                <a:pos x="60" y="98"/>
              </a:cxn>
              <a:cxn ang="0">
                <a:pos x="62" y="112"/>
              </a:cxn>
              <a:cxn ang="0">
                <a:pos x="71" y="123"/>
              </a:cxn>
              <a:cxn ang="0">
                <a:pos x="83" y="132"/>
              </a:cxn>
              <a:cxn ang="0">
                <a:pos x="98" y="134"/>
              </a:cxn>
              <a:cxn ang="0">
                <a:pos x="105" y="134"/>
              </a:cxn>
              <a:cxn ang="0">
                <a:pos x="118" y="128"/>
              </a:cxn>
              <a:cxn ang="0">
                <a:pos x="129" y="117"/>
              </a:cxn>
              <a:cxn ang="0">
                <a:pos x="134" y="105"/>
              </a:cxn>
              <a:cxn ang="0">
                <a:pos x="136" y="98"/>
              </a:cxn>
              <a:cxn ang="0">
                <a:pos x="132" y="81"/>
              </a:cxn>
              <a:cxn ang="0">
                <a:pos x="125" y="70"/>
              </a:cxn>
              <a:cxn ang="0">
                <a:pos x="112" y="61"/>
              </a:cxn>
              <a:cxn ang="0">
                <a:pos x="98" y="59"/>
              </a:cxn>
              <a:cxn ang="0">
                <a:pos x="89" y="59"/>
              </a:cxn>
              <a:cxn ang="0">
                <a:pos x="76" y="65"/>
              </a:cxn>
              <a:cxn ang="0">
                <a:pos x="65" y="76"/>
              </a:cxn>
              <a:cxn ang="0">
                <a:pos x="60" y="88"/>
              </a:cxn>
              <a:cxn ang="0">
                <a:pos x="60" y="98"/>
              </a:cxn>
            </a:cxnLst>
            <a:rect l="0" t="0" r="r" b="b"/>
            <a:pathLst>
              <a:path w="196" h="311">
                <a:moveTo>
                  <a:pt x="98" y="0"/>
                </a:moveTo>
                <a:lnTo>
                  <a:pt x="98" y="0"/>
                </a:lnTo>
                <a:lnTo>
                  <a:pt x="78" y="1"/>
                </a:lnTo>
                <a:lnTo>
                  <a:pt x="60" y="7"/>
                </a:lnTo>
                <a:lnTo>
                  <a:pt x="44" y="16"/>
                </a:lnTo>
                <a:lnTo>
                  <a:pt x="29" y="27"/>
                </a:lnTo>
                <a:lnTo>
                  <a:pt x="16" y="41"/>
                </a:lnTo>
                <a:lnTo>
                  <a:pt x="7" y="59"/>
                </a:lnTo>
                <a:lnTo>
                  <a:pt x="2" y="78"/>
                </a:lnTo>
                <a:lnTo>
                  <a:pt x="0" y="98"/>
                </a:lnTo>
                <a:lnTo>
                  <a:pt x="0" y="98"/>
                </a:lnTo>
                <a:lnTo>
                  <a:pt x="0" y="116"/>
                </a:lnTo>
                <a:lnTo>
                  <a:pt x="4" y="134"/>
                </a:lnTo>
                <a:lnTo>
                  <a:pt x="9" y="154"/>
                </a:lnTo>
                <a:lnTo>
                  <a:pt x="15" y="172"/>
                </a:lnTo>
                <a:lnTo>
                  <a:pt x="31" y="208"/>
                </a:lnTo>
                <a:lnTo>
                  <a:pt x="49" y="241"/>
                </a:lnTo>
                <a:lnTo>
                  <a:pt x="67" y="270"/>
                </a:lnTo>
                <a:lnTo>
                  <a:pt x="82" y="291"/>
                </a:lnTo>
                <a:lnTo>
                  <a:pt x="98" y="311"/>
                </a:lnTo>
                <a:lnTo>
                  <a:pt x="98" y="311"/>
                </a:lnTo>
                <a:lnTo>
                  <a:pt x="112" y="291"/>
                </a:lnTo>
                <a:lnTo>
                  <a:pt x="129" y="270"/>
                </a:lnTo>
                <a:lnTo>
                  <a:pt x="147" y="241"/>
                </a:lnTo>
                <a:lnTo>
                  <a:pt x="165" y="208"/>
                </a:lnTo>
                <a:lnTo>
                  <a:pt x="180" y="172"/>
                </a:lnTo>
                <a:lnTo>
                  <a:pt x="187" y="154"/>
                </a:lnTo>
                <a:lnTo>
                  <a:pt x="190" y="134"/>
                </a:lnTo>
                <a:lnTo>
                  <a:pt x="194" y="116"/>
                </a:lnTo>
                <a:lnTo>
                  <a:pt x="196" y="98"/>
                </a:lnTo>
                <a:lnTo>
                  <a:pt x="196" y="98"/>
                </a:lnTo>
                <a:lnTo>
                  <a:pt x="194" y="78"/>
                </a:lnTo>
                <a:lnTo>
                  <a:pt x="187" y="59"/>
                </a:lnTo>
                <a:lnTo>
                  <a:pt x="178" y="41"/>
                </a:lnTo>
                <a:lnTo>
                  <a:pt x="167" y="27"/>
                </a:lnTo>
                <a:lnTo>
                  <a:pt x="152" y="16"/>
                </a:lnTo>
                <a:lnTo>
                  <a:pt x="136" y="7"/>
                </a:lnTo>
                <a:lnTo>
                  <a:pt x="118" y="1"/>
                </a:lnTo>
                <a:lnTo>
                  <a:pt x="98" y="0"/>
                </a:lnTo>
                <a:lnTo>
                  <a:pt x="98" y="0"/>
                </a:lnTo>
                <a:close/>
                <a:moveTo>
                  <a:pt x="98" y="157"/>
                </a:moveTo>
                <a:lnTo>
                  <a:pt x="98" y="157"/>
                </a:lnTo>
                <a:lnTo>
                  <a:pt x="85" y="156"/>
                </a:lnTo>
                <a:lnTo>
                  <a:pt x="74" y="152"/>
                </a:lnTo>
                <a:lnTo>
                  <a:pt x="64" y="146"/>
                </a:lnTo>
                <a:lnTo>
                  <a:pt x="54" y="139"/>
                </a:lnTo>
                <a:lnTo>
                  <a:pt x="47" y="130"/>
                </a:lnTo>
                <a:lnTo>
                  <a:pt x="42" y="119"/>
                </a:lnTo>
                <a:lnTo>
                  <a:pt x="38" y="108"/>
                </a:lnTo>
                <a:lnTo>
                  <a:pt x="38" y="98"/>
                </a:lnTo>
                <a:lnTo>
                  <a:pt x="38" y="98"/>
                </a:lnTo>
                <a:lnTo>
                  <a:pt x="38" y="85"/>
                </a:lnTo>
                <a:lnTo>
                  <a:pt x="42" y="74"/>
                </a:lnTo>
                <a:lnTo>
                  <a:pt x="47" y="63"/>
                </a:lnTo>
                <a:lnTo>
                  <a:pt x="54" y="54"/>
                </a:lnTo>
                <a:lnTo>
                  <a:pt x="64" y="47"/>
                </a:lnTo>
                <a:lnTo>
                  <a:pt x="74" y="41"/>
                </a:lnTo>
                <a:lnTo>
                  <a:pt x="85" y="38"/>
                </a:lnTo>
                <a:lnTo>
                  <a:pt x="98" y="36"/>
                </a:lnTo>
                <a:lnTo>
                  <a:pt x="98" y="36"/>
                </a:lnTo>
                <a:lnTo>
                  <a:pt x="109" y="38"/>
                </a:lnTo>
                <a:lnTo>
                  <a:pt x="122" y="41"/>
                </a:lnTo>
                <a:lnTo>
                  <a:pt x="131" y="47"/>
                </a:lnTo>
                <a:lnTo>
                  <a:pt x="140" y="54"/>
                </a:lnTo>
                <a:lnTo>
                  <a:pt x="147" y="63"/>
                </a:lnTo>
                <a:lnTo>
                  <a:pt x="152" y="74"/>
                </a:lnTo>
                <a:lnTo>
                  <a:pt x="156" y="85"/>
                </a:lnTo>
                <a:lnTo>
                  <a:pt x="158" y="98"/>
                </a:lnTo>
                <a:lnTo>
                  <a:pt x="158" y="98"/>
                </a:lnTo>
                <a:lnTo>
                  <a:pt x="156" y="108"/>
                </a:lnTo>
                <a:lnTo>
                  <a:pt x="152" y="119"/>
                </a:lnTo>
                <a:lnTo>
                  <a:pt x="147" y="130"/>
                </a:lnTo>
                <a:lnTo>
                  <a:pt x="140" y="139"/>
                </a:lnTo>
                <a:lnTo>
                  <a:pt x="131" y="146"/>
                </a:lnTo>
                <a:lnTo>
                  <a:pt x="122" y="152"/>
                </a:lnTo>
                <a:lnTo>
                  <a:pt x="109" y="156"/>
                </a:lnTo>
                <a:lnTo>
                  <a:pt x="98" y="157"/>
                </a:lnTo>
                <a:lnTo>
                  <a:pt x="98" y="157"/>
                </a:lnTo>
                <a:close/>
                <a:moveTo>
                  <a:pt x="60" y="98"/>
                </a:moveTo>
                <a:lnTo>
                  <a:pt x="60" y="98"/>
                </a:lnTo>
                <a:lnTo>
                  <a:pt x="60" y="105"/>
                </a:lnTo>
                <a:lnTo>
                  <a:pt x="62" y="112"/>
                </a:lnTo>
                <a:lnTo>
                  <a:pt x="65" y="117"/>
                </a:lnTo>
                <a:lnTo>
                  <a:pt x="71" y="123"/>
                </a:lnTo>
                <a:lnTo>
                  <a:pt x="76" y="128"/>
                </a:lnTo>
                <a:lnTo>
                  <a:pt x="83" y="132"/>
                </a:lnTo>
                <a:lnTo>
                  <a:pt x="89" y="134"/>
                </a:lnTo>
                <a:lnTo>
                  <a:pt x="98" y="134"/>
                </a:lnTo>
                <a:lnTo>
                  <a:pt x="98" y="134"/>
                </a:lnTo>
                <a:lnTo>
                  <a:pt x="105" y="134"/>
                </a:lnTo>
                <a:lnTo>
                  <a:pt x="112" y="132"/>
                </a:lnTo>
                <a:lnTo>
                  <a:pt x="118" y="128"/>
                </a:lnTo>
                <a:lnTo>
                  <a:pt x="125" y="123"/>
                </a:lnTo>
                <a:lnTo>
                  <a:pt x="129" y="117"/>
                </a:lnTo>
                <a:lnTo>
                  <a:pt x="132" y="112"/>
                </a:lnTo>
                <a:lnTo>
                  <a:pt x="134" y="105"/>
                </a:lnTo>
                <a:lnTo>
                  <a:pt x="136" y="98"/>
                </a:lnTo>
                <a:lnTo>
                  <a:pt x="136" y="98"/>
                </a:lnTo>
                <a:lnTo>
                  <a:pt x="134" y="88"/>
                </a:lnTo>
                <a:lnTo>
                  <a:pt x="132" y="81"/>
                </a:lnTo>
                <a:lnTo>
                  <a:pt x="129" y="76"/>
                </a:lnTo>
                <a:lnTo>
                  <a:pt x="125" y="70"/>
                </a:lnTo>
                <a:lnTo>
                  <a:pt x="118" y="65"/>
                </a:lnTo>
                <a:lnTo>
                  <a:pt x="112" y="61"/>
                </a:lnTo>
                <a:lnTo>
                  <a:pt x="105" y="59"/>
                </a:lnTo>
                <a:lnTo>
                  <a:pt x="98" y="59"/>
                </a:lnTo>
                <a:lnTo>
                  <a:pt x="98" y="59"/>
                </a:lnTo>
                <a:lnTo>
                  <a:pt x="89" y="59"/>
                </a:lnTo>
                <a:lnTo>
                  <a:pt x="83" y="61"/>
                </a:lnTo>
                <a:lnTo>
                  <a:pt x="76" y="65"/>
                </a:lnTo>
                <a:lnTo>
                  <a:pt x="71" y="70"/>
                </a:lnTo>
                <a:lnTo>
                  <a:pt x="65" y="76"/>
                </a:lnTo>
                <a:lnTo>
                  <a:pt x="62" y="81"/>
                </a:lnTo>
                <a:lnTo>
                  <a:pt x="60" y="88"/>
                </a:lnTo>
                <a:lnTo>
                  <a:pt x="60" y="98"/>
                </a:lnTo>
                <a:lnTo>
                  <a:pt x="60" y="98"/>
                </a:lnTo>
                <a:close/>
              </a:path>
            </a:pathLst>
          </a:custGeom>
          <a:solidFill>
            <a:srgbClr val="C00000"/>
          </a:solidFill>
          <a:ln w="9525">
            <a:noFill/>
            <a:round/>
          </a:ln>
        </p:spPr>
        <p:txBody>
          <a:bodyPr lIns="121920" tIns="60960" rIns="121920" bIns="6096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latin typeface="+mn-ea"/>
              <a:ea typeface="+mn-ea"/>
            </a:endParaRPr>
          </a:p>
        </p:txBody>
      </p:sp>
      <p:sp>
        <p:nvSpPr>
          <p:cNvPr id="21" name="Freeform 99"/>
          <p:cNvSpPr>
            <a:spLocks noEditPoints="1"/>
          </p:cNvSpPr>
          <p:nvPr/>
        </p:nvSpPr>
        <p:spPr bwMode="auto">
          <a:xfrm>
            <a:off x="211412" y="4299942"/>
            <a:ext cx="146844" cy="288032"/>
          </a:xfrm>
          <a:custGeom>
            <a:avLst/>
            <a:gdLst/>
            <a:ahLst/>
            <a:cxnLst>
              <a:cxn ang="0">
                <a:pos x="98" y="0"/>
              </a:cxn>
              <a:cxn ang="0">
                <a:pos x="60" y="7"/>
              </a:cxn>
              <a:cxn ang="0">
                <a:pos x="29" y="27"/>
              </a:cxn>
              <a:cxn ang="0">
                <a:pos x="7" y="59"/>
              </a:cxn>
              <a:cxn ang="0">
                <a:pos x="0" y="98"/>
              </a:cxn>
              <a:cxn ang="0">
                <a:pos x="0" y="116"/>
              </a:cxn>
              <a:cxn ang="0">
                <a:pos x="9" y="154"/>
              </a:cxn>
              <a:cxn ang="0">
                <a:pos x="31" y="208"/>
              </a:cxn>
              <a:cxn ang="0">
                <a:pos x="67" y="270"/>
              </a:cxn>
              <a:cxn ang="0">
                <a:pos x="98" y="311"/>
              </a:cxn>
              <a:cxn ang="0">
                <a:pos x="112" y="291"/>
              </a:cxn>
              <a:cxn ang="0">
                <a:pos x="147" y="241"/>
              </a:cxn>
              <a:cxn ang="0">
                <a:pos x="180" y="172"/>
              </a:cxn>
              <a:cxn ang="0">
                <a:pos x="190" y="134"/>
              </a:cxn>
              <a:cxn ang="0">
                <a:pos x="196" y="98"/>
              </a:cxn>
              <a:cxn ang="0">
                <a:pos x="194" y="78"/>
              </a:cxn>
              <a:cxn ang="0">
                <a:pos x="178" y="41"/>
              </a:cxn>
              <a:cxn ang="0">
                <a:pos x="152" y="16"/>
              </a:cxn>
              <a:cxn ang="0">
                <a:pos x="118" y="1"/>
              </a:cxn>
              <a:cxn ang="0">
                <a:pos x="98" y="0"/>
              </a:cxn>
              <a:cxn ang="0">
                <a:pos x="98" y="157"/>
              </a:cxn>
              <a:cxn ang="0">
                <a:pos x="74" y="152"/>
              </a:cxn>
              <a:cxn ang="0">
                <a:pos x="54" y="139"/>
              </a:cxn>
              <a:cxn ang="0">
                <a:pos x="42" y="119"/>
              </a:cxn>
              <a:cxn ang="0">
                <a:pos x="38" y="98"/>
              </a:cxn>
              <a:cxn ang="0">
                <a:pos x="38" y="85"/>
              </a:cxn>
              <a:cxn ang="0">
                <a:pos x="47" y="63"/>
              </a:cxn>
              <a:cxn ang="0">
                <a:pos x="64" y="47"/>
              </a:cxn>
              <a:cxn ang="0">
                <a:pos x="85" y="38"/>
              </a:cxn>
              <a:cxn ang="0">
                <a:pos x="98" y="36"/>
              </a:cxn>
              <a:cxn ang="0">
                <a:pos x="122" y="41"/>
              </a:cxn>
              <a:cxn ang="0">
                <a:pos x="140" y="54"/>
              </a:cxn>
              <a:cxn ang="0">
                <a:pos x="152" y="74"/>
              </a:cxn>
              <a:cxn ang="0">
                <a:pos x="158" y="98"/>
              </a:cxn>
              <a:cxn ang="0">
                <a:pos x="156" y="108"/>
              </a:cxn>
              <a:cxn ang="0">
                <a:pos x="147" y="130"/>
              </a:cxn>
              <a:cxn ang="0">
                <a:pos x="131" y="146"/>
              </a:cxn>
              <a:cxn ang="0">
                <a:pos x="109" y="156"/>
              </a:cxn>
              <a:cxn ang="0">
                <a:pos x="98" y="157"/>
              </a:cxn>
              <a:cxn ang="0">
                <a:pos x="60" y="98"/>
              </a:cxn>
              <a:cxn ang="0">
                <a:pos x="62" y="112"/>
              </a:cxn>
              <a:cxn ang="0">
                <a:pos x="71" y="123"/>
              </a:cxn>
              <a:cxn ang="0">
                <a:pos x="83" y="132"/>
              </a:cxn>
              <a:cxn ang="0">
                <a:pos x="98" y="134"/>
              </a:cxn>
              <a:cxn ang="0">
                <a:pos x="105" y="134"/>
              </a:cxn>
              <a:cxn ang="0">
                <a:pos x="118" y="128"/>
              </a:cxn>
              <a:cxn ang="0">
                <a:pos x="129" y="117"/>
              </a:cxn>
              <a:cxn ang="0">
                <a:pos x="134" y="105"/>
              </a:cxn>
              <a:cxn ang="0">
                <a:pos x="136" y="98"/>
              </a:cxn>
              <a:cxn ang="0">
                <a:pos x="132" y="81"/>
              </a:cxn>
              <a:cxn ang="0">
                <a:pos x="125" y="70"/>
              </a:cxn>
              <a:cxn ang="0">
                <a:pos x="112" y="61"/>
              </a:cxn>
              <a:cxn ang="0">
                <a:pos x="98" y="59"/>
              </a:cxn>
              <a:cxn ang="0">
                <a:pos x="89" y="59"/>
              </a:cxn>
              <a:cxn ang="0">
                <a:pos x="76" y="65"/>
              </a:cxn>
              <a:cxn ang="0">
                <a:pos x="65" y="76"/>
              </a:cxn>
              <a:cxn ang="0">
                <a:pos x="60" y="88"/>
              </a:cxn>
              <a:cxn ang="0">
                <a:pos x="60" y="98"/>
              </a:cxn>
            </a:cxnLst>
            <a:rect l="0" t="0" r="r" b="b"/>
            <a:pathLst>
              <a:path w="196" h="311">
                <a:moveTo>
                  <a:pt x="98" y="0"/>
                </a:moveTo>
                <a:lnTo>
                  <a:pt x="98" y="0"/>
                </a:lnTo>
                <a:lnTo>
                  <a:pt x="78" y="1"/>
                </a:lnTo>
                <a:lnTo>
                  <a:pt x="60" y="7"/>
                </a:lnTo>
                <a:lnTo>
                  <a:pt x="44" y="16"/>
                </a:lnTo>
                <a:lnTo>
                  <a:pt x="29" y="27"/>
                </a:lnTo>
                <a:lnTo>
                  <a:pt x="16" y="41"/>
                </a:lnTo>
                <a:lnTo>
                  <a:pt x="7" y="59"/>
                </a:lnTo>
                <a:lnTo>
                  <a:pt x="2" y="78"/>
                </a:lnTo>
                <a:lnTo>
                  <a:pt x="0" y="98"/>
                </a:lnTo>
                <a:lnTo>
                  <a:pt x="0" y="98"/>
                </a:lnTo>
                <a:lnTo>
                  <a:pt x="0" y="116"/>
                </a:lnTo>
                <a:lnTo>
                  <a:pt x="4" y="134"/>
                </a:lnTo>
                <a:lnTo>
                  <a:pt x="9" y="154"/>
                </a:lnTo>
                <a:lnTo>
                  <a:pt x="15" y="172"/>
                </a:lnTo>
                <a:lnTo>
                  <a:pt x="31" y="208"/>
                </a:lnTo>
                <a:lnTo>
                  <a:pt x="49" y="241"/>
                </a:lnTo>
                <a:lnTo>
                  <a:pt x="67" y="270"/>
                </a:lnTo>
                <a:lnTo>
                  <a:pt x="82" y="291"/>
                </a:lnTo>
                <a:lnTo>
                  <a:pt x="98" y="311"/>
                </a:lnTo>
                <a:lnTo>
                  <a:pt x="98" y="311"/>
                </a:lnTo>
                <a:lnTo>
                  <a:pt x="112" y="291"/>
                </a:lnTo>
                <a:lnTo>
                  <a:pt x="129" y="270"/>
                </a:lnTo>
                <a:lnTo>
                  <a:pt x="147" y="241"/>
                </a:lnTo>
                <a:lnTo>
                  <a:pt x="165" y="208"/>
                </a:lnTo>
                <a:lnTo>
                  <a:pt x="180" y="172"/>
                </a:lnTo>
                <a:lnTo>
                  <a:pt x="187" y="154"/>
                </a:lnTo>
                <a:lnTo>
                  <a:pt x="190" y="134"/>
                </a:lnTo>
                <a:lnTo>
                  <a:pt x="194" y="116"/>
                </a:lnTo>
                <a:lnTo>
                  <a:pt x="196" y="98"/>
                </a:lnTo>
                <a:lnTo>
                  <a:pt x="196" y="98"/>
                </a:lnTo>
                <a:lnTo>
                  <a:pt x="194" y="78"/>
                </a:lnTo>
                <a:lnTo>
                  <a:pt x="187" y="59"/>
                </a:lnTo>
                <a:lnTo>
                  <a:pt x="178" y="41"/>
                </a:lnTo>
                <a:lnTo>
                  <a:pt x="167" y="27"/>
                </a:lnTo>
                <a:lnTo>
                  <a:pt x="152" y="16"/>
                </a:lnTo>
                <a:lnTo>
                  <a:pt x="136" y="7"/>
                </a:lnTo>
                <a:lnTo>
                  <a:pt x="118" y="1"/>
                </a:lnTo>
                <a:lnTo>
                  <a:pt x="98" y="0"/>
                </a:lnTo>
                <a:lnTo>
                  <a:pt x="98" y="0"/>
                </a:lnTo>
                <a:close/>
                <a:moveTo>
                  <a:pt x="98" y="157"/>
                </a:moveTo>
                <a:lnTo>
                  <a:pt x="98" y="157"/>
                </a:lnTo>
                <a:lnTo>
                  <a:pt x="85" y="156"/>
                </a:lnTo>
                <a:lnTo>
                  <a:pt x="74" y="152"/>
                </a:lnTo>
                <a:lnTo>
                  <a:pt x="64" y="146"/>
                </a:lnTo>
                <a:lnTo>
                  <a:pt x="54" y="139"/>
                </a:lnTo>
                <a:lnTo>
                  <a:pt x="47" y="130"/>
                </a:lnTo>
                <a:lnTo>
                  <a:pt x="42" y="119"/>
                </a:lnTo>
                <a:lnTo>
                  <a:pt x="38" y="108"/>
                </a:lnTo>
                <a:lnTo>
                  <a:pt x="38" y="98"/>
                </a:lnTo>
                <a:lnTo>
                  <a:pt x="38" y="98"/>
                </a:lnTo>
                <a:lnTo>
                  <a:pt x="38" y="85"/>
                </a:lnTo>
                <a:lnTo>
                  <a:pt x="42" y="74"/>
                </a:lnTo>
                <a:lnTo>
                  <a:pt x="47" y="63"/>
                </a:lnTo>
                <a:lnTo>
                  <a:pt x="54" y="54"/>
                </a:lnTo>
                <a:lnTo>
                  <a:pt x="64" y="47"/>
                </a:lnTo>
                <a:lnTo>
                  <a:pt x="74" y="41"/>
                </a:lnTo>
                <a:lnTo>
                  <a:pt x="85" y="38"/>
                </a:lnTo>
                <a:lnTo>
                  <a:pt x="98" y="36"/>
                </a:lnTo>
                <a:lnTo>
                  <a:pt x="98" y="36"/>
                </a:lnTo>
                <a:lnTo>
                  <a:pt x="109" y="38"/>
                </a:lnTo>
                <a:lnTo>
                  <a:pt x="122" y="41"/>
                </a:lnTo>
                <a:lnTo>
                  <a:pt x="131" y="47"/>
                </a:lnTo>
                <a:lnTo>
                  <a:pt x="140" y="54"/>
                </a:lnTo>
                <a:lnTo>
                  <a:pt x="147" y="63"/>
                </a:lnTo>
                <a:lnTo>
                  <a:pt x="152" y="74"/>
                </a:lnTo>
                <a:lnTo>
                  <a:pt x="156" y="85"/>
                </a:lnTo>
                <a:lnTo>
                  <a:pt x="158" y="98"/>
                </a:lnTo>
                <a:lnTo>
                  <a:pt x="158" y="98"/>
                </a:lnTo>
                <a:lnTo>
                  <a:pt x="156" y="108"/>
                </a:lnTo>
                <a:lnTo>
                  <a:pt x="152" y="119"/>
                </a:lnTo>
                <a:lnTo>
                  <a:pt x="147" y="130"/>
                </a:lnTo>
                <a:lnTo>
                  <a:pt x="140" y="139"/>
                </a:lnTo>
                <a:lnTo>
                  <a:pt x="131" y="146"/>
                </a:lnTo>
                <a:lnTo>
                  <a:pt x="122" y="152"/>
                </a:lnTo>
                <a:lnTo>
                  <a:pt x="109" y="156"/>
                </a:lnTo>
                <a:lnTo>
                  <a:pt x="98" y="157"/>
                </a:lnTo>
                <a:lnTo>
                  <a:pt x="98" y="157"/>
                </a:lnTo>
                <a:close/>
                <a:moveTo>
                  <a:pt x="60" y="98"/>
                </a:moveTo>
                <a:lnTo>
                  <a:pt x="60" y="98"/>
                </a:lnTo>
                <a:lnTo>
                  <a:pt x="60" y="105"/>
                </a:lnTo>
                <a:lnTo>
                  <a:pt x="62" y="112"/>
                </a:lnTo>
                <a:lnTo>
                  <a:pt x="65" y="117"/>
                </a:lnTo>
                <a:lnTo>
                  <a:pt x="71" y="123"/>
                </a:lnTo>
                <a:lnTo>
                  <a:pt x="76" y="128"/>
                </a:lnTo>
                <a:lnTo>
                  <a:pt x="83" y="132"/>
                </a:lnTo>
                <a:lnTo>
                  <a:pt x="89" y="134"/>
                </a:lnTo>
                <a:lnTo>
                  <a:pt x="98" y="134"/>
                </a:lnTo>
                <a:lnTo>
                  <a:pt x="98" y="134"/>
                </a:lnTo>
                <a:lnTo>
                  <a:pt x="105" y="134"/>
                </a:lnTo>
                <a:lnTo>
                  <a:pt x="112" y="132"/>
                </a:lnTo>
                <a:lnTo>
                  <a:pt x="118" y="128"/>
                </a:lnTo>
                <a:lnTo>
                  <a:pt x="125" y="123"/>
                </a:lnTo>
                <a:lnTo>
                  <a:pt x="129" y="117"/>
                </a:lnTo>
                <a:lnTo>
                  <a:pt x="132" y="112"/>
                </a:lnTo>
                <a:lnTo>
                  <a:pt x="134" y="105"/>
                </a:lnTo>
                <a:lnTo>
                  <a:pt x="136" y="98"/>
                </a:lnTo>
                <a:lnTo>
                  <a:pt x="136" y="98"/>
                </a:lnTo>
                <a:lnTo>
                  <a:pt x="134" y="88"/>
                </a:lnTo>
                <a:lnTo>
                  <a:pt x="132" y="81"/>
                </a:lnTo>
                <a:lnTo>
                  <a:pt x="129" y="76"/>
                </a:lnTo>
                <a:lnTo>
                  <a:pt x="125" y="70"/>
                </a:lnTo>
                <a:lnTo>
                  <a:pt x="118" y="65"/>
                </a:lnTo>
                <a:lnTo>
                  <a:pt x="112" y="61"/>
                </a:lnTo>
                <a:lnTo>
                  <a:pt x="105" y="59"/>
                </a:lnTo>
                <a:lnTo>
                  <a:pt x="98" y="59"/>
                </a:lnTo>
                <a:lnTo>
                  <a:pt x="98" y="59"/>
                </a:lnTo>
                <a:lnTo>
                  <a:pt x="89" y="59"/>
                </a:lnTo>
                <a:lnTo>
                  <a:pt x="83" y="61"/>
                </a:lnTo>
                <a:lnTo>
                  <a:pt x="76" y="65"/>
                </a:lnTo>
                <a:lnTo>
                  <a:pt x="71" y="70"/>
                </a:lnTo>
                <a:lnTo>
                  <a:pt x="65" y="76"/>
                </a:lnTo>
                <a:lnTo>
                  <a:pt x="62" y="81"/>
                </a:lnTo>
                <a:lnTo>
                  <a:pt x="60" y="88"/>
                </a:lnTo>
                <a:lnTo>
                  <a:pt x="60" y="98"/>
                </a:lnTo>
                <a:lnTo>
                  <a:pt x="60" y="98"/>
                </a:lnTo>
                <a:close/>
              </a:path>
            </a:pathLst>
          </a:custGeom>
          <a:solidFill>
            <a:srgbClr val="C00000"/>
          </a:solidFill>
          <a:ln w="9525">
            <a:noFill/>
            <a:round/>
          </a:ln>
        </p:spPr>
        <p:txBody>
          <a:bodyPr lIns="121920" tIns="60960" rIns="121920" bIns="6096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latin typeface="+mn-ea"/>
              <a:ea typeface="+mn-ea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339414"/>
              </p:ext>
            </p:extLst>
          </p:nvPr>
        </p:nvGraphicFramePr>
        <p:xfrm>
          <a:off x="395535" y="874713"/>
          <a:ext cx="8748464" cy="41440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58608"/>
                <a:gridCol w="1901981"/>
                <a:gridCol w="1748144"/>
                <a:gridCol w="2139731"/>
              </a:tblGrid>
              <a:tr h="3288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муниципального образования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Решение о введении Туристического налога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Ставка налога на 2025 год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Дополнительные льготные категории 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</a:tr>
              <a:tr h="1311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Багратионовский </a:t>
                      </a:r>
                      <a:r>
                        <a:rPr lang="ru-RU" sz="1100" b="1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м.о</a:t>
                      </a:r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27.11.2024 № 53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46" marR="5246" marT="524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установлены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46" marR="5246" marT="524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</a:tr>
              <a:tr h="1311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Балтийский </a:t>
                      </a:r>
                      <a:r>
                        <a:rPr lang="ru-RU" sz="1100" b="1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г.о</a:t>
                      </a:r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29.10.2024 № 65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46" marR="5246" marT="524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установлены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</a:tr>
              <a:tr h="1311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Гвардейский м.о.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21.11.2024 № 444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46" marR="5246" marT="524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установлены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46" marR="5246" marT="524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</a:tr>
              <a:tr h="1311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Гурьевский  м.о. 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26.11.2024 № 280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46" marR="5246" marT="524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установлены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46" marR="5246" marT="524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</a:tr>
              <a:tr h="1311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Гусевский г. о.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30.10.2024 № 69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46" marR="5246" marT="524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установлены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46" marR="5246" marT="524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</a:tr>
              <a:tr h="1311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Зеленоградский  м.о.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18.09.2024 № 404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46" marR="5246" marT="524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установлены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46" marR="5246" marT="524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</a:tr>
              <a:tr h="1311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 Калининград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30.10.2024 № 191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46" marR="5246" marT="524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не установлены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46" marR="5246" marT="524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</a:tr>
              <a:tr h="1311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Краснознаменский </a:t>
                      </a:r>
                      <a:r>
                        <a:rPr lang="ru-RU" sz="1100" b="1" u="none" strike="noStrike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м.о</a:t>
                      </a:r>
                      <a:r>
                        <a:rPr lang="ru-RU" sz="11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1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введен</a:t>
                      </a:r>
                      <a:endParaRPr lang="ru-RU" sz="11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введен</a:t>
                      </a:r>
                      <a:endParaRPr lang="ru-RU" sz="11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введен</a:t>
                      </a:r>
                      <a:endParaRPr lang="ru-RU" sz="11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</a:tr>
              <a:tr h="1311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Ладушкинский</a:t>
                      </a:r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г.о</a:t>
                      </a:r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29.11.2024 № 53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46" marR="5246" marT="524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установлены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46" marR="5246" marT="524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</a:tr>
              <a:tr h="1311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Мамоновский г.о.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17.10.2024 № 211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46" marR="5246" marT="524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установлены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46" marR="5246" marT="524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</a:tr>
              <a:tr h="1311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Неманский м.о.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20.11.2024 № 93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46" marR="5246" marT="524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не установлены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46" marR="5246" marT="524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</a:tr>
              <a:tr h="1311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Нестеровский м.о.</a:t>
                      </a:r>
                      <a:endParaRPr lang="ru-RU" sz="11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введен</a:t>
                      </a:r>
                      <a:endParaRPr lang="ru-RU" sz="11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введен</a:t>
                      </a:r>
                      <a:endParaRPr lang="ru-RU" sz="11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введен</a:t>
                      </a:r>
                      <a:endParaRPr lang="ru-RU" sz="11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</a:tr>
              <a:tr h="1311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Озерский м.о.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26.11.2024 № 28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46" marR="5246" marT="524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1%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установлены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46" marR="5246" marT="524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</a:tr>
              <a:tr h="1311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Пионерский г.о.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26.09.2024 № 37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46" marR="5246" marT="524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1%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установлены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46" marR="5246" marT="524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</a:tr>
              <a:tr h="1311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Полесский м.о.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27.11.2024 № 303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46" marR="5246" marT="524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1%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установлены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46" marR="5246" marT="524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</a:tr>
              <a:tr h="1311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Правдинский м.о.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23.10.2024 № 53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46" marR="5246" marT="524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0.5%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установлены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46" marR="5246" marT="524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</a:tr>
              <a:tr h="1311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Светловский г.о.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29.10.2024 № 85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46" marR="5246" marT="524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1%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установлены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46" marR="5246" marT="524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</a:tr>
              <a:tr h="1311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Светлогорский г.о.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26.08.2024 № 56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46" marR="5246" marT="524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1%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установлены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46" marR="5246" marT="524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</a:tr>
              <a:tr h="1311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Славский м.о.</a:t>
                      </a:r>
                      <a:endParaRPr lang="ru-RU" sz="11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введен</a:t>
                      </a:r>
                      <a:endParaRPr lang="ru-RU" sz="11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введен</a:t>
                      </a:r>
                      <a:endParaRPr lang="ru-RU" sz="11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введен</a:t>
                      </a:r>
                      <a:endParaRPr lang="ru-RU" sz="11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</a:tr>
              <a:tr h="1311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Советский г.о.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23.10.2024 № 366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46" marR="5246" marT="524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1%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установлены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46" marR="5246" marT="524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</a:tr>
              <a:tr h="1311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Черняховский м.о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29.10.2024 № 74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46" marR="5246" marT="524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1%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установлены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46" marR="5246" marT="524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</a:tr>
              <a:tr h="1363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Янтарный г.о.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29.10.2024 № 12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46" marR="5246" marT="524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1%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установлены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46" marR="5246" marT="524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808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2" y="0"/>
            <a:ext cx="9152000" cy="51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图片 5" hidden="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01" y="3300784"/>
            <a:ext cx="9144000" cy="1833372"/>
          </a:xfrm>
          <a:prstGeom prst="rect">
            <a:avLst/>
          </a:prstGeom>
        </p:spPr>
      </p:pic>
      <p:sp>
        <p:nvSpPr>
          <p:cNvPr id="12" name="TextBox 7"/>
          <p:cNvSpPr>
            <a:spLocks noChangeArrowheads="1"/>
          </p:cNvSpPr>
          <p:nvPr/>
        </p:nvSpPr>
        <p:spPr bwMode="auto">
          <a:xfrm>
            <a:off x="335164" y="3795887"/>
            <a:ext cx="441685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endParaRPr lang="ru-RU" altLang="zh-CN" b="1" dirty="0">
              <a:solidFill>
                <a:srgbClr val="FFC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34" name="圆角矩形 80"/>
          <p:cNvSpPr/>
          <p:nvPr/>
        </p:nvSpPr>
        <p:spPr bwMode="auto">
          <a:xfrm>
            <a:off x="6228184" y="3724196"/>
            <a:ext cx="2448272" cy="575746"/>
          </a:xfrm>
          <a:prstGeom prst="roundRect">
            <a:avLst>
              <a:gd name="adj" fmla="val 50000"/>
            </a:avLst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1602" tIns="40801" rIns="81602" bIns="40801" numCol="1" rtlCol="0" anchor="t" anchorCtr="0" compatLnSpc="1">
            <a:prstTxWarp prst="textNoShape">
              <a:avLst/>
            </a:prstTxWarp>
          </a:bodyPr>
          <a:lstStyle/>
          <a:p>
            <a:pPr defTabSz="816025"/>
            <a:endParaRPr lang="zh-CN" altLang="en-US" sz="1100" dirty="0">
              <a:solidFill>
                <a:srgbClr val="E7E6E6">
                  <a:lumMod val="25000"/>
                </a:srgbClr>
              </a:solidFill>
              <a:ea typeface="微软雅黑" pitchFamily="34" charset="-12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51470"/>
            <a:ext cx="57606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Туристический налог </a:t>
            </a: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(гл. 33.1 НК РФ) </a:t>
            </a:r>
          </a:p>
        </p:txBody>
      </p:sp>
      <p:grpSp>
        <p:nvGrpSpPr>
          <p:cNvPr id="16" name="组合 52"/>
          <p:cNvGrpSpPr/>
          <p:nvPr/>
        </p:nvGrpSpPr>
        <p:grpSpPr>
          <a:xfrm>
            <a:off x="323528" y="123478"/>
            <a:ext cx="197506" cy="296260"/>
            <a:chOff x="5284519" y="1508166"/>
            <a:chExt cx="213756" cy="427512"/>
          </a:xfrm>
        </p:grpSpPr>
        <p:cxnSp>
          <p:nvCxnSpPr>
            <p:cNvPr id="17" name="直接连接符 53"/>
            <p:cNvCxnSpPr/>
            <p:nvPr/>
          </p:nvCxnSpPr>
          <p:spPr>
            <a:xfrm>
              <a:off x="5284519" y="1508166"/>
              <a:ext cx="213756" cy="213756"/>
            </a:xfrm>
            <a:prstGeom prst="line">
              <a:avLst/>
            </a:prstGeom>
            <a:ln w="19050">
              <a:solidFill>
                <a:srgbClr val="C00000"/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54"/>
            <p:cNvCxnSpPr/>
            <p:nvPr/>
          </p:nvCxnSpPr>
          <p:spPr>
            <a:xfrm flipH="1">
              <a:off x="5284519" y="1721922"/>
              <a:ext cx="213756" cy="213756"/>
            </a:xfrm>
            <a:prstGeom prst="line">
              <a:avLst/>
            </a:prstGeom>
            <a:ln w="19050">
              <a:solidFill>
                <a:srgbClr val="C00000"/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Прямоугольник 10"/>
          <p:cNvSpPr/>
          <p:nvPr/>
        </p:nvSpPr>
        <p:spPr>
          <a:xfrm>
            <a:off x="107504" y="523995"/>
            <a:ext cx="9036496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группа. </a:t>
            </a:r>
            <a:r>
              <a:rPr lang="ru-RU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оказываются в объектах налогообложения, включенных в реестр классифицированных средств размещения</a:t>
            </a:r>
            <a:endParaRPr lang="en-US" sz="20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 по предоставлению мест для временного проживания физических лиц в средствах размещения, принадлежащих налогоплательщику на праве собственности или на ином законном основании,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включенных в реестр классифицированных средств размещения, предусмотренный Федеральным законом от 24 ноября 1996 года N 132-ФЗ "Об основах туристской деятельности в Российской Федерации"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ред. Федерального закона от 29.11.2024 N 416-ФЗ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Организацию формирования и ведения реестра объектов классификации в сфере туристической индустрии осуществляет Федеральная служба по аккредитации (РОСАККРЕДИТАЦИЯ)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сайта: </a:t>
            </a:r>
            <a:r>
              <a:rPr lang="en-US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//fsa.gov.ru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4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2" y="0"/>
            <a:ext cx="9152000" cy="51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图片 5" hidden="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01" y="3300784"/>
            <a:ext cx="9144000" cy="18333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957017" y="309492"/>
            <a:ext cx="1287392" cy="636397"/>
          </a:xfrm>
          <a:prstGeom prst="rect">
            <a:avLst/>
          </a:prstGeom>
          <a:noFill/>
        </p:spPr>
        <p:txBody>
          <a:bodyPr wrap="square" lIns="81602" tIns="40801" rIns="81602" bIns="40801" rtlCol="0">
            <a:spAutoFit/>
          </a:bodyPr>
          <a:lstStyle/>
          <a:p>
            <a:pPr algn="ctr"/>
            <a:r>
              <a:rPr lang="ru-RU" altLang="zh-CN" b="1" spc="225" dirty="0">
                <a:solidFill>
                  <a:prstClr val="white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Лекция</a:t>
            </a:r>
          </a:p>
          <a:p>
            <a:pPr algn="ctr"/>
            <a:r>
              <a:rPr lang="ru-RU" altLang="zh-CN" b="1" spc="225" dirty="0">
                <a:solidFill>
                  <a:prstClr val="white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2 часа</a:t>
            </a:r>
            <a:endParaRPr lang="en-US" altLang="zh-CN" b="1" spc="225" dirty="0">
              <a:solidFill>
                <a:prstClr val="white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TextBox 7"/>
          <p:cNvSpPr>
            <a:spLocks noChangeArrowheads="1"/>
          </p:cNvSpPr>
          <p:nvPr/>
        </p:nvSpPr>
        <p:spPr bwMode="auto">
          <a:xfrm>
            <a:off x="335164" y="3795887"/>
            <a:ext cx="441685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endParaRPr lang="ru-RU" altLang="zh-CN" b="1" dirty="0">
              <a:solidFill>
                <a:srgbClr val="FFC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34" name="圆角矩形 80"/>
          <p:cNvSpPr/>
          <p:nvPr/>
        </p:nvSpPr>
        <p:spPr bwMode="auto">
          <a:xfrm>
            <a:off x="6228184" y="3724196"/>
            <a:ext cx="2448272" cy="575746"/>
          </a:xfrm>
          <a:prstGeom prst="roundRect">
            <a:avLst>
              <a:gd name="adj" fmla="val 50000"/>
            </a:avLst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1602" tIns="40801" rIns="81602" bIns="40801" numCol="1" rtlCol="0" anchor="t" anchorCtr="0" compatLnSpc="1">
            <a:prstTxWarp prst="textNoShape">
              <a:avLst/>
            </a:prstTxWarp>
          </a:bodyPr>
          <a:lstStyle/>
          <a:p>
            <a:pPr defTabSz="816025"/>
            <a:endParaRPr lang="zh-CN" altLang="en-US" sz="1100" dirty="0">
              <a:solidFill>
                <a:srgbClr val="E7E6E6">
                  <a:lumMod val="25000"/>
                </a:srgbClr>
              </a:solidFill>
              <a:ea typeface="微软雅黑" pitchFamily="34" charset="-12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51470"/>
            <a:ext cx="57606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Туристический налог </a:t>
            </a: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(гл. 33.1 НК РФ) </a:t>
            </a:r>
          </a:p>
        </p:txBody>
      </p:sp>
      <p:grpSp>
        <p:nvGrpSpPr>
          <p:cNvPr id="16" name="组合 52"/>
          <p:cNvGrpSpPr/>
          <p:nvPr/>
        </p:nvGrpSpPr>
        <p:grpSpPr>
          <a:xfrm>
            <a:off x="323528" y="123478"/>
            <a:ext cx="197506" cy="296260"/>
            <a:chOff x="5284519" y="1508166"/>
            <a:chExt cx="213756" cy="427512"/>
          </a:xfrm>
        </p:grpSpPr>
        <p:cxnSp>
          <p:nvCxnSpPr>
            <p:cNvPr id="17" name="直接连接符 53"/>
            <p:cNvCxnSpPr/>
            <p:nvPr/>
          </p:nvCxnSpPr>
          <p:spPr>
            <a:xfrm>
              <a:off x="5284519" y="1508166"/>
              <a:ext cx="213756" cy="213756"/>
            </a:xfrm>
            <a:prstGeom prst="line">
              <a:avLst/>
            </a:prstGeom>
            <a:ln w="19050">
              <a:solidFill>
                <a:srgbClr val="C00000"/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54"/>
            <p:cNvCxnSpPr/>
            <p:nvPr/>
          </p:nvCxnSpPr>
          <p:spPr>
            <a:xfrm flipH="1">
              <a:off x="5284519" y="1721922"/>
              <a:ext cx="213756" cy="213756"/>
            </a:xfrm>
            <a:prstGeom prst="line">
              <a:avLst/>
            </a:prstGeom>
            <a:ln w="19050">
              <a:solidFill>
                <a:srgbClr val="C00000"/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Прямоугольник 10"/>
          <p:cNvSpPr/>
          <p:nvPr/>
        </p:nvSpPr>
        <p:spPr>
          <a:xfrm>
            <a:off x="107504" y="523995"/>
            <a:ext cx="9036496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группа.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оказываются в составе услуг по санаторно-курортному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лечению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размещения, в которых оказываются услуги по предоставлению мест для временного проживания физических лиц в составе услуг по санаторно-курортному лечению, признаются включенными в реестр классифицированных средств размещения, указанный в пункте 1 статьи 418.3 Кодекса.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п. 2 статьи 418.3 Кодекса введен Федеральным законом от 29.10.2024 № 362-ФЗ)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п. 1 статьи 418.7 Кодекса исчисляют налог в размере минимального налога (100 рублей в сутки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не исчисляется в отношении услуг, предоставляемых при наличии медицинских показаний, оплата которых осуществляется в рамках государственных заданий за счет бюджетных ассигнований федерального бюджета, государственных внебюджетных фондов, бюджетов субъектов Российской Федерации, местных бюджетов.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45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2" y="0"/>
            <a:ext cx="9152000" cy="51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图片 5" hidden="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01" y="3300784"/>
            <a:ext cx="9144000" cy="18333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957017" y="309492"/>
            <a:ext cx="1287392" cy="636397"/>
          </a:xfrm>
          <a:prstGeom prst="rect">
            <a:avLst/>
          </a:prstGeom>
          <a:noFill/>
        </p:spPr>
        <p:txBody>
          <a:bodyPr wrap="square" lIns="81602" tIns="40801" rIns="81602" bIns="40801" rtlCol="0">
            <a:spAutoFit/>
          </a:bodyPr>
          <a:lstStyle/>
          <a:p>
            <a:pPr algn="ctr"/>
            <a:r>
              <a:rPr lang="ru-RU" altLang="zh-CN" b="1" spc="225" dirty="0">
                <a:solidFill>
                  <a:prstClr val="white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Лекция</a:t>
            </a:r>
          </a:p>
          <a:p>
            <a:pPr algn="ctr"/>
            <a:r>
              <a:rPr lang="ru-RU" altLang="zh-CN" b="1" spc="225" dirty="0">
                <a:solidFill>
                  <a:prstClr val="white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2 часа</a:t>
            </a:r>
            <a:endParaRPr lang="en-US" altLang="zh-CN" b="1" spc="225" dirty="0">
              <a:solidFill>
                <a:prstClr val="white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TextBox 7"/>
          <p:cNvSpPr>
            <a:spLocks noChangeArrowheads="1"/>
          </p:cNvSpPr>
          <p:nvPr/>
        </p:nvSpPr>
        <p:spPr bwMode="auto">
          <a:xfrm>
            <a:off x="335164" y="3795887"/>
            <a:ext cx="441685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endParaRPr lang="ru-RU" altLang="zh-CN" b="1" dirty="0">
              <a:solidFill>
                <a:srgbClr val="FFC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34" name="圆角矩形 80"/>
          <p:cNvSpPr/>
          <p:nvPr/>
        </p:nvSpPr>
        <p:spPr bwMode="auto">
          <a:xfrm>
            <a:off x="6228184" y="3724196"/>
            <a:ext cx="2448272" cy="575746"/>
          </a:xfrm>
          <a:prstGeom prst="roundRect">
            <a:avLst>
              <a:gd name="adj" fmla="val 50000"/>
            </a:avLst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1602" tIns="40801" rIns="81602" bIns="40801" numCol="1" rtlCol="0" anchor="t" anchorCtr="0" compatLnSpc="1">
            <a:prstTxWarp prst="textNoShape">
              <a:avLst/>
            </a:prstTxWarp>
          </a:bodyPr>
          <a:lstStyle/>
          <a:p>
            <a:pPr defTabSz="816025"/>
            <a:endParaRPr lang="zh-CN" altLang="en-US" sz="1100" dirty="0">
              <a:solidFill>
                <a:srgbClr val="E7E6E6">
                  <a:lumMod val="25000"/>
                </a:srgbClr>
              </a:solidFill>
              <a:ea typeface="微软雅黑" pitchFamily="34" charset="-12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51470"/>
            <a:ext cx="57606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Туристический налог </a:t>
            </a: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(гл. 33.1 НК РФ) </a:t>
            </a:r>
          </a:p>
        </p:txBody>
      </p:sp>
      <p:grpSp>
        <p:nvGrpSpPr>
          <p:cNvPr id="16" name="组合 52"/>
          <p:cNvGrpSpPr/>
          <p:nvPr/>
        </p:nvGrpSpPr>
        <p:grpSpPr>
          <a:xfrm>
            <a:off x="323528" y="123478"/>
            <a:ext cx="197506" cy="296260"/>
            <a:chOff x="5284519" y="1508166"/>
            <a:chExt cx="213756" cy="427512"/>
          </a:xfrm>
        </p:grpSpPr>
        <p:cxnSp>
          <p:nvCxnSpPr>
            <p:cNvPr id="17" name="直接连接符 53"/>
            <p:cNvCxnSpPr/>
            <p:nvPr/>
          </p:nvCxnSpPr>
          <p:spPr>
            <a:xfrm>
              <a:off x="5284519" y="1508166"/>
              <a:ext cx="213756" cy="213756"/>
            </a:xfrm>
            <a:prstGeom prst="line">
              <a:avLst/>
            </a:prstGeom>
            <a:ln w="19050">
              <a:solidFill>
                <a:srgbClr val="C00000"/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54"/>
            <p:cNvCxnSpPr/>
            <p:nvPr/>
          </p:nvCxnSpPr>
          <p:spPr>
            <a:xfrm flipH="1">
              <a:off x="5284519" y="1721922"/>
              <a:ext cx="213756" cy="213756"/>
            </a:xfrm>
            <a:prstGeom prst="line">
              <a:avLst/>
            </a:prstGeom>
            <a:ln w="19050">
              <a:solidFill>
                <a:srgbClr val="C00000"/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Прямоугольник 10"/>
          <p:cNvSpPr/>
          <p:nvPr/>
        </p:nvSpPr>
        <p:spPr>
          <a:xfrm>
            <a:off x="107504" y="523995"/>
            <a:ext cx="903649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группа.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оказываются в объектах, включенных по решению муниципального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0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налоговые периоды 2025 года исполнительно-распорядительный орган муниципального образования вправе направить в налоговый орган по соответствующему субъекту Российской Федерации сведения о расположенных на его территории средствах размещения с одновременным направлением этих сведений в орган исполнительной власти субъекта Российской Федерации, уполномоченный на осуществление регионального государственного контроля (надзора) в сфере туристской индустрии, и в территориальный орган федерального органа исполнительной власти, уполномоченного Правительством Российской Федерации на организацию формирования и ведения единого реестра объектов классификации в сфере туристской индустрии.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31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2" y="0"/>
            <a:ext cx="9152000" cy="51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图片 5" hidden="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01" y="3300784"/>
            <a:ext cx="9144000" cy="1833372"/>
          </a:xfrm>
          <a:prstGeom prst="rect">
            <a:avLst/>
          </a:prstGeom>
        </p:spPr>
      </p:pic>
      <p:sp>
        <p:nvSpPr>
          <p:cNvPr id="12" name="TextBox 7"/>
          <p:cNvSpPr>
            <a:spLocks noChangeArrowheads="1"/>
          </p:cNvSpPr>
          <p:nvPr/>
        </p:nvSpPr>
        <p:spPr bwMode="auto">
          <a:xfrm>
            <a:off x="335164" y="3795887"/>
            <a:ext cx="441685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endParaRPr lang="ru-RU" altLang="zh-CN" b="1" dirty="0">
              <a:solidFill>
                <a:srgbClr val="FFC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34" name="圆角矩形 80"/>
          <p:cNvSpPr/>
          <p:nvPr/>
        </p:nvSpPr>
        <p:spPr bwMode="auto">
          <a:xfrm>
            <a:off x="6228184" y="3724196"/>
            <a:ext cx="2448272" cy="575746"/>
          </a:xfrm>
          <a:prstGeom prst="roundRect">
            <a:avLst>
              <a:gd name="adj" fmla="val 50000"/>
            </a:avLst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1602" tIns="40801" rIns="81602" bIns="40801" numCol="1" rtlCol="0" anchor="t" anchorCtr="0" compatLnSpc="1">
            <a:prstTxWarp prst="textNoShape">
              <a:avLst/>
            </a:prstTxWarp>
          </a:bodyPr>
          <a:lstStyle/>
          <a:p>
            <a:pPr defTabSz="816025"/>
            <a:endParaRPr lang="zh-CN" altLang="en-US" sz="1100" dirty="0">
              <a:solidFill>
                <a:srgbClr val="E7E6E6">
                  <a:lumMod val="25000"/>
                </a:srgbClr>
              </a:solidFill>
              <a:ea typeface="微软雅黑" pitchFamily="34" charset="-12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51470"/>
            <a:ext cx="7416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Порядок расчета налоговой базы (ст. 418.4. НК РФ)</a:t>
            </a:r>
          </a:p>
        </p:txBody>
      </p:sp>
      <p:grpSp>
        <p:nvGrpSpPr>
          <p:cNvPr id="16" name="组合 52"/>
          <p:cNvGrpSpPr/>
          <p:nvPr/>
        </p:nvGrpSpPr>
        <p:grpSpPr>
          <a:xfrm>
            <a:off x="323528" y="123478"/>
            <a:ext cx="197506" cy="296260"/>
            <a:chOff x="5284519" y="1508166"/>
            <a:chExt cx="213756" cy="427512"/>
          </a:xfrm>
        </p:grpSpPr>
        <p:cxnSp>
          <p:nvCxnSpPr>
            <p:cNvPr id="17" name="直接连接符 53"/>
            <p:cNvCxnSpPr/>
            <p:nvPr/>
          </p:nvCxnSpPr>
          <p:spPr>
            <a:xfrm>
              <a:off x="5284519" y="1508166"/>
              <a:ext cx="213756" cy="213756"/>
            </a:xfrm>
            <a:prstGeom prst="line">
              <a:avLst/>
            </a:prstGeom>
            <a:ln w="19050">
              <a:solidFill>
                <a:srgbClr val="C00000"/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54"/>
            <p:cNvCxnSpPr/>
            <p:nvPr/>
          </p:nvCxnSpPr>
          <p:spPr>
            <a:xfrm flipH="1">
              <a:off x="5284519" y="1721922"/>
              <a:ext cx="213756" cy="213756"/>
            </a:xfrm>
            <a:prstGeom prst="line">
              <a:avLst/>
            </a:prstGeom>
            <a:ln w="19050">
              <a:solidFill>
                <a:srgbClr val="C00000"/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Прямоугольник 10"/>
          <p:cNvSpPr/>
          <p:nvPr/>
        </p:nvSpPr>
        <p:spPr>
          <a:xfrm>
            <a:off x="179512" y="514234"/>
            <a:ext cx="8990768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15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Налоговая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база определяется как стоимость оказываемой услуги по предоставлению мест для временного проживания физических лиц в средстве размещения (его части) без учета сумм налога и налога на добавленную стоимость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расчета налоговой базы: 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Стоимость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 по временному проживанию в гостинице составляет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15 000 руб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сутки, в том числе НДС 20% -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2500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Ставка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туристического налога на 1 квартал 2025 года установлена в размере 1%.</a:t>
            </a: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этом случае налоговая база для исчисления туристического налога определяется следующим образом: 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15 000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2500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12 500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руб. – стоимость услуг без учета НДС;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12 500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 1 / 101 =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124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сумма туристического налога.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Минимальный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100 рублей в сутки, следовательно, принимается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расчетная сумма налога.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Налоговая база составляет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12 376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(15000– 2500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124 =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12 376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4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2" y="0"/>
            <a:ext cx="9152000" cy="51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图片 5" hidden="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01" y="3300784"/>
            <a:ext cx="9144000" cy="1833372"/>
          </a:xfrm>
          <a:prstGeom prst="rect">
            <a:avLst/>
          </a:prstGeom>
        </p:spPr>
      </p:pic>
      <p:sp>
        <p:nvSpPr>
          <p:cNvPr id="12" name="TextBox 7"/>
          <p:cNvSpPr>
            <a:spLocks noChangeArrowheads="1"/>
          </p:cNvSpPr>
          <p:nvPr/>
        </p:nvSpPr>
        <p:spPr bwMode="auto">
          <a:xfrm>
            <a:off x="335164" y="3795887"/>
            <a:ext cx="441685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endParaRPr lang="ru-RU" altLang="zh-CN" b="1" dirty="0">
              <a:solidFill>
                <a:srgbClr val="FFC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34" name="圆角矩形 80"/>
          <p:cNvSpPr/>
          <p:nvPr/>
        </p:nvSpPr>
        <p:spPr bwMode="auto">
          <a:xfrm>
            <a:off x="6228184" y="3724196"/>
            <a:ext cx="2448272" cy="575746"/>
          </a:xfrm>
          <a:prstGeom prst="roundRect">
            <a:avLst>
              <a:gd name="adj" fmla="val 50000"/>
            </a:avLst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1602" tIns="40801" rIns="81602" bIns="40801" numCol="1" rtlCol="0" anchor="t" anchorCtr="0" compatLnSpc="1">
            <a:prstTxWarp prst="textNoShape">
              <a:avLst/>
            </a:prstTxWarp>
          </a:bodyPr>
          <a:lstStyle/>
          <a:p>
            <a:pPr defTabSz="816025"/>
            <a:endParaRPr lang="zh-CN" altLang="en-US" sz="1100" dirty="0">
              <a:solidFill>
                <a:srgbClr val="E7E6E6">
                  <a:lumMod val="25000"/>
                </a:srgbClr>
              </a:solidFill>
              <a:ea typeface="微软雅黑" pitchFamily="34" charset="-12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51470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Порядок расчета туристического налога (ст. 418.7. НК РФ)</a:t>
            </a:r>
          </a:p>
        </p:txBody>
      </p:sp>
      <p:grpSp>
        <p:nvGrpSpPr>
          <p:cNvPr id="16" name="组合 52"/>
          <p:cNvGrpSpPr/>
          <p:nvPr/>
        </p:nvGrpSpPr>
        <p:grpSpPr>
          <a:xfrm>
            <a:off x="323528" y="123478"/>
            <a:ext cx="197506" cy="296260"/>
            <a:chOff x="5284519" y="1508166"/>
            <a:chExt cx="213756" cy="427512"/>
          </a:xfrm>
        </p:grpSpPr>
        <p:cxnSp>
          <p:nvCxnSpPr>
            <p:cNvPr id="17" name="直接连接符 53"/>
            <p:cNvCxnSpPr/>
            <p:nvPr/>
          </p:nvCxnSpPr>
          <p:spPr>
            <a:xfrm>
              <a:off x="5284519" y="1508166"/>
              <a:ext cx="213756" cy="213756"/>
            </a:xfrm>
            <a:prstGeom prst="line">
              <a:avLst/>
            </a:prstGeom>
            <a:ln w="19050">
              <a:solidFill>
                <a:srgbClr val="C00000"/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54"/>
            <p:cNvCxnSpPr/>
            <p:nvPr/>
          </p:nvCxnSpPr>
          <p:spPr>
            <a:xfrm flipH="1">
              <a:off x="5284519" y="1721922"/>
              <a:ext cx="213756" cy="213756"/>
            </a:xfrm>
            <a:prstGeom prst="line">
              <a:avLst/>
            </a:prstGeom>
            <a:ln w="19050">
              <a:solidFill>
                <a:srgbClr val="C00000"/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Прямоугольник 10"/>
          <p:cNvSpPr/>
          <p:nvPr/>
        </p:nvSpPr>
        <p:spPr>
          <a:xfrm>
            <a:off x="179512" y="627534"/>
            <a:ext cx="89907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 налога исчисляется как соответствующая налоговой ставке процентная доля налоговой базы применительно к услуге по временному проживанию в момент осуществления полного расчета с лицом.</a:t>
            </a:r>
          </a:p>
          <a:p>
            <a:pPr algn="just"/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323528" y="1491630"/>
            <a:ext cx="8592486" cy="1264061"/>
            <a:chOff x="323528" y="2166331"/>
            <a:chExt cx="8592486" cy="1781450"/>
          </a:xfrm>
        </p:grpSpPr>
        <p:grpSp>
          <p:nvGrpSpPr>
            <p:cNvPr id="36" name="Группа 35"/>
            <p:cNvGrpSpPr/>
            <p:nvPr/>
          </p:nvGrpSpPr>
          <p:grpSpPr>
            <a:xfrm>
              <a:off x="323528" y="2166331"/>
              <a:ext cx="8592486" cy="1781450"/>
              <a:chOff x="245335" y="1275606"/>
              <a:chExt cx="8592486" cy="1781450"/>
            </a:xfrm>
          </p:grpSpPr>
          <p:grpSp>
            <p:nvGrpSpPr>
              <p:cNvPr id="37" name="组合 2"/>
              <p:cNvGrpSpPr/>
              <p:nvPr/>
            </p:nvGrpSpPr>
            <p:grpSpPr>
              <a:xfrm>
                <a:off x="245335" y="1275606"/>
                <a:ext cx="2177588" cy="1736107"/>
                <a:chOff x="891573" y="1302271"/>
                <a:chExt cx="1745539" cy="1736107"/>
              </a:xfrm>
            </p:grpSpPr>
            <p:sp>
              <p:nvSpPr>
                <p:cNvPr id="46" name="Freeform 5"/>
                <p:cNvSpPr>
                  <a:spLocks/>
                </p:cNvSpPr>
                <p:nvPr/>
              </p:nvSpPr>
              <p:spPr bwMode="auto">
                <a:xfrm>
                  <a:off x="954253" y="1302271"/>
                  <a:ext cx="1620180" cy="1736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0180" h="3192123">
                      <a:moveTo>
                        <a:pt x="175619" y="98"/>
                      </a:moveTo>
                      <a:cubicBezTo>
                        <a:pt x="189197" y="-316"/>
                        <a:pt x="203071" y="565"/>
                        <a:pt x="217047" y="2846"/>
                      </a:cubicBezTo>
                      <a:lnTo>
                        <a:pt x="1498868" y="213511"/>
                      </a:lnTo>
                      <a:cubicBezTo>
                        <a:pt x="1566467" y="224396"/>
                        <a:pt x="1620180" y="281064"/>
                        <a:pt x="1620180" y="346377"/>
                      </a:cubicBezTo>
                      <a:lnTo>
                        <a:pt x="1620180" y="792725"/>
                      </a:lnTo>
                      <a:lnTo>
                        <a:pt x="1620180" y="2187291"/>
                      </a:lnTo>
                      <a:lnTo>
                        <a:pt x="1620180" y="2633639"/>
                      </a:lnTo>
                      <a:cubicBezTo>
                        <a:pt x="1620180" y="2702473"/>
                        <a:pt x="1571582" y="2746975"/>
                        <a:pt x="1519330" y="2763944"/>
                      </a:cubicBezTo>
                      <a:lnTo>
                        <a:pt x="250299" y="3181111"/>
                      </a:lnTo>
                      <a:cubicBezTo>
                        <a:pt x="126428" y="3221771"/>
                        <a:pt x="0" y="3144613"/>
                        <a:pt x="0" y="3035439"/>
                      </a:cubicBezTo>
                      <a:lnTo>
                        <a:pt x="0" y="2589091"/>
                      </a:lnTo>
                      <a:lnTo>
                        <a:pt x="0" y="608633"/>
                      </a:lnTo>
                      <a:lnTo>
                        <a:pt x="0" y="162285"/>
                      </a:lnTo>
                      <a:cubicBezTo>
                        <a:pt x="0" y="69279"/>
                        <a:pt x="80571" y="2991"/>
                        <a:pt x="175619" y="98"/>
                      </a:cubicBezTo>
                      <a:close/>
                    </a:path>
                  </a:pathLst>
                </a:custGeom>
                <a:solidFill>
                  <a:srgbClr val="C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7" name="TextBox 46"/>
                <p:cNvSpPr txBox="1"/>
                <p:nvPr/>
              </p:nvSpPr>
              <p:spPr>
                <a:xfrm>
                  <a:off x="891573" y="1923163"/>
                  <a:ext cx="1745539" cy="4592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300"/>
                    </a:lnSpc>
                  </a:pPr>
                  <a:r>
                    <a:rPr lang="ru-RU" altLang="zh-CN" sz="2000" b="1" dirty="0" smtClean="0">
                      <a:solidFill>
                        <a:schemeClr val="bg2"/>
                      </a:solidFill>
                      <a:latin typeface="Times New Roman" pitchFamily="18" charset="0"/>
                      <a:ea typeface="微软雅黑" pitchFamily="34" charset="-122"/>
                      <a:cs typeface="Times New Roman" pitchFamily="18" charset="0"/>
                    </a:rPr>
                    <a:t>Туристический налог</a:t>
                  </a:r>
                  <a:endParaRPr lang="en-US" altLang="zh-CN" sz="2000" b="1" dirty="0" smtClean="0">
                    <a:solidFill>
                      <a:schemeClr val="bg2"/>
                    </a:solidFill>
                    <a:latin typeface="Times New Roman" pitchFamily="18" charset="0"/>
                    <a:ea typeface="微软雅黑" pitchFamily="34" charset="-122"/>
                    <a:cs typeface="Times New Roman" pitchFamily="18" charset="0"/>
                  </a:endParaRPr>
                </a:p>
              </p:txBody>
            </p:sp>
          </p:grpSp>
          <p:sp>
            <p:nvSpPr>
              <p:cNvPr id="38" name="Равно 37"/>
              <p:cNvSpPr/>
              <p:nvPr/>
            </p:nvSpPr>
            <p:spPr>
              <a:xfrm>
                <a:off x="2403956" y="1572557"/>
                <a:ext cx="914400" cy="914400"/>
              </a:xfrm>
              <a:prstGeom prst="mathEqual">
                <a:avLst/>
              </a:prstGeom>
              <a:solidFill>
                <a:srgbClr val="C00000"/>
              </a:solidFill>
              <a:ln>
                <a:solidFill>
                  <a:srgbClr val="AF112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39" name="组合 2"/>
              <p:cNvGrpSpPr/>
              <p:nvPr/>
            </p:nvGrpSpPr>
            <p:grpSpPr>
              <a:xfrm>
                <a:off x="3275856" y="1320949"/>
                <a:ext cx="2177588" cy="1736107"/>
                <a:chOff x="838810" y="1302271"/>
                <a:chExt cx="1745539" cy="1736107"/>
              </a:xfrm>
            </p:grpSpPr>
            <p:sp>
              <p:nvSpPr>
                <p:cNvPr id="44" name="Freeform 5"/>
                <p:cNvSpPr>
                  <a:spLocks/>
                </p:cNvSpPr>
                <p:nvPr/>
              </p:nvSpPr>
              <p:spPr bwMode="auto">
                <a:xfrm>
                  <a:off x="954253" y="1302271"/>
                  <a:ext cx="1620180" cy="1736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0180" h="3192123">
                      <a:moveTo>
                        <a:pt x="175619" y="98"/>
                      </a:moveTo>
                      <a:cubicBezTo>
                        <a:pt x="189197" y="-316"/>
                        <a:pt x="203071" y="565"/>
                        <a:pt x="217047" y="2846"/>
                      </a:cubicBezTo>
                      <a:lnTo>
                        <a:pt x="1498868" y="213511"/>
                      </a:lnTo>
                      <a:cubicBezTo>
                        <a:pt x="1566467" y="224396"/>
                        <a:pt x="1620180" y="281064"/>
                        <a:pt x="1620180" y="346377"/>
                      </a:cubicBezTo>
                      <a:lnTo>
                        <a:pt x="1620180" y="792725"/>
                      </a:lnTo>
                      <a:lnTo>
                        <a:pt x="1620180" y="2187291"/>
                      </a:lnTo>
                      <a:lnTo>
                        <a:pt x="1620180" y="2633639"/>
                      </a:lnTo>
                      <a:cubicBezTo>
                        <a:pt x="1620180" y="2702473"/>
                        <a:pt x="1571582" y="2746975"/>
                        <a:pt x="1519330" y="2763944"/>
                      </a:cubicBezTo>
                      <a:lnTo>
                        <a:pt x="250299" y="3181111"/>
                      </a:lnTo>
                      <a:cubicBezTo>
                        <a:pt x="126428" y="3221771"/>
                        <a:pt x="0" y="3144613"/>
                        <a:pt x="0" y="3035439"/>
                      </a:cubicBezTo>
                      <a:lnTo>
                        <a:pt x="0" y="2589091"/>
                      </a:lnTo>
                      <a:lnTo>
                        <a:pt x="0" y="608633"/>
                      </a:lnTo>
                      <a:lnTo>
                        <a:pt x="0" y="162285"/>
                      </a:lnTo>
                      <a:cubicBezTo>
                        <a:pt x="0" y="69279"/>
                        <a:pt x="80571" y="2991"/>
                        <a:pt x="175619" y="98"/>
                      </a:cubicBezTo>
                      <a:close/>
                    </a:path>
                  </a:pathLst>
                </a:custGeom>
                <a:solidFill>
                  <a:srgbClr val="C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5" name="TextBox 44"/>
                <p:cNvSpPr txBox="1"/>
                <p:nvPr/>
              </p:nvSpPr>
              <p:spPr>
                <a:xfrm>
                  <a:off x="838810" y="1535376"/>
                  <a:ext cx="1745539" cy="2714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300"/>
                    </a:lnSpc>
                  </a:pPr>
                  <a:r>
                    <a:rPr lang="ru-RU" altLang="zh-CN" b="1" dirty="0" smtClean="0">
                      <a:solidFill>
                        <a:schemeClr val="bg2"/>
                      </a:solidFill>
                      <a:latin typeface="Times New Roman" pitchFamily="18" charset="0"/>
                      <a:ea typeface="微软雅黑" pitchFamily="34" charset="-122"/>
                      <a:cs typeface="Times New Roman" pitchFamily="18" charset="0"/>
                    </a:rPr>
                    <a:t>Налоговая база</a:t>
                  </a:r>
                  <a:endParaRPr lang="en-US" altLang="zh-CN" b="1" dirty="0" smtClean="0">
                    <a:solidFill>
                      <a:schemeClr val="bg2"/>
                    </a:solidFill>
                    <a:latin typeface="Times New Roman" pitchFamily="18" charset="0"/>
                    <a:ea typeface="微软雅黑" pitchFamily="34" charset="-122"/>
                    <a:cs typeface="Times New Roman" pitchFamily="18" charset="0"/>
                  </a:endParaRPr>
                </a:p>
              </p:txBody>
            </p:sp>
          </p:grpSp>
          <p:sp>
            <p:nvSpPr>
              <p:cNvPr id="40" name="Плюс 39"/>
              <p:cNvSpPr/>
              <p:nvPr/>
            </p:nvSpPr>
            <p:spPr>
              <a:xfrm rot="2494522">
                <a:off x="5594380" y="1398896"/>
                <a:ext cx="914400" cy="1257936"/>
              </a:xfrm>
              <a:prstGeom prst="mathPlus">
                <a:avLst/>
              </a:prstGeom>
              <a:solidFill>
                <a:srgbClr val="C00000"/>
              </a:solidFill>
              <a:ln>
                <a:solidFill>
                  <a:srgbClr val="AF112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41" name="组合 2"/>
              <p:cNvGrpSpPr/>
              <p:nvPr/>
            </p:nvGrpSpPr>
            <p:grpSpPr>
              <a:xfrm>
                <a:off x="6588225" y="1275606"/>
                <a:ext cx="2249596" cy="1736107"/>
                <a:chOff x="954253" y="1302271"/>
                <a:chExt cx="1803260" cy="1736107"/>
              </a:xfrm>
            </p:grpSpPr>
            <p:sp>
              <p:nvSpPr>
                <p:cNvPr id="42" name="Freeform 5"/>
                <p:cNvSpPr>
                  <a:spLocks/>
                </p:cNvSpPr>
                <p:nvPr/>
              </p:nvSpPr>
              <p:spPr bwMode="auto">
                <a:xfrm>
                  <a:off x="954253" y="1302271"/>
                  <a:ext cx="1620180" cy="1736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0180" h="3192123">
                      <a:moveTo>
                        <a:pt x="175619" y="98"/>
                      </a:moveTo>
                      <a:cubicBezTo>
                        <a:pt x="189197" y="-316"/>
                        <a:pt x="203071" y="565"/>
                        <a:pt x="217047" y="2846"/>
                      </a:cubicBezTo>
                      <a:lnTo>
                        <a:pt x="1498868" y="213511"/>
                      </a:lnTo>
                      <a:cubicBezTo>
                        <a:pt x="1566467" y="224396"/>
                        <a:pt x="1620180" y="281064"/>
                        <a:pt x="1620180" y="346377"/>
                      </a:cubicBezTo>
                      <a:lnTo>
                        <a:pt x="1620180" y="792725"/>
                      </a:lnTo>
                      <a:lnTo>
                        <a:pt x="1620180" y="2187291"/>
                      </a:lnTo>
                      <a:lnTo>
                        <a:pt x="1620180" y="2633639"/>
                      </a:lnTo>
                      <a:cubicBezTo>
                        <a:pt x="1620180" y="2702473"/>
                        <a:pt x="1571582" y="2746975"/>
                        <a:pt x="1519330" y="2763944"/>
                      </a:cubicBezTo>
                      <a:lnTo>
                        <a:pt x="250299" y="3181111"/>
                      </a:lnTo>
                      <a:cubicBezTo>
                        <a:pt x="126428" y="3221771"/>
                        <a:pt x="0" y="3144613"/>
                        <a:pt x="0" y="3035439"/>
                      </a:cubicBezTo>
                      <a:lnTo>
                        <a:pt x="0" y="2589091"/>
                      </a:lnTo>
                      <a:lnTo>
                        <a:pt x="0" y="608633"/>
                      </a:lnTo>
                      <a:lnTo>
                        <a:pt x="0" y="162285"/>
                      </a:lnTo>
                      <a:cubicBezTo>
                        <a:pt x="0" y="69279"/>
                        <a:pt x="80571" y="2991"/>
                        <a:pt x="175619" y="98"/>
                      </a:cubicBezTo>
                      <a:close/>
                    </a:path>
                  </a:pathLst>
                </a:custGeom>
                <a:solidFill>
                  <a:srgbClr val="C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1011974" y="1960534"/>
                  <a:ext cx="1745539" cy="2714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300"/>
                    </a:lnSpc>
                  </a:pPr>
                  <a:r>
                    <a:rPr lang="ru-RU" altLang="zh-CN" b="1" dirty="0" smtClean="0">
                      <a:solidFill>
                        <a:schemeClr val="bg2"/>
                      </a:solidFill>
                      <a:latin typeface="Times New Roman" pitchFamily="18" charset="0"/>
                      <a:ea typeface="微软雅黑" pitchFamily="34" charset="-122"/>
                      <a:cs typeface="Times New Roman" pitchFamily="18" charset="0"/>
                    </a:rPr>
                    <a:t>Ставка налога</a:t>
                  </a:r>
                  <a:endParaRPr lang="en-US" altLang="zh-CN" b="1" dirty="0" smtClean="0">
                    <a:solidFill>
                      <a:schemeClr val="bg2"/>
                    </a:solidFill>
                    <a:latin typeface="Times New Roman" pitchFamily="18" charset="0"/>
                    <a:ea typeface="微软雅黑" pitchFamily="34" charset="-122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48" name="TextBox 47"/>
            <p:cNvSpPr txBox="1"/>
            <p:nvPr/>
          </p:nvSpPr>
          <p:spPr>
            <a:xfrm>
              <a:off x="3419872" y="2716264"/>
              <a:ext cx="2177588" cy="1069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300"/>
                </a:lnSpc>
              </a:pPr>
              <a:r>
                <a:rPr lang="ru-RU" altLang="zh-CN" sz="1400" b="1" dirty="0" smtClean="0">
                  <a:solidFill>
                    <a:schemeClr val="bg2"/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(стоимость услуги по временному размещению без учета налога и НДС)</a:t>
              </a:r>
              <a:endParaRPr lang="en-US" altLang="zh-CN" sz="1400" b="1" dirty="0" smtClean="0">
                <a:solidFill>
                  <a:schemeClr val="bg2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588224" y="2835920"/>
              <a:ext cx="2177588" cy="365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300"/>
                </a:lnSpc>
              </a:pPr>
              <a:endParaRPr lang="en-US" altLang="zh-CN" sz="1400" b="1" dirty="0" smtClean="0">
                <a:solidFill>
                  <a:schemeClr val="bg2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endParaRPr>
            </a:p>
          </p:txBody>
        </p:sp>
      </p:grpSp>
      <p:sp>
        <p:nvSpPr>
          <p:cNvPr id="50" name="Прямоугольник 49"/>
          <p:cNvSpPr/>
          <p:nvPr/>
        </p:nvSpPr>
        <p:spPr>
          <a:xfrm>
            <a:off x="179512" y="2931790"/>
            <a:ext cx="89907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исчисленная сумма окажется меньше суммы минимального налога, заплатить нужно будет минимальный налог</a:t>
            </a:r>
          </a:p>
          <a:p>
            <a:pPr algn="just"/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1" name="Группа 50"/>
          <p:cNvGrpSpPr/>
          <p:nvPr/>
        </p:nvGrpSpPr>
        <p:grpSpPr>
          <a:xfrm>
            <a:off x="395536" y="3579862"/>
            <a:ext cx="8442284" cy="1399575"/>
            <a:chOff x="323528" y="2166331"/>
            <a:chExt cx="8442284" cy="1781450"/>
          </a:xfrm>
        </p:grpSpPr>
        <p:grpSp>
          <p:nvGrpSpPr>
            <p:cNvPr id="52" name="Группа 51"/>
            <p:cNvGrpSpPr/>
            <p:nvPr/>
          </p:nvGrpSpPr>
          <p:grpSpPr>
            <a:xfrm>
              <a:off x="323528" y="2166331"/>
              <a:ext cx="8442284" cy="1781450"/>
              <a:chOff x="245335" y="1275606"/>
              <a:chExt cx="8442284" cy="1781450"/>
            </a:xfrm>
          </p:grpSpPr>
          <p:grpSp>
            <p:nvGrpSpPr>
              <p:cNvPr id="55" name="组合 2"/>
              <p:cNvGrpSpPr/>
              <p:nvPr/>
            </p:nvGrpSpPr>
            <p:grpSpPr>
              <a:xfrm>
                <a:off x="245335" y="1275606"/>
                <a:ext cx="2177588" cy="1736107"/>
                <a:chOff x="891573" y="1302271"/>
                <a:chExt cx="1745539" cy="1736107"/>
              </a:xfrm>
            </p:grpSpPr>
            <p:sp>
              <p:nvSpPr>
                <p:cNvPr id="64" name="Freeform 5"/>
                <p:cNvSpPr>
                  <a:spLocks/>
                </p:cNvSpPr>
                <p:nvPr/>
              </p:nvSpPr>
              <p:spPr bwMode="auto">
                <a:xfrm>
                  <a:off x="954253" y="1302271"/>
                  <a:ext cx="1620180" cy="1736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0180" h="3192123">
                      <a:moveTo>
                        <a:pt x="175619" y="98"/>
                      </a:moveTo>
                      <a:cubicBezTo>
                        <a:pt x="189197" y="-316"/>
                        <a:pt x="203071" y="565"/>
                        <a:pt x="217047" y="2846"/>
                      </a:cubicBezTo>
                      <a:lnTo>
                        <a:pt x="1498868" y="213511"/>
                      </a:lnTo>
                      <a:cubicBezTo>
                        <a:pt x="1566467" y="224396"/>
                        <a:pt x="1620180" y="281064"/>
                        <a:pt x="1620180" y="346377"/>
                      </a:cubicBezTo>
                      <a:lnTo>
                        <a:pt x="1620180" y="792725"/>
                      </a:lnTo>
                      <a:lnTo>
                        <a:pt x="1620180" y="2187291"/>
                      </a:lnTo>
                      <a:lnTo>
                        <a:pt x="1620180" y="2633639"/>
                      </a:lnTo>
                      <a:cubicBezTo>
                        <a:pt x="1620180" y="2702473"/>
                        <a:pt x="1571582" y="2746975"/>
                        <a:pt x="1519330" y="2763944"/>
                      </a:cubicBezTo>
                      <a:lnTo>
                        <a:pt x="250299" y="3181111"/>
                      </a:lnTo>
                      <a:cubicBezTo>
                        <a:pt x="126428" y="3221771"/>
                        <a:pt x="0" y="3144613"/>
                        <a:pt x="0" y="3035439"/>
                      </a:cubicBezTo>
                      <a:lnTo>
                        <a:pt x="0" y="2589091"/>
                      </a:lnTo>
                      <a:lnTo>
                        <a:pt x="0" y="608633"/>
                      </a:lnTo>
                      <a:lnTo>
                        <a:pt x="0" y="162285"/>
                      </a:lnTo>
                      <a:cubicBezTo>
                        <a:pt x="0" y="69279"/>
                        <a:pt x="80571" y="2991"/>
                        <a:pt x="175619" y="98"/>
                      </a:cubicBezTo>
                      <a:close/>
                    </a:path>
                  </a:pathLst>
                </a:custGeom>
                <a:solidFill>
                  <a:srgbClr val="4F81A0">
                    <a:alpha val="98824"/>
                  </a:srgbClr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5" name="TextBox 64"/>
                <p:cNvSpPr txBox="1"/>
                <p:nvPr/>
              </p:nvSpPr>
              <p:spPr>
                <a:xfrm>
                  <a:off x="891573" y="1923162"/>
                  <a:ext cx="1745539" cy="5653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300"/>
                    </a:lnSpc>
                  </a:pPr>
                  <a:r>
                    <a:rPr lang="ru-RU" altLang="zh-CN" sz="2000" b="1" dirty="0" smtClean="0">
                      <a:solidFill>
                        <a:schemeClr val="bg2"/>
                      </a:solidFill>
                      <a:latin typeface="Times New Roman" pitchFamily="18" charset="0"/>
                      <a:ea typeface="微软雅黑" pitchFamily="34" charset="-122"/>
                      <a:cs typeface="Times New Roman" pitchFamily="18" charset="0"/>
                    </a:rPr>
                    <a:t>Минимальная сумма </a:t>
                  </a:r>
                  <a:endParaRPr lang="en-US" altLang="zh-CN" sz="2000" b="1" dirty="0" smtClean="0">
                    <a:solidFill>
                      <a:schemeClr val="bg2"/>
                    </a:solidFill>
                    <a:latin typeface="Times New Roman" pitchFamily="18" charset="0"/>
                    <a:ea typeface="微软雅黑" pitchFamily="34" charset="-122"/>
                    <a:cs typeface="Times New Roman" pitchFamily="18" charset="0"/>
                  </a:endParaRPr>
                </a:p>
              </p:txBody>
            </p:sp>
          </p:grpSp>
          <p:sp>
            <p:nvSpPr>
              <p:cNvPr id="56" name="Равно 55"/>
              <p:cNvSpPr/>
              <p:nvPr/>
            </p:nvSpPr>
            <p:spPr>
              <a:xfrm>
                <a:off x="2403956" y="1572557"/>
                <a:ext cx="914400" cy="914400"/>
              </a:xfrm>
              <a:prstGeom prst="mathEqual">
                <a:avLst/>
              </a:prstGeom>
              <a:solidFill>
                <a:srgbClr val="4F81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57" name="组合 2"/>
              <p:cNvGrpSpPr/>
              <p:nvPr/>
            </p:nvGrpSpPr>
            <p:grpSpPr>
              <a:xfrm>
                <a:off x="3419873" y="1320949"/>
                <a:ext cx="2021201" cy="1736107"/>
                <a:chOff x="954253" y="1302271"/>
                <a:chExt cx="1620180" cy="1736107"/>
              </a:xfrm>
            </p:grpSpPr>
            <p:sp>
              <p:nvSpPr>
                <p:cNvPr id="62" name="Freeform 5"/>
                <p:cNvSpPr>
                  <a:spLocks/>
                </p:cNvSpPr>
                <p:nvPr/>
              </p:nvSpPr>
              <p:spPr bwMode="auto">
                <a:xfrm>
                  <a:off x="954253" y="1302271"/>
                  <a:ext cx="1620180" cy="1736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0180" h="3192123">
                      <a:moveTo>
                        <a:pt x="175619" y="98"/>
                      </a:moveTo>
                      <a:cubicBezTo>
                        <a:pt x="189197" y="-316"/>
                        <a:pt x="203071" y="565"/>
                        <a:pt x="217047" y="2846"/>
                      </a:cubicBezTo>
                      <a:lnTo>
                        <a:pt x="1498868" y="213511"/>
                      </a:lnTo>
                      <a:cubicBezTo>
                        <a:pt x="1566467" y="224396"/>
                        <a:pt x="1620180" y="281064"/>
                        <a:pt x="1620180" y="346377"/>
                      </a:cubicBezTo>
                      <a:lnTo>
                        <a:pt x="1620180" y="792725"/>
                      </a:lnTo>
                      <a:lnTo>
                        <a:pt x="1620180" y="2187291"/>
                      </a:lnTo>
                      <a:lnTo>
                        <a:pt x="1620180" y="2633639"/>
                      </a:lnTo>
                      <a:cubicBezTo>
                        <a:pt x="1620180" y="2702473"/>
                        <a:pt x="1571582" y="2746975"/>
                        <a:pt x="1519330" y="2763944"/>
                      </a:cubicBezTo>
                      <a:lnTo>
                        <a:pt x="250299" y="3181111"/>
                      </a:lnTo>
                      <a:cubicBezTo>
                        <a:pt x="126428" y="3221771"/>
                        <a:pt x="0" y="3144613"/>
                        <a:pt x="0" y="3035439"/>
                      </a:cubicBezTo>
                      <a:lnTo>
                        <a:pt x="0" y="2589091"/>
                      </a:lnTo>
                      <a:lnTo>
                        <a:pt x="0" y="608633"/>
                      </a:lnTo>
                      <a:lnTo>
                        <a:pt x="0" y="162285"/>
                      </a:lnTo>
                      <a:cubicBezTo>
                        <a:pt x="0" y="69279"/>
                        <a:pt x="80571" y="2991"/>
                        <a:pt x="175619" y="98"/>
                      </a:cubicBezTo>
                      <a:close/>
                    </a:path>
                  </a:pathLst>
                </a:custGeom>
                <a:solidFill>
                  <a:srgbClr val="4F81A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3" name="TextBox 62"/>
                <p:cNvSpPr txBox="1"/>
                <p:nvPr/>
              </p:nvSpPr>
              <p:spPr>
                <a:xfrm>
                  <a:off x="1102015" y="1884474"/>
                  <a:ext cx="1372066" cy="3297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300"/>
                    </a:lnSpc>
                  </a:pPr>
                  <a:r>
                    <a:rPr lang="ru-RU" altLang="zh-CN" sz="2000" b="1" dirty="0" smtClean="0">
                      <a:solidFill>
                        <a:schemeClr val="bg2"/>
                      </a:solidFill>
                      <a:latin typeface="Times New Roman" pitchFamily="18" charset="0"/>
                      <a:ea typeface="微软雅黑" pitchFamily="34" charset="-122"/>
                      <a:cs typeface="Times New Roman" pitchFamily="18" charset="0"/>
                    </a:rPr>
                    <a:t>100 руб.</a:t>
                  </a:r>
                  <a:endParaRPr lang="en-US" altLang="zh-CN" sz="2000" b="1" dirty="0" smtClean="0">
                    <a:solidFill>
                      <a:schemeClr val="bg2"/>
                    </a:solidFill>
                    <a:latin typeface="Times New Roman" pitchFamily="18" charset="0"/>
                    <a:ea typeface="微软雅黑" pitchFamily="34" charset="-122"/>
                    <a:cs typeface="Times New Roman" pitchFamily="18" charset="0"/>
                  </a:endParaRPr>
                </a:p>
              </p:txBody>
            </p:sp>
          </p:grpSp>
          <p:sp>
            <p:nvSpPr>
              <p:cNvPr id="58" name="Плюс 57"/>
              <p:cNvSpPr/>
              <p:nvPr/>
            </p:nvSpPr>
            <p:spPr>
              <a:xfrm rot="2494522">
                <a:off x="5537457" y="1543564"/>
                <a:ext cx="914400" cy="1144583"/>
              </a:xfrm>
              <a:prstGeom prst="mathPlus">
                <a:avLst/>
              </a:prstGeom>
              <a:solidFill>
                <a:srgbClr val="4F81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59" name="组合 2"/>
              <p:cNvGrpSpPr/>
              <p:nvPr/>
            </p:nvGrpSpPr>
            <p:grpSpPr>
              <a:xfrm>
                <a:off x="6510031" y="1275606"/>
                <a:ext cx="2177588" cy="1736107"/>
                <a:chOff x="891573" y="1302271"/>
                <a:chExt cx="1745539" cy="1736107"/>
              </a:xfrm>
            </p:grpSpPr>
            <p:sp>
              <p:nvSpPr>
                <p:cNvPr id="60" name="Freeform 5"/>
                <p:cNvSpPr>
                  <a:spLocks/>
                </p:cNvSpPr>
                <p:nvPr/>
              </p:nvSpPr>
              <p:spPr bwMode="auto">
                <a:xfrm>
                  <a:off x="954253" y="1302271"/>
                  <a:ext cx="1620180" cy="1736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0180" h="3192123">
                      <a:moveTo>
                        <a:pt x="175619" y="98"/>
                      </a:moveTo>
                      <a:cubicBezTo>
                        <a:pt x="189197" y="-316"/>
                        <a:pt x="203071" y="565"/>
                        <a:pt x="217047" y="2846"/>
                      </a:cubicBezTo>
                      <a:lnTo>
                        <a:pt x="1498868" y="213511"/>
                      </a:lnTo>
                      <a:cubicBezTo>
                        <a:pt x="1566467" y="224396"/>
                        <a:pt x="1620180" y="281064"/>
                        <a:pt x="1620180" y="346377"/>
                      </a:cubicBezTo>
                      <a:lnTo>
                        <a:pt x="1620180" y="792725"/>
                      </a:lnTo>
                      <a:lnTo>
                        <a:pt x="1620180" y="2187291"/>
                      </a:lnTo>
                      <a:lnTo>
                        <a:pt x="1620180" y="2633639"/>
                      </a:lnTo>
                      <a:cubicBezTo>
                        <a:pt x="1620180" y="2702473"/>
                        <a:pt x="1571582" y="2746975"/>
                        <a:pt x="1519330" y="2763944"/>
                      </a:cubicBezTo>
                      <a:lnTo>
                        <a:pt x="250299" y="3181111"/>
                      </a:lnTo>
                      <a:cubicBezTo>
                        <a:pt x="126428" y="3221771"/>
                        <a:pt x="0" y="3144613"/>
                        <a:pt x="0" y="3035439"/>
                      </a:cubicBezTo>
                      <a:lnTo>
                        <a:pt x="0" y="2589091"/>
                      </a:lnTo>
                      <a:lnTo>
                        <a:pt x="0" y="608633"/>
                      </a:lnTo>
                      <a:lnTo>
                        <a:pt x="0" y="162285"/>
                      </a:lnTo>
                      <a:cubicBezTo>
                        <a:pt x="0" y="69279"/>
                        <a:pt x="80571" y="2991"/>
                        <a:pt x="175619" y="98"/>
                      </a:cubicBezTo>
                      <a:close/>
                    </a:path>
                  </a:pathLst>
                </a:custGeom>
                <a:solidFill>
                  <a:srgbClr val="4F81A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1" name="TextBox 60"/>
                <p:cNvSpPr txBox="1"/>
                <p:nvPr/>
              </p:nvSpPr>
              <p:spPr>
                <a:xfrm>
                  <a:off x="891573" y="1606850"/>
                  <a:ext cx="1745539" cy="3455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300"/>
                    </a:lnSpc>
                  </a:pPr>
                  <a:r>
                    <a:rPr lang="ru-RU" altLang="zh-CN" b="1" dirty="0" smtClean="0">
                      <a:solidFill>
                        <a:schemeClr val="bg2"/>
                      </a:solidFill>
                      <a:latin typeface="Times New Roman" pitchFamily="18" charset="0"/>
                      <a:ea typeface="微软雅黑" pitchFamily="34" charset="-122"/>
                      <a:cs typeface="Times New Roman" pitchFamily="18" charset="0"/>
                    </a:rPr>
                    <a:t>Количество суток</a:t>
                  </a:r>
                  <a:endParaRPr lang="en-US" altLang="zh-CN" b="1" dirty="0" smtClean="0">
                    <a:solidFill>
                      <a:schemeClr val="bg2"/>
                    </a:solidFill>
                    <a:latin typeface="Times New Roman" pitchFamily="18" charset="0"/>
                    <a:ea typeface="微软雅黑" pitchFamily="34" charset="-122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54" name="TextBox 53"/>
            <p:cNvSpPr txBox="1"/>
            <p:nvPr/>
          </p:nvSpPr>
          <p:spPr>
            <a:xfrm>
              <a:off x="6588224" y="2835919"/>
              <a:ext cx="2177588" cy="54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300"/>
                </a:lnSpc>
              </a:pPr>
              <a:r>
                <a:rPr lang="ru-RU" altLang="zh-CN" sz="1400" b="1" dirty="0" smtClean="0">
                  <a:solidFill>
                    <a:schemeClr val="bg2"/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проживания в месте размещения</a:t>
              </a:r>
              <a:endParaRPr lang="en-US" altLang="zh-CN" sz="1400" b="1" dirty="0" smtClean="0">
                <a:solidFill>
                  <a:schemeClr val="bg2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969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2" y="0"/>
            <a:ext cx="9152000" cy="51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图片 5" hidden="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01" y="3300784"/>
            <a:ext cx="9144000" cy="1833372"/>
          </a:xfrm>
          <a:prstGeom prst="rect">
            <a:avLst/>
          </a:prstGeom>
        </p:spPr>
      </p:pic>
      <p:sp>
        <p:nvSpPr>
          <p:cNvPr id="12" name="TextBox 7"/>
          <p:cNvSpPr>
            <a:spLocks noChangeArrowheads="1"/>
          </p:cNvSpPr>
          <p:nvPr/>
        </p:nvSpPr>
        <p:spPr bwMode="auto">
          <a:xfrm>
            <a:off x="335164" y="3795887"/>
            <a:ext cx="441685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endParaRPr lang="ru-RU" altLang="zh-CN" b="1" dirty="0">
              <a:solidFill>
                <a:srgbClr val="FFC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34" name="圆角矩形 80"/>
          <p:cNvSpPr/>
          <p:nvPr/>
        </p:nvSpPr>
        <p:spPr bwMode="auto">
          <a:xfrm>
            <a:off x="6228184" y="3724196"/>
            <a:ext cx="2448272" cy="575746"/>
          </a:xfrm>
          <a:prstGeom prst="roundRect">
            <a:avLst>
              <a:gd name="adj" fmla="val 50000"/>
            </a:avLst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1602" tIns="40801" rIns="81602" bIns="40801" numCol="1" rtlCol="0" anchor="t" anchorCtr="0" compatLnSpc="1">
            <a:prstTxWarp prst="textNoShape">
              <a:avLst/>
            </a:prstTxWarp>
          </a:bodyPr>
          <a:lstStyle/>
          <a:p>
            <a:pPr defTabSz="816025"/>
            <a:endParaRPr lang="zh-CN" altLang="en-US" sz="1100" dirty="0">
              <a:solidFill>
                <a:srgbClr val="E7E6E6">
                  <a:lumMod val="25000"/>
                </a:srgbClr>
              </a:solidFill>
              <a:ea typeface="微软雅黑" pitchFamily="34" charset="-12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51470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Примеры расчета туристического налога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组合 52"/>
          <p:cNvGrpSpPr/>
          <p:nvPr/>
        </p:nvGrpSpPr>
        <p:grpSpPr>
          <a:xfrm>
            <a:off x="323528" y="123478"/>
            <a:ext cx="197506" cy="296260"/>
            <a:chOff x="5284519" y="1508166"/>
            <a:chExt cx="213756" cy="427512"/>
          </a:xfrm>
        </p:grpSpPr>
        <p:cxnSp>
          <p:nvCxnSpPr>
            <p:cNvPr id="17" name="直接连接符 53"/>
            <p:cNvCxnSpPr/>
            <p:nvPr/>
          </p:nvCxnSpPr>
          <p:spPr>
            <a:xfrm>
              <a:off x="5284519" y="1508166"/>
              <a:ext cx="213756" cy="213756"/>
            </a:xfrm>
            <a:prstGeom prst="line">
              <a:avLst/>
            </a:prstGeom>
            <a:ln w="19050">
              <a:solidFill>
                <a:srgbClr val="C00000"/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54"/>
            <p:cNvCxnSpPr/>
            <p:nvPr/>
          </p:nvCxnSpPr>
          <p:spPr>
            <a:xfrm flipH="1">
              <a:off x="5284519" y="1721922"/>
              <a:ext cx="213756" cy="213756"/>
            </a:xfrm>
            <a:prstGeom prst="line">
              <a:avLst/>
            </a:prstGeom>
            <a:ln w="19050">
              <a:solidFill>
                <a:srgbClr val="C00000"/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Прямоугольник 12"/>
          <p:cNvSpPr/>
          <p:nvPr/>
        </p:nvSpPr>
        <p:spPr>
          <a:xfrm>
            <a:off x="179512" y="514234"/>
            <a:ext cx="8990768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u="sng" dirty="0" smtClean="0">
                <a:latin typeface="Times New Roman" pitchFamily="18" charset="0"/>
                <a:cs typeface="Times New Roman" pitchFamily="18" charset="0"/>
              </a:rPr>
              <a:t>Пример </a:t>
            </a:r>
            <a:r>
              <a:rPr lang="ru-RU" sz="1400" b="1" i="1" u="sng" dirty="0">
                <a:latin typeface="Times New Roman" pitchFamily="18" charset="0"/>
                <a:cs typeface="Times New Roman" pitchFamily="18" charset="0"/>
              </a:rPr>
              <a:t>1: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Семья из 3-х человек проживала в гостинице 5 дней.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Стоимость номера в сутки составляет 4 000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рублей.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Стоимость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услуг по временному проживанию за 5 дней составила 20 000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рублей.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Договор на оказание услуг по временному проживанию заключен с 1 лицом.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Сумма туристического налога составляет 198 руб. (20 000 х 1 / 101 = 198).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Сумма минимального налога равна 500 руб. (100 х 5 = 500).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Таким образом, в указанном случае гостиница уплачивает туристический налог в размере 500 руб. (минимальный налог).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400" b="1" i="1" u="sng" dirty="0">
                <a:latin typeface="Times New Roman" pitchFamily="18" charset="0"/>
                <a:cs typeface="Times New Roman" pitchFamily="18" charset="0"/>
              </a:rPr>
              <a:t>Пример 2: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Организация в связи с направлением своих сотрудников (17 человек) на научно-практическую конференцию забронировала несколько номеров в гостинице сроком на 1 месяц (30 дней).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Гостиница заключила с организацией договор на оказание услуг по временному проживанию указанных лиц.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Стоимость услуг по договору составила 300 000 руб.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Сумма туристического налога равна 2 970 руб. (300 000 х 1 / 101 = 2 970).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Размер минимального налога составляет 3 000 руб. (100 х 30 = 3 000).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Таким образом, в указанном случае гостиница уплачивает туристический налог в размере 3000 руб. (минимальный налог).</a:t>
            </a:r>
          </a:p>
        </p:txBody>
      </p:sp>
    </p:spTree>
    <p:extLst>
      <p:ext uri="{BB962C8B-B14F-4D97-AF65-F5344CB8AC3E}">
        <p14:creationId xmlns:p14="http://schemas.microsoft.com/office/powerpoint/2010/main" val="380969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2222222"/>
</p:tagLst>
</file>

<file path=ppt/theme/theme1.xml><?xml version="1.0" encoding="utf-8"?>
<a:theme xmlns:a="http://schemas.openxmlformats.org/drawingml/2006/main" name="2_第一PPT：WWW.1PPT.COM​">
  <a:themeElements>
    <a:clrScheme name="自定义 2">
      <a:dk1>
        <a:sysClr val="windowText" lastClr="000000"/>
      </a:dk1>
      <a:lt1>
        <a:sysClr val="window" lastClr="FFFFFF"/>
      </a:lt1>
      <a:dk2>
        <a:srgbClr val="FFFFFF"/>
      </a:dk2>
      <a:lt2>
        <a:srgbClr val="FFFFFF"/>
      </a:lt2>
      <a:accent1>
        <a:srgbClr val="0E647C"/>
      </a:accent1>
      <a:accent2>
        <a:srgbClr val="2DB2A4"/>
      </a:accent2>
      <a:accent3>
        <a:srgbClr val="74AF47"/>
      </a:accent3>
      <a:accent4>
        <a:srgbClr val="755DA1"/>
      </a:accent4>
      <a:accent5>
        <a:srgbClr val="4BACC6"/>
      </a:accent5>
      <a:accent6>
        <a:srgbClr val="F87A08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lIns="0" tIns="0" rIns="0" bIns="0" rtlCol="0">
        <a:spAutoFit/>
      </a:bodyPr>
      <a:lstStyle>
        <a:defPPr>
          <a:defRPr sz="1600" b="1" dirty="0" smtClean="0">
            <a:solidFill>
              <a:schemeClr val="accent6"/>
            </a:solidFill>
            <a:latin typeface="微软雅黑" pitchFamily="34" charset="-122"/>
            <a:ea typeface="微软雅黑" pitchFamily="34" charset="-122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11171</TotalTime>
  <Words>1213</Words>
  <Application>Microsoft Office PowerPoint</Application>
  <PresentationFormat>Экран (16:9)</PresentationFormat>
  <Paragraphs>209</Paragraphs>
  <Slides>13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2_第一PPT：WWW.1PPT.COM​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第一PPT模板网-WWW.1PPT.COM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第一PPT模板网-WWW.1PPT.COM</dc:creator>
  <dc:description>第一PPT模板网-WWW.1PPT.COM</dc:description>
  <cp:lastModifiedBy>Волошина Олеся Валериевна</cp:lastModifiedBy>
  <cp:revision>1047</cp:revision>
  <cp:lastPrinted>2025-03-07T07:58:10Z</cp:lastPrinted>
  <dcterms:created xsi:type="dcterms:W3CDTF">2015-04-24T01:01:13Z</dcterms:created>
  <dcterms:modified xsi:type="dcterms:W3CDTF">2025-03-12T13:55:33Z</dcterms:modified>
</cp:coreProperties>
</file>