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51"/>
  </p:notesMasterIdLst>
  <p:sldIdLst>
    <p:sldId id="511" r:id="rId15"/>
    <p:sldId id="421" r:id="rId16"/>
    <p:sldId id="551" r:id="rId17"/>
    <p:sldId id="525" r:id="rId18"/>
    <p:sldId id="526" r:id="rId19"/>
    <p:sldId id="513" r:id="rId20"/>
    <p:sldId id="514" r:id="rId21"/>
    <p:sldId id="527" r:id="rId22"/>
    <p:sldId id="542" r:id="rId23"/>
    <p:sldId id="543" r:id="rId24"/>
    <p:sldId id="529" r:id="rId25"/>
    <p:sldId id="534" r:id="rId26"/>
    <p:sldId id="515" r:id="rId27"/>
    <p:sldId id="531" r:id="rId28"/>
    <p:sldId id="533" r:id="rId29"/>
    <p:sldId id="535" r:id="rId30"/>
    <p:sldId id="536" r:id="rId31"/>
    <p:sldId id="544" r:id="rId32"/>
    <p:sldId id="538" r:id="rId33"/>
    <p:sldId id="539" r:id="rId34"/>
    <p:sldId id="548" r:id="rId35"/>
    <p:sldId id="547" r:id="rId36"/>
    <p:sldId id="541" r:id="rId37"/>
    <p:sldId id="549" r:id="rId38"/>
    <p:sldId id="550" r:id="rId39"/>
    <p:sldId id="552" r:id="rId40"/>
    <p:sldId id="553" r:id="rId41"/>
    <p:sldId id="554" r:id="rId42"/>
    <p:sldId id="555" r:id="rId43"/>
    <p:sldId id="559" r:id="rId44"/>
    <p:sldId id="556" r:id="rId45"/>
    <p:sldId id="560" r:id="rId46"/>
    <p:sldId id="561" r:id="rId47"/>
    <p:sldId id="562" r:id="rId48"/>
    <p:sldId id="557" r:id="rId49"/>
    <p:sldId id="558" r:id="rId50"/>
  </p:sldIdLst>
  <p:sldSz cx="9144000" cy="5143500" type="screen16x9"/>
  <p:notesSz cx="6731000" cy="98679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6931"/>
    <a:srgbClr val="339933"/>
    <a:srgbClr val="00CC00"/>
    <a:srgbClr val="F6882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>
        <p:scale>
          <a:sx n="100" d="100"/>
          <a:sy n="100" d="100"/>
        </p:scale>
        <p:origin x="-2100" y="-99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0629890771171543"/>
          <c:y val="3.5013582048911016E-2"/>
          <c:w val="0.8132603345403685"/>
          <c:h val="0.602021554929022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проверок, ед.</c:v>
                </c:pt>
              </c:strCache>
            </c:strRef>
          </c:tx>
          <c:marker>
            <c:symbol val="diamond"/>
            <c:size val="21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960</c:v>
                </c:pt>
                <c:pt idx="1">
                  <c:v>949</c:v>
                </c:pt>
                <c:pt idx="2">
                  <c:v>552</c:v>
                </c:pt>
                <c:pt idx="3">
                  <c:v>179</c:v>
                </c:pt>
                <c:pt idx="4">
                  <c:v>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нарушений, ед.</c:v>
                </c:pt>
              </c:strCache>
            </c:strRef>
          </c:tx>
          <c:marker>
            <c:symbol val="square"/>
            <c:size val="15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773</c:v>
                </c:pt>
                <c:pt idx="1">
                  <c:v>822</c:v>
                </c:pt>
                <c:pt idx="2">
                  <c:v>482</c:v>
                </c:pt>
                <c:pt idx="3">
                  <c:v>163</c:v>
                </c:pt>
                <c:pt idx="4">
                  <c:v>117</c:v>
                </c:pt>
              </c:numCache>
            </c:numRef>
          </c:val>
        </c:ser>
        <c:marker val="1"/>
        <c:axId val="164637696"/>
        <c:axId val="164660352"/>
      </c:line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Результативность проверок, %</c:v>
                </c:pt>
              </c:strCache>
            </c:strRef>
          </c:tx>
          <c:spPr>
            <a:ln>
              <a:solidFill>
                <a:srgbClr val="339933"/>
              </a:solidFill>
            </a:ln>
          </c:spPr>
          <c:marker>
            <c:symbol val="triangle"/>
            <c:size val="19"/>
            <c:spPr>
              <a:ln>
                <a:solidFill>
                  <a:srgbClr val="00CC00"/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81</c:v>
                </c:pt>
                <c:pt idx="1">
                  <c:v>86</c:v>
                </c:pt>
                <c:pt idx="2">
                  <c:v>87</c:v>
                </c:pt>
                <c:pt idx="3">
                  <c:v>91</c:v>
                </c:pt>
                <c:pt idx="4">
                  <c:v>99</c:v>
                </c:pt>
              </c:numCache>
            </c:numRef>
          </c:val>
        </c:ser>
        <c:marker val="1"/>
        <c:axId val="164663680"/>
        <c:axId val="164661888"/>
      </c:lineChart>
      <c:catAx>
        <c:axId val="164637696"/>
        <c:scaling>
          <c:orientation val="minMax"/>
        </c:scaling>
        <c:axPos val="b"/>
        <c:numFmt formatCode="General" sourceLinked="1"/>
        <c:tickLblPos val="low"/>
        <c:txPr>
          <a:bodyPr anchor="ctr" anchorCtr="0"/>
          <a:lstStyle/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  <c:crossAx val="164660352"/>
        <c:crosses val="autoZero"/>
        <c:auto val="1"/>
        <c:lblAlgn val="ctr"/>
        <c:lblOffset val="100"/>
      </c:catAx>
      <c:valAx>
        <c:axId val="164660352"/>
        <c:scaling>
          <c:orientation val="minMax"/>
          <c:max val="1000"/>
          <c:min val="100"/>
        </c:scaling>
        <c:axPos val="l"/>
        <c:majorGridlines/>
        <c:numFmt formatCode="General" sourceLinked="1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164637696"/>
        <c:crosses val="autoZero"/>
        <c:crossBetween val="between"/>
        <c:majorUnit val="100"/>
      </c:valAx>
      <c:valAx>
        <c:axId val="164661888"/>
        <c:scaling>
          <c:orientation val="minMax"/>
          <c:min val="75"/>
        </c:scaling>
        <c:axPos val="r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164663680"/>
        <c:crosses val="max"/>
        <c:crossBetween val="between"/>
      </c:valAx>
      <c:catAx>
        <c:axId val="164663680"/>
        <c:scaling>
          <c:orientation val="minMax"/>
        </c:scaling>
        <c:delete val="1"/>
        <c:axPos val="b"/>
        <c:numFmt formatCode="General" sourceLinked="1"/>
        <c:tickLblPos val="none"/>
        <c:crossAx val="164661888"/>
        <c:crosses val="autoZero"/>
        <c:auto val="1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79657727023528535"/>
          <c:w val="0.91359554367052465"/>
          <c:h val="0.19108314137743579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dPt>
            <c:idx val="1"/>
            <c:spPr>
              <a:solidFill>
                <a:srgbClr val="0070C0"/>
              </a:solidFill>
            </c:spPr>
          </c:dPt>
          <c:cat>
            <c:strRef>
              <c:f>Лист3!$B$11:$B$12</c:f>
              <c:strCache>
                <c:ptCount val="2"/>
                <c:pt idx="0">
                  <c:v>2018г.</c:v>
                </c:pt>
                <c:pt idx="1">
                  <c:v>2019г.</c:v>
                </c:pt>
              </c:strCache>
            </c:strRef>
          </c:cat>
          <c:val>
            <c:numRef>
              <c:f>Лист3!$C$11:$C$12</c:f>
              <c:numCache>
                <c:formatCode>General</c:formatCode>
                <c:ptCount val="2"/>
                <c:pt idx="0">
                  <c:v>179</c:v>
                </c:pt>
                <c:pt idx="1">
                  <c:v>118</c:v>
                </c:pt>
              </c:numCache>
            </c:numRef>
          </c:val>
        </c:ser>
        <c:shape val="box"/>
        <c:axId val="177112960"/>
        <c:axId val="177114496"/>
        <c:axId val="0"/>
      </c:bar3DChart>
      <c:catAx>
        <c:axId val="177112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7114496"/>
        <c:crosses val="autoZero"/>
        <c:auto val="1"/>
        <c:lblAlgn val="ctr"/>
        <c:lblOffset val="100"/>
      </c:catAx>
      <c:valAx>
        <c:axId val="177114496"/>
        <c:scaling>
          <c:orientation val="minMax"/>
        </c:scaling>
        <c:axPos val="l"/>
        <c:majorGridlines/>
        <c:numFmt formatCode="General" sourceLinked="1"/>
        <c:tickLblPos val="nextTo"/>
        <c:crossAx val="17711296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Лист3!$B$11:$B$12</c:f>
              <c:strCache>
                <c:ptCount val="2"/>
                <c:pt idx="0">
                  <c:v>2018г.</c:v>
                </c:pt>
                <c:pt idx="1">
                  <c:v>2019г.</c:v>
                </c:pt>
              </c:strCache>
            </c:strRef>
          </c:cat>
          <c:val>
            <c:numRef>
              <c:f>Лист3!$C$11:$C$12</c:f>
              <c:numCache>
                <c:formatCode>General</c:formatCode>
                <c:ptCount val="2"/>
                <c:pt idx="0">
                  <c:v>10.6</c:v>
                </c:pt>
                <c:pt idx="1">
                  <c:v>6.7</c:v>
                </c:pt>
              </c:numCache>
            </c:numRef>
          </c:val>
        </c:ser>
        <c:shape val="box"/>
        <c:axId val="177139072"/>
        <c:axId val="177140864"/>
        <c:axId val="0"/>
      </c:bar3DChart>
      <c:catAx>
        <c:axId val="177139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7140864"/>
        <c:crosses val="autoZero"/>
        <c:auto val="1"/>
        <c:lblAlgn val="ctr"/>
        <c:lblOffset val="100"/>
      </c:catAx>
      <c:valAx>
        <c:axId val="177140864"/>
        <c:scaling>
          <c:orientation val="minMax"/>
        </c:scaling>
        <c:axPos val="l"/>
        <c:majorGridlines/>
        <c:numFmt formatCode="General" sourceLinked="1"/>
        <c:tickLblPos val="nextTo"/>
        <c:crossAx val="177139072"/>
        <c:crosses val="autoZero"/>
        <c:crossBetween val="between"/>
      </c:valAx>
      <c:spPr>
        <a:noFill/>
        <a:ln w="25407">
          <a:noFill/>
        </a:ln>
      </c:spPr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B89DA-D134-4161-BE87-A23AFF9424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961D8-179C-43D8-90A7-D23E89F70514}">
      <dgm:prSet phldrT="[Текст]"/>
      <dgm:spPr/>
      <dgm:t>
        <a:bodyPr/>
        <a:lstStyle/>
        <a:p>
          <a:r>
            <a:rPr lang="ru-RU" dirty="0" smtClean="0"/>
            <a:t>До 01.07.2021</a:t>
          </a:r>
          <a:endParaRPr lang="ru-RU" dirty="0"/>
        </a:p>
      </dgm:t>
    </dgm:pt>
    <dgm:pt modelId="{CD2C45E5-2C43-459C-A063-2769BB2650A8}" type="parTrans" cxnId="{9187E79E-B5C0-4F1C-9D8E-4BFE40D38081}">
      <dgm:prSet/>
      <dgm:spPr/>
      <dgm:t>
        <a:bodyPr/>
        <a:lstStyle/>
        <a:p>
          <a:endParaRPr lang="ru-RU"/>
        </a:p>
      </dgm:t>
    </dgm:pt>
    <dgm:pt modelId="{3F271EB0-7A12-4736-BA1E-DD7F7F2C2356}" type="sibTrans" cxnId="{9187E79E-B5C0-4F1C-9D8E-4BFE40D38081}">
      <dgm:prSet/>
      <dgm:spPr/>
      <dgm:t>
        <a:bodyPr/>
        <a:lstStyle/>
        <a:p>
          <a:endParaRPr lang="ru-RU"/>
        </a:p>
      </dgm:t>
    </dgm:pt>
    <dgm:pt modelId="{B8A79023-12AA-4850-9015-79DAF4B8C91D}" type="asst">
      <dgm:prSet phldrT="[Текст]"/>
      <dgm:spPr/>
      <dgm:t>
        <a:bodyPr/>
        <a:lstStyle/>
        <a:p>
          <a:r>
            <a:rPr lang="ru-RU" dirty="0" smtClean="0"/>
            <a:t>ИП без наемных работников</a:t>
          </a:r>
          <a:endParaRPr lang="ru-RU" dirty="0"/>
        </a:p>
      </dgm:t>
    </dgm:pt>
    <dgm:pt modelId="{CEEC13D8-0468-4B79-948C-C4B4822DEA62}" type="parTrans" cxnId="{1F98B088-5709-4F16-BDAC-A62DA50C8599}">
      <dgm:prSet/>
      <dgm:spPr/>
      <dgm:t>
        <a:bodyPr/>
        <a:lstStyle/>
        <a:p>
          <a:endParaRPr lang="ru-RU"/>
        </a:p>
      </dgm:t>
    </dgm:pt>
    <dgm:pt modelId="{7E616E56-F034-4CCD-88D3-643C8AFC4F02}" type="sibTrans" cxnId="{1F98B088-5709-4F16-BDAC-A62DA50C8599}">
      <dgm:prSet/>
      <dgm:spPr/>
      <dgm:t>
        <a:bodyPr/>
        <a:lstStyle/>
        <a:p>
          <a:endParaRPr lang="ru-RU"/>
        </a:p>
      </dgm:t>
    </dgm:pt>
    <dgm:pt modelId="{35444FBB-917B-4888-9831-B1EB82E3D349}">
      <dgm:prSet phldrT="[Текст]"/>
      <dgm:spPr/>
      <dgm:t>
        <a:bodyPr/>
        <a:lstStyle/>
        <a:p>
          <a:r>
            <a:rPr lang="ru-RU" dirty="0" smtClean="0"/>
            <a:t>Выполняющие работы</a:t>
          </a:r>
          <a:endParaRPr lang="ru-RU" dirty="0"/>
        </a:p>
      </dgm:t>
    </dgm:pt>
    <dgm:pt modelId="{B7A76D05-9187-4269-B2A7-D447E83B7C59}" type="parTrans" cxnId="{44B76D0B-F7CF-4E94-880D-2A325F0B91CF}">
      <dgm:prSet/>
      <dgm:spPr/>
      <dgm:t>
        <a:bodyPr/>
        <a:lstStyle/>
        <a:p>
          <a:endParaRPr lang="ru-RU"/>
        </a:p>
      </dgm:t>
    </dgm:pt>
    <dgm:pt modelId="{2C4893CF-40A1-4685-8B15-39F9A47C20B3}" type="sibTrans" cxnId="{44B76D0B-F7CF-4E94-880D-2A325F0B91CF}">
      <dgm:prSet/>
      <dgm:spPr/>
      <dgm:t>
        <a:bodyPr/>
        <a:lstStyle/>
        <a:p>
          <a:endParaRPr lang="ru-RU"/>
        </a:p>
      </dgm:t>
    </dgm:pt>
    <dgm:pt modelId="{C843AD36-AAA7-4FCF-B53C-89ECBE1FB672}">
      <dgm:prSet phldrT="[Текст]"/>
      <dgm:spPr/>
      <dgm:t>
        <a:bodyPr/>
        <a:lstStyle/>
        <a:p>
          <a:r>
            <a:rPr lang="ru-RU" dirty="0" smtClean="0"/>
            <a:t>Оказывающие услуги</a:t>
          </a:r>
          <a:endParaRPr lang="ru-RU" dirty="0"/>
        </a:p>
      </dgm:t>
    </dgm:pt>
    <dgm:pt modelId="{9463088B-C7E2-4140-8869-BD06EEEC3636}" type="parTrans" cxnId="{5283D9D0-4110-4E81-A549-9254D057FA65}">
      <dgm:prSet/>
      <dgm:spPr/>
      <dgm:t>
        <a:bodyPr/>
        <a:lstStyle/>
        <a:p>
          <a:endParaRPr lang="ru-RU"/>
        </a:p>
      </dgm:t>
    </dgm:pt>
    <dgm:pt modelId="{69AFB938-93BB-4D27-A7C7-7B77E5FAC988}" type="sibTrans" cxnId="{5283D9D0-4110-4E81-A549-9254D057FA65}">
      <dgm:prSet/>
      <dgm:spPr/>
      <dgm:t>
        <a:bodyPr/>
        <a:lstStyle/>
        <a:p>
          <a:endParaRPr lang="ru-RU"/>
        </a:p>
      </dgm:t>
    </dgm:pt>
    <dgm:pt modelId="{807C7410-270E-4B78-B9A6-33FCD8A61A59}">
      <dgm:prSet phldrT="[Текст]"/>
      <dgm:spPr/>
      <dgm:t>
        <a:bodyPr/>
        <a:lstStyle/>
        <a:p>
          <a:r>
            <a:rPr lang="ru-RU" dirty="0" smtClean="0"/>
            <a:t>Реализующие товары собственного производства</a:t>
          </a:r>
          <a:endParaRPr lang="ru-RU" dirty="0"/>
        </a:p>
      </dgm:t>
    </dgm:pt>
    <dgm:pt modelId="{7F296C34-5A09-4CDD-BB8E-2149C81933A3}" type="parTrans" cxnId="{BACC4E48-7260-4ECE-8948-5970D63C3162}">
      <dgm:prSet/>
      <dgm:spPr/>
      <dgm:t>
        <a:bodyPr/>
        <a:lstStyle/>
        <a:p>
          <a:endParaRPr lang="ru-RU"/>
        </a:p>
      </dgm:t>
    </dgm:pt>
    <dgm:pt modelId="{8958F544-554E-41BC-B900-28A26B6F6A64}" type="sibTrans" cxnId="{BACC4E48-7260-4ECE-8948-5970D63C3162}">
      <dgm:prSet/>
      <dgm:spPr/>
      <dgm:t>
        <a:bodyPr/>
        <a:lstStyle/>
        <a:p>
          <a:endParaRPr lang="ru-RU"/>
        </a:p>
      </dgm:t>
    </dgm:pt>
    <dgm:pt modelId="{6C436D91-8965-4E01-B8FF-785681975B99}" type="pres">
      <dgm:prSet presAssocID="{ED5B89DA-D134-4161-BE87-A23AFF9424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DB3108-D172-4F97-89B8-8DC6892346CB}" type="pres">
      <dgm:prSet presAssocID="{59E961D8-179C-43D8-90A7-D23E89F70514}" presName="hierRoot1" presStyleCnt="0">
        <dgm:presLayoutVars>
          <dgm:hierBranch val="init"/>
        </dgm:presLayoutVars>
      </dgm:prSet>
      <dgm:spPr/>
    </dgm:pt>
    <dgm:pt modelId="{12628CB2-1F52-4BE2-9C03-CA8966F6802D}" type="pres">
      <dgm:prSet presAssocID="{59E961D8-179C-43D8-90A7-D23E89F70514}" presName="rootComposite1" presStyleCnt="0"/>
      <dgm:spPr/>
    </dgm:pt>
    <dgm:pt modelId="{5588D42F-5787-415C-822F-716FBE38ABD2}" type="pres">
      <dgm:prSet presAssocID="{59E961D8-179C-43D8-90A7-D23E89F70514}" presName="rootText1" presStyleLbl="node0" presStyleIdx="0" presStyleCnt="1" custLinFactNeighborX="1394" custLinFactNeighborY="16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5845D-C5AE-400E-9C47-D38DDCC28C6A}" type="pres">
      <dgm:prSet presAssocID="{59E961D8-179C-43D8-90A7-D23E89F705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B77C02-DCF7-46DA-BAE2-541B5346AC7E}" type="pres">
      <dgm:prSet presAssocID="{59E961D8-179C-43D8-90A7-D23E89F70514}" presName="hierChild2" presStyleCnt="0"/>
      <dgm:spPr/>
    </dgm:pt>
    <dgm:pt modelId="{3BA24478-C3E3-4E37-8F56-D59E56A96460}" type="pres">
      <dgm:prSet presAssocID="{B7A76D05-9187-4269-B2A7-D447E83B7C5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78EBBB6-AB60-486D-A0BD-2BF3D17B5873}" type="pres">
      <dgm:prSet presAssocID="{35444FBB-917B-4888-9831-B1EB82E3D349}" presName="hierRoot2" presStyleCnt="0">
        <dgm:presLayoutVars>
          <dgm:hierBranch val="init"/>
        </dgm:presLayoutVars>
      </dgm:prSet>
      <dgm:spPr/>
    </dgm:pt>
    <dgm:pt modelId="{FD6DA54A-4D0E-4A65-8A51-5C73C15BBB61}" type="pres">
      <dgm:prSet presAssocID="{35444FBB-917B-4888-9831-B1EB82E3D349}" presName="rootComposite" presStyleCnt="0"/>
      <dgm:spPr/>
    </dgm:pt>
    <dgm:pt modelId="{2E044C64-7FC1-4EF0-9050-07704F02E126}" type="pres">
      <dgm:prSet presAssocID="{35444FBB-917B-4888-9831-B1EB82E3D34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D678B-1917-46FA-BBB5-32E0F6EBE564}" type="pres">
      <dgm:prSet presAssocID="{35444FBB-917B-4888-9831-B1EB82E3D3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F0AB0BC2-7863-44BC-9B92-28F8777D6DFD}" type="pres">
      <dgm:prSet presAssocID="{35444FBB-917B-4888-9831-B1EB82E3D349}" presName="hierChild4" presStyleCnt="0"/>
      <dgm:spPr/>
    </dgm:pt>
    <dgm:pt modelId="{222112A4-57FB-4D43-AF73-C3FC962E6B42}" type="pres">
      <dgm:prSet presAssocID="{35444FBB-917B-4888-9831-B1EB82E3D349}" presName="hierChild5" presStyleCnt="0"/>
      <dgm:spPr/>
    </dgm:pt>
    <dgm:pt modelId="{1841D749-9F34-4132-8DB0-0A0BC004F8BC}" type="pres">
      <dgm:prSet presAssocID="{9463088B-C7E2-4140-8869-BD06EEEC363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EA5090F-526F-4578-B9E2-4EF1A3FC75E3}" type="pres">
      <dgm:prSet presAssocID="{C843AD36-AAA7-4FCF-B53C-89ECBE1FB672}" presName="hierRoot2" presStyleCnt="0">
        <dgm:presLayoutVars>
          <dgm:hierBranch val="init"/>
        </dgm:presLayoutVars>
      </dgm:prSet>
      <dgm:spPr/>
    </dgm:pt>
    <dgm:pt modelId="{7734121C-6FF6-4E70-AB75-4E48A5525EFE}" type="pres">
      <dgm:prSet presAssocID="{C843AD36-AAA7-4FCF-B53C-89ECBE1FB672}" presName="rootComposite" presStyleCnt="0"/>
      <dgm:spPr/>
    </dgm:pt>
    <dgm:pt modelId="{EA1A9CEA-37A1-458D-849A-3D530033A820}" type="pres">
      <dgm:prSet presAssocID="{C843AD36-AAA7-4FCF-B53C-89ECBE1FB672}" presName="rootText" presStyleLbl="node2" presStyleIdx="1" presStyleCnt="3" custLinFactNeighborX="1394" custLinFactNeighborY="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7BB2B-6009-4A64-BC8F-6691545A4A7B}" type="pres">
      <dgm:prSet presAssocID="{C843AD36-AAA7-4FCF-B53C-89ECBE1FB672}" presName="rootConnector" presStyleLbl="node2" presStyleIdx="1" presStyleCnt="3"/>
      <dgm:spPr/>
      <dgm:t>
        <a:bodyPr/>
        <a:lstStyle/>
        <a:p>
          <a:endParaRPr lang="ru-RU"/>
        </a:p>
      </dgm:t>
    </dgm:pt>
    <dgm:pt modelId="{2097620F-48B6-40B9-9A50-013640F01073}" type="pres">
      <dgm:prSet presAssocID="{C843AD36-AAA7-4FCF-B53C-89ECBE1FB672}" presName="hierChild4" presStyleCnt="0"/>
      <dgm:spPr/>
    </dgm:pt>
    <dgm:pt modelId="{F2E1B240-3213-43D3-863D-B8ABE033241C}" type="pres">
      <dgm:prSet presAssocID="{C843AD36-AAA7-4FCF-B53C-89ECBE1FB672}" presName="hierChild5" presStyleCnt="0"/>
      <dgm:spPr/>
    </dgm:pt>
    <dgm:pt modelId="{8A52440F-1576-41C6-9823-C2DC759F416A}" type="pres">
      <dgm:prSet presAssocID="{7F296C34-5A09-4CDD-BB8E-2149C81933A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4E19F4F-3701-4616-8204-2D9DFEC50836}" type="pres">
      <dgm:prSet presAssocID="{807C7410-270E-4B78-B9A6-33FCD8A61A59}" presName="hierRoot2" presStyleCnt="0">
        <dgm:presLayoutVars>
          <dgm:hierBranch val="init"/>
        </dgm:presLayoutVars>
      </dgm:prSet>
      <dgm:spPr/>
    </dgm:pt>
    <dgm:pt modelId="{A7D0603E-69CC-44C4-BEED-8070E5A4F421}" type="pres">
      <dgm:prSet presAssocID="{807C7410-270E-4B78-B9A6-33FCD8A61A59}" presName="rootComposite" presStyleCnt="0"/>
      <dgm:spPr/>
    </dgm:pt>
    <dgm:pt modelId="{6962700B-7BDD-453E-882A-16521E3327DA}" type="pres">
      <dgm:prSet presAssocID="{807C7410-270E-4B78-B9A6-33FCD8A61A5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85BF9D-8955-42EC-955C-918E467A61A3}" type="pres">
      <dgm:prSet presAssocID="{807C7410-270E-4B78-B9A6-33FCD8A61A59}" presName="rootConnector" presStyleLbl="node2" presStyleIdx="2" presStyleCnt="3"/>
      <dgm:spPr/>
      <dgm:t>
        <a:bodyPr/>
        <a:lstStyle/>
        <a:p>
          <a:endParaRPr lang="ru-RU"/>
        </a:p>
      </dgm:t>
    </dgm:pt>
    <dgm:pt modelId="{66C58A87-D70B-4F5A-8D4F-565C64EBC864}" type="pres">
      <dgm:prSet presAssocID="{807C7410-270E-4B78-B9A6-33FCD8A61A59}" presName="hierChild4" presStyleCnt="0"/>
      <dgm:spPr/>
    </dgm:pt>
    <dgm:pt modelId="{97257C60-60F2-4B67-8608-2F12CD09E820}" type="pres">
      <dgm:prSet presAssocID="{807C7410-270E-4B78-B9A6-33FCD8A61A59}" presName="hierChild5" presStyleCnt="0"/>
      <dgm:spPr/>
    </dgm:pt>
    <dgm:pt modelId="{C2BFBAA7-447B-483B-8A83-65BAFDC336DB}" type="pres">
      <dgm:prSet presAssocID="{59E961D8-179C-43D8-90A7-D23E89F70514}" presName="hierChild3" presStyleCnt="0"/>
      <dgm:spPr/>
    </dgm:pt>
    <dgm:pt modelId="{0B4E4D8E-D5FA-48D2-BB91-643F5A536992}" type="pres">
      <dgm:prSet presAssocID="{CEEC13D8-0468-4B79-948C-C4B4822DEA6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4D6E80CB-23DD-4AAA-83B9-6A974D06B121}" type="pres">
      <dgm:prSet presAssocID="{B8A79023-12AA-4850-9015-79DAF4B8C91D}" presName="hierRoot3" presStyleCnt="0">
        <dgm:presLayoutVars>
          <dgm:hierBranch val="init"/>
        </dgm:presLayoutVars>
      </dgm:prSet>
      <dgm:spPr/>
    </dgm:pt>
    <dgm:pt modelId="{58BAE650-A887-4D09-8E5F-A6123206D381}" type="pres">
      <dgm:prSet presAssocID="{B8A79023-12AA-4850-9015-79DAF4B8C91D}" presName="rootComposite3" presStyleCnt="0"/>
      <dgm:spPr/>
    </dgm:pt>
    <dgm:pt modelId="{C957F57C-EA4B-453A-BC13-1D825589BDA8}" type="pres">
      <dgm:prSet presAssocID="{B8A79023-12AA-4850-9015-79DAF4B8C91D}" presName="rootText3" presStyleLbl="asst1" presStyleIdx="0" presStyleCnt="1" custLinFactNeighborX="61894" custLinFactNeighborY="2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CF1C8-ADD7-47D0-9873-BE0A5FE73D62}" type="pres">
      <dgm:prSet presAssocID="{B8A79023-12AA-4850-9015-79DAF4B8C91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1EA8E7B4-6A9F-417A-B2EC-9F0D5469FB0E}" type="pres">
      <dgm:prSet presAssocID="{B8A79023-12AA-4850-9015-79DAF4B8C91D}" presName="hierChild6" presStyleCnt="0"/>
      <dgm:spPr/>
    </dgm:pt>
    <dgm:pt modelId="{E84FCFBA-5730-4803-8FB1-BFBEEE687549}" type="pres">
      <dgm:prSet presAssocID="{B8A79023-12AA-4850-9015-79DAF4B8C91D}" presName="hierChild7" presStyleCnt="0"/>
      <dgm:spPr/>
    </dgm:pt>
  </dgm:ptLst>
  <dgm:cxnLst>
    <dgm:cxn modelId="{BACC4E48-7260-4ECE-8948-5970D63C3162}" srcId="{59E961D8-179C-43D8-90A7-D23E89F70514}" destId="{807C7410-270E-4B78-B9A6-33FCD8A61A59}" srcOrd="3" destOrd="0" parTransId="{7F296C34-5A09-4CDD-BB8E-2149C81933A3}" sibTransId="{8958F544-554E-41BC-B900-28A26B6F6A64}"/>
    <dgm:cxn modelId="{0B96E09F-3E75-42EA-81C8-D2EE33D5510F}" type="presOf" srcId="{C843AD36-AAA7-4FCF-B53C-89ECBE1FB672}" destId="{EA1A9CEA-37A1-458D-849A-3D530033A820}" srcOrd="0" destOrd="0" presId="urn:microsoft.com/office/officeart/2005/8/layout/orgChart1"/>
    <dgm:cxn modelId="{44B76D0B-F7CF-4E94-880D-2A325F0B91CF}" srcId="{59E961D8-179C-43D8-90A7-D23E89F70514}" destId="{35444FBB-917B-4888-9831-B1EB82E3D349}" srcOrd="1" destOrd="0" parTransId="{B7A76D05-9187-4269-B2A7-D447E83B7C59}" sibTransId="{2C4893CF-40A1-4685-8B15-39F9A47C20B3}"/>
    <dgm:cxn modelId="{9187E79E-B5C0-4F1C-9D8E-4BFE40D38081}" srcId="{ED5B89DA-D134-4161-BE87-A23AFF94242E}" destId="{59E961D8-179C-43D8-90A7-D23E89F70514}" srcOrd="0" destOrd="0" parTransId="{CD2C45E5-2C43-459C-A063-2769BB2650A8}" sibTransId="{3F271EB0-7A12-4736-BA1E-DD7F7F2C2356}"/>
    <dgm:cxn modelId="{4EA1BF65-E311-4BA1-B3F5-4E2DD17DBA01}" type="presOf" srcId="{B7A76D05-9187-4269-B2A7-D447E83B7C59}" destId="{3BA24478-C3E3-4E37-8F56-D59E56A96460}" srcOrd="0" destOrd="0" presId="urn:microsoft.com/office/officeart/2005/8/layout/orgChart1"/>
    <dgm:cxn modelId="{D0A50228-5BCD-4578-9089-1DED9231CD78}" type="presOf" srcId="{B8A79023-12AA-4850-9015-79DAF4B8C91D}" destId="{1CDCF1C8-ADD7-47D0-9873-BE0A5FE73D62}" srcOrd="1" destOrd="0" presId="urn:microsoft.com/office/officeart/2005/8/layout/orgChart1"/>
    <dgm:cxn modelId="{F020A80B-4ECA-45AE-99EC-120DF2CEAB50}" type="presOf" srcId="{35444FBB-917B-4888-9831-B1EB82E3D349}" destId="{499D678B-1917-46FA-BBB5-32E0F6EBE564}" srcOrd="1" destOrd="0" presId="urn:microsoft.com/office/officeart/2005/8/layout/orgChart1"/>
    <dgm:cxn modelId="{775AA10D-C4F1-4B18-ABF6-4DACA43DBE05}" type="presOf" srcId="{ED5B89DA-D134-4161-BE87-A23AFF94242E}" destId="{6C436D91-8965-4E01-B8FF-785681975B99}" srcOrd="0" destOrd="0" presId="urn:microsoft.com/office/officeart/2005/8/layout/orgChart1"/>
    <dgm:cxn modelId="{F9FEF98E-61F6-4224-B395-9DF3A217221A}" type="presOf" srcId="{7F296C34-5A09-4CDD-BB8E-2149C81933A3}" destId="{8A52440F-1576-41C6-9823-C2DC759F416A}" srcOrd="0" destOrd="0" presId="urn:microsoft.com/office/officeart/2005/8/layout/orgChart1"/>
    <dgm:cxn modelId="{69C1BD70-D29D-47D4-9204-5B0B58BE6C43}" type="presOf" srcId="{807C7410-270E-4B78-B9A6-33FCD8A61A59}" destId="{6962700B-7BDD-453E-882A-16521E3327DA}" srcOrd="0" destOrd="0" presId="urn:microsoft.com/office/officeart/2005/8/layout/orgChart1"/>
    <dgm:cxn modelId="{8C3CBE93-E782-4E9C-BE35-DBC0815414C0}" type="presOf" srcId="{C843AD36-AAA7-4FCF-B53C-89ECBE1FB672}" destId="{9847BB2B-6009-4A64-BC8F-6691545A4A7B}" srcOrd="1" destOrd="0" presId="urn:microsoft.com/office/officeart/2005/8/layout/orgChart1"/>
    <dgm:cxn modelId="{7E75A65B-3FDE-468A-9804-C7C8A4FBF1E4}" type="presOf" srcId="{59E961D8-179C-43D8-90A7-D23E89F70514}" destId="{5588D42F-5787-415C-822F-716FBE38ABD2}" srcOrd="0" destOrd="0" presId="urn:microsoft.com/office/officeart/2005/8/layout/orgChart1"/>
    <dgm:cxn modelId="{DE815D77-7EB7-4CEF-96B3-F725333AA43C}" type="presOf" srcId="{807C7410-270E-4B78-B9A6-33FCD8A61A59}" destId="{B385BF9D-8955-42EC-955C-918E467A61A3}" srcOrd="1" destOrd="0" presId="urn:microsoft.com/office/officeart/2005/8/layout/orgChart1"/>
    <dgm:cxn modelId="{EBA2E97F-46A9-4673-9B5B-BAE9DAD34F5B}" type="presOf" srcId="{CEEC13D8-0468-4B79-948C-C4B4822DEA62}" destId="{0B4E4D8E-D5FA-48D2-BB91-643F5A536992}" srcOrd="0" destOrd="0" presId="urn:microsoft.com/office/officeart/2005/8/layout/orgChart1"/>
    <dgm:cxn modelId="{E95AA4E5-72AA-4302-895B-8D85B0F0FF3D}" type="presOf" srcId="{B8A79023-12AA-4850-9015-79DAF4B8C91D}" destId="{C957F57C-EA4B-453A-BC13-1D825589BDA8}" srcOrd="0" destOrd="0" presId="urn:microsoft.com/office/officeart/2005/8/layout/orgChart1"/>
    <dgm:cxn modelId="{5283D9D0-4110-4E81-A549-9254D057FA65}" srcId="{59E961D8-179C-43D8-90A7-D23E89F70514}" destId="{C843AD36-AAA7-4FCF-B53C-89ECBE1FB672}" srcOrd="2" destOrd="0" parTransId="{9463088B-C7E2-4140-8869-BD06EEEC3636}" sibTransId="{69AFB938-93BB-4D27-A7C7-7B77E5FAC988}"/>
    <dgm:cxn modelId="{A157B1D0-D82A-4130-A317-62F967631768}" type="presOf" srcId="{35444FBB-917B-4888-9831-B1EB82E3D349}" destId="{2E044C64-7FC1-4EF0-9050-07704F02E126}" srcOrd="0" destOrd="0" presId="urn:microsoft.com/office/officeart/2005/8/layout/orgChart1"/>
    <dgm:cxn modelId="{1F98B088-5709-4F16-BDAC-A62DA50C8599}" srcId="{59E961D8-179C-43D8-90A7-D23E89F70514}" destId="{B8A79023-12AA-4850-9015-79DAF4B8C91D}" srcOrd="0" destOrd="0" parTransId="{CEEC13D8-0468-4B79-948C-C4B4822DEA62}" sibTransId="{7E616E56-F034-4CCD-88D3-643C8AFC4F02}"/>
    <dgm:cxn modelId="{AA4018B4-6617-4D53-90DF-8FF25ACBAFAC}" type="presOf" srcId="{59E961D8-179C-43D8-90A7-D23E89F70514}" destId="{3CA5845D-C5AE-400E-9C47-D38DDCC28C6A}" srcOrd="1" destOrd="0" presId="urn:microsoft.com/office/officeart/2005/8/layout/orgChart1"/>
    <dgm:cxn modelId="{63363F68-E459-4F3A-BBB6-4A34E3347CE4}" type="presOf" srcId="{9463088B-C7E2-4140-8869-BD06EEEC3636}" destId="{1841D749-9F34-4132-8DB0-0A0BC004F8BC}" srcOrd="0" destOrd="0" presId="urn:microsoft.com/office/officeart/2005/8/layout/orgChart1"/>
    <dgm:cxn modelId="{2202D934-AEE9-4927-9038-D9DE3AEC0979}" type="presParOf" srcId="{6C436D91-8965-4E01-B8FF-785681975B99}" destId="{62DB3108-D172-4F97-89B8-8DC6892346CB}" srcOrd="0" destOrd="0" presId="urn:microsoft.com/office/officeart/2005/8/layout/orgChart1"/>
    <dgm:cxn modelId="{51E15F39-C855-43FD-B188-8E13E1273641}" type="presParOf" srcId="{62DB3108-D172-4F97-89B8-8DC6892346CB}" destId="{12628CB2-1F52-4BE2-9C03-CA8966F6802D}" srcOrd="0" destOrd="0" presId="urn:microsoft.com/office/officeart/2005/8/layout/orgChart1"/>
    <dgm:cxn modelId="{498A5F82-C70D-4706-B6DF-3294C5DD7286}" type="presParOf" srcId="{12628CB2-1F52-4BE2-9C03-CA8966F6802D}" destId="{5588D42F-5787-415C-822F-716FBE38ABD2}" srcOrd="0" destOrd="0" presId="urn:microsoft.com/office/officeart/2005/8/layout/orgChart1"/>
    <dgm:cxn modelId="{F8E42166-BB07-47C8-B105-49D269813D0F}" type="presParOf" srcId="{12628CB2-1F52-4BE2-9C03-CA8966F6802D}" destId="{3CA5845D-C5AE-400E-9C47-D38DDCC28C6A}" srcOrd="1" destOrd="0" presId="urn:microsoft.com/office/officeart/2005/8/layout/orgChart1"/>
    <dgm:cxn modelId="{668D830E-BBE6-4EB2-9588-AED10980E232}" type="presParOf" srcId="{62DB3108-D172-4F97-89B8-8DC6892346CB}" destId="{EBB77C02-DCF7-46DA-BAE2-541B5346AC7E}" srcOrd="1" destOrd="0" presId="urn:microsoft.com/office/officeart/2005/8/layout/orgChart1"/>
    <dgm:cxn modelId="{5543D3FA-9F4E-43EE-9A09-B8807B9BD9EF}" type="presParOf" srcId="{EBB77C02-DCF7-46DA-BAE2-541B5346AC7E}" destId="{3BA24478-C3E3-4E37-8F56-D59E56A96460}" srcOrd="0" destOrd="0" presId="urn:microsoft.com/office/officeart/2005/8/layout/orgChart1"/>
    <dgm:cxn modelId="{B2BAF8DA-D184-4431-8264-594E1A78CB1E}" type="presParOf" srcId="{EBB77C02-DCF7-46DA-BAE2-541B5346AC7E}" destId="{078EBBB6-AB60-486D-A0BD-2BF3D17B5873}" srcOrd="1" destOrd="0" presId="urn:microsoft.com/office/officeart/2005/8/layout/orgChart1"/>
    <dgm:cxn modelId="{1E782B10-B4FC-4B21-BD9B-3D03772D1B50}" type="presParOf" srcId="{078EBBB6-AB60-486D-A0BD-2BF3D17B5873}" destId="{FD6DA54A-4D0E-4A65-8A51-5C73C15BBB61}" srcOrd="0" destOrd="0" presId="urn:microsoft.com/office/officeart/2005/8/layout/orgChart1"/>
    <dgm:cxn modelId="{30B42904-CBEE-44A7-8873-E7AE9BF20A39}" type="presParOf" srcId="{FD6DA54A-4D0E-4A65-8A51-5C73C15BBB61}" destId="{2E044C64-7FC1-4EF0-9050-07704F02E126}" srcOrd="0" destOrd="0" presId="urn:microsoft.com/office/officeart/2005/8/layout/orgChart1"/>
    <dgm:cxn modelId="{A436454A-01D3-4017-BE21-2EF49C7EE56E}" type="presParOf" srcId="{FD6DA54A-4D0E-4A65-8A51-5C73C15BBB61}" destId="{499D678B-1917-46FA-BBB5-32E0F6EBE564}" srcOrd="1" destOrd="0" presId="urn:microsoft.com/office/officeart/2005/8/layout/orgChart1"/>
    <dgm:cxn modelId="{8D3879AE-44AA-4A01-8A7E-F55E2E11FB02}" type="presParOf" srcId="{078EBBB6-AB60-486D-A0BD-2BF3D17B5873}" destId="{F0AB0BC2-7863-44BC-9B92-28F8777D6DFD}" srcOrd="1" destOrd="0" presId="urn:microsoft.com/office/officeart/2005/8/layout/orgChart1"/>
    <dgm:cxn modelId="{1F982D21-E547-4DE2-A80B-A94AB1A351C6}" type="presParOf" srcId="{078EBBB6-AB60-486D-A0BD-2BF3D17B5873}" destId="{222112A4-57FB-4D43-AF73-C3FC962E6B42}" srcOrd="2" destOrd="0" presId="urn:microsoft.com/office/officeart/2005/8/layout/orgChart1"/>
    <dgm:cxn modelId="{FFEA6F32-6B43-4DB6-8881-C93C4C5B8282}" type="presParOf" srcId="{EBB77C02-DCF7-46DA-BAE2-541B5346AC7E}" destId="{1841D749-9F34-4132-8DB0-0A0BC004F8BC}" srcOrd="2" destOrd="0" presId="urn:microsoft.com/office/officeart/2005/8/layout/orgChart1"/>
    <dgm:cxn modelId="{C5956FD5-4154-4586-A5D9-5CC3EC218867}" type="presParOf" srcId="{EBB77C02-DCF7-46DA-BAE2-541B5346AC7E}" destId="{AEA5090F-526F-4578-B9E2-4EF1A3FC75E3}" srcOrd="3" destOrd="0" presId="urn:microsoft.com/office/officeart/2005/8/layout/orgChart1"/>
    <dgm:cxn modelId="{E285FB74-AF4E-4996-A566-7D29898CDDA6}" type="presParOf" srcId="{AEA5090F-526F-4578-B9E2-4EF1A3FC75E3}" destId="{7734121C-6FF6-4E70-AB75-4E48A5525EFE}" srcOrd="0" destOrd="0" presId="urn:microsoft.com/office/officeart/2005/8/layout/orgChart1"/>
    <dgm:cxn modelId="{4726689F-0FE9-414A-90A7-C5E6B52426A5}" type="presParOf" srcId="{7734121C-6FF6-4E70-AB75-4E48A5525EFE}" destId="{EA1A9CEA-37A1-458D-849A-3D530033A820}" srcOrd="0" destOrd="0" presId="urn:microsoft.com/office/officeart/2005/8/layout/orgChart1"/>
    <dgm:cxn modelId="{60B6424A-7756-4A02-9669-BFABFB576A35}" type="presParOf" srcId="{7734121C-6FF6-4E70-AB75-4E48A5525EFE}" destId="{9847BB2B-6009-4A64-BC8F-6691545A4A7B}" srcOrd="1" destOrd="0" presId="urn:microsoft.com/office/officeart/2005/8/layout/orgChart1"/>
    <dgm:cxn modelId="{798C6F5A-E3AD-485D-A68D-2D8156CA2CA5}" type="presParOf" srcId="{AEA5090F-526F-4578-B9E2-4EF1A3FC75E3}" destId="{2097620F-48B6-40B9-9A50-013640F01073}" srcOrd="1" destOrd="0" presId="urn:microsoft.com/office/officeart/2005/8/layout/orgChart1"/>
    <dgm:cxn modelId="{CC65C0A6-FF29-49BE-9528-BCCB0D3E00FA}" type="presParOf" srcId="{AEA5090F-526F-4578-B9E2-4EF1A3FC75E3}" destId="{F2E1B240-3213-43D3-863D-B8ABE033241C}" srcOrd="2" destOrd="0" presId="urn:microsoft.com/office/officeart/2005/8/layout/orgChart1"/>
    <dgm:cxn modelId="{872D5451-8B80-4C9C-A461-28E104617A65}" type="presParOf" srcId="{EBB77C02-DCF7-46DA-BAE2-541B5346AC7E}" destId="{8A52440F-1576-41C6-9823-C2DC759F416A}" srcOrd="4" destOrd="0" presId="urn:microsoft.com/office/officeart/2005/8/layout/orgChart1"/>
    <dgm:cxn modelId="{9A904C42-8FF1-4056-87ED-F4B33992041F}" type="presParOf" srcId="{EBB77C02-DCF7-46DA-BAE2-541B5346AC7E}" destId="{E4E19F4F-3701-4616-8204-2D9DFEC50836}" srcOrd="5" destOrd="0" presId="urn:microsoft.com/office/officeart/2005/8/layout/orgChart1"/>
    <dgm:cxn modelId="{8AFC55B1-E8FF-495C-BE37-2861F208929D}" type="presParOf" srcId="{E4E19F4F-3701-4616-8204-2D9DFEC50836}" destId="{A7D0603E-69CC-44C4-BEED-8070E5A4F421}" srcOrd="0" destOrd="0" presId="urn:microsoft.com/office/officeart/2005/8/layout/orgChart1"/>
    <dgm:cxn modelId="{647A92E6-616B-4D62-BDE6-B99AFBE34CB4}" type="presParOf" srcId="{A7D0603E-69CC-44C4-BEED-8070E5A4F421}" destId="{6962700B-7BDD-453E-882A-16521E3327DA}" srcOrd="0" destOrd="0" presId="urn:microsoft.com/office/officeart/2005/8/layout/orgChart1"/>
    <dgm:cxn modelId="{3BCAC4A9-948B-4193-B879-FF47813CFE0A}" type="presParOf" srcId="{A7D0603E-69CC-44C4-BEED-8070E5A4F421}" destId="{B385BF9D-8955-42EC-955C-918E467A61A3}" srcOrd="1" destOrd="0" presId="urn:microsoft.com/office/officeart/2005/8/layout/orgChart1"/>
    <dgm:cxn modelId="{A20A505F-693C-40B0-A67E-FA8D23FF300F}" type="presParOf" srcId="{E4E19F4F-3701-4616-8204-2D9DFEC50836}" destId="{66C58A87-D70B-4F5A-8D4F-565C64EBC864}" srcOrd="1" destOrd="0" presId="urn:microsoft.com/office/officeart/2005/8/layout/orgChart1"/>
    <dgm:cxn modelId="{5511DDDD-1596-4C10-B8F3-C04FB0B62CB6}" type="presParOf" srcId="{E4E19F4F-3701-4616-8204-2D9DFEC50836}" destId="{97257C60-60F2-4B67-8608-2F12CD09E820}" srcOrd="2" destOrd="0" presId="urn:microsoft.com/office/officeart/2005/8/layout/orgChart1"/>
    <dgm:cxn modelId="{CA2195B2-628A-45A7-95FC-95905512011E}" type="presParOf" srcId="{62DB3108-D172-4F97-89B8-8DC6892346CB}" destId="{C2BFBAA7-447B-483B-8A83-65BAFDC336DB}" srcOrd="2" destOrd="0" presId="urn:microsoft.com/office/officeart/2005/8/layout/orgChart1"/>
    <dgm:cxn modelId="{789428EB-3E88-4E93-90DC-19874DF52BCC}" type="presParOf" srcId="{C2BFBAA7-447B-483B-8A83-65BAFDC336DB}" destId="{0B4E4D8E-D5FA-48D2-BB91-643F5A536992}" srcOrd="0" destOrd="0" presId="urn:microsoft.com/office/officeart/2005/8/layout/orgChart1"/>
    <dgm:cxn modelId="{5F4A6A1A-5724-419E-AD80-A429095F1055}" type="presParOf" srcId="{C2BFBAA7-447B-483B-8A83-65BAFDC336DB}" destId="{4D6E80CB-23DD-4AAA-83B9-6A974D06B121}" srcOrd="1" destOrd="0" presId="urn:microsoft.com/office/officeart/2005/8/layout/orgChart1"/>
    <dgm:cxn modelId="{17FFCD07-043B-4BDE-BBDC-8D10EA8075CD}" type="presParOf" srcId="{4D6E80CB-23DD-4AAA-83B9-6A974D06B121}" destId="{58BAE650-A887-4D09-8E5F-A6123206D381}" srcOrd="0" destOrd="0" presId="urn:microsoft.com/office/officeart/2005/8/layout/orgChart1"/>
    <dgm:cxn modelId="{4B68FA98-A6AF-434D-9146-D1D5A29C2296}" type="presParOf" srcId="{58BAE650-A887-4D09-8E5F-A6123206D381}" destId="{C957F57C-EA4B-453A-BC13-1D825589BDA8}" srcOrd="0" destOrd="0" presId="urn:microsoft.com/office/officeart/2005/8/layout/orgChart1"/>
    <dgm:cxn modelId="{B16B2D47-7CCE-46E2-9709-2EBC2FD12503}" type="presParOf" srcId="{58BAE650-A887-4D09-8E5F-A6123206D381}" destId="{1CDCF1C8-ADD7-47D0-9873-BE0A5FE73D62}" srcOrd="1" destOrd="0" presId="urn:microsoft.com/office/officeart/2005/8/layout/orgChart1"/>
    <dgm:cxn modelId="{2C7E2574-26A4-46C4-9165-5122114FF1CC}" type="presParOf" srcId="{4D6E80CB-23DD-4AAA-83B9-6A974D06B121}" destId="{1EA8E7B4-6A9F-417A-B2EC-9F0D5469FB0E}" srcOrd="1" destOrd="0" presId="urn:microsoft.com/office/officeart/2005/8/layout/orgChart1"/>
    <dgm:cxn modelId="{07760A67-A330-4C64-BE8E-7F9B6079EC9A}" type="presParOf" srcId="{4D6E80CB-23DD-4AAA-83B9-6A974D06B121}" destId="{E84FCFBA-5730-4803-8FB1-BFBEEE687549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56092-44FB-4C76-8867-7C918BBB9494}" type="doc">
      <dgm:prSet loTypeId="urn:microsoft.com/office/officeart/2005/8/layout/hProcess11" loCatId="process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A488B09-B5C5-4E73-8361-4BD1DEF35092}">
      <dgm:prSet phldrT="[Текст]" custT="1"/>
      <dgm:spPr/>
      <dgm:t>
        <a:bodyPr/>
        <a:lstStyle/>
        <a:p>
          <a:r>
            <a:rPr lang="ru-RU" sz="1600" b="1" dirty="0" smtClean="0"/>
            <a:t>Регистрация через сайт</a:t>
          </a:r>
          <a:endParaRPr lang="ru-RU" sz="1600" b="1" dirty="0"/>
        </a:p>
      </dgm:t>
    </dgm:pt>
    <dgm:pt modelId="{F467B1EE-9B85-4B0E-B932-F41E9D3228B1}" type="parTrans" cxnId="{B6F4EB97-CD78-4840-ABD4-DA153FFD7584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F99D723B-DBB8-4289-96C0-167F5835B2E9}" type="sibTrans" cxnId="{B6F4EB97-CD78-4840-ABD4-DA153FFD7584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9FF939E7-F2CD-49E2-AFA7-F4F70645BF18}">
      <dgm:prSet phldrT="[Текст]" custT="1"/>
      <dgm:spPr/>
      <dgm:t>
        <a:bodyPr/>
        <a:lstStyle/>
        <a:p>
          <a:r>
            <a:rPr lang="ru-RU" sz="1600" b="1" dirty="0" smtClean="0"/>
            <a:t>Отказ от штрафов</a:t>
          </a:r>
          <a:endParaRPr lang="ru-RU" sz="1600" b="1" dirty="0"/>
        </a:p>
      </dgm:t>
    </dgm:pt>
    <dgm:pt modelId="{17C231ED-903D-4B5E-B8AB-3F3B4A33E852}" type="parTrans" cxnId="{E1BA459B-B3D3-4C39-9C5E-57C3BB116393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81F68208-20B6-46FD-83EC-C1D77B923E21}" type="sibTrans" cxnId="{E1BA459B-B3D3-4C39-9C5E-57C3BB116393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5B0C495F-CCE9-49C6-A160-57CCE673E627}">
      <dgm:prSet phldrT="[Текст]" custT="1"/>
      <dgm:spPr/>
      <dgm:t>
        <a:bodyPr/>
        <a:lstStyle/>
        <a:p>
          <a:r>
            <a:rPr lang="ru-RU" sz="1600" b="1" dirty="0" smtClean="0"/>
            <a:t>Больше срок </a:t>
          </a:r>
          <a:r>
            <a:rPr lang="ru-RU" sz="1600" b="1" smtClean="0"/>
            <a:t>службы ФН</a:t>
          </a:r>
          <a:endParaRPr lang="ru-RU" sz="1600" b="1" dirty="0"/>
        </a:p>
      </dgm:t>
    </dgm:pt>
    <dgm:pt modelId="{F5E27047-8A5E-4FA2-8B68-409CE0920802}" type="parTrans" cxnId="{BD2F9AE8-2D3C-4521-90E7-0EB9EB9A3767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980C38B3-4BDD-4B75-BF31-DDCE05CAE861}" type="sibTrans" cxnId="{BD2F9AE8-2D3C-4521-90E7-0EB9EB9A3767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ACA4B429-52A6-460E-879D-656D040D121D}">
      <dgm:prSet phldrT="[Текст]" custT="1"/>
      <dgm:spPr/>
      <dgm:t>
        <a:bodyPr/>
        <a:lstStyle/>
        <a:p>
          <a:r>
            <a:rPr lang="ru-RU" sz="1600" b="1" dirty="0" smtClean="0"/>
            <a:t>Отмена отчетности по УСНО</a:t>
          </a:r>
          <a:endParaRPr lang="ru-RU" sz="1600" b="1" dirty="0"/>
        </a:p>
      </dgm:t>
    </dgm:pt>
    <dgm:pt modelId="{B7059868-FF86-4CDE-83AD-DEC23B043F49}" type="parTrans" cxnId="{A64E0156-DDBD-4B55-B5E8-284F426854BE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84B16F84-76B5-4D3E-AF88-5F1E2BC00E04}" type="sibTrans" cxnId="{A64E0156-DDBD-4B55-B5E8-284F426854BE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1D8C5E21-6216-4564-B8E8-9C269713F175}" type="pres">
      <dgm:prSet presAssocID="{E4F56092-44FB-4C76-8867-7C918BBB94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BD492F-9B4C-40DA-AAA6-427B7BE8E726}" type="pres">
      <dgm:prSet presAssocID="{E4F56092-44FB-4C76-8867-7C918BBB9494}" presName="arrow" presStyleLbl="bgShp" presStyleIdx="0" presStyleCnt="1"/>
      <dgm:spPr/>
    </dgm:pt>
    <dgm:pt modelId="{CF7A01AE-CD64-4C1E-BB7A-251228274541}" type="pres">
      <dgm:prSet presAssocID="{E4F56092-44FB-4C76-8867-7C918BBB9494}" presName="points" presStyleCnt="0"/>
      <dgm:spPr/>
    </dgm:pt>
    <dgm:pt modelId="{FB6DEA62-21F0-44DB-A69E-C50CFDFEA414}" type="pres">
      <dgm:prSet presAssocID="{5A488B09-B5C5-4E73-8361-4BD1DEF35092}" presName="compositeA" presStyleCnt="0"/>
      <dgm:spPr/>
    </dgm:pt>
    <dgm:pt modelId="{FD9A49E8-F9B8-4DA5-87B6-708FA4B7CB5F}" type="pres">
      <dgm:prSet presAssocID="{5A488B09-B5C5-4E73-8361-4BD1DEF35092}" presName="textA" presStyleLbl="revTx" presStyleIdx="0" presStyleCnt="4" custScaleX="119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8C5C2-1CF7-4936-8BA8-F5F1EB2F02AE}" type="pres">
      <dgm:prSet presAssocID="{5A488B09-B5C5-4E73-8361-4BD1DEF35092}" presName="circleA" presStyleLbl="node1" presStyleIdx="0" presStyleCnt="4"/>
      <dgm:spPr/>
    </dgm:pt>
    <dgm:pt modelId="{C2539D21-BDDF-4CA0-A868-8750CE34984E}" type="pres">
      <dgm:prSet presAssocID="{5A488B09-B5C5-4E73-8361-4BD1DEF35092}" presName="spaceA" presStyleCnt="0"/>
      <dgm:spPr/>
    </dgm:pt>
    <dgm:pt modelId="{4BEBE612-1EA5-447F-9D93-22C8C0C5F618}" type="pres">
      <dgm:prSet presAssocID="{F99D723B-DBB8-4289-96C0-167F5835B2E9}" presName="space" presStyleCnt="0"/>
      <dgm:spPr/>
    </dgm:pt>
    <dgm:pt modelId="{58D9FB3A-FBD6-465E-AA8E-C2EDFACD1ABA}" type="pres">
      <dgm:prSet presAssocID="{9FF939E7-F2CD-49E2-AFA7-F4F70645BF18}" presName="compositeB" presStyleCnt="0"/>
      <dgm:spPr/>
    </dgm:pt>
    <dgm:pt modelId="{5D533B25-1C19-467B-A303-9EF8CCAF2C12}" type="pres">
      <dgm:prSet presAssocID="{9FF939E7-F2CD-49E2-AFA7-F4F70645BF18}" presName="textB" presStyleLbl="revTx" presStyleIdx="1" presStyleCnt="4" custLinFactY="-31139" custLinFactNeighborX="33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D178E-ADC1-4EA8-B363-722572564521}" type="pres">
      <dgm:prSet presAssocID="{9FF939E7-F2CD-49E2-AFA7-F4F70645BF18}" presName="circleB" presStyleLbl="node1" presStyleIdx="1" presStyleCnt="4"/>
      <dgm:spPr/>
    </dgm:pt>
    <dgm:pt modelId="{214843FA-513B-4B5E-8BF5-4A930EFB03E8}" type="pres">
      <dgm:prSet presAssocID="{9FF939E7-F2CD-49E2-AFA7-F4F70645BF18}" presName="spaceB" presStyleCnt="0"/>
      <dgm:spPr/>
    </dgm:pt>
    <dgm:pt modelId="{95DFA610-21F0-44E8-AD79-8CBC984D63B8}" type="pres">
      <dgm:prSet presAssocID="{81F68208-20B6-46FD-83EC-C1D77B923E21}" presName="space" presStyleCnt="0"/>
      <dgm:spPr/>
    </dgm:pt>
    <dgm:pt modelId="{CC39D928-D369-48E5-A62C-D6394A55BBF5}" type="pres">
      <dgm:prSet presAssocID="{5B0C495F-CCE9-49C6-A160-57CCE673E627}" presName="compositeA" presStyleCnt="0"/>
      <dgm:spPr/>
    </dgm:pt>
    <dgm:pt modelId="{7396877F-EB71-4AC5-9987-6052CFB3DC4F}" type="pres">
      <dgm:prSet presAssocID="{5B0C495F-CCE9-49C6-A160-57CCE673E627}" presName="textA" presStyleLbl="revTx" presStyleIdx="2" presStyleCnt="4" custScaleX="121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EB3AE-71B6-4EA3-8BA4-AAE0D13170A7}" type="pres">
      <dgm:prSet presAssocID="{5B0C495F-CCE9-49C6-A160-57CCE673E627}" presName="circleA" presStyleLbl="node1" presStyleIdx="2" presStyleCnt="4"/>
      <dgm:spPr/>
    </dgm:pt>
    <dgm:pt modelId="{36ED1A3B-CE63-42BF-AB9A-5811F3958386}" type="pres">
      <dgm:prSet presAssocID="{5B0C495F-CCE9-49C6-A160-57CCE673E627}" presName="spaceA" presStyleCnt="0"/>
      <dgm:spPr/>
    </dgm:pt>
    <dgm:pt modelId="{AFDE2866-5711-4C7F-A6AA-1415492D355A}" type="pres">
      <dgm:prSet presAssocID="{980C38B3-4BDD-4B75-BF31-DDCE05CAE861}" presName="space" presStyleCnt="0"/>
      <dgm:spPr/>
    </dgm:pt>
    <dgm:pt modelId="{D9A1FB84-D709-4080-88DA-DDA9977A5CF8}" type="pres">
      <dgm:prSet presAssocID="{ACA4B429-52A6-460E-879D-656D040D121D}" presName="compositeB" presStyleCnt="0"/>
      <dgm:spPr/>
    </dgm:pt>
    <dgm:pt modelId="{7F36852E-3A91-4173-9DC8-6EFA730387D4}" type="pres">
      <dgm:prSet presAssocID="{ACA4B429-52A6-460E-879D-656D040D121D}" presName="textB" presStyleLbl="revTx" presStyleIdx="3" presStyleCnt="4" custScaleX="117816" custLinFactY="-31139" custLinFactNeighborX="53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5DE60-3F9C-4C64-9EF7-FEEA5B1C1160}" type="pres">
      <dgm:prSet presAssocID="{ACA4B429-52A6-460E-879D-656D040D121D}" presName="circleB" presStyleLbl="node1" presStyleIdx="3" presStyleCnt="4"/>
      <dgm:spPr/>
    </dgm:pt>
    <dgm:pt modelId="{232D8318-2E49-4852-AE74-371E770FF531}" type="pres">
      <dgm:prSet presAssocID="{ACA4B429-52A6-460E-879D-656D040D121D}" presName="spaceB" presStyleCnt="0"/>
      <dgm:spPr/>
    </dgm:pt>
  </dgm:ptLst>
  <dgm:cxnLst>
    <dgm:cxn modelId="{E1BA459B-B3D3-4C39-9C5E-57C3BB116393}" srcId="{E4F56092-44FB-4C76-8867-7C918BBB9494}" destId="{9FF939E7-F2CD-49E2-AFA7-F4F70645BF18}" srcOrd="1" destOrd="0" parTransId="{17C231ED-903D-4B5E-B8AB-3F3B4A33E852}" sibTransId="{81F68208-20B6-46FD-83EC-C1D77B923E21}"/>
    <dgm:cxn modelId="{B6F4EB97-CD78-4840-ABD4-DA153FFD7584}" srcId="{E4F56092-44FB-4C76-8867-7C918BBB9494}" destId="{5A488B09-B5C5-4E73-8361-4BD1DEF35092}" srcOrd="0" destOrd="0" parTransId="{F467B1EE-9B85-4B0E-B932-F41E9D3228B1}" sibTransId="{F99D723B-DBB8-4289-96C0-167F5835B2E9}"/>
    <dgm:cxn modelId="{A64E0156-DDBD-4B55-B5E8-284F426854BE}" srcId="{E4F56092-44FB-4C76-8867-7C918BBB9494}" destId="{ACA4B429-52A6-460E-879D-656D040D121D}" srcOrd="3" destOrd="0" parTransId="{B7059868-FF86-4CDE-83AD-DEC23B043F49}" sibTransId="{84B16F84-76B5-4D3E-AF88-5F1E2BC00E04}"/>
    <dgm:cxn modelId="{64AD1F9E-0FF0-4571-B447-DC8E7DF02FCA}" type="presOf" srcId="{5B0C495F-CCE9-49C6-A160-57CCE673E627}" destId="{7396877F-EB71-4AC5-9987-6052CFB3DC4F}" srcOrd="0" destOrd="0" presId="urn:microsoft.com/office/officeart/2005/8/layout/hProcess11"/>
    <dgm:cxn modelId="{86A6A900-C8E6-46B7-BD50-545C04FC208F}" type="presOf" srcId="{9FF939E7-F2CD-49E2-AFA7-F4F70645BF18}" destId="{5D533B25-1C19-467B-A303-9EF8CCAF2C12}" srcOrd="0" destOrd="0" presId="urn:microsoft.com/office/officeart/2005/8/layout/hProcess11"/>
    <dgm:cxn modelId="{4AE5A8A6-4779-4E57-8DBE-6857FC7ED9D9}" type="presOf" srcId="{5A488B09-B5C5-4E73-8361-4BD1DEF35092}" destId="{FD9A49E8-F9B8-4DA5-87B6-708FA4B7CB5F}" srcOrd="0" destOrd="0" presId="urn:microsoft.com/office/officeart/2005/8/layout/hProcess11"/>
    <dgm:cxn modelId="{BD2F9AE8-2D3C-4521-90E7-0EB9EB9A3767}" srcId="{E4F56092-44FB-4C76-8867-7C918BBB9494}" destId="{5B0C495F-CCE9-49C6-A160-57CCE673E627}" srcOrd="2" destOrd="0" parTransId="{F5E27047-8A5E-4FA2-8B68-409CE0920802}" sibTransId="{980C38B3-4BDD-4B75-BF31-DDCE05CAE861}"/>
    <dgm:cxn modelId="{0B7E8EB4-685A-4A67-9CC6-412ABAD215AE}" type="presOf" srcId="{E4F56092-44FB-4C76-8867-7C918BBB9494}" destId="{1D8C5E21-6216-4564-B8E8-9C269713F175}" srcOrd="0" destOrd="0" presId="urn:microsoft.com/office/officeart/2005/8/layout/hProcess11"/>
    <dgm:cxn modelId="{EA232035-9C91-42ED-AB40-B25511186B8B}" type="presOf" srcId="{ACA4B429-52A6-460E-879D-656D040D121D}" destId="{7F36852E-3A91-4173-9DC8-6EFA730387D4}" srcOrd="0" destOrd="0" presId="urn:microsoft.com/office/officeart/2005/8/layout/hProcess11"/>
    <dgm:cxn modelId="{FD079F25-53D8-4DEC-BB0A-5462F999D369}" type="presParOf" srcId="{1D8C5E21-6216-4564-B8E8-9C269713F175}" destId="{38BD492F-9B4C-40DA-AAA6-427B7BE8E726}" srcOrd="0" destOrd="0" presId="urn:microsoft.com/office/officeart/2005/8/layout/hProcess11"/>
    <dgm:cxn modelId="{44099FFE-AA82-49F1-871F-5E8D7BCD9B56}" type="presParOf" srcId="{1D8C5E21-6216-4564-B8E8-9C269713F175}" destId="{CF7A01AE-CD64-4C1E-BB7A-251228274541}" srcOrd="1" destOrd="0" presId="urn:microsoft.com/office/officeart/2005/8/layout/hProcess11"/>
    <dgm:cxn modelId="{84C15F08-7E59-4F16-850C-6EF0217BE8BC}" type="presParOf" srcId="{CF7A01AE-CD64-4C1E-BB7A-251228274541}" destId="{FB6DEA62-21F0-44DB-A69E-C50CFDFEA414}" srcOrd="0" destOrd="0" presId="urn:microsoft.com/office/officeart/2005/8/layout/hProcess11"/>
    <dgm:cxn modelId="{DD1436CE-AD7F-4B20-A76B-7B9291887A43}" type="presParOf" srcId="{FB6DEA62-21F0-44DB-A69E-C50CFDFEA414}" destId="{FD9A49E8-F9B8-4DA5-87B6-708FA4B7CB5F}" srcOrd="0" destOrd="0" presId="urn:microsoft.com/office/officeart/2005/8/layout/hProcess11"/>
    <dgm:cxn modelId="{B56A2AAC-8E96-4946-9BA6-C6AB2F12F60D}" type="presParOf" srcId="{FB6DEA62-21F0-44DB-A69E-C50CFDFEA414}" destId="{3AF8C5C2-1CF7-4936-8BA8-F5F1EB2F02AE}" srcOrd="1" destOrd="0" presId="urn:microsoft.com/office/officeart/2005/8/layout/hProcess11"/>
    <dgm:cxn modelId="{AFD3DE94-C5EC-462D-A695-1A92A206515B}" type="presParOf" srcId="{FB6DEA62-21F0-44DB-A69E-C50CFDFEA414}" destId="{C2539D21-BDDF-4CA0-A868-8750CE34984E}" srcOrd="2" destOrd="0" presId="urn:microsoft.com/office/officeart/2005/8/layout/hProcess11"/>
    <dgm:cxn modelId="{767BFEAB-EFA5-49D0-8479-A582160BE52F}" type="presParOf" srcId="{CF7A01AE-CD64-4C1E-BB7A-251228274541}" destId="{4BEBE612-1EA5-447F-9D93-22C8C0C5F618}" srcOrd="1" destOrd="0" presId="urn:microsoft.com/office/officeart/2005/8/layout/hProcess11"/>
    <dgm:cxn modelId="{99AD1FF8-9172-41F2-96BF-CC156D9CD5F5}" type="presParOf" srcId="{CF7A01AE-CD64-4C1E-BB7A-251228274541}" destId="{58D9FB3A-FBD6-465E-AA8E-C2EDFACD1ABA}" srcOrd="2" destOrd="0" presId="urn:microsoft.com/office/officeart/2005/8/layout/hProcess11"/>
    <dgm:cxn modelId="{4189D204-C6D9-418F-9136-701A55CCB098}" type="presParOf" srcId="{58D9FB3A-FBD6-465E-AA8E-C2EDFACD1ABA}" destId="{5D533B25-1C19-467B-A303-9EF8CCAF2C12}" srcOrd="0" destOrd="0" presId="urn:microsoft.com/office/officeart/2005/8/layout/hProcess11"/>
    <dgm:cxn modelId="{F62CDA45-239F-4320-A27F-331B8B950DF8}" type="presParOf" srcId="{58D9FB3A-FBD6-465E-AA8E-C2EDFACD1ABA}" destId="{793D178E-ADC1-4EA8-B363-722572564521}" srcOrd="1" destOrd="0" presId="urn:microsoft.com/office/officeart/2005/8/layout/hProcess11"/>
    <dgm:cxn modelId="{68B8C459-5C3D-4702-A196-B4699124C766}" type="presParOf" srcId="{58D9FB3A-FBD6-465E-AA8E-C2EDFACD1ABA}" destId="{214843FA-513B-4B5E-8BF5-4A930EFB03E8}" srcOrd="2" destOrd="0" presId="urn:microsoft.com/office/officeart/2005/8/layout/hProcess11"/>
    <dgm:cxn modelId="{E1B15572-9F28-4577-9A8E-541DD4CA0F8D}" type="presParOf" srcId="{CF7A01AE-CD64-4C1E-BB7A-251228274541}" destId="{95DFA610-21F0-44E8-AD79-8CBC984D63B8}" srcOrd="3" destOrd="0" presId="urn:microsoft.com/office/officeart/2005/8/layout/hProcess11"/>
    <dgm:cxn modelId="{DACF3BC5-80F5-4C27-8B1B-943DB10F9BF6}" type="presParOf" srcId="{CF7A01AE-CD64-4C1E-BB7A-251228274541}" destId="{CC39D928-D369-48E5-A62C-D6394A55BBF5}" srcOrd="4" destOrd="0" presId="urn:microsoft.com/office/officeart/2005/8/layout/hProcess11"/>
    <dgm:cxn modelId="{EEC9A4E4-47C5-4275-AC48-F4F24D04FE49}" type="presParOf" srcId="{CC39D928-D369-48E5-A62C-D6394A55BBF5}" destId="{7396877F-EB71-4AC5-9987-6052CFB3DC4F}" srcOrd="0" destOrd="0" presId="urn:microsoft.com/office/officeart/2005/8/layout/hProcess11"/>
    <dgm:cxn modelId="{9E0699F1-39B6-4791-9C5A-76DA6165E8C9}" type="presParOf" srcId="{CC39D928-D369-48E5-A62C-D6394A55BBF5}" destId="{B06EB3AE-71B6-4EA3-8BA4-AAE0D13170A7}" srcOrd="1" destOrd="0" presId="urn:microsoft.com/office/officeart/2005/8/layout/hProcess11"/>
    <dgm:cxn modelId="{9DAFCC3D-5264-4166-81F3-FC13359B681D}" type="presParOf" srcId="{CC39D928-D369-48E5-A62C-D6394A55BBF5}" destId="{36ED1A3B-CE63-42BF-AB9A-5811F3958386}" srcOrd="2" destOrd="0" presId="urn:microsoft.com/office/officeart/2005/8/layout/hProcess11"/>
    <dgm:cxn modelId="{CBE0960E-F3B4-410E-A1AB-E89CCD4E16BD}" type="presParOf" srcId="{CF7A01AE-CD64-4C1E-BB7A-251228274541}" destId="{AFDE2866-5711-4C7F-A6AA-1415492D355A}" srcOrd="5" destOrd="0" presId="urn:microsoft.com/office/officeart/2005/8/layout/hProcess11"/>
    <dgm:cxn modelId="{DACCD3F6-0017-46C5-A27C-D0F28F45B42C}" type="presParOf" srcId="{CF7A01AE-CD64-4C1E-BB7A-251228274541}" destId="{D9A1FB84-D709-4080-88DA-DDA9977A5CF8}" srcOrd="6" destOrd="0" presId="urn:microsoft.com/office/officeart/2005/8/layout/hProcess11"/>
    <dgm:cxn modelId="{3357A1CE-329B-4222-90D3-8F3B9D3BC5A9}" type="presParOf" srcId="{D9A1FB84-D709-4080-88DA-DDA9977A5CF8}" destId="{7F36852E-3A91-4173-9DC8-6EFA730387D4}" srcOrd="0" destOrd="0" presId="urn:microsoft.com/office/officeart/2005/8/layout/hProcess11"/>
    <dgm:cxn modelId="{BE45D591-C68A-414A-B607-B7B9674EB5BE}" type="presParOf" srcId="{D9A1FB84-D709-4080-88DA-DDA9977A5CF8}" destId="{BED5DE60-3F9C-4C64-9EF7-FEEA5B1C1160}" srcOrd="1" destOrd="0" presId="urn:microsoft.com/office/officeart/2005/8/layout/hProcess11"/>
    <dgm:cxn modelId="{8A3815D3-7772-4E85-A501-962E23316DF3}" type="presParOf" srcId="{D9A1FB84-D709-4080-88DA-DDA9977A5CF8}" destId="{232D8318-2E49-4852-AE74-371E770FF53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56092-44FB-4C76-8867-7C918BBB9494}" type="doc">
      <dgm:prSet loTypeId="urn:microsoft.com/office/officeart/2005/8/layout/hProcess11" loCatId="process" qsTypeId="urn:microsoft.com/office/officeart/2005/8/quickstyle/3d2" qsCatId="3D" csTypeId="urn:microsoft.com/office/officeart/2005/8/colors/accent5_3" csCatId="accent5" phldr="1"/>
      <dgm:spPr/>
    </dgm:pt>
    <dgm:pt modelId="{5A488B09-B5C5-4E73-8361-4BD1DEF35092}">
      <dgm:prSet phldrT="[Текст]" custT="1"/>
      <dgm:spPr/>
      <dgm:t>
        <a:bodyPr/>
        <a:lstStyle/>
        <a:p>
          <a:r>
            <a:rPr lang="ru-RU" sz="1600" b="1" dirty="0" smtClean="0"/>
            <a:t>Здоровая конкуренция</a:t>
          </a:r>
          <a:endParaRPr lang="ru-RU" sz="1600" b="1" dirty="0"/>
        </a:p>
      </dgm:t>
    </dgm:pt>
    <dgm:pt modelId="{F467B1EE-9B85-4B0E-B932-F41E9D3228B1}" type="parTrans" cxnId="{B6F4EB97-CD78-4840-ABD4-DA153FFD7584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F99D723B-DBB8-4289-96C0-167F5835B2E9}" type="sibTrans" cxnId="{B6F4EB97-CD78-4840-ABD4-DA153FFD7584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9FF939E7-F2CD-49E2-AFA7-F4F70645BF18}">
      <dgm:prSet phldrT="[Текст]" custT="1"/>
      <dgm:spPr/>
      <dgm:t>
        <a:bodyPr/>
        <a:lstStyle/>
        <a:p>
          <a:r>
            <a:rPr lang="ru-RU" sz="1600" b="1" dirty="0" smtClean="0"/>
            <a:t>Отказ от проверок</a:t>
          </a:r>
          <a:endParaRPr lang="ru-RU" sz="1600" b="1" dirty="0"/>
        </a:p>
      </dgm:t>
    </dgm:pt>
    <dgm:pt modelId="{17C231ED-903D-4B5E-B8AB-3F3B4A33E852}" type="parTrans" cxnId="{E1BA459B-B3D3-4C39-9C5E-57C3BB116393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81F68208-20B6-46FD-83EC-C1D77B923E21}" type="sibTrans" cxnId="{E1BA459B-B3D3-4C39-9C5E-57C3BB116393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5B0C495F-CCE9-49C6-A160-57CCE673E627}">
      <dgm:prSet phldrT="[Текст]" custT="1"/>
      <dgm:spPr/>
      <dgm:t>
        <a:bodyPr/>
        <a:lstStyle/>
        <a:p>
          <a:r>
            <a:rPr lang="ru-RU" sz="1600" b="1" dirty="0" smtClean="0"/>
            <a:t>Контроль персонала</a:t>
          </a:r>
          <a:endParaRPr lang="ru-RU" sz="1600" b="1" dirty="0"/>
        </a:p>
      </dgm:t>
    </dgm:pt>
    <dgm:pt modelId="{F5E27047-8A5E-4FA2-8B68-409CE0920802}" type="parTrans" cxnId="{BD2F9AE8-2D3C-4521-90E7-0EB9EB9A3767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980C38B3-4BDD-4B75-BF31-DDCE05CAE861}" type="sibTrans" cxnId="{BD2F9AE8-2D3C-4521-90E7-0EB9EB9A3767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ACA4B429-52A6-460E-879D-656D040D121D}">
      <dgm:prSet phldrT="[Текст]" custT="1"/>
      <dgm:spPr/>
      <dgm:t>
        <a:bodyPr/>
        <a:lstStyle/>
        <a:p>
          <a:r>
            <a:rPr lang="ru-RU" sz="1600" b="1" dirty="0" smtClean="0"/>
            <a:t>Новый уровень аналитики</a:t>
          </a:r>
          <a:endParaRPr lang="ru-RU" sz="1600" b="1" dirty="0"/>
        </a:p>
      </dgm:t>
    </dgm:pt>
    <dgm:pt modelId="{B7059868-FF86-4CDE-83AD-DEC23B043F49}" type="parTrans" cxnId="{A64E0156-DDBD-4B55-B5E8-284F426854BE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84B16F84-76B5-4D3E-AF88-5F1E2BC00E04}" type="sibTrans" cxnId="{A64E0156-DDBD-4B55-B5E8-284F426854BE}">
      <dgm:prSet/>
      <dgm:spPr/>
      <dgm:t>
        <a:bodyPr/>
        <a:lstStyle/>
        <a:p>
          <a:endParaRPr lang="ru-RU" sz="3600" b="1">
            <a:solidFill>
              <a:srgbClr val="002060"/>
            </a:solidFill>
          </a:endParaRPr>
        </a:p>
      </dgm:t>
    </dgm:pt>
    <dgm:pt modelId="{1D8C5E21-6216-4564-B8E8-9C269713F175}" type="pres">
      <dgm:prSet presAssocID="{E4F56092-44FB-4C76-8867-7C918BBB9494}" presName="Name0" presStyleCnt="0">
        <dgm:presLayoutVars>
          <dgm:dir/>
          <dgm:resizeHandles val="exact"/>
        </dgm:presLayoutVars>
      </dgm:prSet>
      <dgm:spPr/>
    </dgm:pt>
    <dgm:pt modelId="{38BD492F-9B4C-40DA-AAA6-427B7BE8E726}" type="pres">
      <dgm:prSet presAssocID="{E4F56092-44FB-4C76-8867-7C918BBB9494}" presName="arrow" presStyleLbl="bgShp" presStyleIdx="0" presStyleCnt="1"/>
      <dgm:spPr/>
    </dgm:pt>
    <dgm:pt modelId="{CF7A01AE-CD64-4C1E-BB7A-251228274541}" type="pres">
      <dgm:prSet presAssocID="{E4F56092-44FB-4C76-8867-7C918BBB9494}" presName="points" presStyleCnt="0"/>
      <dgm:spPr/>
    </dgm:pt>
    <dgm:pt modelId="{FB6DEA62-21F0-44DB-A69E-C50CFDFEA414}" type="pres">
      <dgm:prSet presAssocID="{5A488B09-B5C5-4E73-8361-4BD1DEF35092}" presName="compositeA" presStyleCnt="0"/>
      <dgm:spPr/>
    </dgm:pt>
    <dgm:pt modelId="{FD9A49E8-F9B8-4DA5-87B6-708FA4B7CB5F}" type="pres">
      <dgm:prSet presAssocID="{5A488B09-B5C5-4E73-8361-4BD1DEF35092}" presName="textA" presStyleLbl="revTx" presStyleIdx="0" presStyleCnt="4" custScaleX="124874" custLinFactY="36659" custLinFactNeighborX="-2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8C5C2-1CF7-4936-8BA8-F5F1EB2F02AE}" type="pres">
      <dgm:prSet presAssocID="{5A488B09-B5C5-4E73-8361-4BD1DEF35092}" presName="circleA" presStyleLbl="node1" presStyleIdx="0" presStyleCnt="4"/>
      <dgm:spPr/>
    </dgm:pt>
    <dgm:pt modelId="{C2539D21-BDDF-4CA0-A868-8750CE34984E}" type="pres">
      <dgm:prSet presAssocID="{5A488B09-B5C5-4E73-8361-4BD1DEF35092}" presName="spaceA" presStyleCnt="0"/>
      <dgm:spPr/>
    </dgm:pt>
    <dgm:pt modelId="{4BEBE612-1EA5-447F-9D93-22C8C0C5F618}" type="pres">
      <dgm:prSet presAssocID="{F99D723B-DBB8-4289-96C0-167F5835B2E9}" presName="space" presStyleCnt="0"/>
      <dgm:spPr/>
    </dgm:pt>
    <dgm:pt modelId="{58D9FB3A-FBD6-465E-AA8E-C2EDFACD1ABA}" type="pres">
      <dgm:prSet presAssocID="{9FF939E7-F2CD-49E2-AFA7-F4F70645BF18}" presName="compositeB" presStyleCnt="0"/>
      <dgm:spPr/>
    </dgm:pt>
    <dgm:pt modelId="{5D533B25-1C19-467B-A303-9EF8CCAF2C12}" type="pres">
      <dgm:prSet presAssocID="{9FF939E7-F2CD-49E2-AFA7-F4F70645BF18}" presName="textB" presStyleLbl="revTx" presStyleIdx="1" presStyleCnt="4" custScaleY="90516" custLinFactNeighborX="2668" custLinFactNeighborY="1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D178E-ADC1-4EA8-B363-722572564521}" type="pres">
      <dgm:prSet presAssocID="{9FF939E7-F2CD-49E2-AFA7-F4F70645BF18}" presName="circleB" presStyleLbl="node1" presStyleIdx="1" presStyleCnt="4"/>
      <dgm:spPr/>
    </dgm:pt>
    <dgm:pt modelId="{214843FA-513B-4B5E-8BF5-4A930EFB03E8}" type="pres">
      <dgm:prSet presAssocID="{9FF939E7-F2CD-49E2-AFA7-F4F70645BF18}" presName="spaceB" presStyleCnt="0"/>
      <dgm:spPr/>
    </dgm:pt>
    <dgm:pt modelId="{95DFA610-21F0-44E8-AD79-8CBC984D63B8}" type="pres">
      <dgm:prSet presAssocID="{81F68208-20B6-46FD-83EC-C1D77B923E21}" presName="space" presStyleCnt="0"/>
      <dgm:spPr/>
    </dgm:pt>
    <dgm:pt modelId="{CC39D928-D369-48E5-A62C-D6394A55BBF5}" type="pres">
      <dgm:prSet presAssocID="{5B0C495F-CCE9-49C6-A160-57CCE673E627}" presName="compositeA" presStyleCnt="0"/>
      <dgm:spPr/>
    </dgm:pt>
    <dgm:pt modelId="{7396877F-EB71-4AC5-9987-6052CFB3DC4F}" type="pres">
      <dgm:prSet presAssocID="{5B0C495F-CCE9-49C6-A160-57CCE673E627}" presName="textA" presStyleLbl="revTx" presStyleIdx="2" presStyleCnt="4" custScaleY="109335" custLinFactY="27334" custLinFactNeighborX="-13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EB3AE-71B6-4EA3-8BA4-AAE0D13170A7}" type="pres">
      <dgm:prSet presAssocID="{5B0C495F-CCE9-49C6-A160-57CCE673E627}" presName="circleA" presStyleLbl="node1" presStyleIdx="2" presStyleCnt="4"/>
      <dgm:spPr/>
    </dgm:pt>
    <dgm:pt modelId="{36ED1A3B-CE63-42BF-AB9A-5811F3958386}" type="pres">
      <dgm:prSet presAssocID="{5B0C495F-CCE9-49C6-A160-57CCE673E627}" presName="spaceA" presStyleCnt="0"/>
      <dgm:spPr/>
    </dgm:pt>
    <dgm:pt modelId="{AFDE2866-5711-4C7F-A6AA-1415492D355A}" type="pres">
      <dgm:prSet presAssocID="{980C38B3-4BDD-4B75-BF31-DDCE05CAE861}" presName="space" presStyleCnt="0"/>
      <dgm:spPr/>
    </dgm:pt>
    <dgm:pt modelId="{D9A1FB84-D709-4080-88DA-DDA9977A5CF8}" type="pres">
      <dgm:prSet presAssocID="{ACA4B429-52A6-460E-879D-656D040D121D}" presName="compositeB" presStyleCnt="0"/>
      <dgm:spPr/>
    </dgm:pt>
    <dgm:pt modelId="{7F36852E-3A91-4173-9DC8-6EFA730387D4}" type="pres">
      <dgm:prSet presAssocID="{ACA4B429-52A6-460E-879D-656D040D121D}" presName="textB" presStyleLbl="revTx" presStyleIdx="3" presStyleCnt="4" custScaleY="96369" custLinFactNeighborX="-1129" custLinFactNeighborY="-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5DE60-3F9C-4C64-9EF7-FEEA5B1C1160}" type="pres">
      <dgm:prSet presAssocID="{ACA4B429-52A6-460E-879D-656D040D121D}" presName="circleB" presStyleLbl="node1" presStyleIdx="3" presStyleCnt="4"/>
      <dgm:spPr/>
    </dgm:pt>
    <dgm:pt modelId="{232D8318-2E49-4852-AE74-371E770FF531}" type="pres">
      <dgm:prSet presAssocID="{ACA4B429-52A6-460E-879D-656D040D121D}" presName="spaceB" presStyleCnt="0"/>
      <dgm:spPr/>
    </dgm:pt>
  </dgm:ptLst>
  <dgm:cxnLst>
    <dgm:cxn modelId="{E1BA459B-B3D3-4C39-9C5E-57C3BB116393}" srcId="{E4F56092-44FB-4C76-8867-7C918BBB9494}" destId="{9FF939E7-F2CD-49E2-AFA7-F4F70645BF18}" srcOrd="1" destOrd="0" parTransId="{17C231ED-903D-4B5E-B8AB-3F3B4A33E852}" sibTransId="{81F68208-20B6-46FD-83EC-C1D77B923E21}"/>
    <dgm:cxn modelId="{B6F4EB97-CD78-4840-ABD4-DA153FFD7584}" srcId="{E4F56092-44FB-4C76-8867-7C918BBB9494}" destId="{5A488B09-B5C5-4E73-8361-4BD1DEF35092}" srcOrd="0" destOrd="0" parTransId="{F467B1EE-9B85-4B0E-B932-F41E9D3228B1}" sibTransId="{F99D723B-DBB8-4289-96C0-167F5835B2E9}"/>
    <dgm:cxn modelId="{C5C02C60-3B69-4094-8B1C-F11565A506B2}" type="presOf" srcId="{ACA4B429-52A6-460E-879D-656D040D121D}" destId="{7F36852E-3A91-4173-9DC8-6EFA730387D4}" srcOrd="0" destOrd="0" presId="urn:microsoft.com/office/officeart/2005/8/layout/hProcess11"/>
    <dgm:cxn modelId="{A64E0156-DDBD-4B55-B5E8-284F426854BE}" srcId="{E4F56092-44FB-4C76-8867-7C918BBB9494}" destId="{ACA4B429-52A6-460E-879D-656D040D121D}" srcOrd="3" destOrd="0" parTransId="{B7059868-FF86-4CDE-83AD-DEC23B043F49}" sibTransId="{84B16F84-76B5-4D3E-AF88-5F1E2BC00E04}"/>
    <dgm:cxn modelId="{A44A6F75-6A94-4725-BEA3-5176BB4BADD2}" type="presOf" srcId="{E4F56092-44FB-4C76-8867-7C918BBB9494}" destId="{1D8C5E21-6216-4564-B8E8-9C269713F175}" srcOrd="0" destOrd="0" presId="urn:microsoft.com/office/officeart/2005/8/layout/hProcess11"/>
    <dgm:cxn modelId="{0924C224-6313-4405-959C-23D5B67BD287}" type="presOf" srcId="{9FF939E7-F2CD-49E2-AFA7-F4F70645BF18}" destId="{5D533B25-1C19-467B-A303-9EF8CCAF2C12}" srcOrd="0" destOrd="0" presId="urn:microsoft.com/office/officeart/2005/8/layout/hProcess11"/>
    <dgm:cxn modelId="{E06CC8F2-ECE4-4973-8EE1-F9711DE99491}" type="presOf" srcId="{5B0C495F-CCE9-49C6-A160-57CCE673E627}" destId="{7396877F-EB71-4AC5-9987-6052CFB3DC4F}" srcOrd="0" destOrd="0" presId="urn:microsoft.com/office/officeart/2005/8/layout/hProcess11"/>
    <dgm:cxn modelId="{BD2F9AE8-2D3C-4521-90E7-0EB9EB9A3767}" srcId="{E4F56092-44FB-4C76-8867-7C918BBB9494}" destId="{5B0C495F-CCE9-49C6-A160-57CCE673E627}" srcOrd="2" destOrd="0" parTransId="{F5E27047-8A5E-4FA2-8B68-409CE0920802}" sibTransId="{980C38B3-4BDD-4B75-BF31-DDCE05CAE861}"/>
    <dgm:cxn modelId="{08417B5B-D673-47DA-B920-86F46FA108F6}" type="presOf" srcId="{5A488B09-B5C5-4E73-8361-4BD1DEF35092}" destId="{FD9A49E8-F9B8-4DA5-87B6-708FA4B7CB5F}" srcOrd="0" destOrd="0" presId="urn:microsoft.com/office/officeart/2005/8/layout/hProcess11"/>
    <dgm:cxn modelId="{99F5077D-11BA-4F8A-818E-E192FC44E195}" type="presParOf" srcId="{1D8C5E21-6216-4564-B8E8-9C269713F175}" destId="{38BD492F-9B4C-40DA-AAA6-427B7BE8E726}" srcOrd="0" destOrd="0" presId="urn:microsoft.com/office/officeart/2005/8/layout/hProcess11"/>
    <dgm:cxn modelId="{7E245F36-75EE-4E2C-8314-369FC2ABA7F1}" type="presParOf" srcId="{1D8C5E21-6216-4564-B8E8-9C269713F175}" destId="{CF7A01AE-CD64-4C1E-BB7A-251228274541}" srcOrd="1" destOrd="0" presId="urn:microsoft.com/office/officeart/2005/8/layout/hProcess11"/>
    <dgm:cxn modelId="{1ACBFFB6-FD75-4458-9BE9-2ADFEC7DFB34}" type="presParOf" srcId="{CF7A01AE-CD64-4C1E-BB7A-251228274541}" destId="{FB6DEA62-21F0-44DB-A69E-C50CFDFEA414}" srcOrd="0" destOrd="0" presId="urn:microsoft.com/office/officeart/2005/8/layout/hProcess11"/>
    <dgm:cxn modelId="{240EBDD8-D415-451D-A361-CD36AFA8A7A8}" type="presParOf" srcId="{FB6DEA62-21F0-44DB-A69E-C50CFDFEA414}" destId="{FD9A49E8-F9B8-4DA5-87B6-708FA4B7CB5F}" srcOrd="0" destOrd="0" presId="urn:microsoft.com/office/officeart/2005/8/layout/hProcess11"/>
    <dgm:cxn modelId="{FB53C91E-9947-40B1-9F51-1286536A79EB}" type="presParOf" srcId="{FB6DEA62-21F0-44DB-A69E-C50CFDFEA414}" destId="{3AF8C5C2-1CF7-4936-8BA8-F5F1EB2F02AE}" srcOrd="1" destOrd="0" presId="urn:microsoft.com/office/officeart/2005/8/layout/hProcess11"/>
    <dgm:cxn modelId="{08EF7C86-1765-4D58-A284-904D54F2CF32}" type="presParOf" srcId="{FB6DEA62-21F0-44DB-A69E-C50CFDFEA414}" destId="{C2539D21-BDDF-4CA0-A868-8750CE34984E}" srcOrd="2" destOrd="0" presId="urn:microsoft.com/office/officeart/2005/8/layout/hProcess11"/>
    <dgm:cxn modelId="{5978A4EA-A453-4523-B347-D512512443DE}" type="presParOf" srcId="{CF7A01AE-CD64-4C1E-BB7A-251228274541}" destId="{4BEBE612-1EA5-447F-9D93-22C8C0C5F618}" srcOrd="1" destOrd="0" presId="urn:microsoft.com/office/officeart/2005/8/layout/hProcess11"/>
    <dgm:cxn modelId="{E3053D8C-D269-4FB1-969E-49F5234862E8}" type="presParOf" srcId="{CF7A01AE-CD64-4C1E-BB7A-251228274541}" destId="{58D9FB3A-FBD6-465E-AA8E-C2EDFACD1ABA}" srcOrd="2" destOrd="0" presId="urn:microsoft.com/office/officeart/2005/8/layout/hProcess11"/>
    <dgm:cxn modelId="{DA71C2BF-816E-4BC3-8901-33705845BE53}" type="presParOf" srcId="{58D9FB3A-FBD6-465E-AA8E-C2EDFACD1ABA}" destId="{5D533B25-1C19-467B-A303-9EF8CCAF2C12}" srcOrd="0" destOrd="0" presId="urn:microsoft.com/office/officeart/2005/8/layout/hProcess11"/>
    <dgm:cxn modelId="{58E48044-D719-4C41-AE60-23E188665E84}" type="presParOf" srcId="{58D9FB3A-FBD6-465E-AA8E-C2EDFACD1ABA}" destId="{793D178E-ADC1-4EA8-B363-722572564521}" srcOrd="1" destOrd="0" presId="urn:microsoft.com/office/officeart/2005/8/layout/hProcess11"/>
    <dgm:cxn modelId="{3B9A57A1-593D-4F54-8D31-320D2B994704}" type="presParOf" srcId="{58D9FB3A-FBD6-465E-AA8E-C2EDFACD1ABA}" destId="{214843FA-513B-4B5E-8BF5-4A930EFB03E8}" srcOrd="2" destOrd="0" presId="urn:microsoft.com/office/officeart/2005/8/layout/hProcess11"/>
    <dgm:cxn modelId="{BE3AF362-D636-4749-A8FF-74C2B3C4E080}" type="presParOf" srcId="{CF7A01AE-CD64-4C1E-BB7A-251228274541}" destId="{95DFA610-21F0-44E8-AD79-8CBC984D63B8}" srcOrd="3" destOrd="0" presId="urn:microsoft.com/office/officeart/2005/8/layout/hProcess11"/>
    <dgm:cxn modelId="{7EF62A4D-BDE1-4680-A17B-98EA1A8347E6}" type="presParOf" srcId="{CF7A01AE-CD64-4C1E-BB7A-251228274541}" destId="{CC39D928-D369-48E5-A62C-D6394A55BBF5}" srcOrd="4" destOrd="0" presId="urn:microsoft.com/office/officeart/2005/8/layout/hProcess11"/>
    <dgm:cxn modelId="{3E5A3EE6-6476-4870-81BA-0B292D3428FC}" type="presParOf" srcId="{CC39D928-D369-48E5-A62C-D6394A55BBF5}" destId="{7396877F-EB71-4AC5-9987-6052CFB3DC4F}" srcOrd="0" destOrd="0" presId="urn:microsoft.com/office/officeart/2005/8/layout/hProcess11"/>
    <dgm:cxn modelId="{51E82CD1-7726-4FA7-B17F-63D2FE43391C}" type="presParOf" srcId="{CC39D928-D369-48E5-A62C-D6394A55BBF5}" destId="{B06EB3AE-71B6-4EA3-8BA4-AAE0D13170A7}" srcOrd="1" destOrd="0" presId="urn:microsoft.com/office/officeart/2005/8/layout/hProcess11"/>
    <dgm:cxn modelId="{4ECF3F8F-8227-41A0-BFBB-143999B62D33}" type="presParOf" srcId="{CC39D928-D369-48E5-A62C-D6394A55BBF5}" destId="{36ED1A3B-CE63-42BF-AB9A-5811F3958386}" srcOrd="2" destOrd="0" presId="urn:microsoft.com/office/officeart/2005/8/layout/hProcess11"/>
    <dgm:cxn modelId="{4E1C1CC3-45A3-4446-A7E7-14394A9BC8CC}" type="presParOf" srcId="{CF7A01AE-CD64-4C1E-BB7A-251228274541}" destId="{AFDE2866-5711-4C7F-A6AA-1415492D355A}" srcOrd="5" destOrd="0" presId="urn:microsoft.com/office/officeart/2005/8/layout/hProcess11"/>
    <dgm:cxn modelId="{2D2D6481-BABB-4675-B093-6E47F8C09ED9}" type="presParOf" srcId="{CF7A01AE-CD64-4C1E-BB7A-251228274541}" destId="{D9A1FB84-D709-4080-88DA-DDA9977A5CF8}" srcOrd="6" destOrd="0" presId="urn:microsoft.com/office/officeart/2005/8/layout/hProcess11"/>
    <dgm:cxn modelId="{12880741-9602-4CD6-A35C-6DEA145D6672}" type="presParOf" srcId="{D9A1FB84-D709-4080-88DA-DDA9977A5CF8}" destId="{7F36852E-3A91-4173-9DC8-6EFA730387D4}" srcOrd="0" destOrd="0" presId="urn:microsoft.com/office/officeart/2005/8/layout/hProcess11"/>
    <dgm:cxn modelId="{500F3E23-4FCB-4B99-B5BB-75117641D4ED}" type="presParOf" srcId="{D9A1FB84-D709-4080-88DA-DDA9977A5CF8}" destId="{BED5DE60-3F9C-4C64-9EF7-FEEA5B1C1160}" srcOrd="1" destOrd="0" presId="urn:microsoft.com/office/officeart/2005/8/layout/hProcess11"/>
    <dgm:cxn modelId="{148DAFA4-84AD-4C3A-BCB5-45186A565BAF}" type="presParOf" srcId="{D9A1FB84-D709-4080-88DA-DDA9977A5CF8}" destId="{232D8318-2E49-4852-AE74-371E770FF53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/>
      <dgm:spPr/>
      <dgm:t>
        <a:bodyPr/>
        <a:lstStyle/>
        <a:p>
          <a:r>
            <a:rPr lang="ru-RU" sz="1800" b="1" dirty="0" err="1" smtClean="0"/>
            <a:t>Транспарентность</a:t>
          </a:r>
          <a:r>
            <a:rPr lang="ru-RU" sz="1800" b="1" dirty="0" smtClean="0"/>
            <a:t> расчетов</a:t>
          </a:r>
          <a:endParaRPr lang="ru-RU" sz="1800" b="1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 sz="1800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 sz="1800"/>
        </a:p>
      </dgm:t>
    </dgm:pt>
    <dgm:pt modelId="{9C3BD915-5B21-4E69-8453-7D447F70A3D8}">
      <dgm:prSet phldrT="[Текст]" custT="1"/>
      <dgm:spPr/>
      <dgm:t>
        <a:bodyPr/>
        <a:lstStyle/>
        <a:p>
          <a:r>
            <a:rPr lang="ru-RU" sz="1400" dirty="0" smtClean="0"/>
            <a:t>Легализация рынка торговли и услуг</a:t>
          </a:r>
          <a:endParaRPr lang="ru-RU" sz="14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 sz="1800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 sz="1800"/>
        </a:p>
      </dgm:t>
    </dgm:pt>
    <dgm:pt modelId="{92DA133E-8479-4895-8451-79206211BD07}">
      <dgm:prSet phldrT="[Текст]" custT="1"/>
      <dgm:spPr/>
      <dgm:t>
        <a:bodyPr/>
        <a:lstStyle/>
        <a:p>
          <a:r>
            <a:rPr lang="ru-RU" sz="1400" dirty="0" smtClean="0"/>
            <a:t>Увеличение поступлений в бюджет</a:t>
          </a:r>
          <a:endParaRPr lang="ru-RU" sz="14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 sz="1800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 sz="1800"/>
        </a:p>
      </dgm:t>
    </dgm:pt>
    <dgm:pt modelId="{CF202BA1-974B-42E1-AAC5-2B70D76969BC}">
      <dgm:prSet phldrT="[Текст]" custT="1"/>
      <dgm:spPr/>
      <dgm:t>
        <a:bodyPr/>
        <a:lstStyle/>
        <a:p>
          <a:r>
            <a:rPr lang="ru-RU" sz="1800" b="1" dirty="0" smtClean="0"/>
            <a:t>Комфортные условия ведения бизнеса</a:t>
          </a:r>
          <a:endParaRPr lang="ru-RU" sz="1800" b="1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 sz="1800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 sz="1800"/>
        </a:p>
      </dgm:t>
    </dgm:pt>
    <dgm:pt modelId="{AEACEC31-A62A-421B-B46A-04AE6CF5C071}">
      <dgm:prSet phldrT="[Текст]" custT="1"/>
      <dgm:spPr/>
      <dgm:t>
        <a:bodyPr/>
        <a:lstStyle/>
        <a:p>
          <a:r>
            <a:rPr lang="ru-RU" sz="1400" dirty="0" smtClean="0"/>
            <a:t>Регистрация ККТ и взаимодействие с налоговыми органами через сайт </a:t>
          </a:r>
          <a:br>
            <a:rPr lang="ru-RU" sz="1400" dirty="0" smtClean="0"/>
          </a:br>
          <a:r>
            <a:rPr lang="ru-RU" sz="1400" dirty="0" smtClean="0"/>
            <a:t>ФНС России</a:t>
          </a:r>
          <a:endParaRPr lang="ru-RU" sz="14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 sz="1800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 sz="1800"/>
        </a:p>
      </dgm:t>
    </dgm:pt>
    <dgm:pt modelId="{63EFF125-FBCA-4925-B2BD-571E120485B3}">
      <dgm:prSet phldrT="[Текст]" custT="1"/>
      <dgm:spPr/>
      <dgm:t>
        <a:bodyPr/>
        <a:lstStyle/>
        <a:p>
          <a:r>
            <a:rPr lang="ru-RU" sz="1400" dirty="0" smtClean="0"/>
            <a:t>Практический отказ от проверок за счет автоматизированного риск-анализа</a:t>
          </a:r>
          <a:endParaRPr lang="ru-RU" sz="14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 sz="1800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 sz="1800"/>
        </a:p>
      </dgm:t>
    </dgm:pt>
    <dgm:pt modelId="{14D5F067-77CB-4F35-A900-97FF9FD62B70}">
      <dgm:prSet phldrT="[Текст]" custT="1"/>
      <dgm:spPr/>
      <dgm:t>
        <a:bodyPr/>
        <a:lstStyle/>
        <a:p>
          <a:r>
            <a:rPr lang="ru-RU" sz="1800" b="1" dirty="0" smtClean="0"/>
            <a:t>Защиту прав потребителя</a:t>
          </a:r>
          <a:endParaRPr lang="ru-RU" sz="1800" b="1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 sz="1800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 sz="1800"/>
        </a:p>
      </dgm:t>
    </dgm:pt>
    <dgm:pt modelId="{E6C02C3A-3AB2-4FB9-A369-D287A9C703B3}">
      <dgm:prSet phldrT="[Текст]" custT="1"/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 sz="1800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 sz="1800"/>
        </a:p>
      </dgm:t>
    </dgm:pt>
    <dgm:pt modelId="{5500E718-1006-49EE-9AD1-C672C4DEEA12}">
      <dgm:prSet phldrT="[Текст]" custT="1"/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</a:t>
          </a:r>
          <a:br>
            <a:rPr lang="ru-RU" sz="1400" dirty="0" smtClean="0"/>
          </a:br>
          <a:r>
            <a:rPr lang="ru-RU" sz="1400" dirty="0" smtClean="0"/>
            <a:t>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 sz="1800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 sz="1800"/>
        </a:p>
      </dgm:t>
    </dgm:pt>
    <dgm:pt modelId="{32A14B02-6652-4D8D-A440-6EFF890AC703}">
      <dgm:prSet phldrT="[Текст]" custT="1"/>
      <dgm:spPr/>
      <dgm:t>
        <a:bodyPr/>
        <a:lstStyle/>
        <a:p>
          <a:r>
            <a:rPr lang="ru-RU" sz="1400" dirty="0" smtClean="0"/>
            <a:t>Здоровая конкуренция за счет пресечения минимизации налогов</a:t>
          </a:r>
          <a:endParaRPr lang="ru-RU" sz="14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 sz="1800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 sz="1800"/>
        </a:p>
      </dgm:t>
    </dgm:pt>
    <dgm:pt modelId="{2E3B8639-44EB-41ED-B133-D30E20CDD9B1}">
      <dgm:prSet phldrT="[Текст]" custT="1"/>
      <dgm:spPr/>
      <dgm:t>
        <a:bodyPr/>
        <a:lstStyle/>
        <a:p>
          <a:r>
            <a:rPr lang="ru-RU" sz="1400" dirty="0" smtClean="0"/>
            <a:t>Создание системы гарантированного выявления фактов занижения выручки, </a:t>
          </a:r>
          <a:br>
            <a:rPr lang="ru-RU" sz="1400" dirty="0" smtClean="0"/>
          </a:br>
          <a:r>
            <a:rPr lang="ru-RU" sz="1400" dirty="0" smtClean="0"/>
            <a:t>в том числе путем создания механизма гражданского контроля</a:t>
          </a:r>
          <a:endParaRPr lang="ru-RU" sz="14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 sz="1800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 sz="1800"/>
        </a:p>
      </dgm:t>
    </dgm:pt>
    <dgm:pt modelId="{BE74CC55-03E5-4E8D-8062-DE8B9FBFDA1D}">
      <dgm:prSet phldrT="[Текст]" custT="1"/>
      <dgm:spPr/>
      <dgm:t>
        <a:bodyPr/>
        <a:lstStyle/>
        <a:p>
          <a:r>
            <a:rPr lang="ru-RU" sz="1400" dirty="0" smtClean="0"/>
            <a:t>Качественно иной анализ процессов, возникающих в ходе экономического оборота</a:t>
          </a:r>
          <a:endParaRPr lang="ru-RU" sz="14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 sz="1800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 sz="1800"/>
        </a:p>
      </dgm:t>
    </dgm:pt>
    <dgm:pt modelId="{410609F6-126E-4394-B1C2-B0E120108099}">
      <dgm:prSet phldrT="[Текст]" custT="1"/>
      <dgm:spPr/>
      <dgm:t>
        <a:bodyPr/>
        <a:lstStyle/>
        <a:p>
          <a:r>
            <a:rPr lang="ru-RU" sz="1400" dirty="0" smtClean="0"/>
            <a:t>Новые возможности контроля и планирования собственного бизнеса</a:t>
          </a:r>
          <a:endParaRPr lang="ru-RU" sz="14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 sz="1800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 sz="1800"/>
        </a:p>
      </dgm:t>
    </dgm:pt>
    <dgm:pt modelId="{4788B869-1B9B-4F5F-9FDA-0BA194C9C8AC}">
      <dgm:prSet phldrT="[Текст]" custT="1"/>
      <dgm:spPr/>
      <dgm:t>
        <a:bodyPr/>
        <a:lstStyle/>
        <a:p>
          <a:endParaRPr lang="ru-RU" sz="1400" dirty="0"/>
        </a:p>
      </dgm:t>
    </dgm:pt>
    <dgm:pt modelId="{DE64DB37-37D7-4972-948E-BBBEC66621A7}" type="parTrans" cxnId="{BB42BE70-558E-44E4-87B5-E0AE61E8E171}">
      <dgm:prSet/>
      <dgm:spPr/>
      <dgm:t>
        <a:bodyPr/>
        <a:lstStyle/>
        <a:p>
          <a:endParaRPr lang="ru-RU"/>
        </a:p>
      </dgm:t>
    </dgm:pt>
    <dgm:pt modelId="{ED5D6F5C-4C72-4CB8-A455-B6B8BAE9180A}" type="sibTrans" cxnId="{BB42BE70-558E-44E4-87B5-E0AE61E8E171}">
      <dgm:prSet/>
      <dgm:spPr/>
      <dgm:t>
        <a:bodyPr/>
        <a:lstStyle/>
        <a:p>
          <a:endParaRPr lang="ru-RU"/>
        </a:p>
      </dgm:t>
    </dgm:pt>
    <dgm:pt modelId="{1CF4CA84-B743-401B-A52B-3A247E662F67}" type="pres">
      <dgm:prSet presAssocID="{7C5BC610-852F-43B7-8E8C-724130FA5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76609-BFB1-45FE-A6E7-E3BF5B549B9C}" type="pres">
      <dgm:prSet presAssocID="{0B682223-D286-43F3-B81A-F27E0ECF2290}" presName="parentLin" presStyleCnt="0"/>
      <dgm:spPr/>
      <dgm:t>
        <a:bodyPr/>
        <a:lstStyle/>
        <a:p>
          <a:endParaRPr lang="ru-RU"/>
        </a:p>
      </dgm:t>
    </dgm:pt>
    <dgm:pt modelId="{328512C5-B738-49CF-91F4-EAC3B8A05972}" type="pres">
      <dgm:prSet presAssocID="{0B682223-D286-43F3-B81A-F27E0ECF22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987F58-6123-45D3-B41A-6E6488AA125F}" type="pres">
      <dgm:prSet presAssocID="{0B682223-D286-43F3-B81A-F27E0ECF2290}" presName="parentText" presStyleLbl="node1" presStyleIdx="0" presStyleCnt="3" custScaleY="221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5A4C9-B501-4943-ACA2-035416F7D3E9}" type="pres">
      <dgm:prSet presAssocID="{0B682223-D286-43F3-B81A-F27E0ECF2290}" presName="negativeSpace" presStyleCnt="0"/>
      <dgm:spPr/>
      <dgm:t>
        <a:bodyPr/>
        <a:lstStyle/>
        <a:p>
          <a:endParaRPr lang="ru-RU"/>
        </a:p>
      </dgm:t>
    </dgm:pt>
    <dgm:pt modelId="{DFEC0963-F62F-471F-A743-7E6164865C2A}" type="pres">
      <dgm:prSet presAssocID="{0B682223-D286-43F3-B81A-F27E0ECF2290}" presName="childText" presStyleLbl="conFgAcc1" presStyleIdx="0" presStyleCnt="3" custScaleY="105984" custLinFactY="-1826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C3DAD-B4E7-4529-A226-6DED358F79CE}" type="pres">
      <dgm:prSet presAssocID="{07368D24-30AB-4ADC-A591-6366632C157B}" presName="spaceBetweenRectangles" presStyleCnt="0"/>
      <dgm:spPr/>
      <dgm:t>
        <a:bodyPr/>
        <a:lstStyle/>
        <a:p>
          <a:endParaRPr lang="ru-RU"/>
        </a:p>
      </dgm:t>
    </dgm:pt>
    <dgm:pt modelId="{A3E27E5D-E57B-44B9-8954-9DDB59484649}" type="pres">
      <dgm:prSet presAssocID="{CF202BA1-974B-42E1-AAC5-2B70D76969BC}" presName="parentLin" presStyleCnt="0"/>
      <dgm:spPr/>
      <dgm:t>
        <a:bodyPr/>
        <a:lstStyle/>
        <a:p>
          <a:endParaRPr lang="ru-RU"/>
        </a:p>
      </dgm:t>
    </dgm:pt>
    <dgm:pt modelId="{B1827969-BC02-4473-B0AD-450122D1E18A}" type="pres">
      <dgm:prSet presAssocID="{CF202BA1-974B-42E1-AAC5-2B70D76969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4F684D-60A3-4E83-AA00-9AB7DFDDA18C}" type="pres">
      <dgm:prSet presAssocID="{CF202BA1-974B-42E1-AAC5-2B70D76969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81C62-4D4B-4299-B40E-D5B007AD4656}" type="pres">
      <dgm:prSet presAssocID="{CF202BA1-974B-42E1-AAC5-2B70D76969BC}" presName="negativeSpace" presStyleCnt="0"/>
      <dgm:spPr/>
      <dgm:t>
        <a:bodyPr/>
        <a:lstStyle/>
        <a:p>
          <a:endParaRPr lang="ru-RU"/>
        </a:p>
      </dgm:t>
    </dgm:pt>
    <dgm:pt modelId="{18F8EF12-2603-4A0D-99FD-1024398FE248}" type="pres">
      <dgm:prSet presAssocID="{CF202BA1-974B-42E1-AAC5-2B70D76969B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FA71-5D83-4F81-BBC7-59DEF07E575A}" type="pres">
      <dgm:prSet presAssocID="{1C7F633F-4D21-464B-9D4C-57DA99B2BBA5}" presName="spaceBetweenRectangles" presStyleCnt="0"/>
      <dgm:spPr/>
      <dgm:t>
        <a:bodyPr/>
        <a:lstStyle/>
        <a:p>
          <a:endParaRPr lang="ru-RU"/>
        </a:p>
      </dgm:t>
    </dgm:pt>
    <dgm:pt modelId="{F8102BE5-9FC8-49AC-B6BD-0F708E8517B2}" type="pres">
      <dgm:prSet presAssocID="{14D5F067-77CB-4F35-A900-97FF9FD62B70}" presName="parentLin" presStyleCnt="0"/>
      <dgm:spPr/>
      <dgm:t>
        <a:bodyPr/>
        <a:lstStyle/>
        <a:p>
          <a:endParaRPr lang="ru-RU"/>
        </a:p>
      </dgm:t>
    </dgm:pt>
    <dgm:pt modelId="{6203ACAE-9E9B-4B7C-8028-4EFC74DD368A}" type="pres">
      <dgm:prSet presAssocID="{14D5F067-77CB-4F35-A900-97FF9FD62B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3451465-B463-467F-9B9B-6FBE813DF229}" type="pres">
      <dgm:prSet presAssocID="{14D5F067-77CB-4F35-A900-97FF9FD62B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CA336-8FCE-4900-9100-5C39B76D956B}" type="pres">
      <dgm:prSet presAssocID="{14D5F067-77CB-4F35-A900-97FF9FD62B70}" presName="negativeSpace" presStyleCnt="0"/>
      <dgm:spPr/>
      <dgm:t>
        <a:bodyPr/>
        <a:lstStyle/>
        <a:p>
          <a:endParaRPr lang="ru-RU"/>
        </a:p>
      </dgm:t>
    </dgm:pt>
    <dgm:pt modelId="{88ADFEC2-17DD-44DB-97D1-E3262D9E1437}" type="pres">
      <dgm:prSet presAssocID="{14D5F067-77CB-4F35-A900-97FF9FD62B7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A899C-5D02-4D3F-9C56-4B0070ADF5FC}" type="presOf" srcId="{BE74CC55-03E5-4E8D-8062-DE8B9FBFDA1D}" destId="{DFEC0963-F62F-471F-A743-7E6164865C2A}" srcOrd="0" destOrd="3" presId="urn:microsoft.com/office/officeart/2005/8/layout/list1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0B653C9B-3891-4159-A53C-82C95DD7B24B}" type="presOf" srcId="{14D5F067-77CB-4F35-A900-97FF9FD62B70}" destId="{B3451465-B463-467F-9B9B-6FBE813DF229}" srcOrd="1" destOrd="0" presId="urn:microsoft.com/office/officeart/2005/8/layout/list1"/>
    <dgm:cxn modelId="{5064BA2E-4F02-410F-BA7B-53002D3B2410}" type="presOf" srcId="{5500E718-1006-49EE-9AD1-C672C4DEEA12}" destId="{88ADFEC2-17DD-44DB-97D1-E3262D9E1437}" srcOrd="0" destOrd="1" presId="urn:microsoft.com/office/officeart/2005/8/layout/list1"/>
    <dgm:cxn modelId="{6485D32A-2077-4CEB-9A91-6858780D747E}" type="presOf" srcId="{2E3B8639-44EB-41ED-B133-D30E20CDD9B1}" destId="{DFEC0963-F62F-471F-A743-7E6164865C2A}" srcOrd="0" destOrd="2" presId="urn:microsoft.com/office/officeart/2005/8/layout/list1"/>
    <dgm:cxn modelId="{C24CE815-623C-45B8-A6AC-E86D0AFC7CA6}" type="presOf" srcId="{32A14B02-6652-4D8D-A440-6EFF890AC703}" destId="{18F8EF12-2603-4A0D-99FD-1024398FE248}" srcOrd="0" destOrd="3" presId="urn:microsoft.com/office/officeart/2005/8/layout/list1"/>
    <dgm:cxn modelId="{5A03EE3A-D6AF-4B01-909A-245EAC9F0D86}" type="presOf" srcId="{14D5F067-77CB-4F35-A900-97FF9FD62B70}" destId="{6203ACAE-9E9B-4B7C-8028-4EFC74DD368A}" srcOrd="0" destOrd="0" presId="urn:microsoft.com/office/officeart/2005/8/layout/list1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22398DF1-4D5A-4589-85CD-4C56FEDC3DEB}" type="presOf" srcId="{0B682223-D286-43F3-B81A-F27E0ECF2290}" destId="{CE987F58-6123-45D3-B41A-6E6488AA125F}" srcOrd="1" destOrd="0" presId="urn:microsoft.com/office/officeart/2005/8/layout/list1"/>
    <dgm:cxn modelId="{A3E5BA48-DE1A-4E5D-A0E8-8A72D70091FC}" type="presOf" srcId="{9C3BD915-5B21-4E69-8453-7D447F70A3D8}" destId="{DFEC0963-F62F-471F-A743-7E6164865C2A}" srcOrd="0" destOrd="0" presId="urn:microsoft.com/office/officeart/2005/8/layout/list1"/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D96DE495-F865-4FC4-8DE8-4D22F75E204B}" type="presOf" srcId="{E6C02C3A-3AB2-4FB9-A369-D287A9C703B3}" destId="{88ADFEC2-17DD-44DB-97D1-E3262D9E1437}" srcOrd="0" destOrd="0" presId="urn:microsoft.com/office/officeart/2005/8/layout/list1"/>
    <dgm:cxn modelId="{879A3D29-D077-4F06-82D8-29136E0851DA}" type="presOf" srcId="{63EFF125-FBCA-4925-B2BD-571E120485B3}" destId="{18F8EF12-2603-4A0D-99FD-1024398FE248}" srcOrd="0" destOrd="1" presId="urn:microsoft.com/office/officeart/2005/8/layout/list1"/>
    <dgm:cxn modelId="{05360AB7-E42B-48C5-B54B-1CC2D87074D4}" type="presOf" srcId="{AEACEC31-A62A-421B-B46A-04AE6CF5C071}" destId="{18F8EF12-2603-4A0D-99FD-1024398FE248}" srcOrd="0" destOrd="0" presId="urn:microsoft.com/office/officeart/2005/8/layout/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0E51DF21-6E68-4A21-8617-6BCB303B7CBB}" type="presOf" srcId="{CF202BA1-974B-42E1-AAC5-2B70D76969BC}" destId="{B1827969-BC02-4473-B0AD-450122D1E18A}" srcOrd="0" destOrd="0" presId="urn:microsoft.com/office/officeart/2005/8/layout/list1"/>
    <dgm:cxn modelId="{70EAFD76-0C4F-4677-BE7D-AF5BA5B6E894}" type="presOf" srcId="{4788B869-1B9B-4F5F-9FDA-0BA194C9C8AC}" destId="{18F8EF12-2603-4A0D-99FD-1024398FE248}" srcOrd="0" destOrd="4" presId="urn:microsoft.com/office/officeart/2005/8/layout/list1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BB42BE70-558E-44E4-87B5-E0AE61E8E171}" srcId="{CF202BA1-974B-42E1-AAC5-2B70D76969BC}" destId="{4788B869-1B9B-4F5F-9FDA-0BA194C9C8AC}" srcOrd="4" destOrd="0" parTransId="{DE64DB37-37D7-4972-948E-BBBEC66621A7}" sibTransId="{ED5D6F5C-4C72-4CB8-A455-B6B8BAE9180A}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B2045A58-0221-4501-A593-FA91B334FAB2}" type="presOf" srcId="{CF202BA1-974B-42E1-AAC5-2B70D76969BC}" destId="{384F684D-60A3-4E83-AA00-9AB7DFDDA18C}" srcOrd="1" destOrd="0" presId="urn:microsoft.com/office/officeart/2005/8/layout/list1"/>
    <dgm:cxn modelId="{9DDC00F4-615E-46CC-9B87-121230EACEBF}" type="presOf" srcId="{0B682223-D286-43F3-B81A-F27E0ECF2290}" destId="{328512C5-B738-49CF-91F4-EAC3B8A05972}" srcOrd="0" destOrd="0" presId="urn:microsoft.com/office/officeart/2005/8/layout/list1"/>
    <dgm:cxn modelId="{6E10EAE1-97A7-445E-85BF-5080F88E7F18}" type="presOf" srcId="{7C5BC610-852F-43B7-8E8C-724130FA519B}" destId="{1CF4CA84-B743-401B-A52B-3A247E662F67}" srcOrd="0" destOrd="0" presId="urn:microsoft.com/office/officeart/2005/8/layout/list1"/>
    <dgm:cxn modelId="{38071E04-E3AC-4AC1-975A-E48269D02CFF}" type="presOf" srcId="{410609F6-126E-4394-B1C2-B0E120108099}" destId="{18F8EF12-2603-4A0D-99FD-1024398FE248}" srcOrd="0" destOrd="2" presId="urn:microsoft.com/office/officeart/2005/8/layout/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969AE937-0706-41DF-AFCD-5B48658F79F1}" type="presOf" srcId="{92DA133E-8479-4895-8451-79206211BD07}" destId="{DFEC0963-F62F-471F-A743-7E6164865C2A}" srcOrd="0" destOrd="1" presId="urn:microsoft.com/office/officeart/2005/8/layout/list1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58C9F6DC-C819-4F18-9999-7F9578ED6258}" type="presParOf" srcId="{1CF4CA84-B743-401B-A52B-3A247E662F67}" destId="{E4876609-BFB1-45FE-A6E7-E3BF5B549B9C}" srcOrd="0" destOrd="0" presId="urn:microsoft.com/office/officeart/2005/8/layout/list1"/>
    <dgm:cxn modelId="{26050800-753E-46AB-A593-2ED272C88B74}" type="presParOf" srcId="{E4876609-BFB1-45FE-A6E7-E3BF5B549B9C}" destId="{328512C5-B738-49CF-91F4-EAC3B8A05972}" srcOrd="0" destOrd="0" presId="urn:microsoft.com/office/officeart/2005/8/layout/list1"/>
    <dgm:cxn modelId="{8C8FECF0-B14A-4509-8FF1-5CF617B2F0CA}" type="presParOf" srcId="{E4876609-BFB1-45FE-A6E7-E3BF5B549B9C}" destId="{CE987F58-6123-45D3-B41A-6E6488AA125F}" srcOrd="1" destOrd="0" presId="urn:microsoft.com/office/officeart/2005/8/layout/list1"/>
    <dgm:cxn modelId="{36CAC3D8-E64D-4F8A-8571-8A03D1521067}" type="presParOf" srcId="{1CF4CA84-B743-401B-A52B-3A247E662F67}" destId="{A095A4C9-B501-4943-ACA2-035416F7D3E9}" srcOrd="1" destOrd="0" presId="urn:microsoft.com/office/officeart/2005/8/layout/list1"/>
    <dgm:cxn modelId="{7B812E84-654C-4B28-898C-C54440D49126}" type="presParOf" srcId="{1CF4CA84-B743-401B-A52B-3A247E662F67}" destId="{DFEC0963-F62F-471F-A743-7E6164865C2A}" srcOrd="2" destOrd="0" presId="urn:microsoft.com/office/officeart/2005/8/layout/list1"/>
    <dgm:cxn modelId="{2829FFD6-8AF8-492B-A676-2AB74B93C576}" type="presParOf" srcId="{1CF4CA84-B743-401B-A52B-3A247E662F67}" destId="{A39C3DAD-B4E7-4529-A226-6DED358F79CE}" srcOrd="3" destOrd="0" presId="urn:microsoft.com/office/officeart/2005/8/layout/list1"/>
    <dgm:cxn modelId="{D084E2F1-4B27-4854-A887-33DC50497E7A}" type="presParOf" srcId="{1CF4CA84-B743-401B-A52B-3A247E662F67}" destId="{A3E27E5D-E57B-44B9-8954-9DDB59484649}" srcOrd="4" destOrd="0" presId="urn:microsoft.com/office/officeart/2005/8/layout/list1"/>
    <dgm:cxn modelId="{AC84D28D-8A0F-4970-9507-948F46090774}" type="presParOf" srcId="{A3E27E5D-E57B-44B9-8954-9DDB59484649}" destId="{B1827969-BC02-4473-B0AD-450122D1E18A}" srcOrd="0" destOrd="0" presId="urn:microsoft.com/office/officeart/2005/8/layout/list1"/>
    <dgm:cxn modelId="{D8C3FE6F-F76E-47DA-906D-E20955EFD64B}" type="presParOf" srcId="{A3E27E5D-E57B-44B9-8954-9DDB59484649}" destId="{384F684D-60A3-4E83-AA00-9AB7DFDDA18C}" srcOrd="1" destOrd="0" presId="urn:microsoft.com/office/officeart/2005/8/layout/list1"/>
    <dgm:cxn modelId="{2D625333-7C38-45EB-836E-D12FD920A92D}" type="presParOf" srcId="{1CF4CA84-B743-401B-A52B-3A247E662F67}" destId="{F0D81C62-4D4B-4299-B40E-D5B007AD4656}" srcOrd="5" destOrd="0" presId="urn:microsoft.com/office/officeart/2005/8/layout/list1"/>
    <dgm:cxn modelId="{1490B795-F565-4C82-9596-EB6C65AA3696}" type="presParOf" srcId="{1CF4CA84-B743-401B-A52B-3A247E662F67}" destId="{18F8EF12-2603-4A0D-99FD-1024398FE248}" srcOrd="6" destOrd="0" presId="urn:microsoft.com/office/officeart/2005/8/layout/list1"/>
    <dgm:cxn modelId="{243D7D3F-A512-4D8B-A9A8-EB2DB18BF94F}" type="presParOf" srcId="{1CF4CA84-B743-401B-A52B-3A247E662F67}" destId="{D07FFA71-5D83-4F81-BBC7-59DEF07E575A}" srcOrd="7" destOrd="0" presId="urn:microsoft.com/office/officeart/2005/8/layout/list1"/>
    <dgm:cxn modelId="{3641BBF7-8D56-431D-B928-2D12AAB487E0}" type="presParOf" srcId="{1CF4CA84-B743-401B-A52B-3A247E662F67}" destId="{F8102BE5-9FC8-49AC-B6BD-0F708E8517B2}" srcOrd="8" destOrd="0" presId="urn:microsoft.com/office/officeart/2005/8/layout/list1"/>
    <dgm:cxn modelId="{DD791613-94E0-4126-9A50-72D7C0479C2A}" type="presParOf" srcId="{F8102BE5-9FC8-49AC-B6BD-0F708E8517B2}" destId="{6203ACAE-9E9B-4B7C-8028-4EFC74DD368A}" srcOrd="0" destOrd="0" presId="urn:microsoft.com/office/officeart/2005/8/layout/list1"/>
    <dgm:cxn modelId="{43B9593D-BDB2-46FC-A128-1E6A7AD3529C}" type="presParOf" srcId="{F8102BE5-9FC8-49AC-B6BD-0F708E8517B2}" destId="{B3451465-B463-467F-9B9B-6FBE813DF229}" srcOrd="1" destOrd="0" presId="urn:microsoft.com/office/officeart/2005/8/layout/list1"/>
    <dgm:cxn modelId="{BEF5F903-F634-472A-B486-10192C090BB8}" type="presParOf" srcId="{1CF4CA84-B743-401B-A52B-3A247E662F67}" destId="{FC4CA336-8FCE-4900-9100-5C39B76D956B}" srcOrd="9" destOrd="0" presId="urn:microsoft.com/office/officeart/2005/8/layout/list1"/>
    <dgm:cxn modelId="{850838D6-410A-4BD4-B778-0DED8E991CCF}" type="presParOf" srcId="{1CF4CA84-B743-401B-A52B-3A247E662F67}" destId="{88ADFEC2-17DD-44DB-97D1-E3262D9E1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24B296-AE85-41E4-8B74-7B3F89D5CB9E}" type="doc">
      <dgm:prSet loTypeId="urn:microsoft.com/office/officeart/2005/8/layout/lProcess2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B31943B-F951-4A62-ADFA-FB052AD953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</a:t>
          </a:r>
        </a:p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но документ выдается 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E758925-EC69-4BF8-9564-7897B7126E88}" type="par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C0FFEFE-AE7D-43BD-ADC9-BC16486BA7E0}" type="sib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FBCD57B-2795-413E-A912-A3B63DF5A017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В отдаленных или труднодоступных местностях (за исключением городов, районных центров, ПГТ). </a:t>
          </a:r>
        </a:p>
        <a:p>
          <a:r>
            <a:rPr lang="ru-RU" sz="1600" dirty="0" smtClean="0">
              <a:latin typeface="+mj-lt"/>
            </a:rPr>
            <a:t>По требованию покупателя выдается документ, подтверждающий расчет. </a:t>
          </a:r>
          <a:endParaRPr lang="ru-RU" sz="1600" dirty="0">
            <a:latin typeface="+mj-lt"/>
          </a:endParaRPr>
        </a:p>
      </dgm:t>
    </dgm:pt>
    <dgm:pt modelId="{E51D37CE-DC27-412C-A4E9-D37907E89D0F}" type="par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39976551-82AD-4567-864B-9C2F104B6512}" type="sib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17E71A4-D24D-494C-8FC6-AD5B39475EE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применяется, </a:t>
          </a:r>
        </a:p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но с ограничениями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BCE1465C-4FA4-42D1-A6DC-6CA76B181937}" type="par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93556F3-4B96-4013-B37E-1B7957274F3C}" type="sib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8C6F344-C727-42AD-9A6B-E091C198A23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FFFFFF"/>
              </a:solidFill>
              <a:latin typeface="+mj-lt"/>
            </a:rPr>
            <a:t>В отдаленных от сетей связи местностях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FFFFFF"/>
              </a:solidFill>
              <a:latin typeface="+mj-lt"/>
            </a:rPr>
            <a:t>ККТ применяется в режиме без передачи фискальных документов.</a:t>
          </a:r>
          <a:endParaRPr lang="ru-RU" sz="1600" dirty="0">
            <a:solidFill>
              <a:srgbClr val="FFFFFF"/>
            </a:solidFill>
            <a:latin typeface="+mj-lt"/>
          </a:endParaRPr>
        </a:p>
      </dgm:t>
    </dgm:pt>
    <dgm:pt modelId="{7BBF9709-FE11-4B5A-8BEC-30F5CCAF3C36}" type="par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004E4199-445E-49F8-8390-FD8DB8F17E05}" type="sib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6FFBB3D-CC4C-4EBB-BC08-C21C9499B37F}" type="pres">
      <dgm:prSet presAssocID="{9824B296-AE85-41E4-8B74-7B3F89D5CB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75442-8BA1-465E-B1FD-57C2B79879FF}" type="pres">
      <dgm:prSet presAssocID="{FB31943B-F951-4A62-ADFA-FB052AD9532A}" presName="compNode" presStyleCnt="0"/>
      <dgm:spPr/>
    </dgm:pt>
    <dgm:pt modelId="{06BC0A6B-474B-44C4-9563-611F8E49DAD1}" type="pres">
      <dgm:prSet presAssocID="{FB31943B-F951-4A62-ADFA-FB052AD9532A}" presName="aNode" presStyleLbl="bgShp" presStyleIdx="0" presStyleCnt="2"/>
      <dgm:spPr/>
      <dgm:t>
        <a:bodyPr/>
        <a:lstStyle/>
        <a:p>
          <a:endParaRPr lang="ru-RU"/>
        </a:p>
      </dgm:t>
    </dgm:pt>
    <dgm:pt modelId="{8D2181CC-EA85-468E-B2DA-4C97F55D4C43}" type="pres">
      <dgm:prSet presAssocID="{FB31943B-F951-4A62-ADFA-FB052AD9532A}" presName="textNode" presStyleLbl="bgShp" presStyleIdx="0" presStyleCnt="2"/>
      <dgm:spPr/>
      <dgm:t>
        <a:bodyPr/>
        <a:lstStyle/>
        <a:p>
          <a:endParaRPr lang="ru-RU"/>
        </a:p>
      </dgm:t>
    </dgm:pt>
    <dgm:pt modelId="{7F3165DA-F42A-45F4-978B-CE5C4B2EC4C2}" type="pres">
      <dgm:prSet presAssocID="{FB31943B-F951-4A62-ADFA-FB052AD9532A}" presName="compChildNode" presStyleCnt="0"/>
      <dgm:spPr/>
    </dgm:pt>
    <dgm:pt modelId="{E76053BE-7734-49F3-8EA8-3D342A5CA1C6}" type="pres">
      <dgm:prSet presAssocID="{FB31943B-F951-4A62-ADFA-FB052AD9532A}" presName="theInnerList" presStyleCnt="0"/>
      <dgm:spPr/>
    </dgm:pt>
    <dgm:pt modelId="{5A6BC811-4FE7-4BD0-844E-EA20CFD902D2}" type="pres">
      <dgm:prSet presAssocID="{EFBCD57B-2795-413E-A912-A3B63DF5A017}" presName="childNode" presStyleLbl="node1" presStyleIdx="0" presStyleCnt="2" custScaleY="100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CFAF-1CED-460B-9CAC-BFB46A8A37D9}" type="pres">
      <dgm:prSet presAssocID="{FB31943B-F951-4A62-ADFA-FB052AD9532A}" presName="aSpace" presStyleCnt="0"/>
      <dgm:spPr/>
    </dgm:pt>
    <dgm:pt modelId="{62347BD1-29B8-406A-8CA3-0808C1F9475B}" type="pres">
      <dgm:prSet presAssocID="{917E71A4-D24D-494C-8FC6-AD5B39475EE8}" presName="compNode" presStyleCnt="0"/>
      <dgm:spPr/>
    </dgm:pt>
    <dgm:pt modelId="{5E257BB2-E90A-4CFC-B87D-47CF217610CE}" type="pres">
      <dgm:prSet presAssocID="{917E71A4-D24D-494C-8FC6-AD5B39475EE8}" presName="aNode" presStyleLbl="bgShp" presStyleIdx="1" presStyleCnt="2"/>
      <dgm:spPr/>
      <dgm:t>
        <a:bodyPr/>
        <a:lstStyle/>
        <a:p>
          <a:endParaRPr lang="ru-RU"/>
        </a:p>
      </dgm:t>
    </dgm:pt>
    <dgm:pt modelId="{0A44690B-0C67-41B8-99CD-E1F02276B777}" type="pres">
      <dgm:prSet presAssocID="{917E71A4-D24D-494C-8FC6-AD5B39475EE8}" presName="textNode" presStyleLbl="bgShp" presStyleIdx="1" presStyleCnt="2"/>
      <dgm:spPr/>
      <dgm:t>
        <a:bodyPr/>
        <a:lstStyle/>
        <a:p>
          <a:endParaRPr lang="ru-RU"/>
        </a:p>
      </dgm:t>
    </dgm:pt>
    <dgm:pt modelId="{59A57C67-E226-4B17-94C0-005F87D74525}" type="pres">
      <dgm:prSet presAssocID="{917E71A4-D24D-494C-8FC6-AD5B39475EE8}" presName="compChildNode" presStyleCnt="0"/>
      <dgm:spPr/>
    </dgm:pt>
    <dgm:pt modelId="{1DB5F017-F32B-4A2C-A60C-3425BA084152}" type="pres">
      <dgm:prSet presAssocID="{917E71A4-D24D-494C-8FC6-AD5B39475EE8}" presName="theInnerList" presStyleCnt="0"/>
      <dgm:spPr/>
    </dgm:pt>
    <dgm:pt modelId="{203D88BD-1358-49AB-A95D-476C530A2EE8}" type="pres">
      <dgm:prSet presAssocID="{48C6F344-C727-42AD-9A6B-E091C198A23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DF6D2-CF4C-48D2-8DDD-3805D2E67269}" srcId="{9824B296-AE85-41E4-8B74-7B3F89D5CB9E}" destId="{917E71A4-D24D-494C-8FC6-AD5B39475EE8}" srcOrd="1" destOrd="0" parTransId="{BCE1465C-4FA4-42D1-A6DC-6CA76B181937}" sibTransId="{993556F3-4B96-4013-B37E-1B7957274F3C}"/>
    <dgm:cxn modelId="{7F151A65-E2C4-4974-8D71-4067F3C47D52}" type="presOf" srcId="{917E71A4-D24D-494C-8FC6-AD5B39475EE8}" destId="{5E257BB2-E90A-4CFC-B87D-47CF217610CE}" srcOrd="0" destOrd="0" presId="urn:microsoft.com/office/officeart/2005/8/layout/lProcess2"/>
    <dgm:cxn modelId="{0A9E688A-FB7C-49A9-B3B0-1176C9847F02}" srcId="{9824B296-AE85-41E4-8B74-7B3F89D5CB9E}" destId="{FB31943B-F951-4A62-ADFA-FB052AD9532A}" srcOrd="0" destOrd="0" parTransId="{7E758925-EC69-4BF8-9564-7897B7126E88}" sibTransId="{FC0FFEFE-AE7D-43BD-ADC9-BC16486BA7E0}"/>
    <dgm:cxn modelId="{8D222F20-BC2B-4104-A155-C2DD5FF4528A}" type="presOf" srcId="{9824B296-AE85-41E4-8B74-7B3F89D5CB9E}" destId="{26FFBB3D-CC4C-4EBB-BC08-C21C9499B37F}" srcOrd="0" destOrd="0" presId="urn:microsoft.com/office/officeart/2005/8/layout/lProcess2"/>
    <dgm:cxn modelId="{A22C5AA7-2CE0-47CD-88A5-B5093276A389}" srcId="{917E71A4-D24D-494C-8FC6-AD5B39475EE8}" destId="{48C6F344-C727-42AD-9A6B-E091C198A235}" srcOrd="0" destOrd="0" parTransId="{7BBF9709-FE11-4B5A-8BEC-30F5CCAF3C36}" sibTransId="{004E4199-445E-49F8-8390-FD8DB8F17E05}"/>
    <dgm:cxn modelId="{BAF9B3D7-91FA-41C7-B0FC-CAB0AE6A9F64}" type="presOf" srcId="{FB31943B-F951-4A62-ADFA-FB052AD9532A}" destId="{06BC0A6B-474B-44C4-9563-611F8E49DAD1}" srcOrd="0" destOrd="0" presId="urn:microsoft.com/office/officeart/2005/8/layout/lProcess2"/>
    <dgm:cxn modelId="{D7D9D522-99DB-43A2-854E-D3847FA48759}" type="presOf" srcId="{FB31943B-F951-4A62-ADFA-FB052AD9532A}" destId="{8D2181CC-EA85-468E-B2DA-4C97F55D4C43}" srcOrd="1" destOrd="0" presId="urn:microsoft.com/office/officeart/2005/8/layout/lProcess2"/>
    <dgm:cxn modelId="{C10C7199-C26F-414E-9A5C-18F7B4327A72}" srcId="{FB31943B-F951-4A62-ADFA-FB052AD9532A}" destId="{EFBCD57B-2795-413E-A912-A3B63DF5A017}" srcOrd="0" destOrd="0" parTransId="{E51D37CE-DC27-412C-A4E9-D37907E89D0F}" sibTransId="{39976551-82AD-4567-864B-9C2F104B6512}"/>
    <dgm:cxn modelId="{2446BF60-FE8A-4513-8A95-6BA88735CF80}" type="presOf" srcId="{EFBCD57B-2795-413E-A912-A3B63DF5A017}" destId="{5A6BC811-4FE7-4BD0-844E-EA20CFD902D2}" srcOrd="0" destOrd="0" presId="urn:microsoft.com/office/officeart/2005/8/layout/lProcess2"/>
    <dgm:cxn modelId="{E7AD19F8-F2E6-4069-8E19-2B6551D806F8}" type="presOf" srcId="{917E71A4-D24D-494C-8FC6-AD5B39475EE8}" destId="{0A44690B-0C67-41B8-99CD-E1F02276B777}" srcOrd="1" destOrd="0" presId="urn:microsoft.com/office/officeart/2005/8/layout/lProcess2"/>
    <dgm:cxn modelId="{7BF96333-795C-4000-AF52-34A5D0AD8E6A}" type="presOf" srcId="{48C6F344-C727-42AD-9A6B-E091C198A235}" destId="{203D88BD-1358-49AB-A95D-476C530A2EE8}" srcOrd="0" destOrd="0" presId="urn:microsoft.com/office/officeart/2005/8/layout/lProcess2"/>
    <dgm:cxn modelId="{472A027D-32ED-4D78-8D91-61A4276C4423}" type="presParOf" srcId="{26FFBB3D-CC4C-4EBB-BC08-C21C9499B37F}" destId="{7F775442-8BA1-465E-B1FD-57C2B79879FF}" srcOrd="0" destOrd="0" presId="urn:microsoft.com/office/officeart/2005/8/layout/lProcess2"/>
    <dgm:cxn modelId="{442814B9-BC75-4C3B-A8F4-1BFFD3FD82DA}" type="presParOf" srcId="{7F775442-8BA1-465E-B1FD-57C2B79879FF}" destId="{06BC0A6B-474B-44C4-9563-611F8E49DAD1}" srcOrd="0" destOrd="0" presId="urn:microsoft.com/office/officeart/2005/8/layout/lProcess2"/>
    <dgm:cxn modelId="{4AD99F34-F907-4EF9-B20D-B4077FB15A6B}" type="presParOf" srcId="{7F775442-8BA1-465E-B1FD-57C2B79879FF}" destId="{8D2181CC-EA85-468E-B2DA-4C97F55D4C43}" srcOrd="1" destOrd="0" presId="urn:microsoft.com/office/officeart/2005/8/layout/lProcess2"/>
    <dgm:cxn modelId="{FAAEDF98-7DD9-4888-A928-64AD1C7A3D48}" type="presParOf" srcId="{7F775442-8BA1-465E-B1FD-57C2B79879FF}" destId="{7F3165DA-F42A-45F4-978B-CE5C4B2EC4C2}" srcOrd="2" destOrd="0" presId="urn:microsoft.com/office/officeart/2005/8/layout/lProcess2"/>
    <dgm:cxn modelId="{E4AF9291-1CE7-4BAC-9309-3D7BFD8E6859}" type="presParOf" srcId="{7F3165DA-F42A-45F4-978B-CE5C4B2EC4C2}" destId="{E76053BE-7734-49F3-8EA8-3D342A5CA1C6}" srcOrd="0" destOrd="0" presId="urn:microsoft.com/office/officeart/2005/8/layout/lProcess2"/>
    <dgm:cxn modelId="{06D00E98-6156-4EA5-A995-3D92790DD3D3}" type="presParOf" srcId="{E76053BE-7734-49F3-8EA8-3D342A5CA1C6}" destId="{5A6BC811-4FE7-4BD0-844E-EA20CFD902D2}" srcOrd="0" destOrd="0" presId="urn:microsoft.com/office/officeart/2005/8/layout/lProcess2"/>
    <dgm:cxn modelId="{6180C958-F5C4-4329-BBD8-92D13B78E6B5}" type="presParOf" srcId="{26FFBB3D-CC4C-4EBB-BC08-C21C9499B37F}" destId="{0CDCCFAF-1CED-460B-9CAC-BFB46A8A37D9}" srcOrd="1" destOrd="0" presId="urn:microsoft.com/office/officeart/2005/8/layout/lProcess2"/>
    <dgm:cxn modelId="{1C4B2258-76C4-406A-9241-1C57CA9E1BDA}" type="presParOf" srcId="{26FFBB3D-CC4C-4EBB-BC08-C21C9499B37F}" destId="{62347BD1-29B8-406A-8CA3-0808C1F9475B}" srcOrd="2" destOrd="0" presId="urn:microsoft.com/office/officeart/2005/8/layout/lProcess2"/>
    <dgm:cxn modelId="{8E210F7E-E565-4946-9330-D38B0B0DCBA4}" type="presParOf" srcId="{62347BD1-29B8-406A-8CA3-0808C1F9475B}" destId="{5E257BB2-E90A-4CFC-B87D-47CF217610CE}" srcOrd="0" destOrd="0" presId="urn:microsoft.com/office/officeart/2005/8/layout/lProcess2"/>
    <dgm:cxn modelId="{CFD34C35-8E99-49C4-9151-A64CA449B1A3}" type="presParOf" srcId="{62347BD1-29B8-406A-8CA3-0808C1F9475B}" destId="{0A44690B-0C67-41B8-99CD-E1F02276B777}" srcOrd="1" destOrd="0" presId="urn:microsoft.com/office/officeart/2005/8/layout/lProcess2"/>
    <dgm:cxn modelId="{B5DEFBDB-423D-40F3-8112-5FCB8C89829D}" type="presParOf" srcId="{62347BD1-29B8-406A-8CA3-0808C1F9475B}" destId="{59A57C67-E226-4B17-94C0-005F87D74525}" srcOrd="2" destOrd="0" presId="urn:microsoft.com/office/officeart/2005/8/layout/lProcess2"/>
    <dgm:cxn modelId="{906F2A42-F097-47F1-95B1-BB78CB8A24C1}" type="presParOf" srcId="{59A57C67-E226-4B17-94C0-005F87D74525}" destId="{1DB5F017-F32B-4A2C-A60C-3425BA084152}" srcOrd="0" destOrd="0" presId="urn:microsoft.com/office/officeart/2005/8/layout/lProcess2"/>
    <dgm:cxn modelId="{40122B7A-AAAF-41CB-8850-E531DDEFBF55}" type="presParOf" srcId="{1DB5F017-F32B-4A2C-A60C-3425BA084152}" destId="{203D88BD-1358-49AB-A95D-476C530A2EE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321AE2-1364-410F-BE50-E51AEB8035F5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A6AF84C-5E19-407A-9724-2DF92275BA37}">
      <dgm:prSet phldrT="[Текст]" custT="1"/>
      <dgm:spPr/>
      <dgm:t>
        <a:bodyPr/>
        <a:lstStyle/>
        <a:p>
          <a:r>
            <a:rPr lang="ru-RU" sz="1600" b="1" dirty="0" smtClean="0"/>
            <a:t>Проверка правильности учета наличных денежных средств при применении ККТ</a:t>
          </a:r>
          <a:endParaRPr lang="ru-RU" sz="1600" b="1" dirty="0"/>
        </a:p>
      </dgm:t>
    </dgm:pt>
    <dgm:pt modelId="{849227D9-FAF4-4F0C-AD5D-3FB90D529DC8}" type="sibTrans" cxnId="{A6FB0AA3-A2FC-4821-A236-6C6605995118}">
      <dgm:prSet/>
      <dgm:spPr/>
      <dgm:t>
        <a:bodyPr/>
        <a:lstStyle/>
        <a:p>
          <a:endParaRPr lang="ru-RU"/>
        </a:p>
      </dgm:t>
    </dgm:pt>
    <dgm:pt modelId="{13019E8E-40C6-478E-9216-75CAFB6B6149}" type="parTrans" cxnId="{A6FB0AA3-A2FC-4821-A236-6C6605995118}">
      <dgm:prSet/>
      <dgm:spPr/>
      <dgm:t>
        <a:bodyPr/>
        <a:lstStyle/>
        <a:p>
          <a:endParaRPr lang="ru-RU"/>
        </a:p>
      </dgm:t>
    </dgm:pt>
    <dgm:pt modelId="{A0CD9D58-A839-4891-8EDD-71F826DB7A1A}">
      <dgm:prSet phldrT="[Текст]" custT="1"/>
      <dgm:spPr/>
      <dgm:t>
        <a:bodyPr/>
        <a:lstStyle/>
        <a:p>
          <a:r>
            <a:rPr lang="ru-RU" sz="1600" b="1" dirty="0" smtClean="0"/>
            <a:t>Контрольные закупки</a:t>
          </a:r>
        </a:p>
        <a:p>
          <a:endParaRPr lang="ru-RU" sz="1600" b="1" dirty="0" smtClean="0"/>
        </a:p>
        <a:p>
          <a:r>
            <a:rPr lang="ru-RU" sz="1400" b="1" dirty="0" smtClean="0"/>
            <a:t>Запрашивают</a:t>
          </a:r>
          <a:r>
            <a:rPr lang="ru-RU" sz="1600" b="1" dirty="0" smtClean="0"/>
            <a:t> документы и пояснения</a:t>
          </a:r>
          <a:endParaRPr lang="ru-RU" sz="1600" b="1" dirty="0"/>
        </a:p>
      </dgm:t>
    </dgm:pt>
    <dgm:pt modelId="{3186A830-6A99-4887-918B-17CD8CBF5326}" type="sibTrans" cxnId="{72BA045B-5BC3-4C10-8634-2DED9D0EFE4B}">
      <dgm:prSet/>
      <dgm:spPr/>
      <dgm:t>
        <a:bodyPr/>
        <a:lstStyle/>
        <a:p>
          <a:endParaRPr lang="ru-RU"/>
        </a:p>
      </dgm:t>
    </dgm:pt>
    <dgm:pt modelId="{E5967B87-BF48-4F5F-BFF9-898E37BDF66B}" type="parTrans" cxnId="{72BA045B-5BC3-4C10-8634-2DED9D0EFE4B}">
      <dgm:prSet/>
      <dgm:spPr/>
      <dgm:t>
        <a:bodyPr/>
        <a:lstStyle/>
        <a:p>
          <a:endParaRPr lang="ru-RU"/>
        </a:p>
      </dgm:t>
    </dgm:pt>
    <dgm:pt modelId="{12043714-3B8A-4533-90DA-59B945C7E49F}">
      <dgm:prSet phldrT="[Текст]" custT="1"/>
      <dgm:spPr/>
      <dgm:t>
        <a:bodyPr/>
        <a:lstStyle/>
        <a:p>
          <a:r>
            <a:rPr lang="ru-RU" sz="1600" b="1" dirty="0" smtClean="0"/>
            <a:t>Проверки применения ККТ, </a:t>
          </a:r>
          <a:br>
            <a:rPr lang="ru-RU" sz="1600" b="1" dirty="0" smtClean="0"/>
          </a:br>
          <a:r>
            <a:rPr lang="ru-RU" sz="1600" b="1" dirty="0" smtClean="0"/>
            <a:t>в том числе по месту нахождения налоговых органов (удаленные проверки)</a:t>
          </a:r>
          <a:endParaRPr lang="ru-RU" sz="1600" b="1" dirty="0"/>
        </a:p>
      </dgm:t>
    </dgm:pt>
    <dgm:pt modelId="{56E05C21-320B-4F37-BEB1-E6E2918CF905}" type="sibTrans" cxnId="{6B91B9C3-FD5F-4E03-9CFA-4F5F167D2994}">
      <dgm:prSet/>
      <dgm:spPr/>
      <dgm:t>
        <a:bodyPr/>
        <a:lstStyle/>
        <a:p>
          <a:endParaRPr lang="ru-RU"/>
        </a:p>
      </dgm:t>
    </dgm:pt>
    <dgm:pt modelId="{18A23533-7B58-4639-8C37-759C31EC5C7A}" type="parTrans" cxnId="{6B91B9C3-FD5F-4E03-9CFA-4F5F167D2994}">
      <dgm:prSet/>
      <dgm:spPr/>
      <dgm:t>
        <a:bodyPr/>
        <a:lstStyle/>
        <a:p>
          <a:endParaRPr lang="ru-RU"/>
        </a:p>
      </dgm:t>
    </dgm:pt>
    <dgm:pt modelId="{C7482683-F5F1-48A3-963C-D1BAC358D235}">
      <dgm:prSet phldrT="[Текст]" custT="1"/>
      <dgm:spPr/>
      <dgm:t>
        <a:bodyPr/>
        <a:lstStyle/>
        <a:p>
          <a:r>
            <a:rPr lang="ru-RU" sz="1600" b="1" dirty="0" smtClean="0"/>
            <a:t>Наблюдение за применением ККТ</a:t>
          </a:r>
        </a:p>
        <a:p>
          <a:endParaRPr lang="ru-RU" sz="1600" b="1" dirty="0" smtClean="0"/>
        </a:p>
        <a:p>
          <a:r>
            <a:rPr lang="ru-RU" sz="1600" b="1" dirty="0" smtClean="0"/>
            <a:t>Получают доступ к фискальным данным</a:t>
          </a:r>
          <a:endParaRPr lang="ru-RU" sz="1600" b="1" dirty="0"/>
        </a:p>
      </dgm:t>
    </dgm:pt>
    <dgm:pt modelId="{FE553F5A-CD24-4BF9-9E9F-B5031EE2AC53}" type="sibTrans" cxnId="{453FDB17-AFB6-4835-B39A-FF6AAB4CFAF0}">
      <dgm:prSet/>
      <dgm:spPr/>
      <dgm:t>
        <a:bodyPr/>
        <a:lstStyle/>
        <a:p>
          <a:endParaRPr lang="ru-RU"/>
        </a:p>
      </dgm:t>
    </dgm:pt>
    <dgm:pt modelId="{AB53B9FF-5CE7-4213-A8E7-42004198E6B2}" type="parTrans" cxnId="{453FDB17-AFB6-4835-B39A-FF6AAB4CFAF0}">
      <dgm:prSet/>
      <dgm:spPr/>
      <dgm:t>
        <a:bodyPr/>
        <a:lstStyle/>
        <a:p>
          <a:endParaRPr lang="ru-RU"/>
        </a:p>
      </dgm:t>
    </dgm:pt>
    <dgm:pt modelId="{362DD9B2-E796-4555-AA11-3B120E78085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/>
            <a:t>Мониторинг расчетов и полноты учета выручки, </a:t>
          </a:r>
        </a:p>
        <a:p>
          <a:pPr>
            <a:lnSpc>
              <a:spcPct val="100000"/>
            </a:lnSpc>
          </a:pPr>
          <a:r>
            <a:rPr lang="ru-RU" sz="1600" b="1" dirty="0" smtClean="0"/>
            <a:t>анализ данных</a:t>
          </a:r>
          <a:endParaRPr lang="ru-RU" sz="1600" b="1" dirty="0"/>
        </a:p>
      </dgm:t>
    </dgm:pt>
    <dgm:pt modelId="{0D2DC2EA-6CFD-4A5F-8850-8C956EAB981C}" type="sibTrans" cxnId="{FCE1E8EF-A423-4222-8E22-E570E5E84B70}">
      <dgm:prSet/>
      <dgm:spPr/>
      <dgm:t>
        <a:bodyPr/>
        <a:lstStyle/>
        <a:p>
          <a:endParaRPr lang="ru-RU"/>
        </a:p>
      </dgm:t>
    </dgm:pt>
    <dgm:pt modelId="{33633154-BFDB-4E88-B59F-5ABE83E582C3}" type="parTrans" cxnId="{FCE1E8EF-A423-4222-8E22-E570E5E84B70}">
      <dgm:prSet/>
      <dgm:spPr/>
      <dgm:t>
        <a:bodyPr/>
        <a:lstStyle/>
        <a:p>
          <a:endParaRPr lang="ru-RU"/>
        </a:p>
      </dgm:t>
    </dgm:pt>
    <dgm:pt modelId="{D487981D-DCD5-468E-9F7F-E9EA9B1FC84A}">
      <dgm:prSet phldrT="[Текст]" custT="1"/>
      <dgm:spPr/>
      <dgm:t>
        <a:bodyPr/>
        <a:lstStyle/>
        <a:p>
          <a:r>
            <a:rPr lang="ru-RU" sz="1600" b="1" dirty="0" smtClean="0"/>
            <a:t>Методы осуществление контроля и надзора </a:t>
          </a:r>
        </a:p>
        <a:p>
          <a:r>
            <a:rPr lang="ru-RU" sz="1600" b="1" dirty="0" smtClean="0"/>
            <a:t>за соблюдением законодательства РФ о применении ККТ</a:t>
          </a:r>
          <a:endParaRPr lang="ru-RU" sz="1600" b="1" dirty="0"/>
        </a:p>
      </dgm:t>
    </dgm:pt>
    <dgm:pt modelId="{A6E5C092-668D-4211-B413-920EB421E10C}" type="sibTrans" cxnId="{1FACBF52-6C8F-4041-BCE7-F975EF08DF1A}">
      <dgm:prSet/>
      <dgm:spPr/>
      <dgm:t>
        <a:bodyPr/>
        <a:lstStyle/>
        <a:p>
          <a:endParaRPr lang="ru-RU"/>
        </a:p>
      </dgm:t>
    </dgm:pt>
    <dgm:pt modelId="{CB45F26D-6486-4438-B503-D55712F2C2C4}" type="parTrans" cxnId="{1FACBF52-6C8F-4041-BCE7-F975EF08DF1A}">
      <dgm:prSet/>
      <dgm:spPr/>
      <dgm:t>
        <a:bodyPr/>
        <a:lstStyle/>
        <a:p>
          <a:endParaRPr lang="ru-RU"/>
        </a:p>
      </dgm:t>
    </dgm:pt>
    <dgm:pt modelId="{35E5688E-2EDA-463C-BA10-F9042A27BF28}" type="pres">
      <dgm:prSet presAssocID="{C4321AE2-1364-410F-BE50-E51AEB8035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97A88-3F21-4556-A616-EBA98A36CDB0}" type="pres">
      <dgm:prSet presAssocID="{D487981D-DCD5-468E-9F7F-E9EA9B1FC84A}" presName="roof" presStyleLbl="dkBgShp" presStyleIdx="0" presStyleCnt="2" custScaleY="84004" custLinFactNeighborY="11367"/>
      <dgm:spPr/>
      <dgm:t>
        <a:bodyPr/>
        <a:lstStyle/>
        <a:p>
          <a:endParaRPr lang="ru-RU"/>
        </a:p>
      </dgm:t>
    </dgm:pt>
    <dgm:pt modelId="{CE706A86-3C2D-4809-A590-53F4A90B5B92}" type="pres">
      <dgm:prSet presAssocID="{D487981D-DCD5-468E-9F7F-E9EA9B1FC84A}" presName="pillars" presStyleCnt="0"/>
      <dgm:spPr/>
      <dgm:t>
        <a:bodyPr/>
        <a:lstStyle/>
        <a:p>
          <a:endParaRPr lang="ru-RU"/>
        </a:p>
      </dgm:t>
    </dgm:pt>
    <dgm:pt modelId="{3C22851E-FA56-4D23-BA02-2B1037ACCC0C}" type="pres">
      <dgm:prSet presAssocID="{D487981D-DCD5-468E-9F7F-E9EA9B1FC84A}" presName="pillar1" presStyleLbl="node1" presStyleIdx="0" presStyleCnt="5" custLinFactNeighborX="-61" custLinFactNeighborY="-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F5D6C-9B59-4111-B320-ED1E69A62390}" type="pres">
      <dgm:prSet presAssocID="{C7482683-F5F1-48A3-963C-D1BAC358D23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EB11D-25EB-4DE1-9DEB-16C32A77E3DC}" type="pres">
      <dgm:prSet presAssocID="{12043714-3B8A-4533-90DA-59B945C7E49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C965-61E4-4CC4-86F7-55FF0450DFB8}" type="pres">
      <dgm:prSet presAssocID="{A0CD9D58-A839-4891-8EDD-71F826DB7A1A}" presName="pillarX" presStyleLbl="node1" presStyleIdx="3" presStyleCnt="5" custScaleX="89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9173-C14E-4DFB-BB86-E4C3A1CC067C}" type="pres">
      <dgm:prSet presAssocID="{4A6AF84C-5E19-407A-9724-2DF92275BA3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EC89D-7685-456E-AAE0-6C839938D4EF}" type="pres">
      <dgm:prSet presAssocID="{D487981D-DCD5-468E-9F7F-E9EA9B1FC84A}" presName="base" presStyleLbl="dkBgShp" presStyleIdx="1" presStyleCnt="2" custScaleY="166798"/>
      <dgm:spPr/>
      <dgm:t>
        <a:bodyPr/>
        <a:lstStyle/>
        <a:p>
          <a:endParaRPr lang="ru-RU"/>
        </a:p>
      </dgm:t>
    </dgm:pt>
  </dgm:ptLst>
  <dgm:cxnLst>
    <dgm:cxn modelId="{E3B83176-685B-42BE-8C50-D313A185686F}" type="presOf" srcId="{A0CD9D58-A839-4891-8EDD-71F826DB7A1A}" destId="{4CE7C965-61E4-4CC4-86F7-55FF0450DFB8}" srcOrd="0" destOrd="0" presId="urn:microsoft.com/office/officeart/2005/8/layout/hList3"/>
    <dgm:cxn modelId="{72BA045B-5BC3-4C10-8634-2DED9D0EFE4B}" srcId="{D487981D-DCD5-468E-9F7F-E9EA9B1FC84A}" destId="{A0CD9D58-A839-4891-8EDD-71F826DB7A1A}" srcOrd="3" destOrd="0" parTransId="{E5967B87-BF48-4F5F-BFF9-898E37BDF66B}" sibTransId="{3186A830-6A99-4887-918B-17CD8CBF5326}"/>
    <dgm:cxn modelId="{1FACBF52-6C8F-4041-BCE7-F975EF08DF1A}" srcId="{C4321AE2-1364-410F-BE50-E51AEB8035F5}" destId="{D487981D-DCD5-468E-9F7F-E9EA9B1FC84A}" srcOrd="0" destOrd="0" parTransId="{CB45F26D-6486-4438-B503-D55712F2C2C4}" sibTransId="{A6E5C092-668D-4211-B413-920EB421E10C}"/>
    <dgm:cxn modelId="{453FDB17-AFB6-4835-B39A-FF6AAB4CFAF0}" srcId="{D487981D-DCD5-468E-9F7F-E9EA9B1FC84A}" destId="{C7482683-F5F1-48A3-963C-D1BAC358D235}" srcOrd="1" destOrd="0" parTransId="{AB53B9FF-5CE7-4213-A8E7-42004198E6B2}" sibTransId="{FE553F5A-CD24-4BF9-9E9F-B5031EE2AC53}"/>
    <dgm:cxn modelId="{480956A3-906D-440F-A2F6-DA46A7289393}" type="presOf" srcId="{C7482683-F5F1-48A3-963C-D1BAC358D235}" destId="{860F5D6C-9B59-4111-B320-ED1E69A62390}" srcOrd="0" destOrd="0" presId="urn:microsoft.com/office/officeart/2005/8/layout/hList3"/>
    <dgm:cxn modelId="{26970756-8307-4A03-A2A7-9A5936E8F4EF}" type="presOf" srcId="{D487981D-DCD5-468E-9F7F-E9EA9B1FC84A}" destId="{D7797A88-3F21-4556-A616-EBA98A36CDB0}" srcOrd="0" destOrd="0" presId="urn:microsoft.com/office/officeart/2005/8/layout/hList3"/>
    <dgm:cxn modelId="{A6FB0AA3-A2FC-4821-A236-6C6605995118}" srcId="{D487981D-DCD5-468E-9F7F-E9EA9B1FC84A}" destId="{4A6AF84C-5E19-407A-9724-2DF92275BA37}" srcOrd="4" destOrd="0" parTransId="{13019E8E-40C6-478E-9216-75CAFB6B6149}" sibTransId="{849227D9-FAF4-4F0C-AD5D-3FB90D529DC8}"/>
    <dgm:cxn modelId="{FCE1E8EF-A423-4222-8E22-E570E5E84B70}" srcId="{D487981D-DCD5-468E-9F7F-E9EA9B1FC84A}" destId="{362DD9B2-E796-4555-AA11-3B120E780855}" srcOrd="0" destOrd="0" parTransId="{33633154-BFDB-4E88-B59F-5ABE83E582C3}" sibTransId="{0D2DC2EA-6CFD-4A5F-8850-8C956EAB981C}"/>
    <dgm:cxn modelId="{2F1D3644-B2E5-4737-9A40-BD138D87AFFD}" type="presOf" srcId="{C4321AE2-1364-410F-BE50-E51AEB8035F5}" destId="{35E5688E-2EDA-463C-BA10-F9042A27BF28}" srcOrd="0" destOrd="0" presId="urn:microsoft.com/office/officeart/2005/8/layout/hList3"/>
    <dgm:cxn modelId="{9716297B-AF7F-4E45-BE0E-C41ED607EABC}" type="presOf" srcId="{12043714-3B8A-4533-90DA-59B945C7E49F}" destId="{8EFEB11D-25EB-4DE1-9DEB-16C32A77E3DC}" srcOrd="0" destOrd="0" presId="urn:microsoft.com/office/officeart/2005/8/layout/hList3"/>
    <dgm:cxn modelId="{C10BA859-76D1-478E-92DB-EA91661EB660}" type="presOf" srcId="{362DD9B2-E796-4555-AA11-3B120E780855}" destId="{3C22851E-FA56-4D23-BA02-2B1037ACCC0C}" srcOrd="0" destOrd="0" presId="urn:microsoft.com/office/officeart/2005/8/layout/hList3"/>
    <dgm:cxn modelId="{7DFE5412-964D-473B-A5E4-6E89B88018C5}" type="presOf" srcId="{4A6AF84C-5E19-407A-9724-2DF92275BA37}" destId="{298A9173-C14E-4DFB-BB86-E4C3A1CC067C}" srcOrd="0" destOrd="0" presId="urn:microsoft.com/office/officeart/2005/8/layout/hList3"/>
    <dgm:cxn modelId="{6B91B9C3-FD5F-4E03-9CFA-4F5F167D2994}" srcId="{D487981D-DCD5-468E-9F7F-E9EA9B1FC84A}" destId="{12043714-3B8A-4533-90DA-59B945C7E49F}" srcOrd="2" destOrd="0" parTransId="{18A23533-7B58-4639-8C37-759C31EC5C7A}" sibTransId="{56E05C21-320B-4F37-BEB1-E6E2918CF905}"/>
    <dgm:cxn modelId="{1E3CFB08-1DAA-439A-8657-B417F7B32018}" type="presParOf" srcId="{35E5688E-2EDA-463C-BA10-F9042A27BF28}" destId="{D7797A88-3F21-4556-A616-EBA98A36CDB0}" srcOrd="0" destOrd="0" presId="urn:microsoft.com/office/officeart/2005/8/layout/hList3"/>
    <dgm:cxn modelId="{448AAE44-FDB4-4850-8F6E-F4207ECA5778}" type="presParOf" srcId="{35E5688E-2EDA-463C-BA10-F9042A27BF28}" destId="{CE706A86-3C2D-4809-A590-53F4A90B5B92}" srcOrd="1" destOrd="0" presId="urn:microsoft.com/office/officeart/2005/8/layout/hList3"/>
    <dgm:cxn modelId="{A1726D84-08EB-4AB1-AC30-6662C5B77DD8}" type="presParOf" srcId="{CE706A86-3C2D-4809-A590-53F4A90B5B92}" destId="{3C22851E-FA56-4D23-BA02-2B1037ACCC0C}" srcOrd="0" destOrd="0" presId="urn:microsoft.com/office/officeart/2005/8/layout/hList3"/>
    <dgm:cxn modelId="{C87852C3-C741-445D-AB29-2DDD7F740C3B}" type="presParOf" srcId="{CE706A86-3C2D-4809-A590-53F4A90B5B92}" destId="{860F5D6C-9B59-4111-B320-ED1E69A62390}" srcOrd="1" destOrd="0" presId="urn:microsoft.com/office/officeart/2005/8/layout/hList3"/>
    <dgm:cxn modelId="{EC01D72C-96E4-467B-BB28-075B12A23FEE}" type="presParOf" srcId="{CE706A86-3C2D-4809-A590-53F4A90B5B92}" destId="{8EFEB11D-25EB-4DE1-9DEB-16C32A77E3DC}" srcOrd="2" destOrd="0" presId="urn:microsoft.com/office/officeart/2005/8/layout/hList3"/>
    <dgm:cxn modelId="{A2A6F592-53DF-4F78-8A19-4E0E5DDB93D1}" type="presParOf" srcId="{CE706A86-3C2D-4809-A590-53F4A90B5B92}" destId="{4CE7C965-61E4-4CC4-86F7-55FF0450DFB8}" srcOrd="3" destOrd="0" presId="urn:microsoft.com/office/officeart/2005/8/layout/hList3"/>
    <dgm:cxn modelId="{262E9AA0-E4AA-4EFF-B398-31FFAACC30AD}" type="presParOf" srcId="{CE706A86-3C2D-4809-A590-53F4A90B5B92}" destId="{298A9173-C14E-4DFB-BB86-E4C3A1CC067C}" srcOrd="4" destOrd="0" presId="urn:microsoft.com/office/officeart/2005/8/layout/hList3"/>
    <dgm:cxn modelId="{779B4953-5FBE-427D-80BA-3A6EC66E6253}" type="presParOf" srcId="{35E5688E-2EDA-463C-BA10-F9042A27BF28}" destId="{028EC89D-7685-456E-AAE0-6C839938D4E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4E4D8E-D5FA-48D2-BB91-643F5A536992}">
      <dsp:nvSpPr>
        <dsp:cNvPr id="0" name=""/>
        <dsp:cNvSpPr/>
      </dsp:nvSpPr>
      <dsp:spPr>
        <a:xfrm>
          <a:off x="2456976" y="893699"/>
          <a:ext cx="764743" cy="591468"/>
        </a:xfrm>
        <a:custGeom>
          <a:avLst/>
          <a:gdLst/>
          <a:ahLst/>
          <a:cxnLst/>
          <a:rect l="0" t="0" r="0" b="0"/>
          <a:pathLst>
            <a:path>
              <a:moveTo>
                <a:pt x="764743" y="0"/>
              </a:moveTo>
              <a:lnTo>
                <a:pt x="0" y="591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2440F-1576-41C6-9823-C2DC759F416A}">
      <dsp:nvSpPr>
        <dsp:cNvPr id="0" name=""/>
        <dsp:cNvSpPr/>
      </dsp:nvSpPr>
      <dsp:spPr>
        <a:xfrm>
          <a:off x="3221720" y="893699"/>
          <a:ext cx="1829359" cy="1279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805"/>
              </a:lnTo>
              <a:lnTo>
                <a:pt x="1829359" y="1118805"/>
              </a:lnTo>
              <a:lnTo>
                <a:pt x="1829359" y="1279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1D749-9F34-4132-8DB0-0A0BC004F8BC}">
      <dsp:nvSpPr>
        <dsp:cNvPr id="0" name=""/>
        <dsp:cNvSpPr/>
      </dsp:nvSpPr>
      <dsp:spPr>
        <a:xfrm>
          <a:off x="3176000" y="893699"/>
          <a:ext cx="91440" cy="1280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0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478-C3E3-4E37-8F56-D59E56A96460}">
      <dsp:nvSpPr>
        <dsp:cNvPr id="0" name=""/>
        <dsp:cNvSpPr/>
      </dsp:nvSpPr>
      <dsp:spPr>
        <a:xfrm>
          <a:off x="1349719" y="893699"/>
          <a:ext cx="1872001" cy="1279401"/>
        </a:xfrm>
        <a:custGeom>
          <a:avLst/>
          <a:gdLst/>
          <a:ahLst/>
          <a:cxnLst/>
          <a:rect l="0" t="0" r="0" b="0"/>
          <a:pathLst>
            <a:path>
              <a:moveTo>
                <a:pt x="1872001" y="0"/>
              </a:moveTo>
              <a:lnTo>
                <a:pt x="1872001" y="1118805"/>
              </a:lnTo>
              <a:lnTo>
                <a:pt x="0" y="1118805"/>
              </a:lnTo>
              <a:lnTo>
                <a:pt x="0" y="1279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8D42F-5787-415C-822F-716FBE38ABD2}">
      <dsp:nvSpPr>
        <dsp:cNvPr id="0" name=""/>
        <dsp:cNvSpPr/>
      </dsp:nvSpPr>
      <dsp:spPr>
        <a:xfrm>
          <a:off x="2456976" y="128955"/>
          <a:ext cx="1529487" cy="76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 01.07.2021</a:t>
          </a:r>
          <a:endParaRPr lang="ru-RU" sz="1400" kern="1200" dirty="0"/>
        </a:p>
      </dsp:txBody>
      <dsp:txXfrm>
        <a:off x="2456976" y="128955"/>
        <a:ext cx="1529487" cy="764743"/>
      </dsp:txXfrm>
    </dsp:sp>
    <dsp:sp modelId="{2E044C64-7FC1-4EF0-9050-07704F02E126}">
      <dsp:nvSpPr>
        <dsp:cNvPr id="0" name=""/>
        <dsp:cNvSpPr/>
      </dsp:nvSpPr>
      <dsp:spPr>
        <a:xfrm>
          <a:off x="584975" y="2173100"/>
          <a:ext cx="1529487" cy="76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Выполняющие работы</a:t>
          </a:r>
          <a:endParaRPr lang="ru-RU" sz="1400" kern="1200" dirty="0"/>
        </a:p>
      </dsp:txBody>
      <dsp:txXfrm>
        <a:off x="584975" y="2173100"/>
        <a:ext cx="1529487" cy="764743"/>
      </dsp:txXfrm>
    </dsp:sp>
    <dsp:sp modelId="{EA1A9CEA-37A1-458D-849A-3D530033A820}">
      <dsp:nvSpPr>
        <dsp:cNvPr id="0" name=""/>
        <dsp:cNvSpPr/>
      </dsp:nvSpPr>
      <dsp:spPr>
        <a:xfrm>
          <a:off x="2456976" y="2174329"/>
          <a:ext cx="1529487" cy="76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Оказывающие услуги</a:t>
          </a:r>
          <a:endParaRPr lang="ru-RU" sz="1400" kern="1200" dirty="0"/>
        </a:p>
      </dsp:txBody>
      <dsp:txXfrm>
        <a:off x="2456976" y="2174329"/>
        <a:ext cx="1529487" cy="764743"/>
      </dsp:txXfrm>
    </dsp:sp>
    <dsp:sp modelId="{6962700B-7BDD-453E-882A-16521E3327DA}">
      <dsp:nvSpPr>
        <dsp:cNvPr id="0" name=""/>
        <dsp:cNvSpPr/>
      </dsp:nvSpPr>
      <dsp:spPr>
        <a:xfrm>
          <a:off x="4286335" y="2173100"/>
          <a:ext cx="1529487" cy="76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Реализующие товары собственного производства</a:t>
          </a:r>
          <a:endParaRPr lang="ru-RU" sz="1400" kern="1200" dirty="0"/>
        </a:p>
      </dsp:txBody>
      <dsp:txXfrm>
        <a:off x="4286335" y="2173100"/>
        <a:ext cx="1529487" cy="764743"/>
      </dsp:txXfrm>
    </dsp:sp>
    <dsp:sp modelId="{C957F57C-EA4B-453A-BC13-1D825589BDA8}">
      <dsp:nvSpPr>
        <dsp:cNvPr id="0" name=""/>
        <dsp:cNvSpPr/>
      </dsp:nvSpPr>
      <dsp:spPr>
        <a:xfrm>
          <a:off x="2456976" y="1102795"/>
          <a:ext cx="1529487" cy="76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ИП без наемных работников</a:t>
          </a:r>
          <a:endParaRPr lang="ru-RU" sz="1400" kern="1200" dirty="0"/>
        </a:p>
      </dsp:txBody>
      <dsp:txXfrm>
        <a:off x="2456976" y="1102795"/>
        <a:ext cx="1529487" cy="7647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BD492F-9B4C-40DA-AAA6-427B7BE8E726}">
      <dsp:nvSpPr>
        <dsp:cNvPr id="0" name=""/>
        <dsp:cNvSpPr/>
      </dsp:nvSpPr>
      <dsp:spPr>
        <a:xfrm>
          <a:off x="0" y="642544"/>
          <a:ext cx="6734175" cy="856726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D9A49E8-F9B8-4DA5-87B6-708FA4B7CB5F}">
      <dsp:nvSpPr>
        <dsp:cNvPr id="0" name=""/>
        <dsp:cNvSpPr/>
      </dsp:nvSpPr>
      <dsp:spPr>
        <a:xfrm>
          <a:off x="2256" y="0"/>
          <a:ext cx="1526568" cy="85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Регистрация через сайт</a:t>
          </a:r>
          <a:endParaRPr lang="ru-RU" sz="1600" b="1" kern="1200" dirty="0"/>
        </a:p>
      </dsp:txBody>
      <dsp:txXfrm>
        <a:off x="2256" y="0"/>
        <a:ext cx="1526568" cy="856726"/>
      </dsp:txXfrm>
    </dsp:sp>
    <dsp:sp modelId="{3AF8C5C2-1CF7-4936-8BA8-F5F1EB2F02AE}">
      <dsp:nvSpPr>
        <dsp:cNvPr id="0" name=""/>
        <dsp:cNvSpPr/>
      </dsp:nvSpPr>
      <dsp:spPr>
        <a:xfrm>
          <a:off x="658450" y="963816"/>
          <a:ext cx="214181" cy="21418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33B25-1C19-467B-A303-9EF8CCAF2C12}">
      <dsp:nvSpPr>
        <dsp:cNvPr id="0" name=""/>
        <dsp:cNvSpPr/>
      </dsp:nvSpPr>
      <dsp:spPr>
        <a:xfrm>
          <a:off x="1635081" y="161587"/>
          <a:ext cx="1276961" cy="85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Отказ от штрафов</a:t>
          </a:r>
          <a:endParaRPr lang="ru-RU" sz="1600" b="1" kern="1200" dirty="0"/>
        </a:p>
      </dsp:txBody>
      <dsp:txXfrm>
        <a:off x="1635081" y="161587"/>
        <a:ext cx="1276961" cy="856726"/>
      </dsp:txXfrm>
    </dsp:sp>
    <dsp:sp modelId="{793D178E-ADC1-4EA8-B363-722572564521}">
      <dsp:nvSpPr>
        <dsp:cNvPr id="0" name=""/>
        <dsp:cNvSpPr/>
      </dsp:nvSpPr>
      <dsp:spPr>
        <a:xfrm>
          <a:off x="2124063" y="963816"/>
          <a:ext cx="214181" cy="21418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2970"/>
                <a:satOff val="-477"/>
                <a:lumOff val="818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6877F-EB71-4AC5-9987-6052CFB3DC4F}">
      <dsp:nvSpPr>
        <dsp:cNvPr id="0" name=""/>
        <dsp:cNvSpPr/>
      </dsp:nvSpPr>
      <dsp:spPr>
        <a:xfrm>
          <a:off x="2933482" y="0"/>
          <a:ext cx="1556705" cy="85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Больше срок </a:t>
          </a:r>
          <a:r>
            <a:rPr lang="ru-RU" sz="1600" b="1" kern="1200" smtClean="0"/>
            <a:t>службы ФН</a:t>
          </a:r>
          <a:endParaRPr lang="ru-RU" sz="1600" b="1" kern="1200" dirty="0"/>
        </a:p>
      </dsp:txBody>
      <dsp:txXfrm>
        <a:off x="2933482" y="0"/>
        <a:ext cx="1556705" cy="856726"/>
      </dsp:txXfrm>
    </dsp:sp>
    <dsp:sp modelId="{B06EB3AE-71B6-4EA3-8BA4-AAE0D13170A7}">
      <dsp:nvSpPr>
        <dsp:cNvPr id="0" name=""/>
        <dsp:cNvSpPr/>
      </dsp:nvSpPr>
      <dsp:spPr>
        <a:xfrm>
          <a:off x="3604744" y="963816"/>
          <a:ext cx="214181" cy="21418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45939"/>
                <a:satOff val="-954"/>
                <a:lumOff val="163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6852E-3A91-4173-9DC8-6EFA730387D4}">
      <dsp:nvSpPr>
        <dsp:cNvPr id="0" name=""/>
        <dsp:cNvSpPr/>
      </dsp:nvSpPr>
      <dsp:spPr>
        <a:xfrm>
          <a:off x="4622979" y="161587"/>
          <a:ext cx="1504464" cy="85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Отмена отчетности по УСНО</a:t>
          </a:r>
          <a:endParaRPr lang="ru-RU" sz="1600" b="1" kern="1200" dirty="0"/>
        </a:p>
      </dsp:txBody>
      <dsp:txXfrm>
        <a:off x="4622979" y="161587"/>
        <a:ext cx="1504464" cy="856726"/>
      </dsp:txXfrm>
    </dsp:sp>
    <dsp:sp modelId="{BED5DE60-3F9C-4C64-9EF7-FEEA5B1C1160}">
      <dsp:nvSpPr>
        <dsp:cNvPr id="0" name=""/>
        <dsp:cNvSpPr/>
      </dsp:nvSpPr>
      <dsp:spPr>
        <a:xfrm>
          <a:off x="5199177" y="963816"/>
          <a:ext cx="214181" cy="21418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BD492F-9B4C-40DA-AAA6-427B7BE8E726}">
      <dsp:nvSpPr>
        <dsp:cNvPr id="0" name=""/>
        <dsp:cNvSpPr/>
      </dsp:nvSpPr>
      <dsp:spPr>
        <a:xfrm>
          <a:off x="0" y="642544"/>
          <a:ext cx="6734175" cy="856726"/>
        </a:xfrm>
        <a:prstGeom prst="notched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D9A49E8-F9B8-4DA5-87B6-708FA4B7CB5F}">
      <dsp:nvSpPr>
        <dsp:cNvPr id="0" name=""/>
        <dsp:cNvSpPr/>
      </dsp:nvSpPr>
      <dsp:spPr>
        <a:xfrm>
          <a:off x="668" y="1170793"/>
          <a:ext cx="1718558" cy="85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Здоровая конкуренция</a:t>
          </a:r>
          <a:endParaRPr lang="ru-RU" sz="1600" b="1" kern="1200" dirty="0"/>
        </a:p>
      </dsp:txBody>
      <dsp:txXfrm>
        <a:off x="668" y="1170793"/>
        <a:ext cx="1718558" cy="856726"/>
      </dsp:txXfrm>
    </dsp:sp>
    <dsp:sp modelId="{3AF8C5C2-1CF7-4936-8BA8-F5F1EB2F02AE}">
      <dsp:nvSpPr>
        <dsp:cNvPr id="0" name=""/>
        <dsp:cNvSpPr/>
      </dsp:nvSpPr>
      <dsp:spPr>
        <a:xfrm>
          <a:off x="755719" y="963816"/>
          <a:ext cx="214181" cy="214181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33B25-1C19-467B-A303-9EF8CCAF2C12}">
      <dsp:nvSpPr>
        <dsp:cNvPr id="0" name=""/>
        <dsp:cNvSpPr/>
      </dsp:nvSpPr>
      <dsp:spPr>
        <a:xfrm>
          <a:off x="1827618" y="1366340"/>
          <a:ext cx="1376234" cy="77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Отказ от проверок</a:t>
          </a:r>
          <a:endParaRPr lang="ru-RU" sz="1600" b="1" kern="1200" dirty="0"/>
        </a:p>
      </dsp:txBody>
      <dsp:txXfrm>
        <a:off x="1827618" y="1366340"/>
        <a:ext cx="1376234" cy="775474"/>
      </dsp:txXfrm>
    </dsp:sp>
    <dsp:sp modelId="{793D178E-ADC1-4EA8-B363-722572564521}">
      <dsp:nvSpPr>
        <dsp:cNvPr id="0" name=""/>
        <dsp:cNvSpPr/>
      </dsp:nvSpPr>
      <dsp:spPr>
        <a:xfrm>
          <a:off x="2371927" y="984129"/>
          <a:ext cx="214181" cy="214181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68408"/>
                <a:satOff val="-746"/>
                <a:lumOff val="8526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68408"/>
                <a:satOff val="-746"/>
                <a:lumOff val="8526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68408"/>
                <a:satOff val="-746"/>
                <a:lumOff val="85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6877F-EB71-4AC5-9987-6052CFB3DC4F}">
      <dsp:nvSpPr>
        <dsp:cNvPr id="0" name=""/>
        <dsp:cNvSpPr/>
      </dsp:nvSpPr>
      <dsp:spPr>
        <a:xfrm>
          <a:off x="3217959" y="1070909"/>
          <a:ext cx="1376234" cy="93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Контроль персонала</a:t>
          </a:r>
          <a:endParaRPr lang="ru-RU" sz="1600" b="1" kern="1200" dirty="0"/>
        </a:p>
      </dsp:txBody>
      <dsp:txXfrm>
        <a:off x="3217959" y="1070909"/>
        <a:ext cx="1376234" cy="936701"/>
      </dsp:txXfrm>
    </dsp:sp>
    <dsp:sp modelId="{B06EB3AE-71B6-4EA3-8BA4-AAE0D13170A7}">
      <dsp:nvSpPr>
        <dsp:cNvPr id="0" name=""/>
        <dsp:cNvSpPr/>
      </dsp:nvSpPr>
      <dsp:spPr>
        <a:xfrm>
          <a:off x="3816973" y="983810"/>
          <a:ext cx="214181" cy="214181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136816"/>
                <a:satOff val="-1492"/>
                <a:lumOff val="17053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36816"/>
                <a:satOff val="-1492"/>
                <a:lumOff val="17053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36816"/>
                <a:satOff val="-1492"/>
                <a:lumOff val="170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6852E-3A91-4173-9DC8-6EFA730387D4}">
      <dsp:nvSpPr>
        <dsp:cNvPr id="0" name=""/>
        <dsp:cNvSpPr/>
      </dsp:nvSpPr>
      <dsp:spPr>
        <a:xfrm>
          <a:off x="4665454" y="1279847"/>
          <a:ext cx="1376234" cy="82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Новый уровень аналитики</a:t>
          </a:r>
          <a:endParaRPr lang="ru-RU" sz="1600" b="1" kern="1200" dirty="0"/>
        </a:p>
      </dsp:txBody>
      <dsp:txXfrm>
        <a:off x="4665454" y="1279847"/>
        <a:ext cx="1376234" cy="825618"/>
      </dsp:txXfrm>
    </dsp:sp>
    <dsp:sp modelId="{BED5DE60-3F9C-4C64-9EF7-FEEA5B1C1160}">
      <dsp:nvSpPr>
        <dsp:cNvPr id="0" name=""/>
        <dsp:cNvSpPr/>
      </dsp:nvSpPr>
      <dsp:spPr>
        <a:xfrm>
          <a:off x="5262018" y="971593"/>
          <a:ext cx="214181" cy="214181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4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EC0963-F62F-471F-A743-7E6164865C2A}">
      <dsp:nvSpPr>
        <dsp:cNvPr id="0" name=""/>
        <dsp:cNvSpPr/>
      </dsp:nvSpPr>
      <dsp:spPr>
        <a:xfrm>
          <a:off x="0" y="0"/>
          <a:ext cx="7930552" cy="14305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62625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Легализация рынка торговли и услуг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Увеличение поступлений в бюджет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системы гарантированного выявления фактов занижения выручки, </a:t>
          </a:r>
          <a:br>
            <a:rPr lang="ru-RU" sz="1400" kern="1200" dirty="0" smtClean="0"/>
          </a:br>
          <a:r>
            <a:rPr lang="ru-RU" sz="1400" kern="1200" dirty="0" smtClean="0"/>
            <a:t>в том числе путем создания механизма гражданского контроля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Качественно иной анализ процессов, возникающих в ходе экономического оборота</a:t>
          </a:r>
          <a:endParaRPr lang="ru-RU" sz="1400" kern="1200" dirty="0"/>
        </a:p>
      </dsp:txBody>
      <dsp:txXfrm>
        <a:off x="0" y="0"/>
        <a:ext cx="7930552" cy="1430503"/>
      </dsp:txXfrm>
    </dsp:sp>
    <dsp:sp modelId="{CE987F58-6123-45D3-B41A-6E6488AA125F}">
      <dsp:nvSpPr>
        <dsp:cNvPr id="0" name=""/>
        <dsp:cNvSpPr/>
      </dsp:nvSpPr>
      <dsp:spPr>
        <a:xfrm>
          <a:off x="396140" y="3116"/>
          <a:ext cx="5545965" cy="3109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Транспарентность</a:t>
          </a:r>
          <a:r>
            <a:rPr lang="ru-RU" sz="1800" b="1" kern="1200" dirty="0" smtClean="0"/>
            <a:t> расчетов</a:t>
          </a:r>
          <a:endParaRPr lang="ru-RU" sz="1800" b="1" kern="1200" dirty="0"/>
        </a:p>
      </dsp:txBody>
      <dsp:txXfrm>
        <a:off x="396140" y="3116"/>
        <a:ext cx="5545965" cy="310991"/>
      </dsp:txXfrm>
    </dsp:sp>
    <dsp:sp modelId="{18F8EF12-2603-4A0D-99FD-1024398FE248}">
      <dsp:nvSpPr>
        <dsp:cNvPr id="0" name=""/>
        <dsp:cNvSpPr/>
      </dsp:nvSpPr>
      <dsp:spPr>
        <a:xfrm>
          <a:off x="0" y="1770320"/>
          <a:ext cx="7930552" cy="1379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62625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Регистрация ККТ и взаимодействие с налоговыми органами через сайт </a:t>
          </a:r>
          <a:br>
            <a:rPr lang="ru-RU" sz="1400" kern="1200" dirty="0" smtClean="0"/>
          </a:br>
          <a:r>
            <a:rPr lang="ru-RU" sz="1400" kern="1200" dirty="0" smtClean="0"/>
            <a:t>ФНС России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Практический отказ от проверок за счет автоматизированного риск-анализа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Новые возможности контроля и планирования собственного бизнеса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Здоровая конкуренция за счет пресечения минимизации налогов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0" y="1770320"/>
        <a:ext cx="7930552" cy="1379729"/>
      </dsp:txXfrm>
    </dsp:sp>
    <dsp:sp modelId="{384F684D-60A3-4E83-AA00-9AB7DFDDA18C}">
      <dsp:nvSpPr>
        <dsp:cNvPr id="0" name=""/>
        <dsp:cNvSpPr/>
      </dsp:nvSpPr>
      <dsp:spPr>
        <a:xfrm>
          <a:off x="396527" y="1700048"/>
          <a:ext cx="5551386" cy="1405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Комфортные условия ведения бизнеса</a:t>
          </a:r>
          <a:endParaRPr lang="ru-RU" sz="1800" b="1" kern="1200" dirty="0"/>
        </a:p>
      </dsp:txBody>
      <dsp:txXfrm>
        <a:off x="396527" y="1700048"/>
        <a:ext cx="5551386" cy="140543"/>
      </dsp:txXfrm>
    </dsp:sp>
    <dsp:sp modelId="{88ADFEC2-17DD-44DB-97D1-E3262D9E1437}">
      <dsp:nvSpPr>
        <dsp:cNvPr id="0" name=""/>
        <dsp:cNvSpPr/>
      </dsp:nvSpPr>
      <dsp:spPr>
        <a:xfrm>
          <a:off x="0" y="3246031"/>
          <a:ext cx="7930552" cy="7498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62625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получать и хранить электронные чеки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быстро и удобно проверить чек и направить жалобу </a:t>
          </a:r>
          <a:br>
            <a:rPr lang="ru-RU" sz="1400" kern="1200" dirty="0" smtClean="0"/>
          </a:br>
          <a:r>
            <a:rPr lang="ru-RU" sz="1400" kern="1200" dirty="0" smtClean="0"/>
            <a:t>в ФНС России</a:t>
          </a:r>
          <a:endParaRPr lang="ru-RU" sz="1400" kern="1200" dirty="0"/>
        </a:p>
      </dsp:txBody>
      <dsp:txXfrm>
        <a:off x="0" y="3246031"/>
        <a:ext cx="7930552" cy="749852"/>
      </dsp:txXfrm>
    </dsp:sp>
    <dsp:sp modelId="{B3451465-B463-467F-9B9B-6FBE813DF229}">
      <dsp:nvSpPr>
        <dsp:cNvPr id="0" name=""/>
        <dsp:cNvSpPr/>
      </dsp:nvSpPr>
      <dsp:spPr>
        <a:xfrm>
          <a:off x="396527" y="3175759"/>
          <a:ext cx="5551386" cy="1405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Защиту прав потребителя</a:t>
          </a:r>
          <a:endParaRPr lang="ru-RU" sz="1800" b="1" kern="1200" dirty="0"/>
        </a:p>
      </dsp:txBody>
      <dsp:txXfrm>
        <a:off x="396527" y="3175759"/>
        <a:ext cx="5551386" cy="1405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0.0936</cdr:x>
      <cdr:y>0.20981</cdr:y>
    </cdr:from>
    <cdr:to>
      <cdr:x>0.17682</cdr:x>
      <cdr:y>0.29528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95527" y="919551"/>
          <a:ext cx="707259" cy="3745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773</a:t>
          </a:r>
          <a:endParaRPr lang="ru-RU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0.0936</cdr:x>
      <cdr:y>0.03901</cdr:y>
    </cdr:from>
    <cdr:to>
      <cdr:x>0.17682</cdr:x>
      <cdr:y>0.12448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95527" y="170961"/>
          <a:ext cx="707259" cy="3745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Arial"/>
            </a:defRPr>
          </a:lvl1pPr>
          <a:lvl2pPr marL="457200" indent="0">
            <a:defRPr sz="1100">
              <a:solidFill>
                <a:sysClr val="window" lastClr="FFFFFF"/>
              </a:solidFill>
              <a:latin typeface="Arial"/>
            </a:defRPr>
          </a:lvl2pPr>
          <a:lvl3pPr marL="914400" indent="0">
            <a:defRPr sz="1100">
              <a:solidFill>
                <a:sysClr val="window" lastClr="FFFFFF"/>
              </a:solidFill>
              <a:latin typeface="Arial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Arial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Arial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Arial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Arial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Arial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70C0"/>
              </a:solidFill>
            </a:rPr>
            <a:t>960</a:t>
          </a:r>
          <a:endParaRPr lang="ru-RU" sz="1800" b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1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" y="739775"/>
            <a:ext cx="6584950" cy="3703638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12978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800100" y="2101526"/>
            <a:ext cx="7534275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 smtClean="0"/>
              <a:t>Публичное обсуждение результатов правоприменительной практики и соблюдения обязательных требований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</a:t>
            </a:r>
            <a:r>
              <a:rPr lang="ru-RU" sz="2800" dirty="0" smtClean="0"/>
              <a:t>переходе на новый порядок применения контрольно-кассовой техники: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 </a:t>
            </a:r>
            <a:r>
              <a:rPr lang="ru-RU" sz="2800" dirty="0" smtClean="0"/>
              <a:t>этап реформы</a:t>
            </a: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3743058"/>
            <a:ext cx="4803145" cy="8582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4 </a:t>
            </a:r>
            <a:r>
              <a:rPr lang="ru-RU" sz="2000" dirty="0" smtClean="0">
                <a:solidFill>
                  <a:schemeClr val="tx2"/>
                </a:solidFill>
                <a:cs typeface="Times New Roman" pitchFamily="18" charset="0"/>
              </a:rPr>
              <a:t>этап реформы ККТ </a:t>
            </a:r>
            <a:endParaRPr lang="ru-RU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892" y="1469292"/>
            <a:ext cx="914400" cy="28917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263" y="87923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закон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 06.06.2019 № 129-ФЗ «О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внесении изменений в Федеральный </a:t>
            </a:r>
            <a:b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закон о применении контрольно-кассовой техники при осуществлении расчетов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Российской Федерации»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219200" y="1664677"/>
          <a:ext cx="6400799" cy="293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:\b6171cdced118c47589cbdcab406238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0880" y="1758462"/>
            <a:ext cx="2105334" cy="1656656"/>
          </a:xfrm>
          <a:prstGeom prst="rect">
            <a:avLst/>
          </a:prstGeom>
          <a:noFill/>
        </p:spPr>
      </p:pic>
      <p:pic>
        <p:nvPicPr>
          <p:cNvPr id="2051" name="Picture 3" descr="F:\main_a_chef_decorates_a_cak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1664677"/>
            <a:ext cx="1700748" cy="1867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8026623" cy="6338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дает новая система добросовестному налогоплательщику?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767741028"/>
              </p:ext>
            </p:extLst>
          </p:nvPr>
        </p:nvGraphicFramePr>
        <p:xfrm>
          <a:off x="428625" y="1475929"/>
          <a:ext cx="6734175" cy="214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162799" y="1836806"/>
            <a:ext cx="1512074" cy="2449444"/>
          </a:xfrm>
          <a:prstGeom prst="rect">
            <a:avLst/>
          </a:prstGeom>
          <a:pattFill prst="divot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56931"/>
                </a:solidFill>
              </a:rPr>
              <a:t>Снижение затрат</a:t>
            </a:r>
            <a:endParaRPr lang="ru-RU" sz="2000" b="1" dirty="0">
              <a:solidFill>
                <a:srgbClr val="15693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842987283"/>
              </p:ext>
            </p:extLst>
          </p:nvPr>
        </p:nvGraphicFramePr>
        <p:xfrm>
          <a:off x="428625" y="2722408"/>
          <a:ext cx="6734175" cy="214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8625" y="2662014"/>
            <a:ext cx="1162050" cy="38597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693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5" y="3267986"/>
            <a:ext cx="3648075" cy="34975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эффект, возможности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8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03963981"/>
              </p:ext>
            </p:extLst>
          </p:nvPr>
        </p:nvGraphicFramePr>
        <p:xfrm>
          <a:off x="419818" y="923925"/>
          <a:ext cx="7930552" cy="399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2" cy="957695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Что дает новый порядок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0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Новый порядок в цифрах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000369" y="1235627"/>
            <a:ext cx="1273907" cy="8763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Оператор фискальных данных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5402" y="1076202"/>
            <a:ext cx="654470" cy="6160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2751" y="1235627"/>
            <a:ext cx="1511125" cy="8763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Производителей ККТ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38095" y="1076202"/>
            <a:ext cx="614656" cy="6158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6677" y="1347647"/>
            <a:ext cx="1443648" cy="76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Производителей ФН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71477" y="1076662"/>
            <a:ext cx="655200" cy="61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2677" y="1235856"/>
            <a:ext cx="1274400" cy="876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Экспертных организации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83754" y="1076662"/>
            <a:ext cx="655200" cy="615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0524" y="3371850"/>
            <a:ext cx="1274400" cy="1159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Моделей ККТ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95925" y="2899762"/>
            <a:ext cx="1274400" cy="944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Моделей ФН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74277" y="2808723"/>
            <a:ext cx="836250" cy="7419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179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00575" y="2371725"/>
            <a:ext cx="895350" cy="819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787900" y="39398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latin typeface="Calibri" pitchFamily="34" charset="0"/>
              </a:rPr>
              <a:pPr defTabSz="70944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50" y="990261"/>
            <a:ext cx="419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юридически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значимый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документооборот между ФНС и пользователем КТТ 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787900" y="945517"/>
            <a:ext cx="2841013" cy="244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339123" y="2865648"/>
            <a:ext cx="4408468" cy="2106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5368764" y="2169388"/>
            <a:ext cx="2841013" cy="2718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19844" y="4681718"/>
            <a:ext cx="654298" cy="273844"/>
          </a:xfrm>
          <a:prstGeom prst="rect">
            <a:avLst/>
          </a:prstGeom>
        </p:spPr>
        <p:txBody>
          <a:bodyPr vert="horz" lIns="0" tIns="39120" rIns="0" bIns="39120" rtlCol="0" anchor="ctr"/>
          <a:lstStyle/>
          <a:p>
            <a:fld id="{9302A372-EB85-4A14-9B9E-6F2305329C24}" type="slidenum">
              <a:rPr lang="ru-RU">
                <a:solidFill>
                  <a:prstClr val="white"/>
                </a:solidFill>
              </a:rPr>
              <a:pPr/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4058" y="2117830"/>
            <a:ext cx="2514275" cy="515092"/>
          </a:xfrm>
          <a:prstGeom prst="rect">
            <a:avLst/>
          </a:prstGeom>
        </p:spPr>
        <p:txBody>
          <a:bodyPr wrap="square" lIns="78309" tIns="39155" rIns="78309" bIns="39155">
            <a:spAutoFit/>
          </a:bodyPr>
          <a:lstStyle/>
          <a:p>
            <a:pPr indent="391546" algn="ctr">
              <a:lnSpc>
                <a:spcPts val="1713"/>
              </a:lnSpc>
            </a:pPr>
            <a:r>
              <a:rPr lang="ru-RU" sz="2700" dirty="0">
                <a:latin typeface="Arial Narrow" panose="020B0606020202030204" pitchFamily="34" charset="0"/>
                <a:ea typeface="Times New Roman" panose="02020603050405020304" pitchFamily="18" charset="0"/>
              </a:rPr>
              <a:t>УСН </a:t>
            </a:r>
          </a:p>
          <a:p>
            <a:pPr indent="391546" algn="ctr">
              <a:lnSpc>
                <a:spcPts val="1713"/>
              </a:lnSpc>
            </a:pPr>
            <a:r>
              <a:rPr lang="ru-RU" sz="1700" dirty="0">
                <a:latin typeface="Arial Narrow" panose="020B0606020202030204" pitchFamily="34" charset="0"/>
                <a:ea typeface="Times New Roman" panose="02020603050405020304" pitchFamily="18" charset="0"/>
              </a:rPr>
              <a:t>(доходы-расходы)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44299" y="2004285"/>
            <a:ext cx="1176055" cy="494573"/>
          </a:xfrm>
          <a:prstGeom prst="rect">
            <a:avLst/>
          </a:prstGeom>
        </p:spPr>
        <p:txBody>
          <a:bodyPr wrap="none" lIns="78309" tIns="39155" rIns="78309" bIns="39155">
            <a:spAutoFit/>
          </a:bodyPr>
          <a:lstStyle/>
          <a:p>
            <a:r>
              <a:rPr lang="ru-RU" sz="27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Патент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4299" y="3716889"/>
            <a:ext cx="1106484" cy="786961"/>
          </a:xfrm>
          <a:prstGeom prst="rect">
            <a:avLst/>
          </a:prstGeom>
        </p:spPr>
        <p:txBody>
          <a:bodyPr wrap="none" lIns="78309" tIns="39155" rIns="78309" bIns="39155">
            <a:spAutoFit/>
          </a:bodyPr>
          <a:lstStyle/>
          <a:p>
            <a:r>
              <a:rPr lang="ru-RU" sz="4600" spc="-86" dirty="0">
                <a:latin typeface="Arial Narrow" panose="020B0606020202030204" pitchFamily="34" charset="0"/>
                <a:ea typeface="Times New Roman" panose="02020603050405020304" pitchFamily="18" charset="0"/>
              </a:rPr>
              <a:t>2,1</a:t>
            </a:r>
            <a:r>
              <a:rPr lang="ru-RU" sz="2700" spc="-86" dirty="0">
                <a:latin typeface="Arial Narrow" panose="020B0606020202030204" pitchFamily="34" charset="0"/>
                <a:ea typeface="Times New Roman" panose="02020603050405020304" pitchFamily="18" charset="0"/>
              </a:rPr>
              <a:t>%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00972" y="3781469"/>
            <a:ext cx="1498001" cy="663850"/>
          </a:xfrm>
          <a:prstGeom prst="rect">
            <a:avLst/>
          </a:prstGeom>
        </p:spPr>
        <p:txBody>
          <a:bodyPr wrap="none" lIns="78309" tIns="39155" rIns="78309" bIns="39155">
            <a:spAutoFit/>
          </a:bodyPr>
          <a:lstStyle/>
          <a:p>
            <a:r>
              <a:rPr lang="ru-RU" sz="2700" spc="-86" dirty="0">
                <a:solidFill>
                  <a:schemeClr val="accent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менее </a:t>
            </a:r>
            <a:r>
              <a:rPr lang="ru-RU" sz="3800" spc="-86" dirty="0">
                <a:solidFill>
                  <a:schemeClr val="accent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</a:t>
            </a:r>
            <a:r>
              <a:rPr lang="ru-RU" sz="2700" spc="-86" dirty="0">
                <a:solidFill>
                  <a:schemeClr val="accent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514" y="2369546"/>
            <a:ext cx="2503522" cy="645454"/>
          </a:xfrm>
          <a:prstGeom prst="rect">
            <a:avLst/>
          </a:prstGeom>
        </p:spPr>
        <p:txBody>
          <a:bodyPr wrap="none" lIns="78309" tIns="39155" rIns="78309" bIns="39155">
            <a:noAutofit/>
          </a:bodyPr>
          <a:lstStyle/>
          <a:p>
            <a:pPr algn="ctr"/>
            <a:r>
              <a:rPr lang="ru-RU" sz="2700" dirty="0">
                <a:latin typeface="Arial Narrow" panose="020B0606020202030204" pitchFamily="34" charset="0"/>
                <a:ea typeface="Times New Roman" panose="02020603050405020304" pitchFamily="18" charset="0"/>
              </a:rPr>
              <a:t>ЕНВД</a:t>
            </a:r>
          </a:p>
          <a:p>
            <a:pPr algn="ctr">
              <a:lnSpc>
                <a:spcPts val="1713"/>
              </a:lnSpc>
            </a:pPr>
            <a:r>
              <a:rPr lang="ru-RU" sz="1700" dirty="0">
                <a:latin typeface="Arial Narrow" panose="020B0606020202030204" pitchFamily="34" charset="0"/>
                <a:ea typeface="Times New Roman" panose="02020603050405020304" pitchFamily="18" charset="0"/>
              </a:rPr>
              <a:t>крупнейших </a:t>
            </a:r>
          </a:p>
          <a:p>
            <a:pPr algn="ctr">
              <a:lnSpc>
                <a:spcPts val="1713"/>
              </a:lnSpc>
            </a:pPr>
            <a:r>
              <a:rPr lang="ru-RU" sz="17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плательщиков</a:t>
            </a:r>
            <a:endParaRPr lang="ru-RU" sz="1700" spc="-8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7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0781" y="1741756"/>
            <a:ext cx="906750" cy="515092"/>
          </a:xfrm>
          <a:prstGeom prst="rect">
            <a:avLst/>
          </a:prstGeom>
        </p:spPr>
        <p:txBody>
          <a:bodyPr wrap="none" lIns="78309" tIns="39155" rIns="78309" bIns="39155">
            <a:spAutoFit/>
          </a:bodyPr>
          <a:lstStyle/>
          <a:p>
            <a:pPr algn="ctr">
              <a:lnSpc>
                <a:spcPts val="1713"/>
              </a:lnSpc>
            </a:pPr>
            <a:r>
              <a:rPr lang="ru-RU" sz="2700" dirty="0">
                <a:latin typeface="Arial Narrow" panose="020B0606020202030204" pitchFamily="34" charset="0"/>
                <a:ea typeface="Times New Roman" panose="02020603050405020304" pitchFamily="18" charset="0"/>
              </a:rPr>
              <a:t>УСН</a:t>
            </a:r>
            <a:r>
              <a:rPr lang="ru-RU" sz="15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ts val="1713"/>
              </a:lnSpc>
            </a:pPr>
            <a:r>
              <a:rPr lang="ru-RU" sz="17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ru-RU" sz="1700" dirty="0">
                <a:latin typeface="Arial Narrow" panose="020B0606020202030204" pitchFamily="34" charset="0"/>
                <a:ea typeface="Times New Roman" panose="02020603050405020304" pitchFamily="18" charset="0"/>
              </a:rPr>
              <a:t>доходы</a:t>
            </a:r>
            <a:r>
              <a:rPr lang="ru-RU" sz="17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endParaRPr lang="ru-RU" sz="1700" b="1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770" y="3759208"/>
            <a:ext cx="1154382" cy="786961"/>
          </a:xfrm>
          <a:prstGeom prst="rect">
            <a:avLst/>
          </a:prstGeom>
        </p:spPr>
        <p:txBody>
          <a:bodyPr wrap="none" lIns="78309" tIns="39155" rIns="78309" bIns="39155">
            <a:spAutoFit/>
          </a:bodyPr>
          <a:lstStyle/>
          <a:p>
            <a:r>
              <a:rPr lang="ru-RU" sz="4600" spc="-86" dirty="0">
                <a:latin typeface="Arial Narrow" panose="020B0606020202030204" pitchFamily="34" charset="0"/>
                <a:ea typeface="Times New Roman" panose="02020603050405020304" pitchFamily="18" charset="0"/>
              </a:rPr>
              <a:t>3,6</a:t>
            </a:r>
            <a:r>
              <a:rPr lang="ru-RU" sz="2700" spc="-86" dirty="0">
                <a:latin typeface="Arial Narrow" panose="020B0606020202030204" pitchFamily="34" charset="0"/>
                <a:ea typeface="Times New Roman" panose="02020603050405020304" pitchFamily="18" charset="0"/>
              </a:rPr>
              <a:t>%</a:t>
            </a:r>
            <a:r>
              <a:rPr lang="ru-RU" sz="3800" spc="-86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sz="3400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3499" y="3705540"/>
            <a:ext cx="1162590" cy="786961"/>
          </a:xfrm>
          <a:prstGeom prst="rect">
            <a:avLst/>
          </a:prstGeom>
        </p:spPr>
        <p:txBody>
          <a:bodyPr wrap="none" lIns="78309" tIns="39155" rIns="78309" bIns="39155">
            <a:spAutoFit/>
          </a:bodyPr>
          <a:lstStyle/>
          <a:p>
            <a:r>
              <a:rPr lang="ru-RU" sz="4600" spc="-86" dirty="0">
                <a:latin typeface="Arial Narrow" panose="020B0606020202030204" pitchFamily="34" charset="0"/>
                <a:ea typeface="Times New Roman" panose="02020603050405020304" pitchFamily="18" charset="0"/>
              </a:rPr>
              <a:t>1,4</a:t>
            </a:r>
            <a:r>
              <a:rPr lang="ru-RU" sz="2700" spc="-86" dirty="0">
                <a:latin typeface="Arial Narrow" panose="020B0606020202030204" pitchFamily="34" charset="0"/>
                <a:ea typeface="Times New Roman" panose="02020603050405020304" pitchFamily="18" charset="0"/>
              </a:rPr>
              <a:t>%</a:t>
            </a:r>
            <a:r>
              <a:rPr lang="ru-RU" sz="4600" spc="-86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4100" y="1343081"/>
            <a:ext cx="2862414" cy="494573"/>
          </a:xfrm>
          <a:prstGeom prst="rect">
            <a:avLst/>
          </a:prstGeom>
        </p:spPr>
        <p:txBody>
          <a:bodyPr wrap="none" lIns="78309" tIns="39155" rIns="78309" bIns="39155">
            <a:spAutoFit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Налоговая </a:t>
            </a:r>
            <a:r>
              <a:rPr lang="ru-RU" sz="27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нагрузка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643149" y="2251572"/>
            <a:ext cx="1446029" cy="154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8309" tIns="39155" rIns="78309" bIns="39155" rtlCol="0" anchor="ctr">
            <a:noAutofit/>
          </a:bodyPr>
          <a:lstStyle/>
          <a:p>
            <a:pPr algn="ctr"/>
            <a:endParaRPr lang="ru-RU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2570609" y="2527719"/>
            <a:ext cx="1173449" cy="12537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8309" tIns="39155" rIns="78309" bIns="39155" rtlCol="0" anchor="ctr">
            <a:noAutofit/>
          </a:bodyPr>
          <a:lstStyle/>
          <a:p>
            <a:pPr algn="ctr"/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4618051" y="2692273"/>
            <a:ext cx="1160033" cy="10669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8309" tIns="39155" rIns="78309" bIns="39155" rtlCol="0" anchor="ctr">
            <a:noAutofit/>
          </a:bodyPr>
          <a:lstStyle/>
          <a:p>
            <a:pPr algn="ctr"/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6833554" y="3236375"/>
            <a:ext cx="914678" cy="61752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8309" tIns="39155" rIns="78309" bIns="39155" rtlCol="0" anchor="ctr">
            <a:noAutofit/>
          </a:bodyPr>
          <a:lstStyle/>
          <a:p>
            <a:pPr algn="ctr"/>
            <a:endParaRPr lang="ru-RU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6299" y="29698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92500"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ЕНВД создает прецеденты неправомерной минимизации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налогоплательщиками своих налоговых обязательств и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получения конкурентных преимуществ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6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Мобильное </a:t>
            </a:r>
            <a:r>
              <a:rPr lang="ru-RU" sz="2200" dirty="0"/>
              <a:t>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765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097" y="2345888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49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Персонализация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91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чеков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637" y="199953"/>
            <a:ext cx="7864167" cy="829353"/>
          </a:xfrm>
        </p:spPr>
        <p:txBody>
          <a:bodyPr/>
          <a:lstStyle/>
          <a:p>
            <a:pPr algn="ctr"/>
            <a:r>
              <a:rPr lang="ru-RU" sz="3200" dirty="0" smtClean="0"/>
              <a:t>Расчеты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3900-01-185\Desktop\Новая папка (2)\IMG_8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63" y="1174260"/>
            <a:ext cx="1318846" cy="9012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9231" y="139895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1009" y="1174260"/>
            <a:ext cx="3230308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just" defTabSz="1043056">
              <a:spcBef>
                <a:spcPct val="0"/>
              </a:spcBef>
            </a:pPr>
            <a:r>
              <a:rPr lang="ru-RU" b="1" dirty="0" smtClean="0"/>
              <a:t>Прием и выплата  денежных </a:t>
            </a:r>
            <a:br>
              <a:rPr lang="ru-RU" b="1" dirty="0" smtClean="0"/>
            </a:br>
            <a:r>
              <a:rPr lang="ru-RU" b="1" dirty="0" smtClean="0"/>
              <a:t>средств в наличном и безналичном </a:t>
            </a:r>
          </a:p>
          <a:p>
            <a:pPr algn="just" defTabSz="1043056">
              <a:spcBef>
                <a:spcPct val="0"/>
              </a:spcBef>
            </a:pPr>
            <a:r>
              <a:rPr lang="ru-RU" b="1" dirty="0" smtClean="0"/>
              <a:t>порядке за товары, работы, услуги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C:\Users\3900-01-185\Desktop\Новая папка (2)\IMG_8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553" y="1107054"/>
            <a:ext cx="1318846" cy="96841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13008" y="3604697"/>
            <a:ext cx="1911077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b="1" dirty="0" smtClean="0"/>
              <a:t>Прием, выплата и</a:t>
            </a:r>
          </a:p>
          <a:p>
            <a:pPr defTabSz="1043056">
              <a:spcBef>
                <a:spcPct val="0"/>
              </a:spcBef>
            </a:pPr>
            <a:r>
              <a:rPr lang="ru-RU" b="1" dirty="0" smtClean="0"/>
              <a:t>зачет, возврат</a:t>
            </a:r>
          </a:p>
          <a:p>
            <a:pPr defTabSz="1043056">
              <a:spcBef>
                <a:spcPct val="0"/>
              </a:spcBef>
            </a:pPr>
            <a:r>
              <a:rPr lang="ru-RU" b="1" dirty="0" smtClean="0"/>
              <a:t>авансов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 descr="C:\Users\3900-01-185\Desktop\Новая папка (2)\IMG_8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63" y="3641969"/>
            <a:ext cx="1318846" cy="78544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49231" y="364196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9231" y="364196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41010" y="3641969"/>
            <a:ext cx="2472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Кредитование </a:t>
            </a:r>
          </a:p>
          <a:p>
            <a:r>
              <a:rPr lang="ru-RU" b="1" dirty="0" smtClean="0"/>
              <a:t>под залог вещей </a:t>
            </a:r>
          </a:p>
          <a:p>
            <a:r>
              <a:rPr lang="ru-RU" b="1" dirty="0" smtClean="0"/>
              <a:t>ломбардами</a:t>
            </a:r>
            <a:endParaRPr lang="ru-RU" b="1" dirty="0"/>
          </a:p>
        </p:txBody>
      </p:sp>
      <p:pic>
        <p:nvPicPr>
          <p:cNvPr id="1031" name="Picture 7" descr="C:\Users\3900-01-185\Desktop\Новая папка (2)\IMG_89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549" y="2423555"/>
            <a:ext cx="1281724" cy="79293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97086" y="2385814"/>
            <a:ext cx="2193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Получение в качестве </a:t>
            </a:r>
          </a:p>
          <a:p>
            <a:r>
              <a:rPr lang="ru-RU" b="1" dirty="0" smtClean="0"/>
              <a:t>расчетов </a:t>
            </a:r>
          </a:p>
          <a:p>
            <a:r>
              <a:rPr lang="ru-RU" b="1" dirty="0" smtClean="0"/>
              <a:t>иных вещей (</a:t>
            </a:r>
            <a:r>
              <a:rPr lang="en-US" b="1" dirty="0" smtClean="0"/>
              <a:t>trade-in)</a:t>
            </a:r>
            <a:endParaRPr lang="ru-RU" b="1" dirty="0"/>
          </a:p>
        </p:txBody>
      </p:sp>
      <p:pic>
        <p:nvPicPr>
          <p:cNvPr id="1032" name="Picture 8" descr="C:\Users\3900-01-185\Desktop\Новая папка (2)\IMG_89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1317" y="3604697"/>
            <a:ext cx="1289538" cy="82271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711529" y="1107055"/>
            <a:ext cx="2119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Предоставление и </a:t>
            </a:r>
          </a:p>
          <a:p>
            <a:r>
              <a:rPr lang="ru-RU" b="1" dirty="0" smtClean="0"/>
              <a:t>погашение займов </a:t>
            </a:r>
          </a:p>
          <a:p>
            <a:r>
              <a:rPr lang="ru-RU" b="1" dirty="0" smtClean="0"/>
              <a:t>для оплаты товаров, </a:t>
            </a:r>
          </a:p>
          <a:p>
            <a:r>
              <a:rPr lang="ru-RU" b="1" dirty="0" smtClean="0"/>
              <a:t>работ , услуг</a:t>
            </a:r>
            <a:endParaRPr lang="ru-RU" b="1" dirty="0"/>
          </a:p>
        </p:txBody>
      </p:sp>
      <p:pic>
        <p:nvPicPr>
          <p:cNvPr id="1033" name="Picture 9" descr="C:\Users\3900-01-185\Desktop\Новая папка (2)\IMG_89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163" y="2385814"/>
            <a:ext cx="1318846" cy="83067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841009" y="238581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Прием ставок и выплата </a:t>
            </a:r>
          </a:p>
          <a:p>
            <a:r>
              <a:rPr lang="ru-RU" b="1" dirty="0" smtClean="0"/>
              <a:t>выигрышей при проведении </a:t>
            </a:r>
          </a:p>
          <a:p>
            <a:r>
              <a:rPr lang="ru-RU" b="1" dirty="0" smtClean="0"/>
              <a:t>азартных игр и лотерей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Транспортная отрасль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C:\Users\3900-01-185\Desktop\transportnaya-ka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863" y="3421233"/>
            <a:ext cx="4093321" cy="1109835"/>
          </a:xfrm>
          <a:prstGeom prst="rect">
            <a:avLst/>
          </a:prstGeom>
          <a:noFill/>
        </p:spPr>
      </p:pic>
      <p:pic>
        <p:nvPicPr>
          <p:cNvPr id="3075" name="Picture 3" descr="C:\Users\3900-01-185\Desktop\16d816ea3cdbe9e87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67234" y="3122058"/>
            <a:ext cx="1672404" cy="14387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2637" y="1060773"/>
            <a:ext cx="1062893" cy="106501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 descr="C:\Users\3900-01-185\Desktop\16d818643a2838ae52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8050" y="508229"/>
            <a:ext cx="1565322" cy="19737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85530" y="1205157"/>
            <a:ext cx="4743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01 июля 2019 </a:t>
            </a:r>
            <a:r>
              <a:rPr lang="ru-RU" b="1" dirty="0" smtClean="0">
                <a:solidFill>
                  <a:srgbClr val="FF0000"/>
                </a:solidFill>
              </a:rPr>
              <a:t>отменена льгота при продаже </a:t>
            </a:r>
            <a:r>
              <a:rPr lang="ru-RU" dirty="0" smtClean="0"/>
              <a:t>водителем или кондуктором в салоне </a:t>
            </a:r>
            <a:r>
              <a:rPr lang="ru-RU" b="1" dirty="0" smtClean="0">
                <a:solidFill>
                  <a:srgbClr val="FF0000"/>
                </a:solidFill>
              </a:rPr>
              <a:t>транспортного средства</a:t>
            </a:r>
            <a:r>
              <a:rPr lang="ru-RU" dirty="0" smtClean="0"/>
              <a:t> проездных документов (билетов) и талонов для проезда в общественном транспорте.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7469" y="2482001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Также, с 01 июля 2019 года обязательно </a:t>
            </a:r>
            <a:r>
              <a:rPr lang="ru-RU" b="1" dirty="0" smtClean="0">
                <a:solidFill>
                  <a:srgbClr val="FF0000"/>
                </a:solidFill>
              </a:rPr>
              <a:t>применять кассу при оказании услуг такси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2637" y="180975"/>
            <a:ext cx="7337192" cy="69532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156931"/>
                </a:solidFill>
              </a:rPr>
              <a:t>Исключения: можно производить расчеты без ККТ 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2325" y="779145"/>
          <a:ext cx="750176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575"/>
                <a:gridCol w="3790185"/>
              </a:tblGrid>
              <a:tr h="4107180">
                <a:tc>
                  <a:txBody>
                    <a:bodyPr/>
                    <a:lstStyle/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spc="-40" dirty="0" smtClean="0">
                          <a:solidFill>
                            <a:schemeClr val="tx2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Кредитные организации.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spc="-40" dirty="0" smtClean="0">
                        <a:solidFill>
                          <a:schemeClr val="tx2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spc="-40" dirty="0" smtClean="0">
                          <a:solidFill>
                            <a:schemeClr val="tx2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Продажа газет и журналов.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spc="-40" dirty="0" smtClean="0">
                        <a:solidFill>
                          <a:schemeClr val="tx2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spc="-40" dirty="0" smtClean="0">
                          <a:solidFill>
                            <a:schemeClr val="tx2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Продажа ценных бумаг.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spc="-40" dirty="0" smtClean="0">
                        <a:solidFill>
                          <a:schemeClr val="tx2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spc="-40" dirty="0" smtClean="0">
                          <a:solidFill>
                            <a:schemeClr val="tx2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питанием в учебных заведениях.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200" spc="-40" dirty="0" smtClean="0">
                        <a:solidFill>
                          <a:schemeClr val="tx2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spc="-40" dirty="0" smtClean="0">
                          <a:solidFill>
                            <a:schemeClr val="tx2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Разносная торговля, в том числе в поездах и самолетах (есть исключения по товарам).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spc="-40" dirty="0" smtClean="0">
                        <a:solidFill>
                          <a:schemeClr val="tx2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spc="-40" dirty="0" smtClean="0">
                          <a:solidFill>
                            <a:schemeClr val="tx2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Торговля в киосках мороженым и в розлив безалкогольными напитками, молоком, питьевой водой.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spc="-40" dirty="0" smtClean="0">
                        <a:solidFill>
                          <a:schemeClr val="tx2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Ремонт и окраска обуви.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ИП при реализации входных билетов и абонементов на посещение театров, являющихся государственными или муниципальными учреждениями, осуществляемой с рук и (или) лотка.</a:t>
                      </a:r>
                      <a:endParaRPr lang="ru-RU" sz="1200" spc="-40" dirty="0" smtClean="0">
                        <a:solidFill>
                          <a:schemeClr val="tx2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Торговля из автоцистерн квасом, молоком, растительным маслом, живой рыбой, керосином, сезонная торговля вразвал овощами и фруктами.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b="1" kern="1200" spc="-4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Прием от населения стеклопосуды и утильсырья, за исключением металлолома, драгоценных металлов и драгоценных камней.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Segoe UI Light" panose="020B0502040204020203" pitchFamily="34" charset="0"/>
                        </a:rPr>
                        <a:t>Изготовление и ремонт металлической галантереи и ключей.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Segoe UI Light" panose="020B0502040204020203" pitchFamily="34" charset="0"/>
                        </a:rPr>
                        <a:t>Присмотр и уход за детьми, больными, престарелыми и инвалидами.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Segoe UI Light" panose="020B0502040204020203" pitchFamily="34" charset="0"/>
                        </a:rPr>
                        <a:t>Реализация изготовителем изделий народных художественных промыслов.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Вспашка огородов и распиловка дров.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  <a:tabLst>
                          <a:tab pos="171450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Розничная продажа бахил.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ktofd2-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362" y="1205156"/>
            <a:ext cx="6833041" cy="33259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Новый порядок применения ККТ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2637" y="180975"/>
            <a:ext cx="7337192" cy="69532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156931"/>
                </a:solidFill>
              </a:rPr>
              <a:t>Исключения: можно производить расчеты без ККТ 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2325" y="779145"/>
          <a:ext cx="7501760" cy="422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880"/>
                <a:gridCol w="3750880"/>
              </a:tblGrid>
              <a:tr h="4225799">
                <a:tc>
                  <a:txBody>
                    <a:bodyPr/>
                    <a:lstStyle/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Услуги носильщиков на железнодорожных вокзалах, автовокзалах, аэровокзалах, 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в аэропортах, морских, речных портах.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  <a:tabLst>
                          <a:tab pos="171450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Сдача индивидуальным предпринимателем 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None/>
                        <a:tabLst>
                          <a:tab pos="171450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в аренду (наем) жилых помещений (а также совместно с </a:t>
                      </a: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машиноместами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), принадлежащих ИП на праве собственности.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  <a:tabLst>
                          <a:tab pos="171450" algn="l"/>
                        </a:tabLst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  <a:tabLst>
                          <a:tab pos="171450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ИП на ПСН за исключением ИП, осуществляющих виды предпринимательской деятельности, установленные подпунктами 3, 6, 9 - 11, 18, 28, 32, 33, 37, 38, 40, 45 - 48, 53, 56, 63 пункта 2 статьи 346.43 НК РФ при условии выдачи (направления) покупателю (клиенту) документа, подтверждающего факт осуществления расчета. 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  <a:tabLst>
                          <a:tab pos="171450" algn="l"/>
                        </a:tabLst>
                      </a:pPr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  <a:tabLst>
                          <a:tab pos="171450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ИП, применяющие специальный налоговый режим «Налог на профессиональный доход», в отношении доходов, облагаемых данным налогом.</a:t>
                      </a:r>
                      <a:endParaRPr lang="ru-RU" sz="1200" spc="-40" dirty="0" smtClean="0">
                        <a:solidFill>
                          <a:schemeClr val="tx2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Аптечные организации и медицинские организации в фельдшерско-акушерских пунктах, расположенных в сельских населенных пунктах,</a:t>
                      </a:r>
                      <a:r>
                        <a:rPr lang="ru-RU" sz="1200" b="1" kern="1200" spc="-4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при </a:t>
                      </a:r>
                      <a:r>
                        <a:rPr lang="ru-RU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отсутствии аптек. 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1" kern="1200" spc="-4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Проведение религиозных обрядов и церемоний.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Безналичный расчет между хозяйствующими субъектами</a:t>
                      </a:r>
                      <a:r>
                        <a:rPr lang="en-US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без предъявления средства расчета.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1" kern="1200" spc="-4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Муниципальные парковки.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indent="0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Страховые агенты</a:t>
                      </a:r>
                      <a:r>
                        <a:rPr lang="ru-RU" sz="1200" b="1" kern="1200" spc="-4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– </a:t>
                      </a:r>
                      <a:r>
                        <a:rPr lang="ru-RU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физические лица. ККТ обязан применять Страховщик.</a:t>
                      </a:r>
                    </a:p>
                    <a:p>
                      <a:pPr marL="0" indent="0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b="1" kern="1200" spc="-4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Государственные и муниципальные библиотеки при оказании услуг, связанных 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с библиотечным делом.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Segoe UI Light" panose="020B0502040204020203" pitchFamily="34" charset="0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BAF3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spc="-4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Механические автоматы, которые принимают исключительно монеты.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50087"/>
            <a:ext cx="7864167" cy="829353"/>
          </a:xfrm>
        </p:spPr>
        <p:txBody>
          <a:bodyPr/>
          <a:lstStyle/>
          <a:p>
            <a:pPr algn="ctr"/>
            <a:r>
              <a:rPr lang="ru-RU" dirty="0" smtClean="0"/>
              <a:t>ККТ при торговле на рынках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3900-01-185\Desktop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1407" y="791410"/>
            <a:ext cx="1531816" cy="1280783"/>
          </a:xfrm>
          <a:prstGeom prst="rect">
            <a:avLst/>
          </a:prstGeom>
          <a:noFill/>
        </p:spPr>
      </p:pic>
      <p:pic>
        <p:nvPicPr>
          <p:cNvPr id="1027" name="Picture 3" descr="C:\Users\3900-01-185\Desktop\1699fac4b5e361035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3716" y="791410"/>
            <a:ext cx="1573088" cy="12807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03262" y="2248584"/>
            <a:ext cx="4340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Организации и индивидуальные </a:t>
            </a:r>
            <a:br>
              <a:rPr lang="ru-RU" dirty="0" smtClean="0"/>
            </a:br>
            <a:r>
              <a:rPr lang="ru-RU" dirty="0" smtClean="0"/>
              <a:t>предприниматели </a:t>
            </a:r>
            <a:r>
              <a:rPr lang="ru-RU" dirty="0" smtClean="0">
                <a:solidFill>
                  <a:srgbClr val="FF0000"/>
                </a:solidFill>
              </a:rPr>
              <a:t>ВПРАВЕ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применять</a:t>
            </a:r>
            <a:br>
              <a:rPr lang="ru-RU" dirty="0" smtClean="0"/>
            </a:br>
            <a:r>
              <a:rPr lang="ru-RU" dirty="0" smtClean="0"/>
              <a:t> ККТ при осуществлении торговли на </a:t>
            </a:r>
            <a:br>
              <a:rPr lang="ru-RU" dirty="0" smtClean="0"/>
            </a:br>
            <a:r>
              <a:rPr lang="ru-RU" dirty="0" smtClean="0"/>
              <a:t>розничных рынках с открытых прилавков </a:t>
            </a:r>
            <a:br>
              <a:rPr lang="ru-RU" dirty="0" smtClean="0"/>
            </a:br>
            <a:r>
              <a:rPr lang="ru-RU" dirty="0" smtClean="0"/>
              <a:t>и открытых прилавков внутри крытых рыночных </a:t>
            </a:r>
            <a:br>
              <a:rPr lang="ru-RU" dirty="0" smtClean="0"/>
            </a:br>
            <a:r>
              <a:rPr lang="ru-RU" dirty="0" smtClean="0"/>
              <a:t>помещений.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03262" y="791410"/>
            <a:ext cx="0" cy="387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3900-01-185\Desktop\169a003f16c52f1c41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7969" y="3633579"/>
            <a:ext cx="1964435" cy="130553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0431" y="207219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Организации и индивидуальные </a:t>
            </a:r>
            <a:br>
              <a:rPr lang="ru-RU" dirty="0" smtClean="0"/>
            </a:br>
            <a:r>
              <a:rPr lang="ru-RU" dirty="0" smtClean="0"/>
              <a:t>предприниматели обязаны применять ККТ при торговле на территории рынка в магазинах, павильонах, киосках, палатках, автолавках, </a:t>
            </a:r>
            <a:r>
              <a:rPr lang="ru-RU" dirty="0" err="1" smtClean="0"/>
              <a:t>автомагазинах</a:t>
            </a:r>
            <a:r>
              <a:rPr lang="ru-RU" dirty="0" smtClean="0"/>
              <a:t>, автофургонах, помещениях контейнерного типа и других аналогично обустроенных и обеспечивающих показ и сохранность товара торговых мест.</a:t>
            </a:r>
          </a:p>
          <a:p>
            <a:endParaRPr lang="ru-RU" dirty="0"/>
          </a:p>
        </p:txBody>
      </p:sp>
      <p:pic>
        <p:nvPicPr>
          <p:cNvPr id="1029" name="Picture 5" descr="C:\Users\3900-01-185\Desktop\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945" y="3849022"/>
            <a:ext cx="1531816" cy="1096780"/>
          </a:xfrm>
          <a:prstGeom prst="rect">
            <a:avLst/>
          </a:prstGeom>
          <a:noFill/>
        </p:spPr>
      </p:pic>
      <p:pic>
        <p:nvPicPr>
          <p:cNvPr id="1030" name="Picture 6" descr="C:\Users\3900-01-185\Desktop\1699fac2b6f9a56492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2931" y="3834292"/>
            <a:ext cx="1540331" cy="1111510"/>
          </a:xfrm>
          <a:prstGeom prst="rect">
            <a:avLst/>
          </a:prstGeom>
          <a:noFill/>
        </p:spPr>
      </p:pic>
      <p:pic>
        <p:nvPicPr>
          <p:cNvPr id="1031" name="Picture 7" descr="C:\Users\3900-01-185\Desktop\д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1402" y="3874356"/>
            <a:ext cx="818450" cy="107144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03262" y="81670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85000" lnSpcReduction="20000"/>
          </a:bodyPr>
          <a:lstStyle/>
          <a:p>
            <a:pPr defTabSz="1043056">
              <a:spcBef>
                <a:spcPct val="0"/>
              </a:spcBef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r>
              <a:rPr lang="ru-RU" sz="4800" dirty="0" smtClean="0"/>
              <a:t>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3568" y="816708"/>
            <a:ext cx="2220147" cy="12554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925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Кроме торговли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непродовольственными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товарами, которые определены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перечне,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утвержденном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Правительством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РФ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(Распоряжение от 14.04.2017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 698-р)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4831" y="1205156"/>
            <a:ext cx="914400" cy="49859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2123" y="33215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Освобождены от ККТ при </a:t>
            </a:r>
            <a:r>
              <a:rPr lang="ru-RU" sz="1800" b="1" u="sng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БЕЗНАЛИЧНЫХ</a:t>
            </a:r>
            <a:r>
              <a:rPr lang="ru-RU" sz="18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расчетах</a:t>
            </a:r>
            <a:endParaRPr kumimoji="0" lang="ru-RU" sz="1800" b="1" i="0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108" y="2907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323" y="218049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637" y="1336431"/>
            <a:ext cx="4572000" cy="112150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dirty="0" smtClean="0"/>
          </a:p>
          <a:p>
            <a:pPr defTabSz="1043056">
              <a:spcBef>
                <a:spcPct val="0"/>
              </a:spcBef>
              <a:buFontTx/>
              <a:buChar char="-"/>
            </a:pPr>
            <a:endParaRPr lang="ru-RU" dirty="0" smtClean="0"/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108" y="285811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637" y="982852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образовательные организации при оказании услуг населению в сфере образования;</a:t>
            </a:r>
          </a:p>
          <a:p>
            <a:pPr>
              <a:buFont typeface="Wingdings" pitchFamily="2" charset="2"/>
              <a:buChar char="v"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физкультурно-спортивные организации при оказании услуг населению в сфере физической культуры и спорта;</a:t>
            </a:r>
          </a:p>
          <a:p>
            <a:pPr>
              <a:buFont typeface="Wingdings" pitchFamily="2" charset="2"/>
              <a:buChar char="v"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товарищества собственников недвижимости (в том числе ТСЖ, 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садоводческие и огороднические некоммерческие товарищества), 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жилищные, жилищно-строительные кооперативы и иные 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специализированные потребительские кооперативы при оказании услуг их членам в рамках уставной деятельности, а также при приеме платы за жилое помещение и коммунальные услуг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2637" y="3106511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дома и дворцы культуры, дома народного творчества, клубы, центры культурного развития, этнокультурные центры, центры культуры и досуга, дома фольклора, дома ремесел при оказании услуг населению в области культуры.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Why-Should-A-School-Opt-For-QualityKG-Preschool-Accredi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637" y="982853"/>
            <a:ext cx="1520956" cy="1286553"/>
          </a:xfrm>
          <a:prstGeom prst="rect">
            <a:avLst/>
          </a:prstGeom>
          <a:noFill/>
        </p:spPr>
      </p:pic>
      <p:pic>
        <p:nvPicPr>
          <p:cNvPr id="1027" name="Picture 3" descr="F: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891" y="982853"/>
            <a:ext cx="1586523" cy="1286553"/>
          </a:xfrm>
          <a:prstGeom prst="rect">
            <a:avLst/>
          </a:prstGeom>
          <a:noFill/>
        </p:spPr>
      </p:pic>
      <p:pic>
        <p:nvPicPr>
          <p:cNvPr id="1028" name="Picture 4" descr="F:\676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08" y="3604405"/>
            <a:ext cx="1586523" cy="1051170"/>
          </a:xfrm>
          <a:prstGeom prst="rect">
            <a:avLst/>
          </a:prstGeom>
          <a:noFill/>
        </p:spPr>
      </p:pic>
      <p:pic>
        <p:nvPicPr>
          <p:cNvPr id="1029" name="Picture 5" descr="F:\tsg-hand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0553" y="2467463"/>
            <a:ext cx="1498778" cy="1065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/>
              <a:t>Система исключений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405139927"/>
              </p:ext>
            </p:extLst>
          </p:nvPr>
        </p:nvGraphicFramePr>
        <p:xfrm>
          <a:off x="421593" y="1085850"/>
          <a:ext cx="7738236" cy="284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647700" y="4114801"/>
            <a:ext cx="7134224" cy="76199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200" b="1" dirty="0" smtClean="0">
                <a:latin typeface="+mj-lt"/>
              </a:rPr>
              <a:t>Утверждены Приказом Министерства по промышленной политике, </a:t>
            </a:r>
          </a:p>
          <a:p>
            <a:pPr algn="ctr" defTabSz="1043056">
              <a:spcBef>
                <a:spcPct val="0"/>
              </a:spcBef>
            </a:pPr>
            <a:r>
              <a:rPr lang="ru-RU" sz="1200" b="1" dirty="0" smtClean="0">
                <a:latin typeface="+mj-lt"/>
              </a:rPr>
              <a:t>развитию предпринимательства и торговли Калининградской области</a:t>
            </a:r>
          </a:p>
          <a:p>
            <a:pPr algn="ctr" defTabSz="1043056">
              <a:spcBef>
                <a:spcPct val="0"/>
              </a:spcBef>
            </a:pPr>
            <a:r>
              <a:rPr lang="ru-RU" sz="1200" b="1" dirty="0" smtClean="0">
                <a:latin typeface="+mj-lt"/>
              </a:rPr>
              <a:t> от 19.01.2018 № 7 (внесены изменения Приказом от 18.07.2018 № 109).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5231" y="1070708"/>
            <a:ext cx="7518099" cy="37563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предприниматели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Налоговый вычет 18 тыс. руб.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785" y="212578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504830" y="1518139"/>
            <a:ext cx="394678" cy="267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36615" y="1625601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ЕНВД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153138" y="2379785"/>
            <a:ext cx="312616" cy="7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785" y="227036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основании декларации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550568" y="1518139"/>
            <a:ext cx="337706" cy="300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59938" y="1625601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ПСН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6045201" y="2422769"/>
            <a:ext cx="312616" cy="7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36168" y="2540001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основании уведомления,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которое должно содержать: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6123" y="3040185"/>
            <a:ext cx="1023815" cy="15435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ru-RU" sz="1600" b="1" dirty="0" smtClean="0">
              <a:solidFill>
                <a:srgbClr val="005AA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Ф.И.О.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налогоплательщика;</a:t>
            </a:r>
          </a:p>
          <a:p>
            <a:pPr marL="0" marR="0" indent="0" algn="l" defTabSz="1043056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4800" b="1" baseline="0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ИНН;</a:t>
            </a:r>
          </a:p>
          <a:p>
            <a:pPr marL="0" marR="0" indent="0" algn="l" defTabSz="1043056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номер и дата патента;</a:t>
            </a:r>
          </a:p>
          <a:p>
            <a:pPr marL="0" marR="0" indent="0" algn="l" defTabSz="1043056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4800" b="1" baseline="0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модель и заводской номер</a:t>
            </a:r>
            <a:r>
              <a:rPr lang="ru-RU" sz="48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800" b="1" baseline="0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ККТ;</a:t>
            </a:r>
          </a:p>
          <a:p>
            <a:pPr marL="0" marR="0" indent="0" algn="l" defTabSz="1043056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сумма понесенных расходов.</a:t>
            </a:r>
            <a:endParaRPr lang="ru-RU" sz="4800" b="1" baseline="0" dirty="0" smtClean="0">
              <a:solidFill>
                <a:srgbClr val="005AA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ru-RU" sz="1600" b="1" baseline="0" dirty="0" smtClean="0">
              <a:solidFill>
                <a:srgbClr val="005AA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4"/>
            <a:ext cx="7864167" cy="82935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Не является расчетом – не применяется ККТ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822638" y="1205156"/>
            <a:ext cx="7864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2637" y="917450"/>
            <a:ext cx="7864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Выплаты физическим лицам по договорам гражданско-правового характера, аренды </a:t>
            </a:r>
          </a:p>
          <a:p>
            <a:pPr marL="285750" indent="-2857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Выдача средств сотрудникам под отчет </a:t>
            </a:r>
          </a:p>
          <a:p>
            <a:pPr marL="285750" indent="-28575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Уплата членских взносов, государственных пошлин, добровольных пожертвований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2637" y="1205155"/>
            <a:ext cx="7645501" cy="1689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Федеральный закон от 22.05.2003 № 54-ФЗ</a:t>
            </a:r>
          </a:p>
          <a:p>
            <a:pPr lvl="0" algn="ctr">
              <a:lnSpc>
                <a:spcPct val="12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«О применении контрольно-кассовой техники </a:t>
            </a:r>
          </a:p>
          <a:p>
            <a:pPr lvl="0" algn="ctr">
              <a:lnSpc>
                <a:spcPct val="12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при осуществлении расчетов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Российской Федерации»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645501" cy="82935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Законодательство РФ о применении ККТ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8515" y="3170947"/>
            <a:ext cx="4356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Принятые в соответствии с ним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 нормативные правовые акты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198852659"/>
              </p:ext>
            </p:extLst>
          </p:nvPr>
        </p:nvGraphicFramePr>
        <p:xfrm>
          <a:off x="464383" y="371475"/>
          <a:ext cx="8031597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val 9"/>
          <p:cNvSpPr>
            <a:spLocks noChangeArrowheads="1"/>
          </p:cNvSpPr>
          <p:nvPr/>
        </p:nvSpPr>
        <p:spPr bwMode="gray">
          <a:xfrm>
            <a:off x="3089039" y="733856"/>
            <a:ext cx="3743325" cy="3744912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3756" y="487950"/>
            <a:ext cx="7634291" cy="418379"/>
          </a:xfrm>
        </p:spPr>
        <p:txBody>
          <a:bodyPr vert="horz" lIns="81630" tIns="40815" rIns="81630" bIns="40815" rtlCol="0" anchor="ctr">
            <a:noAutofit/>
          </a:bodyPr>
          <a:lstStyle/>
          <a:p>
            <a:pPr algn="ctr" defTabSz="816242" fontAlgn="base">
              <a:spcAft>
                <a:spcPct val="0"/>
              </a:spcAft>
            </a:pPr>
            <a:r>
              <a:rPr lang="ru-RU" sz="3100" dirty="0" smtClean="0">
                <a:solidFill>
                  <a:schemeClr val="tx2"/>
                </a:solidFill>
              </a:rPr>
              <a:t>Планирование</a:t>
            </a:r>
            <a:endParaRPr lang="ru-RU" sz="3100" dirty="0">
              <a:solidFill>
                <a:schemeClr val="tx2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gray">
          <a:xfrm>
            <a:off x="3689328" y="1642442"/>
            <a:ext cx="3200943" cy="404564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71561" tIns="35780" rIns="71561" bIns="35780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79948" y="1017212"/>
            <a:ext cx="2198534" cy="49032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>
              <a:spcAft>
                <a:spcPts val="470"/>
              </a:spcAft>
              <a:tabLst>
                <a:tab pos="915881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>
              <a:spcAft>
                <a:spcPts val="470"/>
              </a:spcAft>
              <a:tabLst>
                <a:tab pos="915881" algn="l"/>
              </a:tabLst>
            </a:pPr>
            <a:endParaRPr lang="ru-RU" sz="9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73051" y="1311303"/>
            <a:ext cx="2744045" cy="71859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r">
              <a:spcAft>
                <a:spcPts val="470"/>
              </a:spcAft>
              <a:tabLst>
                <a:tab pos="915881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плана по территориальным налоговым органам</a:t>
            </a:r>
            <a:endParaRPr lang="ru-RU" sz="900" dirty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6076910" y="4000878"/>
            <a:ext cx="1993985" cy="71859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>
              <a:spcAft>
                <a:spcPts val="470"/>
              </a:spcAft>
              <a:tabLst>
                <a:tab pos="915881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риск-ориентированного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endParaRPr lang="ru-RU" sz="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1470" y="3511814"/>
            <a:ext cx="2633503" cy="503146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r">
              <a:spcAft>
                <a:spcPts val="470"/>
              </a:spcAft>
              <a:tabLst>
                <a:tab pos="915881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плана контрольной работы</a:t>
            </a:r>
            <a:endParaRPr lang="ru-RU" sz="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40310" y="2702289"/>
            <a:ext cx="2011784" cy="503146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>
              <a:spcAft>
                <a:spcPts val="470"/>
              </a:spcAft>
              <a:tabLst>
                <a:tab pos="915881" algn="l"/>
              </a:tabLs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анализ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sz="900" dirty="0"/>
          </a:p>
        </p:txBody>
      </p:sp>
      <p:sp>
        <p:nvSpPr>
          <p:cNvPr id="96" name="AutoShape 3"/>
          <p:cNvSpPr>
            <a:spLocks noChangeArrowheads="1"/>
          </p:cNvSpPr>
          <p:nvPr/>
        </p:nvSpPr>
        <p:spPr bwMode="gray">
          <a:xfrm rot="8417627">
            <a:off x="5540139" y="1488181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" name="AutoShape 6"/>
          <p:cNvSpPr>
            <a:spLocks noChangeArrowheads="1"/>
          </p:cNvSpPr>
          <p:nvPr/>
        </p:nvSpPr>
        <p:spPr bwMode="gray">
          <a:xfrm rot="19349927">
            <a:off x="3448497" y="330944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AutoShape 7"/>
          <p:cNvSpPr>
            <a:spLocks noChangeArrowheads="1"/>
          </p:cNvSpPr>
          <p:nvPr/>
        </p:nvSpPr>
        <p:spPr bwMode="gray">
          <a:xfrm rot="11114243">
            <a:off x="5876723" y="273784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AutoShape 8"/>
          <p:cNvSpPr>
            <a:spLocks noChangeArrowheads="1"/>
          </p:cNvSpPr>
          <p:nvPr/>
        </p:nvSpPr>
        <p:spPr bwMode="gray">
          <a:xfrm rot="1572587">
            <a:off x="3411904" y="1794103"/>
            <a:ext cx="798402" cy="288925"/>
          </a:xfrm>
          <a:prstGeom prst="rightArrow">
            <a:avLst>
              <a:gd name="adj1" fmla="val 35167"/>
              <a:gd name="adj2" fmla="val 121041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86427" y="1496411"/>
            <a:ext cx="360362" cy="360362"/>
            <a:chOff x="1565" y="2659"/>
            <a:chExt cx="227" cy="227"/>
          </a:xfrm>
        </p:grpSpPr>
        <p:sp>
          <p:nvSpPr>
            <p:cNvPr id="102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" name="Oval 17"/>
          <p:cNvSpPr>
            <a:spLocks noChangeArrowheads="1"/>
          </p:cNvSpPr>
          <p:nvPr/>
        </p:nvSpPr>
        <p:spPr bwMode="gray">
          <a:xfrm>
            <a:off x="3188978" y="3639472"/>
            <a:ext cx="360362" cy="36036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222599" y="1071193"/>
            <a:ext cx="360362" cy="360362"/>
            <a:chOff x="3470" y="1706"/>
            <a:chExt cx="227" cy="227"/>
          </a:xfrm>
        </p:grpSpPr>
        <p:sp>
          <p:nvSpPr>
            <p:cNvPr id="10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679948" y="2766988"/>
            <a:ext cx="360362" cy="360362"/>
            <a:chOff x="3923" y="2659"/>
            <a:chExt cx="227" cy="227"/>
          </a:xfrm>
        </p:grpSpPr>
        <p:sp>
          <p:nvSpPr>
            <p:cNvPr id="10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1" name="Oval 28"/>
          <p:cNvSpPr>
            <a:spLocks noChangeArrowheads="1"/>
          </p:cNvSpPr>
          <p:nvPr/>
        </p:nvSpPr>
        <p:spPr bwMode="gray">
          <a:xfrm>
            <a:off x="3991534" y="1660770"/>
            <a:ext cx="1944687" cy="194468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" name="Oval 29"/>
          <p:cNvSpPr>
            <a:spLocks noChangeArrowheads="1"/>
          </p:cNvSpPr>
          <p:nvPr/>
        </p:nvSpPr>
        <p:spPr bwMode="gray">
          <a:xfrm>
            <a:off x="4202671" y="1863361"/>
            <a:ext cx="1522413" cy="15224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13" name="Oval 30"/>
          <p:cNvSpPr>
            <a:spLocks noChangeArrowheads="1"/>
          </p:cNvSpPr>
          <p:nvPr/>
        </p:nvSpPr>
        <p:spPr bwMode="gray">
          <a:xfrm>
            <a:off x="4224896" y="1882411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4" name="Oval 31"/>
          <p:cNvSpPr>
            <a:spLocks noChangeArrowheads="1"/>
          </p:cNvSpPr>
          <p:nvPr/>
        </p:nvSpPr>
        <p:spPr bwMode="gray">
          <a:xfrm>
            <a:off x="4242359" y="1891936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5" name="Oval 32"/>
          <p:cNvSpPr>
            <a:spLocks noChangeArrowheads="1"/>
          </p:cNvSpPr>
          <p:nvPr/>
        </p:nvSpPr>
        <p:spPr bwMode="gray">
          <a:xfrm>
            <a:off x="4258234" y="1906224"/>
            <a:ext cx="1366837" cy="13414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6" name="Oval 33"/>
          <p:cNvSpPr>
            <a:spLocks noChangeArrowheads="1"/>
          </p:cNvSpPr>
          <p:nvPr/>
        </p:nvSpPr>
        <p:spPr bwMode="gray">
          <a:xfrm rot="16200000">
            <a:off x="4229647" y="2077080"/>
            <a:ext cx="1214438" cy="109061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7" name="AutoShape 5"/>
          <p:cNvSpPr>
            <a:spLocks noChangeArrowheads="1"/>
          </p:cNvSpPr>
          <p:nvPr/>
        </p:nvSpPr>
        <p:spPr bwMode="gray">
          <a:xfrm rot="15167895">
            <a:off x="5009237" y="382149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405318" y="4358052"/>
            <a:ext cx="360363" cy="360363"/>
            <a:chOff x="1973" y="1706"/>
            <a:chExt cx="227" cy="227"/>
          </a:xfrm>
        </p:grpSpPr>
        <p:sp>
          <p:nvSpPr>
            <p:cNvPr id="119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4213784" y="2273280"/>
            <a:ext cx="14668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tabLst>
                <a:tab pos="1170305" algn="l"/>
              </a:tabLst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контрольной работы</a:t>
            </a:r>
            <a:endParaRPr lang="ru-RU" sz="1500" b="1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6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06" y="333375"/>
            <a:ext cx="8558861" cy="832593"/>
          </a:xfrm>
        </p:spPr>
        <p:txBody>
          <a:bodyPr>
            <a:noAutofit/>
          </a:bodyPr>
          <a:lstStyle/>
          <a:p>
            <a:pPr algn="ctr">
              <a:lnSpc>
                <a:spcPts val="3209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принципы контрольной работы по соблюдению законодательства о применении ККТ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06" y="1165968"/>
            <a:ext cx="84972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Автоматизация.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Интеграция всех внутренних и внешних информационных систем.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Принцип работы с большими данными.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Вовлечение граждан в контрольную работу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2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831" y="375803"/>
            <a:ext cx="7864167" cy="82935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Отсутствие Интернета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637" y="12051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637" y="12051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Печать бумажного чека не зависит от наличия связи!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637" y="16623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При отсутствии интернета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ФН формирует ФПД и позволяет печатать </a:t>
            </a:r>
            <a:b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бумажный чек!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637" y="282916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637" y="21195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восстановлении связи,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чеки будут переданы в ОФД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АВТОМАТИЧЕСКИ!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637" y="24751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ФН копит </a:t>
            </a:r>
            <a:r>
              <a:rPr lang="ru-RU" sz="1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непереданные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данные в течении 30 суток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637" y="282916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непереданных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данных сигнализирует ККТ, ОФД</a:t>
            </a:r>
          </a:p>
        </p:txBody>
      </p:sp>
      <p:pic>
        <p:nvPicPr>
          <p:cNvPr id="2050" name="Picture 2" descr="C:\Users\3900-01-185\Desktop\169a05b074c1b7dec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347" y="375803"/>
            <a:ext cx="1275380" cy="956535"/>
          </a:xfrm>
          <a:prstGeom prst="rect">
            <a:avLst/>
          </a:prstGeom>
          <a:noFill/>
        </p:spPr>
      </p:pic>
      <p:pic>
        <p:nvPicPr>
          <p:cNvPr id="2051" name="Picture 3" descr="C:\Users\3900-01-185\Desktop\169a05b12b017de22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554" y="302528"/>
            <a:ext cx="825646" cy="2172628"/>
          </a:xfrm>
          <a:prstGeom prst="rect">
            <a:avLst/>
          </a:prstGeom>
          <a:noFill/>
        </p:spPr>
      </p:pic>
      <p:pic>
        <p:nvPicPr>
          <p:cNvPr id="2052" name="Picture 4" descr="C:\Users\3900-01-185\Desktop\169a05c7be24850282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064" y="3389556"/>
            <a:ext cx="1602765" cy="1479887"/>
          </a:xfrm>
          <a:prstGeom prst="rect">
            <a:avLst/>
          </a:prstGeom>
          <a:noFill/>
        </p:spPr>
      </p:pic>
      <p:pic>
        <p:nvPicPr>
          <p:cNvPr id="2053" name="Picture 5" descr="C:\Users\3900-01-185\Desktop\169a05aefbae06a4a2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9805" y="3412972"/>
            <a:ext cx="1456471" cy="1456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Применение </a:t>
            </a:r>
            <a:r>
              <a:rPr lang="ru-RU" dirty="0" err="1" smtClean="0"/>
              <a:t>онлайн-касс</a:t>
            </a:r>
            <a:r>
              <a:rPr lang="ru-RU" dirty="0" smtClean="0"/>
              <a:t> при расчетах </a:t>
            </a:r>
            <a:br>
              <a:rPr lang="ru-RU" dirty="0" smtClean="0"/>
            </a:br>
            <a:r>
              <a:rPr lang="ru-RU" dirty="0" smtClean="0"/>
              <a:t>за маркированный товар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7591" y="1089899"/>
            <a:ext cx="798921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соответствии с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Федеральным законом от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26.07.2019 № 238-ФЗ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«О внесении изменений в статью 33.1 Федерального закона «О государственно-частном партнерстве,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муниципально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 частном партнерстве в Российской Федерации и внесении изменений в отдельные законодательные акты Российской Федерации»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отдельные законодательные акты Российской Федерации»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действуют новые требования к применению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онлайн-касс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при расчетах за товары, подлежащие 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>обязательной маркировке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184" y="2813400"/>
            <a:ext cx="300110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Нововведения касаются расчётов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передачи данных, позволяющих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режиме реального времени получить из торговой точки сведения о коде продаваемого товара и получить сведения о легальности его происхождения, а также передать их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единую систему маркировки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зашифрованном виде.</a:t>
            </a:r>
          </a:p>
        </p:txBody>
      </p:sp>
      <p:pic>
        <p:nvPicPr>
          <p:cNvPr id="7" name="Рисунок 6" descr="https://krasnodar.uc-itcom.ru/sites/default/files/2019-07/%D0%BD%D0%B0%20%D1%81%D0%B0%D0%B9%D1%82%20%E2%80%93%206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7591" y="2690337"/>
            <a:ext cx="3804071" cy="216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06" y="219076"/>
            <a:ext cx="8558861" cy="533400"/>
          </a:xfrm>
        </p:spPr>
        <p:txBody>
          <a:bodyPr>
            <a:normAutofit/>
          </a:bodyPr>
          <a:lstStyle/>
          <a:p>
            <a:pPr algn="ctr">
              <a:lnSpc>
                <a:spcPts val="3209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работы в системе АСК ККТ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6506" y="752475"/>
            <a:ext cx="810694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Первый этап – сбор информации.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Второй этап –анализ и выявление нарушений    законодательства о применении ККТ.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Третий этап - реагирование АСК ККТ на выявленные правонарушения.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Четвертый этап - планирование контрольной работы.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Пятый этап - осуществление проверки налогоплательщика.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2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7675" y="622220"/>
          <a:ext cx="8315324" cy="438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129390"/>
            <a:ext cx="7337192" cy="492830"/>
          </a:xfrm>
        </p:spPr>
        <p:txBody>
          <a:bodyPr/>
          <a:lstStyle/>
          <a:p>
            <a:pPr algn="ctr"/>
            <a:r>
              <a:rPr lang="ru-RU" dirty="0" smtClean="0"/>
              <a:t>Проверки применения ККТ 2015-2019 г.г.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12290" y="3161741"/>
            <a:ext cx="657064" cy="3518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117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2290" y="2738717"/>
            <a:ext cx="657064" cy="35186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70C0"/>
                </a:solidFill>
              </a:rPr>
              <a:t>118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0390" y="1114425"/>
            <a:ext cx="657064" cy="351866"/>
          </a:xfrm>
          <a:prstGeom prst="rect">
            <a:avLst/>
          </a:prstGeom>
          <a:noFill/>
          <a:ln w="28575" cap="flat" cmpd="sng" algn="ctr">
            <a:solidFill>
              <a:srgbClr val="15693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156931"/>
                </a:solidFill>
              </a:rPr>
              <a:t>99%</a:t>
            </a:r>
            <a:endParaRPr lang="ru-RU" sz="1800" b="1" dirty="0">
              <a:solidFill>
                <a:srgbClr val="15693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3729" y="3052483"/>
            <a:ext cx="657064" cy="351866"/>
          </a:xfrm>
          <a:prstGeom prst="rect">
            <a:avLst/>
          </a:prstGeom>
          <a:noFill/>
          <a:ln w="28575" cap="flat" cmpd="sng" algn="ctr">
            <a:solidFill>
              <a:srgbClr val="15693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smtClean="0">
                <a:solidFill>
                  <a:srgbClr val="156931"/>
                </a:solidFill>
              </a:rPr>
              <a:t>81%</a:t>
            </a:r>
            <a:endParaRPr lang="ru-RU" sz="1800" b="1" dirty="0">
              <a:solidFill>
                <a:srgbClr val="15693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/>
          </p:cNvSpPr>
          <p:nvPr>
            <p:ph type="title" idx="4294967295"/>
          </p:nvPr>
        </p:nvSpPr>
        <p:spPr>
          <a:xfrm>
            <a:off x="560388" y="185738"/>
            <a:ext cx="8272462" cy="976312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Tw Cen MT" pitchFamily="34" charset="0"/>
              </a:rPr>
              <a:t>Результаты применения риск - ориентированного подхода</a:t>
            </a:r>
            <a:r>
              <a:rPr lang="ru-RU" altLang="ru-RU" dirty="0" smtClean="0">
                <a:latin typeface="Arial" pitchFamily="34" charset="0"/>
              </a:rPr>
              <a:t/>
            </a:r>
            <a:br>
              <a:rPr lang="ru-RU" altLang="ru-RU" dirty="0" smtClean="0">
                <a:latin typeface="Arial" pitchFamily="34" charset="0"/>
              </a:rPr>
            </a:br>
            <a:r>
              <a:rPr lang="ru-RU" altLang="ru-RU" dirty="0" smtClean="0">
                <a:latin typeface="Tw Cen MT" pitchFamily="34" charset="0"/>
              </a:rPr>
              <a:t> к проведению проверок </a:t>
            </a:r>
          </a:p>
        </p:txBody>
      </p:sp>
      <p:sp>
        <p:nvSpPr>
          <p:cNvPr id="2053" name="Номер слайда 1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8541BE-58C0-4656-BF35-82F81929B161}" type="slidenum">
              <a:rPr lang="en-US" altLang="ru-RU" smtClean="0">
                <a:solidFill>
                  <a:srgbClr val="FFFFFF"/>
                </a:solidFill>
              </a:rPr>
              <a:pPr/>
              <a:t>33</a:t>
            </a:fld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521200" y="4206201"/>
            <a:ext cx="4075113" cy="55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предъявленных штрафов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проверку</a:t>
            </a:r>
            <a:r>
              <a:rPr lang="ru-RU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тыс. руб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303213" y="1047750"/>
          <a:ext cx="4217987" cy="328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4437063" y="1162050"/>
          <a:ext cx="4370388" cy="318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5" name="Прямоугольник 2"/>
          <p:cNvSpPr>
            <a:spLocks noChangeArrowheads="1"/>
          </p:cNvSpPr>
          <p:nvPr/>
        </p:nvSpPr>
        <p:spPr bwMode="auto">
          <a:xfrm>
            <a:off x="1638300" y="1047750"/>
            <a:ext cx="631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070C0"/>
                </a:solidFill>
              </a:rPr>
              <a:t>179</a:t>
            </a:r>
          </a:p>
          <a:p>
            <a:pPr eaLnBrk="1" hangingPunct="1"/>
            <a:endParaRPr lang="ru-RU" altLang="ru-RU" sz="1800" b="1" dirty="0">
              <a:solidFill>
                <a:srgbClr val="0070C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25" y="1286391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Прямоугольник 4"/>
          <p:cNvSpPr>
            <a:spLocks noChangeArrowheads="1"/>
          </p:cNvSpPr>
          <p:nvPr/>
        </p:nvSpPr>
        <p:spPr bwMode="auto">
          <a:xfrm>
            <a:off x="2743200" y="1335333"/>
            <a:ext cx="90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34%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056" name="Прямоугольник 3"/>
          <p:cNvSpPr>
            <a:spLocks noChangeArrowheads="1"/>
          </p:cNvSpPr>
          <p:nvPr/>
        </p:nvSpPr>
        <p:spPr bwMode="auto">
          <a:xfrm>
            <a:off x="3646488" y="2665929"/>
            <a:ext cx="677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070C0"/>
                </a:solidFill>
              </a:rPr>
              <a:t>118</a:t>
            </a:r>
            <a:endParaRPr lang="ru-RU" altLang="ru-RU" sz="1800" b="1" dirty="0">
              <a:solidFill>
                <a:srgbClr val="0070C0"/>
              </a:solidFill>
            </a:endParaRPr>
          </a:p>
        </p:txBody>
      </p:sp>
      <p:sp>
        <p:nvSpPr>
          <p:cNvPr id="2062" name="Прямоугольник 4"/>
          <p:cNvSpPr>
            <a:spLocks noChangeArrowheads="1"/>
          </p:cNvSpPr>
          <p:nvPr/>
        </p:nvSpPr>
        <p:spPr bwMode="auto">
          <a:xfrm>
            <a:off x="6521350" y="1535358"/>
            <a:ext cx="8803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36%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2060" name="Прямоугольник 2"/>
          <p:cNvSpPr>
            <a:spLocks noChangeArrowheads="1"/>
          </p:cNvSpPr>
          <p:nvPr/>
        </p:nvSpPr>
        <p:spPr bwMode="auto">
          <a:xfrm>
            <a:off x="7762110" y="2045156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70C0"/>
                </a:solidFill>
              </a:rPr>
              <a:t>6,7</a:t>
            </a:r>
            <a:endParaRPr lang="ru-RU" altLang="ru-RU" sz="2000" b="1" dirty="0">
              <a:solidFill>
                <a:srgbClr val="0070C0"/>
              </a:solidFill>
            </a:endParaRPr>
          </a:p>
        </p:txBody>
      </p:sp>
      <p:sp>
        <p:nvSpPr>
          <p:cNvPr id="2059" name="Прямоугольник 2"/>
          <p:cNvSpPr>
            <a:spLocks noChangeArrowheads="1"/>
          </p:cNvSpPr>
          <p:nvPr/>
        </p:nvSpPr>
        <p:spPr bwMode="auto">
          <a:xfrm>
            <a:off x="5403056" y="1335333"/>
            <a:ext cx="769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70C0"/>
                </a:solidFill>
              </a:rPr>
              <a:t>10,6</a:t>
            </a:r>
            <a:endParaRPr lang="ru-RU" altLang="ru-RU" sz="2000" b="1" dirty="0">
              <a:solidFill>
                <a:srgbClr val="0070C0"/>
              </a:solidFill>
            </a:endParaRPr>
          </a:p>
        </p:txBody>
      </p:sp>
      <p:pic>
        <p:nvPicPr>
          <p:cNvPr id="2061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1350" y="1846077"/>
            <a:ext cx="880377" cy="8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32568" y="4206201"/>
            <a:ext cx="4075113" cy="55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проверок, единиц 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22325" y="811032"/>
          <a:ext cx="7321551" cy="378001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61278"/>
                <a:gridCol w="1972794"/>
                <a:gridCol w="2187479"/>
              </a:tblGrid>
              <a:tr h="72555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Период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За 10 месяцев</a:t>
                      </a:r>
                    </a:p>
                    <a:p>
                      <a:pPr algn="ctr"/>
                      <a:r>
                        <a:rPr lang="ru-RU" sz="2000" kern="1200" dirty="0" smtClean="0"/>
                        <a:t>2018 года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За 10 месяцев</a:t>
                      </a:r>
                    </a:p>
                    <a:p>
                      <a:pPr algn="ctr"/>
                      <a:r>
                        <a:rPr lang="ru-RU" sz="2000" kern="1200" dirty="0" smtClean="0"/>
                        <a:t>2019 года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772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/>
                        <a:t>Количество проведенных проверок, ед.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179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405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/>
                        <a:t>Выявлено нарушений, ед.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163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8765">
                <a:tc>
                  <a:txBody>
                    <a:bodyPr/>
                    <a:lstStyle/>
                    <a:p>
                      <a:pPr marL="0" marR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Результативность проверок, %</a:t>
                      </a:r>
                      <a:endParaRPr lang="ru-RU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91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9031">
                <a:tc>
                  <a:txBody>
                    <a:bodyPr/>
                    <a:lstStyle/>
                    <a:p>
                      <a:pPr marL="0" marR="0" indent="0" algn="l" defTabSz="470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Предъявлено штрафных санкций на одну</a:t>
                      </a:r>
                      <a:r>
                        <a:rPr lang="ru-RU" sz="1800" b="1" kern="1200" baseline="0" dirty="0" smtClean="0"/>
                        <a:t> проверку</a:t>
                      </a:r>
                      <a:r>
                        <a:rPr lang="ru-RU" sz="1800" b="1" kern="1200" dirty="0" smtClean="0"/>
                        <a:t>, руб.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/>
                        <a:t>10600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6700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4352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Проверки применения ККТ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Ответственность за нарушение законодательства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 применении ККТ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1070708" y="1205157"/>
          <a:ext cx="6885353" cy="366818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46181"/>
                <a:gridCol w="2620426"/>
                <a:gridCol w="2618746"/>
              </a:tblGrid>
              <a:tr h="5216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нарушения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статье 14.5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Ответственность должностных лиц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Ответственность юридических лиц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9106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неприменение ККТ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установленном порядке (п. 2)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 от  25% до 50%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размера суммы расчета, осуществленного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 применения ККТ, 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 не менее 10 тыс. руб</a:t>
                      </a:r>
                      <a:r>
                        <a:rPr lang="ru-RU" sz="1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 от 75% до 100%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размера суммы расчета, осуществленного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 применения ККТ, 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но не менее 30 тыс. руб.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4075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Повторное неприменение ККТ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(п. 3)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Дисквалификация на срок от 1 года до 2 лет.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Административное приостановление деятельности на срок до 90 суток.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8540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Применение ККТ, </a:t>
                      </a:r>
                      <a:b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соответствующей установленным требованиям (п. 4)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или наложение штрафа </a:t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размере от 1,5 тыс. руб. до 3 тыс. руб.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или наложение штрафа </a:t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размере от 5 тыс. руб. до 10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8000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Невыдача покупателю печатной формы или </a:t>
                      </a:r>
                      <a:b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направление электронной формы чека ККТ либо БСО 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(п. 6)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или наложение штрафа </a:t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размере 2 тыс. руб.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или наложение штрафа </a:t>
                      </a:r>
                      <a:b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размере 10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/>
          </p:cNvSpPr>
          <p:nvPr>
            <p:ph type="title" idx="4294967295"/>
          </p:nvPr>
        </p:nvSpPr>
        <p:spPr>
          <a:xfrm>
            <a:off x="542925" y="198438"/>
            <a:ext cx="8124825" cy="11398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 целью информирования налогоплательщиков по вопросам перехода на новый порядок применения ККТ 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2019 году:</a:t>
            </a:r>
            <a:r>
              <a:rPr lang="ru-RU" altLang="ru-RU" sz="1800" dirty="0" smtClean="0">
                <a:latin typeface="Arial" pitchFamily="34" charset="0"/>
              </a:rPr>
              <a:t/>
            </a:r>
            <a:br>
              <a:rPr lang="ru-RU" altLang="ru-RU" sz="1800" dirty="0" smtClean="0">
                <a:latin typeface="Arial" pitchFamily="34" charset="0"/>
              </a:rPr>
            </a:br>
            <a:endParaRPr lang="ru-RU" altLang="ru-RU" sz="1800" dirty="0" smtClean="0">
              <a:latin typeface="Arial" pitchFamily="34" charset="0"/>
            </a:endParaRPr>
          </a:p>
        </p:txBody>
      </p:sp>
      <p:sp>
        <p:nvSpPr>
          <p:cNvPr id="199683" name="Rectangle 3"/>
          <p:cNvSpPr>
            <a:spLocks noGrp="1"/>
          </p:cNvSpPr>
          <p:nvPr>
            <p:ph type="body" idx="4294967295"/>
          </p:nvPr>
        </p:nvSpPr>
        <p:spPr>
          <a:xfrm>
            <a:off x="542925" y="1355725"/>
            <a:ext cx="7970838" cy="3176588"/>
          </a:xfrm>
        </p:spPr>
        <p:txBody>
          <a:bodyPr>
            <a:normAutofit/>
          </a:bodyPr>
          <a:lstStyle/>
          <a:p>
            <a:pPr indent="0">
              <a:buFont typeface="+mj-lt"/>
              <a:buNone/>
            </a:pPr>
            <a:r>
              <a:rPr lang="ru-RU" altLang="ru-RU" sz="1800" dirty="0" smtClean="0">
                <a:latin typeface="Arial" pitchFamily="34" charset="0"/>
              </a:rPr>
              <a:t>-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проведено  67 семинаров с  участием более 2 тысяч слушателей, </a:t>
            </a:r>
          </a:p>
          <a:p>
            <a:pPr indent="0">
              <a:buFont typeface="+mj-lt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опубликовано в СМИ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- 15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статей, </a:t>
            </a:r>
          </a:p>
          <a:p>
            <a:pPr indent="0"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участие в 2 выступлениях на телевидении, 13 - на радио,</a:t>
            </a:r>
          </a:p>
          <a:p>
            <a:pPr indent="0"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проведено 119 открытых классов, в которых приняли участие более 700 налогоплательщиков,</a:t>
            </a:r>
          </a:p>
          <a:p>
            <a:pPr indent="0"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направлено по ТКС и почте более 25 тысяч извещений;</a:t>
            </a:r>
          </a:p>
          <a:p>
            <a:pPr indent="0"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ежедневно сотрудниками налоговых органов осуществляются консультации налогоплательщиков по телефону и при личном приеме граждан.</a:t>
            </a:r>
          </a:p>
          <a:p>
            <a:pPr indent="0">
              <a:buFont typeface="+mj-lt"/>
              <a:buNone/>
            </a:pPr>
            <a:endParaRPr lang="ru-RU" altLang="ru-RU" dirty="0" smtClean="0">
              <a:latin typeface="Arial" pitchFamily="34" charset="0"/>
            </a:endParaRPr>
          </a:p>
        </p:txBody>
      </p:sp>
      <p:sp>
        <p:nvSpPr>
          <p:cNvPr id="199684" name="Номер слайда 1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1C995B-0808-4D4F-9F58-EF5E327F42ED}" type="slidenum">
              <a:rPr lang="en-US" altLang="ru-RU" smtClean="0"/>
              <a:pPr/>
              <a:t>36</a:t>
            </a:fld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Цели реформы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2457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эффективных механизмов по контролю полноты учета выручки и выявлению зон риска совершения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правонарушений.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Оптимизация временных затрат налогоплательщиков и налоговых органов за счет информатизации соответствующих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процессов.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инструментов автоматизированного и юридически значимого общения с налогоплательщиками по вопросам, связанным с применением контрольно-кассовой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техники.</a:t>
            </a: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инструментов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гражданского (народного)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контроля в сфере применения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ККТ.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новых механизмов защиты интересов и прав потребителей,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мониторинг цен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социально-значимых товаров и т.д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455603" indent="-268422" algn="ctr" defTabSz="537056">
              <a:spcBef>
                <a:spcPct val="0"/>
              </a:spcBef>
            </a:pPr>
            <a:endParaRPr lang="ru-RU" sz="1600" b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5603" indent="-268422" algn="ctr" defTabSz="537056">
              <a:spcBef>
                <a:spcPct val="0"/>
              </a:spcBef>
            </a:pP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ДОСТИЖЕНИЕ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БАЛАНСА ИНТЕРЕСОВ ГРАЖДАН И БИЗНЕСА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ЭТАПЫ РЕФОРМЫ </a:t>
            </a:r>
            <a:br>
              <a:rPr lang="ru-RU" sz="2800" dirty="0" smtClean="0"/>
            </a:br>
            <a:r>
              <a:rPr lang="ru-RU" sz="2800" dirty="0" smtClean="0"/>
              <a:t>КОНТРОЛЬНО-КАССОВОЙ ТЕХНИКИ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F:\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6275" y="1719385"/>
            <a:ext cx="1792094" cy="1312495"/>
          </a:xfrm>
          <a:prstGeom prst="rect">
            <a:avLst/>
          </a:prstGeom>
          <a:noFill/>
        </p:spPr>
      </p:pic>
      <p:pic>
        <p:nvPicPr>
          <p:cNvPr id="1027" name="Picture 3" descr="F:\74784organiz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730" y="1836615"/>
            <a:ext cx="1774008" cy="1218887"/>
          </a:xfrm>
          <a:prstGeom prst="rect">
            <a:avLst/>
          </a:prstGeom>
          <a:noFill/>
        </p:spPr>
      </p:pic>
      <p:pic>
        <p:nvPicPr>
          <p:cNvPr id="1028" name="Picture 4" descr="F:\p4_pov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8738" y="1539630"/>
            <a:ext cx="2199413" cy="1649560"/>
          </a:xfrm>
          <a:prstGeom prst="rect">
            <a:avLst/>
          </a:prstGeom>
          <a:noFill/>
        </p:spPr>
      </p:pic>
      <p:pic>
        <p:nvPicPr>
          <p:cNvPr id="1029" name="Picture 5" descr="F:\14363_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1138" y="1320952"/>
            <a:ext cx="2472658" cy="18682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2637" y="3189190"/>
            <a:ext cx="1053055" cy="53144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01.07.2017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123" y="326343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Крупная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торговля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3877" y="2806236"/>
            <a:ext cx="104726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738" y="3459026"/>
            <a:ext cx="2172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3364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Малая торговля и общепит,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с наемными работниками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8738" y="280623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07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38151" y="3459026"/>
            <a:ext cx="21518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3364">
              <a:defRPr/>
            </a:pPr>
            <a:r>
              <a:rPr lang="ru-RU" b="1" dirty="0" smtClean="0">
                <a:latin typeface="+mj-lt"/>
              </a:rPr>
              <a:t>Услуги, транспорт + малая торговля и общепит, </a:t>
            </a:r>
          </a:p>
          <a:p>
            <a:pPr algn="ctr" defTabSz="883364">
              <a:defRPr/>
            </a:pPr>
            <a:r>
              <a:rPr lang="ru-RU" b="1" dirty="0" smtClean="0">
                <a:latin typeface="+mj-lt"/>
              </a:rPr>
              <a:t>без наемных работников</a:t>
            </a:r>
            <a:endParaRPr lang="ru-RU" b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9969" y="3505192"/>
            <a:ext cx="1735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3364">
              <a:defRPr/>
            </a:pPr>
            <a:r>
              <a:rPr lang="ru-RU" b="1" dirty="0" err="1" smtClean="0">
                <a:latin typeface="+mj-lt"/>
              </a:rPr>
              <a:t>Самозанятые</a:t>
            </a:r>
            <a:r>
              <a:rPr lang="en-US" b="1" dirty="0" smtClean="0">
                <a:latin typeface="+mj-lt"/>
              </a:rPr>
              <a:t> – </a:t>
            </a:r>
            <a:r>
              <a:rPr lang="ru-RU" b="1" dirty="0" smtClean="0">
                <a:latin typeface="+mj-lt"/>
              </a:rPr>
              <a:t>продают свои товары или услуги, без наемных работников</a:t>
            </a:r>
            <a:endParaRPr lang="ru-RU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9231" y="280623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185" y="444799"/>
            <a:ext cx="7689018" cy="39076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 этап реформы ККТ                   2 этап реформы ККТ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637" y="1205157"/>
            <a:ext cx="4544122" cy="3649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2154" y="1336431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115" y="1396533"/>
            <a:ext cx="1690077" cy="17352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38225" y="3242458"/>
            <a:ext cx="1685925" cy="725243"/>
          </a:xfrm>
          <a:prstGeom prst="roundRect">
            <a:avLst/>
          </a:prstGeom>
          <a:solidFill>
            <a:srgbClr val="F6882E"/>
          </a:solidFill>
          <a:ln>
            <a:noFill/>
          </a:ln>
          <a:scene3d>
            <a:camera prst="orthographicFront"/>
            <a:lightRig rig="threePt" dir="t"/>
          </a:scene3d>
          <a:sp3d contourW="6350">
            <a:bevelT/>
            <a:bevelB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 01.07.2017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602154" y="2516147"/>
            <a:ext cx="503969" cy="656548"/>
          </a:xfrm>
          <a:prstGeom prst="downArrow">
            <a:avLst/>
          </a:prstGeom>
          <a:solidFill>
            <a:srgbClr val="F6882E"/>
          </a:solidFill>
          <a:scene3d>
            <a:camera prst="orthographicFront"/>
            <a:lightRig rig="threePt" dir="t"/>
          </a:scene3d>
          <a:sp3d contourW="6350">
            <a:bevelT/>
            <a:bevelB/>
            <a:contourClr>
              <a:schemeClr val="tx1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14196" y="3061815"/>
            <a:ext cx="1895943" cy="4445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contourW="635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Розничная торговля</a:t>
            </a:r>
            <a:endParaRPr lang="ru-RU" sz="12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40314" y="3069771"/>
            <a:ext cx="2032701" cy="4288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contourW="635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Услуги общественного питания</a:t>
            </a:r>
            <a:endParaRPr lang="ru-RU" sz="12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Правая фигурная скобка 24"/>
          <p:cNvSpPr/>
          <p:nvPr/>
        </p:nvSpPr>
        <p:spPr>
          <a:xfrm rot="5400000">
            <a:off x="5979383" y="2727301"/>
            <a:ext cx="421416" cy="2059384"/>
          </a:xfrm>
          <a:prstGeom prst="rightBrace">
            <a:avLst>
              <a:gd name="adj1" fmla="val 43557"/>
              <a:gd name="adj2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255444" y="2500245"/>
            <a:ext cx="1924584" cy="24295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Вид деятельности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3263" y="1005098"/>
            <a:ext cx="2513644" cy="1447877"/>
          </a:xfrm>
          <a:prstGeom prst="roundRect">
            <a:avLst/>
          </a:prstGeom>
          <a:solidFill>
            <a:srgbClr val="F6882E"/>
          </a:solidFill>
          <a:ln>
            <a:noFill/>
          </a:ln>
          <a:scene3d>
            <a:camera prst="orthographicFront"/>
            <a:lightRig rig="threePt" dir="t"/>
          </a:scene3d>
          <a:sp3d contourW="6350">
            <a:bevelT/>
            <a:bevelB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1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Организации и ИП,</a:t>
            </a:r>
          </a:p>
          <a:p>
            <a:r>
              <a:rPr lang="ru-RU" sz="1200" b="1" dirty="0" smtClean="0">
                <a:solidFill>
                  <a:schemeClr val="tx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за исключением: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 применяющих ЕНВД, ПСН;</a:t>
            </a:r>
            <a:br>
              <a:rPr lang="ru-RU" sz="1200" b="1" dirty="0" smtClean="0">
                <a:solidFill>
                  <a:schemeClr val="tx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</a:br>
            <a:r>
              <a:rPr lang="ru-RU" sz="1200" b="1" dirty="0" smtClean="0">
                <a:solidFill>
                  <a:schemeClr val="tx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- оказывающих услуги населению;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 владельцев торговых автоматов.</a:t>
            </a:r>
            <a:endParaRPr lang="ru-RU" sz="1200" b="1" dirty="0">
              <a:solidFill>
                <a:schemeClr val="tx1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67885" y="945472"/>
            <a:ext cx="2513644" cy="1428021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contourW="6350">
            <a:bevelT/>
            <a:bevelB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AutoNum type="arabicParenR"/>
            </a:pPr>
            <a:r>
              <a:rPr lang="ru-RU" sz="1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Организации, применяющие ЕНВД;</a:t>
            </a:r>
          </a:p>
          <a:p>
            <a:pPr marL="228600" lvl="0" indent="-228600">
              <a:buAutoNum type="arabicParenR"/>
            </a:pPr>
            <a:r>
              <a:rPr lang="ru-RU" sz="1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ИП, применяющие ЕНВД, ПСН и имеющие наемных работников</a:t>
            </a:r>
            <a:endParaRPr lang="ru-RU" sz="1200" b="1" dirty="0" smtClean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27776" y="949442"/>
            <a:ext cx="2513644" cy="1424052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contourW="6350">
            <a:bevelT/>
            <a:bevelB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Организации и ИП</a:t>
            </a:r>
          </a:p>
          <a:p>
            <a:pPr algn="ctr"/>
            <a:r>
              <a:rPr lang="ru-RU" sz="1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всех режимах налогообложения,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 исключением ИП применяющих ЕНВД,ПСН и не имеющих наемных работников</a:t>
            </a:r>
            <a:endParaRPr lang="ru-RU" sz="1200" b="1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4639789" y="2437074"/>
            <a:ext cx="503969" cy="544665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contourW="6350">
            <a:bevelT/>
            <a:bevelB/>
            <a:contourClr>
              <a:schemeClr val="tx1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7219783" y="2437074"/>
            <a:ext cx="503969" cy="552588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contourW="6350">
            <a:bevelT/>
            <a:bevelB/>
            <a:contourClr>
              <a:schemeClr val="tx1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72866" y="4023519"/>
            <a:ext cx="1688998" cy="725243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 contourW="6350">
            <a:bevelT/>
            <a:bevelB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56931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 01.07.2018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56931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низ 28"/>
          <p:cNvSpPr/>
          <p:nvPr/>
        </p:nvSpPr>
        <p:spPr>
          <a:xfrm rot="16200000">
            <a:off x="4231111" y="2796565"/>
            <a:ext cx="276258" cy="2695491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contourW="6350">
            <a:bevelT/>
            <a:bevelB/>
            <a:contourClr>
              <a:schemeClr val="tx1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229494" y="1514260"/>
            <a:ext cx="276258" cy="2695491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contourW="6350">
            <a:bevelT/>
            <a:bevelB/>
            <a:contourClr>
              <a:schemeClr val="tx1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4231111" y="477433"/>
            <a:ext cx="276258" cy="2695491"/>
          </a:xfrm>
          <a:prstGeom prst="down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contourW="6350">
            <a:bevelT/>
            <a:bevelB/>
            <a:contourClr>
              <a:schemeClr val="tx1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0257" y="276745"/>
            <a:ext cx="7337192" cy="5690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 этап реформы ККТ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 01.07.2019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468" y="3667546"/>
            <a:ext cx="2407368" cy="951965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defTabSz="622300">
              <a:spcBef>
                <a:spcPct val="0"/>
              </a:spcBef>
            </a:pPr>
            <a:r>
              <a:rPr lang="ru-RU" b="1" dirty="0" smtClean="0"/>
              <a:t>ИП, применяющие ЕНВД, ПСН и не имеющие наемных работников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2010" y="2541090"/>
            <a:ext cx="2367819" cy="583363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b="1" dirty="0" smtClean="0"/>
              <a:t>Выдача документов</a:t>
            </a:r>
          </a:p>
          <a:p>
            <a:pPr lvl="0"/>
            <a:r>
              <a:rPr lang="ru-RU" b="1" dirty="0" smtClean="0"/>
              <a:t>по требованию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0034" y="1583477"/>
            <a:ext cx="2025779" cy="1540195"/>
          </a:xfrm>
          <a:prstGeom prst="roundRect">
            <a:avLst>
              <a:gd name="adj" fmla="val 10000"/>
            </a:avLst>
          </a:prstGeom>
          <a:solidFill>
            <a:srgbClr val="00B0F0">
              <a:alpha val="8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Услуги, за исключением услуг общественного питания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468" y="1583477"/>
            <a:ext cx="2407368" cy="746245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b="1" dirty="0" smtClean="0"/>
              <a:t>Организации и ИП, применяющие</a:t>
            </a:r>
            <a:br>
              <a:rPr lang="ru-RU" b="1" dirty="0" smtClean="0"/>
            </a:br>
            <a:r>
              <a:rPr lang="ru-RU" b="1" dirty="0" smtClean="0"/>
              <a:t>ОСН и УСН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5711" y="3553504"/>
            <a:ext cx="2020101" cy="1172687"/>
          </a:xfrm>
          <a:prstGeom prst="roundRect">
            <a:avLst>
              <a:gd name="adj" fmla="val 10000"/>
            </a:avLst>
          </a:prstGeom>
          <a:solidFill>
            <a:srgbClr val="00B0F0">
              <a:alpha val="8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Розничная торговля, услуги общественного питания, торговые автоматы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7065" y="2377428"/>
            <a:ext cx="2405582" cy="746245"/>
          </a:xfrm>
          <a:prstGeom prst="roundRect">
            <a:avLst>
              <a:gd name="adj" fmla="val 10000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defTabSz="622300">
              <a:spcBef>
                <a:spcPct val="0"/>
              </a:spcBef>
            </a:pPr>
            <a:r>
              <a:rPr lang="ru-RU" b="1" dirty="0" smtClean="0"/>
              <a:t>Организации и ИП, применяющие</a:t>
            </a:r>
          </a:p>
          <a:p>
            <a:pPr lvl="0" defTabSz="622300">
              <a:spcBef>
                <a:spcPct val="0"/>
              </a:spcBef>
            </a:pPr>
            <a:r>
              <a:rPr lang="ru-RU" b="1" dirty="0" smtClean="0"/>
              <a:t>ЕНВД, ПСН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92010" y="1548025"/>
            <a:ext cx="2367819" cy="583363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b="1" dirty="0" smtClean="0"/>
              <a:t>Выдача бланков строгой отчетности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7026" y="1085850"/>
            <a:ext cx="2963008" cy="2922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Категория налогоплательщиков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1517" y="1208755"/>
            <a:ext cx="2371128" cy="16175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effectLst>
                  <a:glow rad="101600">
                    <a:srgbClr val="00B050">
                      <a:alpha val="40000"/>
                    </a:srgbClr>
                  </a:glow>
                </a:effectLst>
                <a:latin typeface="+mj-lt"/>
                <a:ea typeface="+mj-ea"/>
                <a:cs typeface="+mj-cs"/>
              </a:rPr>
              <a:t>Условия до срока перехода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rgbClr val="00B050">
                    <a:alpha val="40000"/>
                  </a:srgb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079" y="1204603"/>
            <a:ext cx="1722356" cy="17352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Вид деятельности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92010" y="3842806"/>
            <a:ext cx="2367819" cy="583363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b="1" dirty="0" smtClean="0"/>
              <a:t>Выдача документов</a:t>
            </a:r>
          </a:p>
          <a:p>
            <a:pPr lvl="0"/>
            <a:r>
              <a:rPr lang="ru-RU" b="1" dirty="0" smtClean="0"/>
              <a:t>по требованию</a:t>
            </a:r>
            <a:endParaRPr lang="ru-RU" b="1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egoe UI Light" charset="0"/>
                <a:cs typeface="Times New Roman" pitchFamily="18" charset="0"/>
              </a:rPr>
              <a:t>Обязанность применять ККТ с 01.07.2019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ea typeface="Segoe UI Light" charset="0"/>
                <a:cs typeface="Segoe UI Light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ea typeface="Segoe UI Light" charset="0"/>
                <a:cs typeface="Segoe UI Light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22640" y="1214681"/>
            <a:ext cx="7501445" cy="3316387"/>
          </a:xfrm>
        </p:spPr>
        <p:txBody>
          <a:bodyPr>
            <a:noAutofit/>
          </a:bodyPr>
          <a:lstStyle/>
          <a:p>
            <a:pPr lvl="0"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при осуществлении расчетов с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физическими лицами </a:t>
            </a: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(которые </a:t>
            </a:r>
            <a:b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не являются ИП) в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безналичном порядке </a:t>
            </a: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 (за исключением расчетов с использованием электронных средств платежа);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расчетов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при приеме платы </a:t>
            </a: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за жилое помещение и коммунальные услуги</a:t>
            </a: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, включая взносы на капитальный ремонт; 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при осуществлении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зачета и возврата предварительной оплаты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 (или) авансов</a:t>
            </a: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; 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при предоставлении займов </a:t>
            </a: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для оплаты товаров, работ, услуг;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- при предоставлении или получении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иного встречного предоставления</a:t>
            </a:r>
            <a:r>
              <a:rPr lang="ru-RU" sz="1800" dirty="0" smtClean="0">
                <a:latin typeface="Times New Roman" pitchFamily="18" charset="0"/>
                <a:ea typeface="Segoe UI" panose="020B0502040204020203" pitchFamily="34" charset="0"/>
                <a:cs typeface="Times New Roman" pitchFamily="18" charset="0"/>
              </a:rPr>
              <a:t> за товары, работы, услуги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порядок в цифрах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3900-01-185\Desktop\Безымянный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3413" y="2704123"/>
            <a:ext cx="3470672" cy="197543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30462" y="1789723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территории Калининградской области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зарегистрировано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29 583 единиц ККТ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14922 налогоплательщиками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185" y="198669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785" y="875323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646" y="74795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Российская система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онлайн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касс</a:t>
            </a:r>
          </a:p>
        </p:txBody>
      </p:sp>
      <p:pic>
        <p:nvPicPr>
          <p:cNvPr id="4" name="Picture 2" descr="C:\Users\3900-01-049\Desktop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91" y="1432535"/>
            <a:ext cx="4119563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13983</TotalTime>
  <Words>1852</Words>
  <Application>Microsoft Office PowerPoint</Application>
  <PresentationFormat>Экран (16:9)</PresentationFormat>
  <Paragraphs>411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36</vt:i4>
      </vt:variant>
    </vt:vector>
  </HeadingPairs>
  <TitlesOfParts>
    <vt:vector size="50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  Публичное обсуждение результатов правоприменительной практики и соблюдения обязательных требований  при переходе на новый порядок применения контрольно-кассовой техники:  3 этап реформы </vt:lpstr>
      <vt:lpstr>Новый порядок применения ККТ</vt:lpstr>
      <vt:lpstr>Отсутствие Интернета</vt:lpstr>
      <vt:lpstr>Цели реформы</vt:lpstr>
      <vt:lpstr>ЭТАПЫ РЕФОРМЫ  КОНТРОЛЬНО-КАССОВОЙ ТЕХНИКИ</vt:lpstr>
      <vt:lpstr>1 этап реформы ККТ                   2 этап реформы ККТ</vt:lpstr>
      <vt:lpstr>3 этап реформы ККТ с 01.07.2019</vt:lpstr>
      <vt:lpstr>Обязанность применять ККТ с 01.07.2019  </vt:lpstr>
      <vt:lpstr>Новый порядок в цифрах</vt:lpstr>
      <vt:lpstr>4 этап реформы ККТ </vt:lpstr>
      <vt:lpstr>Что дает новая система добросовестному налогоплательщику?</vt:lpstr>
      <vt:lpstr>Что дает новый порядок</vt:lpstr>
      <vt:lpstr>Новый порядок в цифрах </vt:lpstr>
      <vt:lpstr>Личный кабинет пользователя ККТ</vt:lpstr>
      <vt:lpstr>Слайд 15</vt:lpstr>
      <vt:lpstr>Мобильное приложение проверки чеков</vt:lpstr>
      <vt:lpstr>Расчеты</vt:lpstr>
      <vt:lpstr>Транспортная отрасль </vt:lpstr>
      <vt:lpstr>Исключения: можно производить расчеты без ККТ  </vt:lpstr>
      <vt:lpstr>Исключения: можно производить расчеты без ККТ  </vt:lpstr>
      <vt:lpstr>ККТ при торговле на рынках</vt:lpstr>
      <vt:lpstr>Слайд 22</vt:lpstr>
      <vt:lpstr>Система исключений</vt:lpstr>
      <vt:lpstr>Налоговый вычет 18 тыс. руб.</vt:lpstr>
      <vt:lpstr>Не является расчетом – не применяется ККТ </vt:lpstr>
      <vt:lpstr>Законодательство РФ о применении ККТ</vt:lpstr>
      <vt:lpstr>Слайд 27</vt:lpstr>
      <vt:lpstr>Планирование</vt:lpstr>
      <vt:lpstr>Основные принципы контрольной работы по соблюдению законодательства о применении ККТ</vt:lpstr>
      <vt:lpstr>Применение онлайн-касс при расчетах  за маркированный товар</vt:lpstr>
      <vt:lpstr>Порядок работы в системе АСК ККТ</vt:lpstr>
      <vt:lpstr>Проверки применения ККТ 2015-2019 г.г.</vt:lpstr>
      <vt:lpstr>Результаты применения риск - ориентированного подхода  к проведению проверок </vt:lpstr>
      <vt:lpstr>Проверки применения ККТ</vt:lpstr>
      <vt:lpstr>Ответственность за нарушение законодательства о применении ККТ</vt:lpstr>
      <vt:lpstr>С целью информирования налогоплательщиков по вопросам перехода на новый порядок применения ККТ  в 2019 году: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Пальмина Наталья Николаевна</cp:lastModifiedBy>
  <cp:revision>1024</cp:revision>
  <cp:lastPrinted>2016-08-02T13:10:17Z</cp:lastPrinted>
  <dcterms:created xsi:type="dcterms:W3CDTF">2014-02-04T14:06:09Z</dcterms:created>
  <dcterms:modified xsi:type="dcterms:W3CDTF">2019-11-14T13:07:42Z</dcterms:modified>
</cp:coreProperties>
</file>