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88" r:id="rId2"/>
    <p:sldId id="307" r:id="rId3"/>
    <p:sldId id="318" r:id="rId4"/>
    <p:sldId id="319" r:id="rId5"/>
    <p:sldId id="320" r:id="rId6"/>
    <p:sldId id="308" r:id="rId7"/>
    <p:sldId id="309" r:id="rId8"/>
    <p:sldId id="321" r:id="rId9"/>
    <p:sldId id="322" r:id="rId10"/>
    <p:sldId id="299" r:id="rId11"/>
    <p:sldId id="305" r:id="rId12"/>
    <p:sldId id="325" r:id="rId13"/>
    <p:sldId id="326" r:id="rId14"/>
    <p:sldId id="294" r:id="rId15"/>
    <p:sldId id="323" r:id="rId16"/>
    <p:sldId id="324" r:id="rId17"/>
    <p:sldId id="291" r:id="rId18"/>
    <p:sldId id="310" r:id="rId19"/>
    <p:sldId id="311" r:id="rId20"/>
    <p:sldId id="312" r:id="rId21"/>
    <p:sldId id="313" r:id="rId22"/>
    <p:sldId id="328" r:id="rId23"/>
    <p:sldId id="327" r:id="rId24"/>
    <p:sldId id="316" r:id="rId25"/>
    <p:sldId id="317" r:id="rId26"/>
  </p:sldIdLst>
  <p:sldSz cx="10693400" cy="7561263"/>
  <p:notesSz cx="6692900" cy="9867900"/>
  <p:defaultTextStyle>
    <a:defPPr>
      <a:defRPr lang="ru-RU"/>
    </a:defPPr>
    <a:lvl1pPr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520700" indent="-63500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1042988" indent="-1285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563688" indent="-1920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2085975" indent="-257175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99"/>
    <a:srgbClr val="FFFF00"/>
    <a:srgbClr val="0CB010"/>
    <a:srgbClr val="F72B15"/>
    <a:srgbClr val="1E9818"/>
    <a:srgbClr val="FF9900"/>
    <a:srgbClr val="F4C2BA"/>
    <a:srgbClr val="FCDA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03" autoAdjust="0"/>
  </p:normalViewPr>
  <p:slideViewPr>
    <p:cSldViewPr>
      <p:cViewPr>
        <p:scale>
          <a:sx n="66" d="100"/>
          <a:sy n="66" d="100"/>
        </p:scale>
        <p:origin x="-1776" y="-444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6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00363" cy="493713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 defTabSz="104298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0951" y="0"/>
            <a:ext cx="2900363" cy="493713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 defTabSz="104298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30126F7-2CE6-4FC7-A8D4-E8BC506037AF}" type="datetimeFigureOut">
              <a:rPr lang="ru-RU"/>
              <a:pPr>
                <a:defRPr/>
              </a:pPr>
              <a:t>15.01.2016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739775"/>
            <a:ext cx="523240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9926" y="4687889"/>
            <a:ext cx="5353050" cy="4440237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2600"/>
            <a:ext cx="2900363" cy="493713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 defTabSz="104298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0951" y="9372600"/>
            <a:ext cx="2900363" cy="493713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 defTabSz="104298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AB1DE99-A311-4EE5-AAF8-1026EFE20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372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0700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9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6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A375BA-A589-4A30-BD1E-B9625A7E7D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B1DE99-A311-4EE5-AAF8-1026EFE20B74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7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A375BA-A589-4A30-BD1E-B9625A7E7D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A375BA-A589-4A30-BD1E-B9625A7E7D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A375BA-A589-4A30-BD1E-B9625A7E7D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10691812" cy="755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3708623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606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E0439-EF86-45A7-B9C1-CFFD8D3A50DD}" type="datetimeFigureOut">
              <a:rPr lang="ru-RU" altLang="ru-RU"/>
              <a:pPr>
                <a:defRPr/>
              </a:pPr>
              <a:t>15.01.2016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51D08-27AD-42FD-A6A6-A07CFE6130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95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39"/>
            <a:ext cx="1080120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1"/>
            <a:ext cx="8580438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888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3989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61196" y="552451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9574B-679F-4785-B7AF-C3C4A30597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1439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58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FCBD9-980F-4564-ACAE-895790665F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706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1771650"/>
            <a:ext cx="4297420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5" y="2397901"/>
            <a:ext cx="4297420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1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1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F1B0A-B1FB-46D9-86E7-1C67587AD82F}" type="datetimeFigureOut">
              <a:rPr lang="ru-RU" altLang="ru-RU"/>
              <a:pPr>
                <a:defRPr/>
              </a:pPr>
              <a:t>15.01.2016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A9A8D-FC45-415B-BB68-687A975ED3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773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A3E2D-A091-462E-A274-7B03F0918F81}" type="datetimeFigureOut">
              <a:rPr lang="ru-RU" altLang="ru-RU"/>
              <a:pPr>
                <a:defRPr/>
              </a:pPr>
              <a:t>15.01.2016</a:t>
            </a:fld>
            <a:endParaRPr lang="ru-RU" alt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8387E-7B2A-4D22-80C4-9F6EC0A650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835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F90E4-8532-40B8-9CD4-FDB2099DB600}" type="datetimeFigureOut">
              <a:rPr lang="ru-RU" altLang="ru-RU"/>
              <a:pPr>
                <a:defRPr/>
              </a:pPr>
              <a:t>15.01.2016</a:t>
            </a:fld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8975" y="6475413"/>
            <a:ext cx="663575" cy="719137"/>
          </a:xfrm>
        </p:spPr>
        <p:txBody>
          <a:bodyPr/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C7726685-DA48-4032-968F-A3D1238210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50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AB7E8-B326-49B4-AFA3-7FEF2F972877}" type="datetimeFigureOut">
              <a:rPr lang="ru-RU" altLang="ru-RU"/>
              <a:pPr>
                <a:defRPr/>
              </a:pPr>
              <a:t>15.01.2016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2DC2C-E1FE-4453-A545-71E17D422A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501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70D8C-2C8D-4EE3-BFCA-04F332C76C9E}" type="datetimeFigureOut">
              <a:rPr lang="ru-RU" altLang="ru-RU"/>
              <a:pPr>
                <a:defRPr/>
              </a:pPr>
              <a:t>15.01.2016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7A1B1-07D3-4080-B244-14535E5564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517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030CF-444C-4082-B017-39D497047E8C}" type="datetimeFigureOut">
              <a:rPr lang="ru-RU" altLang="ru-RU"/>
              <a:pPr>
                <a:defRPr/>
              </a:pPr>
              <a:t>15.01.2016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2A3BE-2F40-4881-8A81-016A0555D6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712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54088" y="539750"/>
            <a:ext cx="858837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954088" y="1763713"/>
            <a:ext cx="8588375" cy="533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F8F0F07-47A9-4A05-9757-046D8665F64E}" type="datetimeFigureOut">
              <a:rPr lang="ru-RU" altLang="ru-RU"/>
              <a:pPr>
                <a:defRPr/>
              </a:pPr>
              <a:t>15.01.2016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0" y="6661150"/>
            <a:ext cx="725488" cy="69691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 defTabSz="1043056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 sz="27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B126249-D7BE-4EDB-877A-C7055C329C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1" r:id="rId4"/>
    <p:sldLayoutId id="2147483979" r:id="rId5"/>
    <p:sldLayoutId id="2147483980" r:id="rId6"/>
    <p:sldLayoutId id="2147483972" r:id="rId7"/>
    <p:sldLayoutId id="2147483973" r:id="rId8"/>
    <p:sldLayoutId id="2147483974" r:id="rId9"/>
    <p:sldLayoutId id="2147483975" r:id="rId10"/>
    <p:sldLayoutId id="2147483981" r:id="rId11"/>
    <p:sldLayoutId id="2147483982" r:id="rId12"/>
  </p:sldLayoutIdLst>
  <p:hf hdr="0" ftr="0" dt="0"/>
  <p:txStyles>
    <p:titleStyle>
      <a:lvl1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2pPr>
      <a:lvl3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3pPr>
      <a:lvl4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4pPr>
      <a:lvl5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5pPr>
      <a:lvl6pPr marL="4572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6pPr>
      <a:lvl7pPr marL="9144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7pPr>
      <a:lvl8pPr marL="13716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8pPr>
      <a:lvl9pPr marL="18288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9pPr>
    </p:titleStyle>
    <p:bodyStyle>
      <a:lvl1pPr marL="363538" algn="l" defTabSz="1042988" rtl="0" eaLnBrk="0" fontAlgn="base" hangingPunct="0">
        <a:spcBef>
          <a:spcPct val="20000"/>
        </a:spcBef>
        <a:spcAft>
          <a:spcPct val="0"/>
        </a:spcAft>
        <a:buFont typeface="+mj-lt"/>
        <a:defRPr sz="360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algn="l" defTabSz="1042988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40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29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60363" algn="just" defTabSz="1042988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algn="l" defTabSz="1042988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3" t="823" r="20654" b="29326"/>
          <a:stretch/>
        </p:blipFill>
        <p:spPr>
          <a:xfrm>
            <a:off x="4503747" y="-537363"/>
            <a:ext cx="1927066" cy="323787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810196" y="2988544"/>
            <a:ext cx="9089390" cy="201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  <a:noAutofit/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Налог на доходы физических лиц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Налог на имущество физических лиц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10196" y="5796855"/>
            <a:ext cx="9089390" cy="762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  <a:noAutofit/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5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AFCBD9-980F-4564-ACAE-895790665F73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882204" y="2340471"/>
            <a:ext cx="8992198" cy="163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9569" tIns="49785" rIns="99569" bIns="49785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► </a:t>
            </a: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Доходы </a:t>
            </a: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от осуществления трудовой деятельности иностранными гражданами или лицами без гражданства, признаваемыми беженцами или получившими временное убежище на территории Российской Федерации в соответствии с Федеральным законом </a:t>
            </a: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«О беженцах», </a:t>
            </a: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облагаются налогом на доходы физических лиц </a:t>
            </a:r>
            <a:r>
              <a:rPr lang="ru-RU" altLang="ru-RU" sz="2000" b="1" u="sng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по ставке 13 процентов</a:t>
            </a: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36930" y="1260351"/>
            <a:ext cx="9001000" cy="1102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35200" indent="-2235200"/>
            <a:r>
              <a:rPr lang="ru-RU" sz="1900" b="1" u="sng" dirty="0" smtClean="0">
                <a:solidFill>
                  <a:srgbClr val="FF3300"/>
                </a:solidFill>
              </a:rPr>
              <a:t>Пункт 3 статьи 224 </a:t>
            </a:r>
            <a:r>
              <a:rPr lang="ru-RU" sz="1900" b="1" dirty="0" smtClean="0">
                <a:solidFill>
                  <a:srgbClr val="FF3300"/>
                </a:solidFill>
              </a:rPr>
              <a:t>–  налогообложение иностранных граждан, признаваемых беженцами</a:t>
            </a:r>
            <a:r>
              <a:rPr lang="en-US" sz="1900" b="1" dirty="0" smtClean="0">
                <a:solidFill>
                  <a:srgbClr val="FF3300"/>
                </a:solidFill>
              </a:rPr>
              <a:t> (</a:t>
            </a:r>
            <a:r>
              <a:rPr lang="ru-RU" sz="1900" b="1" dirty="0" smtClean="0">
                <a:solidFill>
                  <a:srgbClr val="FF3300"/>
                </a:solidFill>
              </a:rPr>
              <a:t>Федеральный закон № 285-ФЗ от 04.10.2014)</a:t>
            </a:r>
          </a:p>
          <a:p>
            <a:pPr marL="2235200" indent="-2235200"/>
            <a:r>
              <a:rPr lang="ru-RU" sz="1900" b="1" dirty="0" smtClean="0">
                <a:solidFill>
                  <a:srgbClr val="FF3300"/>
                </a:solidFill>
              </a:rPr>
              <a:t>Распространяется на правоотношения, возникшие с 1 января 2014 года</a:t>
            </a:r>
            <a:endParaRPr lang="ru-RU" sz="1900" b="1" dirty="0">
              <a:solidFill>
                <a:srgbClr val="FF33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5795" y="3866161"/>
            <a:ext cx="9145016" cy="54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(Письма ФНС России: от 16.10.2014 № БС-4-11/21482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@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; от 30.10.2014 № БС-3-11/3689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@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7556" y="4393359"/>
            <a:ext cx="9001000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35200" indent="-2235200"/>
            <a:r>
              <a:rPr lang="ru-RU" sz="1900" b="1" u="sng" dirty="0" smtClean="0">
                <a:solidFill>
                  <a:srgbClr val="FF3300"/>
                </a:solidFill>
              </a:rPr>
              <a:t>Пункт 1 статьи 224 </a:t>
            </a:r>
            <a:r>
              <a:rPr lang="ru-RU" sz="1900" b="1" dirty="0" smtClean="0">
                <a:solidFill>
                  <a:srgbClr val="FF3300"/>
                </a:solidFill>
              </a:rPr>
              <a:t>–  </a:t>
            </a:r>
            <a:r>
              <a:rPr lang="ru-RU" sz="1900" b="1" dirty="0">
                <a:solidFill>
                  <a:srgbClr val="FF3300"/>
                </a:solidFill>
              </a:rPr>
              <a:t>налогообложение доходов </a:t>
            </a:r>
            <a:r>
              <a:rPr lang="ru-RU" sz="1900" b="1" dirty="0" smtClean="0">
                <a:solidFill>
                  <a:srgbClr val="FF3300"/>
                </a:solidFill>
              </a:rPr>
              <a:t>, </a:t>
            </a:r>
            <a:r>
              <a:rPr lang="ru-RU" sz="1900" b="1" dirty="0">
                <a:solidFill>
                  <a:srgbClr val="FF3300"/>
                </a:solidFill>
              </a:rPr>
              <a:t>полученных в виде дивидендов физическими </a:t>
            </a:r>
            <a:r>
              <a:rPr lang="ru-RU" sz="1900" b="1" dirty="0" smtClean="0">
                <a:solidFill>
                  <a:srgbClr val="FF3300"/>
                </a:solidFill>
              </a:rPr>
              <a:t>лицами</a:t>
            </a: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altLang="ru-RU" sz="2000" b="1" dirty="0" smtClean="0">
                <a:solidFill>
                  <a:srgbClr val="FF0000"/>
                </a:solidFill>
              </a:rPr>
              <a:t>Федеральный </a:t>
            </a:r>
            <a:r>
              <a:rPr lang="ru-RU" altLang="ru-RU" sz="2000" b="1" dirty="0">
                <a:solidFill>
                  <a:srgbClr val="FF0000"/>
                </a:solidFill>
              </a:rPr>
              <a:t>закон от 24.11.2014 № 366-ФЗ </a:t>
            </a:r>
            <a:endParaRPr lang="ru-RU" sz="1900" b="1" dirty="0">
              <a:solidFill>
                <a:srgbClr val="FF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722919" y="5220791"/>
            <a:ext cx="8992198" cy="133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9569" tIns="49785" rIns="99569" bIns="49785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► </a:t>
            </a: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/>
              </a:rPr>
              <a:t>с 1 января 2015 года </a:t>
            </a: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/>
              </a:rPr>
              <a:t>налогообложение доходов  от долевого участия в деятельности организаций, полученных в виде дивидендов физическими лицами, являющимися налоговыми резидентами Российской </a:t>
            </a: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/>
              </a:rPr>
              <a:t>Федерации, облагаются налогом на доходы физических лиц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/>
              </a:rPr>
              <a:t>по ставке 13 процентов</a:t>
            </a: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/>
              </a:rPr>
              <a:t>. </a:t>
            </a:r>
            <a:endParaRPr lang="ru-RU" altLang="ru-RU" sz="20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675403" y="497048"/>
            <a:ext cx="9514384" cy="43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solidFill>
                  <a:schemeClr val="tx2"/>
                </a:solidFill>
                <a:latin typeface="+mn-lt"/>
              </a:rPr>
              <a:t>Изменение законодательства по НДФЛ</a:t>
            </a:r>
            <a:endParaRPr lang="ru-RU" altLang="ru-RU" sz="22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629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AFCBD9-980F-4564-ACAE-895790665F73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675403" y="324247"/>
            <a:ext cx="9514384" cy="43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Порядок налогообложения НДФЛ иностранных граждан с 2015 года</a:t>
            </a:r>
            <a:endParaRPr lang="ru-RU" altLang="ru-RU" sz="2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0196" y="900311"/>
            <a:ext cx="9738027" cy="497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Ст. 227.1 НК РФ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(Федеральный закон № 368-ФЗ от 24.11.2014)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1866" y="1466084"/>
            <a:ext cx="9595615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п.1.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НДФЛ исчисляется и уплачивается с дохода , полученного иностранными гражданами, прибывших в РФ </a:t>
            </a:r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в порядке </a:t>
            </a:r>
            <a:r>
              <a:rPr lang="ru-RU" sz="1800" b="1" u="sng" dirty="0" smtClean="0">
                <a:solidFill>
                  <a:srgbClr val="FF0000"/>
                </a:solidFill>
                <a:latin typeface="+mn-lt"/>
              </a:rPr>
              <a:t>не требующем визы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, и осуществляющих трудовую деятельность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по найму в Российской Федерации </a:t>
            </a:r>
            <a:r>
              <a:rPr lang="ru-RU" sz="1800" b="1" dirty="0">
                <a:solidFill>
                  <a:srgbClr val="FF0000"/>
                </a:solidFill>
                <a:latin typeface="+mn-lt"/>
              </a:rPr>
              <a:t>на основании патента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выданного в соответствии с Федеральным законом от 25 июля 2002 года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№ 115-ФЗ органами миграционной службы России (налоговая ставка 13% - п.3 ст. 224 НК РФ):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6463" y="2993396"/>
            <a:ext cx="9091559" cy="19236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7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пп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 1 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иностранные граждане, осуществляющие трудовую деятельность по найму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у 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физических лиц для личных, домашних и иных подобных нужд, не связанных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 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осуществлением предпринимательской деятельности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</a:p>
          <a:p>
            <a:pPr algn="just"/>
            <a:endParaRPr lang="ru-RU" sz="17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just"/>
            <a:r>
              <a:rPr lang="ru-RU" sz="1700" b="1" dirty="0" err="1">
                <a:solidFill>
                  <a:srgbClr val="FF0000"/>
                </a:solidFill>
                <a:latin typeface="+mn-lt"/>
              </a:rPr>
              <a:t>п</a:t>
            </a:r>
            <a:r>
              <a:rPr lang="ru-RU" sz="1700" b="1" dirty="0" err="1" smtClean="0">
                <a:solidFill>
                  <a:srgbClr val="FF0000"/>
                </a:solidFill>
                <a:latin typeface="+mn-lt"/>
              </a:rPr>
              <a:t>п</a:t>
            </a:r>
            <a:r>
              <a:rPr lang="ru-RU" sz="1700" b="1" dirty="0" smtClean="0">
                <a:solidFill>
                  <a:srgbClr val="FF0000"/>
                </a:solidFill>
                <a:latin typeface="+mn-lt"/>
              </a:rPr>
              <a:t>. 2 </a:t>
            </a:r>
            <a:r>
              <a:rPr lang="ru-RU" sz="1700" b="1" dirty="0">
                <a:solidFill>
                  <a:srgbClr val="FF0000"/>
                </a:solidFill>
                <a:latin typeface="+mn-lt"/>
              </a:rPr>
              <a:t>иностранные граждане, осуществляющие трудовую деятельность по найму </a:t>
            </a:r>
            <a:r>
              <a:rPr lang="ru-RU" sz="17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17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1700" b="1" dirty="0" smtClean="0">
                <a:solidFill>
                  <a:srgbClr val="FF0000"/>
                </a:solidFill>
                <a:latin typeface="+mn-lt"/>
              </a:rPr>
              <a:t>в </a:t>
            </a:r>
            <a:r>
              <a:rPr lang="ru-RU" sz="1700" b="1" dirty="0">
                <a:solidFill>
                  <a:srgbClr val="FF0000"/>
                </a:solidFill>
                <a:latin typeface="+mn-lt"/>
              </a:rPr>
              <a:t>организациях и (или) у индивидуальных предпринимателей, а также у </a:t>
            </a:r>
            <a:r>
              <a:rPr lang="ru-RU" sz="1700" b="1" dirty="0" smtClean="0">
                <a:solidFill>
                  <a:srgbClr val="FF0000"/>
                </a:solidFill>
                <a:latin typeface="+mn-lt"/>
              </a:rPr>
              <a:t>лиц, занимающихся </a:t>
            </a:r>
            <a:r>
              <a:rPr lang="ru-RU" sz="1700" b="1" dirty="0">
                <a:solidFill>
                  <a:srgbClr val="FF0000"/>
                </a:solidFill>
                <a:latin typeface="+mn-lt"/>
              </a:rPr>
              <a:t>частной практикой </a:t>
            </a:r>
            <a:r>
              <a:rPr lang="ru-RU" sz="1700" b="1" dirty="0" smtClean="0">
                <a:solidFill>
                  <a:srgbClr val="FF0000"/>
                </a:solidFill>
                <a:latin typeface="+mn-lt"/>
              </a:rPr>
              <a:t>(нотариусы, адвокаты, учредившие адвокатский </a:t>
            </a:r>
            <a:r>
              <a:rPr lang="ru-RU" sz="1700" b="1" dirty="0">
                <a:solidFill>
                  <a:srgbClr val="FF0000"/>
                </a:solidFill>
                <a:latin typeface="+mn-lt"/>
              </a:rPr>
              <a:t>кабинет) </a:t>
            </a:r>
            <a:r>
              <a:rPr lang="ru-RU" sz="1700" b="1" u="sng" dirty="0">
                <a:solidFill>
                  <a:srgbClr val="FF0000"/>
                </a:solidFill>
                <a:latin typeface="+mn-lt"/>
              </a:rPr>
              <a:t>с </a:t>
            </a:r>
            <a:r>
              <a:rPr lang="ru-RU" sz="1700" b="1" u="sng" dirty="0" smtClean="0">
                <a:solidFill>
                  <a:srgbClr val="FF0000"/>
                </a:solidFill>
                <a:latin typeface="+mn-lt"/>
              </a:rPr>
              <a:t>01.01.2015</a:t>
            </a:r>
            <a:endParaRPr lang="ru-RU" sz="17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5559" y="3878489"/>
            <a:ext cx="452493" cy="1053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0430" y="5148783"/>
            <a:ext cx="9600703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п.2.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Иностранные граждане, получившие патент, уплачивают  фиксированные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авансовые платежи по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НДФЛ за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период действия патента в размере 1 200 рублей в месяц с учетом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коэффициента- дефлятора: 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2015 год </a:t>
            </a:r>
            <a:r>
              <a:rPr lang="ru-RU" sz="1800" b="1" dirty="0">
                <a:solidFill>
                  <a:srgbClr val="FF0000"/>
                </a:solidFill>
              </a:rPr>
              <a:t>–</a:t>
            </a:r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  1 568 руб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 = 1 200 х 1,307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2016 год – 3 010 руб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 = 1 200 х 1,514 х 1,657 (Закон Кировской обл. № 565-ЗО от 24.09.2015)</a:t>
            </a:r>
          </a:p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За исключением: договор «О Евразийской экономическом союзе» от 29.05.2014 </a:t>
            </a:r>
          </a:p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 республиками: Беларусь Казахстан, Армения.</a:t>
            </a:r>
          </a:p>
          <a:p>
            <a:endParaRPr lang="ru-RU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129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0076146" y="6948983"/>
            <a:ext cx="724718" cy="69662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10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4605" y="180231"/>
            <a:ext cx="9865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Новые правила исчисления НДФЛ для иностранных граждан</a:t>
            </a:r>
            <a:endParaRPr lang="ru-RU" sz="28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5"/>
          <a:stretch/>
        </p:blipFill>
        <p:spPr>
          <a:xfrm>
            <a:off x="482333" y="1255598"/>
            <a:ext cx="1144396" cy="27145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0" r="14340"/>
          <a:stretch/>
        </p:blipFill>
        <p:spPr>
          <a:xfrm>
            <a:off x="7419705" y="5168024"/>
            <a:ext cx="1558123" cy="15949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0" r="4627"/>
          <a:stretch/>
        </p:blipFill>
        <p:spPr>
          <a:xfrm>
            <a:off x="7558182" y="1116335"/>
            <a:ext cx="1548597" cy="14061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9" r="19186"/>
          <a:stretch/>
        </p:blipFill>
        <p:spPr>
          <a:xfrm>
            <a:off x="4928618" y="2766606"/>
            <a:ext cx="1709793" cy="1306319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 flipV="1">
            <a:off x="1745069" y="1284021"/>
            <a:ext cx="5688841" cy="20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451562" y="2848344"/>
            <a:ext cx="35776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Заявление и документы, подтверждающих</a:t>
            </a:r>
          </a:p>
          <a:p>
            <a:pPr algn="ctr"/>
            <a:r>
              <a:rPr lang="ru-RU" sz="1400" dirty="0" smtClean="0"/>
              <a:t> </a:t>
            </a:r>
            <a:r>
              <a:rPr lang="ru-RU" sz="1400" dirty="0"/>
              <a:t>уплату фиксированных авансовых </a:t>
            </a:r>
            <a:r>
              <a:rPr lang="ru-RU" sz="1400" dirty="0" smtClean="0"/>
              <a:t>платежей</a:t>
            </a:r>
            <a:endParaRPr lang="ru-RU" sz="14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417581" y="4102634"/>
            <a:ext cx="1973743" cy="1671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 rot="2434053">
            <a:off x="4989136" y="4918349"/>
            <a:ext cx="2806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Заявление о выдаче уведомления</a:t>
            </a:r>
            <a:endParaRPr lang="ru-RU" sz="14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7699882" y="2534248"/>
            <a:ext cx="0" cy="599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690676" y="3133376"/>
            <a:ext cx="1599477" cy="830997"/>
          </a:xfrm>
          <a:prstGeom prst="rect">
            <a:avLst/>
          </a:prstGeom>
          <a:solidFill>
            <a:schemeClr val="accent1">
              <a:alpha val="19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 smtClean="0"/>
              <a:t>Есть информация </a:t>
            </a:r>
            <a:r>
              <a:rPr lang="ru-RU" sz="1200" dirty="0"/>
              <a:t>о </a:t>
            </a:r>
            <a:r>
              <a:rPr lang="ru-RU" sz="1200" dirty="0" smtClean="0"/>
              <a:t>заключении </a:t>
            </a:r>
          </a:p>
          <a:p>
            <a:r>
              <a:rPr lang="ru-RU" sz="1200" dirty="0" smtClean="0"/>
              <a:t>трудового </a:t>
            </a:r>
            <a:r>
              <a:rPr lang="ru-RU" sz="1200" dirty="0"/>
              <a:t>договора </a:t>
            </a:r>
            <a:r>
              <a:rPr lang="ru-RU" sz="1200" dirty="0" smtClean="0"/>
              <a:t>и о выдаче патента</a:t>
            </a: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393994" y="3133376"/>
            <a:ext cx="1599477" cy="830997"/>
          </a:xfrm>
          <a:prstGeom prst="rect">
            <a:avLst/>
          </a:prstGeom>
          <a:solidFill>
            <a:schemeClr val="accent2">
              <a:alpha val="19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 smtClean="0"/>
              <a:t>Нет информации </a:t>
            </a:r>
            <a:r>
              <a:rPr lang="ru-RU" sz="1200" dirty="0"/>
              <a:t>о </a:t>
            </a:r>
            <a:r>
              <a:rPr lang="ru-RU" sz="1200" dirty="0" smtClean="0"/>
              <a:t>заключении </a:t>
            </a:r>
          </a:p>
          <a:p>
            <a:r>
              <a:rPr lang="ru-RU" sz="1200" dirty="0" smtClean="0"/>
              <a:t>трудового </a:t>
            </a:r>
            <a:r>
              <a:rPr lang="ru-RU" sz="1200" dirty="0"/>
              <a:t>договора </a:t>
            </a:r>
            <a:r>
              <a:rPr lang="ru-RU" sz="1200" dirty="0" smtClean="0"/>
              <a:t>и о выдаче патента</a:t>
            </a:r>
            <a:endParaRPr lang="ru-RU" sz="1200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7699882" y="4053164"/>
            <a:ext cx="0" cy="1109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8489352" y="2534248"/>
            <a:ext cx="2618" cy="599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052112" y="6666497"/>
            <a:ext cx="2303072" cy="17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8489352" y="4033201"/>
            <a:ext cx="2618" cy="1129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8992033" y="5164093"/>
            <a:ext cx="1040344" cy="7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10076146" y="1981248"/>
            <a:ext cx="0" cy="3173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9035802" y="1981248"/>
            <a:ext cx="10119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 rot="5400000">
            <a:off x="8894887" y="3508875"/>
            <a:ext cx="2582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Запрос информации у ФМС</a:t>
            </a:r>
            <a:endParaRPr lang="ru-RU" sz="1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11756" y="6057933"/>
            <a:ext cx="43754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 </a:t>
            </a:r>
            <a:r>
              <a:rPr lang="ru-RU" sz="1600" b="1" dirty="0" smtClean="0"/>
              <a:t>Выдача уведомления - 10 </a:t>
            </a:r>
            <a:r>
              <a:rPr lang="ru-RU" sz="1600" b="1" dirty="0"/>
              <a:t>дней со </a:t>
            </a:r>
            <a:r>
              <a:rPr lang="ru-RU" sz="1600" b="1" dirty="0" smtClean="0"/>
              <a:t>дня</a:t>
            </a:r>
          </a:p>
          <a:p>
            <a:r>
              <a:rPr lang="ru-RU" sz="1600" b="1" dirty="0" smtClean="0"/>
              <a:t> </a:t>
            </a:r>
            <a:r>
              <a:rPr lang="ru-RU" sz="1600" b="1" dirty="0"/>
              <a:t>получения заявления налогового агента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212968" y="788584"/>
            <a:ext cx="6975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Заявление на выдачу патента, документы, подтверждающих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уплату фиксированных авансовых </a:t>
            </a:r>
            <a:r>
              <a:rPr lang="ru-RU" sz="1600" dirty="0" smtClean="0"/>
              <a:t>платежей</a:t>
            </a:r>
            <a:endParaRPr lang="ru-RU" sz="1600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1666506" y="1840625"/>
            <a:ext cx="5756179" cy="5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3465802" y="1539959"/>
            <a:ext cx="1557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Выдача патента</a:t>
            </a:r>
            <a:endParaRPr lang="ru-RU" sz="1600" dirty="0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648013" y="2339646"/>
            <a:ext cx="5795423" cy="1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2498307" y="2068494"/>
            <a:ext cx="4182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В течение 2-х мес. Копию трудового договора</a:t>
            </a:r>
            <a:endParaRPr lang="ru-RU" sz="1600" dirty="0"/>
          </a:p>
        </p:txBody>
      </p:sp>
      <p:cxnSp>
        <p:nvCxnSpPr>
          <p:cNvPr id="44" name="Прямая со стрелкой 43"/>
          <p:cNvCxnSpPr/>
          <p:nvPr/>
        </p:nvCxnSpPr>
        <p:spPr>
          <a:xfrm flipH="1" flipV="1">
            <a:off x="1637372" y="3882034"/>
            <a:ext cx="3282166" cy="57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1969358" y="3820975"/>
            <a:ext cx="27438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Уменьшение налоговой базы</a:t>
            </a:r>
            <a:endParaRPr lang="ru-RU" sz="1600" dirty="0"/>
          </a:p>
        </p:txBody>
      </p:sp>
      <p:sp>
        <p:nvSpPr>
          <p:cNvPr id="70" name="TextBox 69"/>
          <p:cNvSpPr txBox="1"/>
          <p:nvPr/>
        </p:nvSpPr>
        <p:spPr>
          <a:xfrm>
            <a:off x="402455" y="3887827"/>
            <a:ext cx="1458283" cy="5114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Иностранный гражданин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97375" y="2467440"/>
            <a:ext cx="1161948" cy="5114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latin typeface="+mj-lt"/>
                <a:ea typeface="+mj-ea"/>
                <a:cs typeface="+mj-cs"/>
              </a:rPr>
              <a:t>Р</a:t>
            </a:r>
            <a:r>
              <a:rPr lang="ru-RU" sz="1200" b="1" dirty="0" smtClean="0">
                <a:latin typeface="+mj-lt"/>
                <a:ea typeface="+mj-ea"/>
                <a:cs typeface="+mj-cs"/>
              </a:rPr>
              <a:t>аботодатель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H="1" flipV="1">
            <a:off x="5024056" y="4102634"/>
            <a:ext cx="28056" cy="2558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V="1">
            <a:off x="1633621" y="3323040"/>
            <a:ext cx="3242732" cy="30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5067527" y="4938552"/>
            <a:ext cx="16257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+mj-lt"/>
              </a:rPr>
              <a:t>Форма утверждена приказом ФНС России от 13.11.2015 № ММВ-7-11/512</a:t>
            </a:r>
            <a:endParaRPr lang="ru-RU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786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0076151" y="6900145"/>
            <a:ext cx="724718" cy="69662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11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3414" y="135233"/>
            <a:ext cx="98650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Порядок уменьшения налоговой базы по НДФЛ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налоговым агентом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5"/>
          <a:stretch/>
        </p:blipFill>
        <p:spPr>
          <a:xfrm>
            <a:off x="780326" y="1208722"/>
            <a:ext cx="877216" cy="10797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0" r="14340"/>
          <a:stretch/>
        </p:blipFill>
        <p:spPr>
          <a:xfrm>
            <a:off x="8648252" y="991215"/>
            <a:ext cx="1558123" cy="15949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9" r="19186"/>
          <a:stretch/>
        </p:blipFill>
        <p:spPr>
          <a:xfrm>
            <a:off x="4401162" y="1016386"/>
            <a:ext cx="1446544" cy="1199658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6330677" y="1619393"/>
            <a:ext cx="26076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 </a:t>
            </a:r>
            <a:r>
              <a:rPr lang="ru-RU" sz="1600" dirty="0" smtClean="0"/>
              <a:t>Выдача уведомления</a:t>
            </a:r>
            <a:endParaRPr lang="ru-RU" sz="16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3099247" y="2605465"/>
            <a:ext cx="4122848" cy="338554"/>
          </a:xfrm>
          <a:prstGeom prst="rect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/>
              <a:t>Уменьшение налоговой базы, варианты:</a:t>
            </a:r>
            <a:endParaRPr lang="ru-RU" sz="1600" dirty="0"/>
          </a:p>
        </p:txBody>
      </p:sp>
      <p:sp>
        <p:nvSpPr>
          <p:cNvPr id="70" name="TextBox 69"/>
          <p:cNvSpPr txBox="1"/>
          <p:nvPr/>
        </p:nvSpPr>
        <p:spPr>
          <a:xfrm>
            <a:off x="489792" y="2174267"/>
            <a:ext cx="1458283" cy="5114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Иностранный гражданин (ИГ)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40139" y="806086"/>
            <a:ext cx="1161948" cy="5114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latin typeface="+mj-lt"/>
                <a:ea typeface="+mj-ea"/>
                <a:cs typeface="+mj-cs"/>
              </a:rPr>
              <a:t>Р</a:t>
            </a:r>
            <a:r>
              <a:rPr lang="ru-RU" sz="1200" b="1" dirty="0" smtClean="0">
                <a:latin typeface="+mj-lt"/>
                <a:ea typeface="+mj-ea"/>
                <a:cs typeface="+mj-cs"/>
              </a:rPr>
              <a:t>аботодатель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" name="Стрелка вправо 47"/>
          <p:cNvSpPr/>
          <p:nvPr/>
        </p:nvSpPr>
        <p:spPr>
          <a:xfrm rot="10800000">
            <a:off x="5847704" y="1460843"/>
            <a:ext cx="2800547" cy="68875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4798797" y="2256628"/>
            <a:ext cx="648072" cy="36004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690516" y="3383110"/>
            <a:ext cx="2825774" cy="1849611"/>
          </a:xfrm>
          <a:prstGeom prst="rect">
            <a:avLst/>
          </a:prstGeom>
          <a:solidFill>
            <a:srgbClr val="C0CBCE"/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В последующие месяцы на сумму </a:t>
            </a:r>
            <a:r>
              <a:rPr lang="ru-RU" sz="1600" dirty="0"/>
              <a:t>уплаченных ранее фиксированных авансовых платежей за период действия патента не зависимо от даты получения </a:t>
            </a:r>
            <a:r>
              <a:rPr lang="ru-RU" sz="1600" dirty="0" smtClean="0"/>
              <a:t>Уведомления</a:t>
            </a:r>
            <a:endParaRPr lang="ru-RU" sz="16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6786628" y="3383111"/>
            <a:ext cx="3651882" cy="1849611"/>
          </a:xfrm>
          <a:prstGeom prst="rect">
            <a:avLst/>
          </a:prstGeom>
          <a:solidFill>
            <a:srgbClr val="C0CBCE"/>
          </a:solidFill>
        </p:spPr>
        <p:txBody>
          <a:bodyPr wrap="square">
            <a:spAutoFit/>
          </a:bodyPr>
          <a:lstStyle/>
          <a:p>
            <a:r>
              <a:rPr lang="ru-RU" sz="1600" dirty="0"/>
              <a:t>С</a:t>
            </a:r>
            <a:r>
              <a:rPr lang="ru-RU" sz="1600" dirty="0" smtClean="0"/>
              <a:t>умма НДФЛ за </a:t>
            </a:r>
            <a:r>
              <a:rPr lang="ru-RU" sz="1600" dirty="0"/>
              <a:t>месяц соответствующего налогового периода меньше суммы уплаченного фиксированного авансового платежа, то </a:t>
            </a:r>
            <a:r>
              <a:rPr lang="ru-RU" sz="1600" dirty="0" smtClean="0"/>
              <a:t>разницу можно учесть в </a:t>
            </a:r>
            <a:r>
              <a:rPr lang="ru-RU" sz="1600" dirty="0"/>
              <a:t>следующем месяце этого же налогового периода.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94029" y="6459840"/>
            <a:ext cx="8533284" cy="830997"/>
          </a:xfrm>
          <a:prstGeom prst="rect">
            <a:avLst/>
          </a:prstGeom>
          <a:solidFill>
            <a:srgbClr val="E4CECE"/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Сумма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фиксированных авансовых платежей, уплаченных за период действия патента,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превышающая исчисленную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сумму НДФЛ по итогам налогового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периода, не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суммой излишне уплаченного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налога и возврату или зачету в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счет последующих платежей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подлежит</a:t>
            </a:r>
            <a:endParaRPr lang="ru-RU" sz="16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89792" y="3383111"/>
            <a:ext cx="2984468" cy="1317124"/>
          </a:xfrm>
          <a:prstGeom prst="rect">
            <a:avLst/>
          </a:prstGeom>
          <a:solidFill>
            <a:srgbClr val="C0CBCE"/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В первом месяце на всю сумму уплаченных фиксированных </a:t>
            </a:r>
            <a:r>
              <a:rPr lang="ru-RU" sz="1600" dirty="0"/>
              <a:t>авансовых платежей за период действия </a:t>
            </a:r>
            <a:r>
              <a:rPr lang="ru-RU" sz="1600" dirty="0" smtClean="0"/>
              <a:t>патента</a:t>
            </a:r>
            <a:endParaRPr lang="ru-RU" sz="1600" dirty="0"/>
          </a:p>
        </p:txBody>
      </p:sp>
      <p:sp>
        <p:nvSpPr>
          <p:cNvPr id="61" name="Стрелка вправо 60"/>
          <p:cNvSpPr/>
          <p:nvPr/>
        </p:nvSpPr>
        <p:spPr>
          <a:xfrm>
            <a:off x="1702447" y="1476827"/>
            <a:ext cx="2631870" cy="68875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1769292" y="1651928"/>
            <a:ext cx="26003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 </a:t>
            </a:r>
            <a:r>
              <a:rPr lang="ru-RU" sz="1600" dirty="0" smtClean="0"/>
              <a:t>Заявление и документы</a:t>
            </a:r>
            <a:endParaRPr lang="ru-RU" sz="1600" dirty="0"/>
          </a:p>
        </p:txBody>
      </p:sp>
      <p:cxnSp>
        <p:nvCxnSpPr>
          <p:cNvPr id="53" name="Прямая со стрелкой 52"/>
          <p:cNvCxnSpPr/>
          <p:nvPr/>
        </p:nvCxnSpPr>
        <p:spPr>
          <a:xfrm flipH="1">
            <a:off x="2610164" y="3017995"/>
            <a:ext cx="317290" cy="259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endCxn id="56" idx="0"/>
          </p:cNvCxnSpPr>
          <p:nvPr/>
        </p:nvCxnSpPr>
        <p:spPr>
          <a:xfrm>
            <a:off x="5103403" y="3035015"/>
            <a:ext cx="0" cy="348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7320949" y="3035015"/>
            <a:ext cx="328956" cy="242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590453" y="4700235"/>
            <a:ext cx="260764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Например: ИГ уплатил платежи за 6 мес. по 4 тыс. руб. в сумме 24 тыс. руб. и сумма исчисленного НДФЛ в первом месяце работы составила 24 тыс. руб., - зачесть можно все 24 тыс. руб. в первом месяце.</a:t>
            </a:r>
            <a:endParaRPr lang="ru-RU" sz="140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3474260" y="5151300"/>
            <a:ext cx="32162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Например: ИГ уплатил платежи за весь год, а подал заявление только в сентябре – уменьшить налоговую базу можно начиная с начала года (уведомление получено в сентябре).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739188" y="5232721"/>
            <a:ext cx="699322" cy="15002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642844" y="5147255"/>
            <a:ext cx="34588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Например: сумма НДФЛ ИГ в первом месяце 1 тыс. руб., а сумма аванс. платежа за мес. 4 тыс. руб. – оставшиеся 3 тыс. руб. можно учесть в следующем месяце, в случае, если сумма НДФЛ будет больше 4 тыс. </a:t>
            </a:r>
            <a:r>
              <a:rPr lang="ru-RU" sz="1400" dirty="0"/>
              <a:t>р</a:t>
            </a:r>
            <a:r>
              <a:rPr lang="ru-RU" sz="1400" dirty="0" smtClean="0"/>
              <a:t>уб.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5626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AFCBD9-980F-4564-ACAE-895790665F73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675403" y="108223"/>
            <a:ext cx="9514384" cy="777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solidFill>
                  <a:schemeClr val="tx2"/>
                </a:solidFill>
                <a:latin typeface="+mn-lt"/>
              </a:rPr>
              <a:t>Стандартные налоговые вычеты. </a:t>
            </a:r>
            <a:br>
              <a:rPr lang="ru-RU" altLang="ru-RU" sz="2200" b="1" dirty="0" smtClean="0">
                <a:solidFill>
                  <a:schemeClr val="tx2"/>
                </a:solidFill>
                <a:latin typeface="+mn-lt"/>
              </a:rPr>
            </a:br>
            <a:r>
              <a:rPr lang="ru-RU" altLang="ru-RU" sz="2200" b="1" dirty="0" smtClean="0">
                <a:solidFill>
                  <a:schemeClr val="tx2"/>
                </a:solidFill>
                <a:latin typeface="+mn-lt"/>
              </a:rPr>
              <a:t>Статья 218  Налогового кодекса Российской Федерации</a:t>
            </a:r>
            <a:endParaRPr lang="ru-RU" altLang="ru-RU" sz="22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2204" y="1116335"/>
            <a:ext cx="777686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b="1" u="sng" dirty="0">
                <a:solidFill>
                  <a:srgbClr val="FF3300"/>
                </a:solidFill>
              </a:rPr>
              <a:t>С 2016 года </a:t>
            </a:r>
            <a:r>
              <a:rPr lang="ru-RU" sz="1900" b="1" u="sng" dirty="0" smtClean="0">
                <a:solidFill>
                  <a:srgbClr val="FF3300"/>
                </a:solidFill>
              </a:rPr>
              <a:t> </a:t>
            </a:r>
            <a:r>
              <a:rPr lang="ru-RU" sz="1900" b="1" dirty="0" smtClean="0">
                <a:solidFill>
                  <a:srgbClr val="FF3300"/>
                </a:solidFill>
              </a:rPr>
              <a:t>Федеральный закон № 317-ФЗ от 23.11.2015</a:t>
            </a:r>
          </a:p>
          <a:p>
            <a:endParaRPr lang="ru-RU" sz="1900" b="1" dirty="0" smtClean="0">
              <a:solidFill>
                <a:srgbClr val="FF3300"/>
              </a:solidFill>
            </a:endParaRPr>
          </a:p>
          <a:p>
            <a:r>
              <a:rPr lang="ru-RU" sz="1900" b="1" dirty="0" smtClean="0">
                <a:solidFill>
                  <a:srgbClr val="FF3300"/>
                </a:solidFill>
              </a:rPr>
              <a:t>налогоплательщик имеет право на получение следующих стандартных налоговых вычетов:</a:t>
            </a:r>
            <a:endParaRPr lang="ru-RU" sz="1900" b="1" dirty="0">
              <a:solidFill>
                <a:srgbClr val="FF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5403" y="2124447"/>
            <a:ext cx="9355026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800" b="1" u="sng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пп.4 п. 1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- родителю, супруге(супругу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) родителя,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усыновителю,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на обеспечении которых находится ребенок, в следующих размерах: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1 400 рублей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на первого ребенка;</a:t>
            </a:r>
          </a:p>
          <a:p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1 400 рублей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на второго ребенка;</a:t>
            </a:r>
          </a:p>
          <a:p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3 000 рублей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на третьего и каждого последующего ребенка;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12 </a:t>
            </a:r>
            <a:r>
              <a:rPr lang="ru-RU" sz="1800" b="1" dirty="0">
                <a:solidFill>
                  <a:srgbClr val="FF0000"/>
                </a:solidFill>
                <a:latin typeface="+mn-lt"/>
              </a:rPr>
              <a:t>000 рублей </a:t>
            </a:r>
            <a:r>
              <a:rPr lang="ru-RU" sz="1800" dirty="0">
                <a:solidFill>
                  <a:srgbClr val="FF0000"/>
                </a:solidFill>
                <a:latin typeface="+mn-lt"/>
              </a:rPr>
              <a:t>- на каждого </a:t>
            </a:r>
            <a:r>
              <a:rPr lang="ru-RU" sz="1800" dirty="0" smtClean="0">
                <a:solidFill>
                  <a:srgbClr val="FF0000"/>
                </a:solidFill>
                <a:latin typeface="+mn-lt"/>
              </a:rPr>
              <a:t>ребенка-инвалида</a:t>
            </a:r>
            <a:endParaRPr lang="ru-RU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6045" y="4212679"/>
            <a:ext cx="9514384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800" b="1" u="sng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пп.4 п. 1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- опекуну, попечителю, приемному родителю супруге(супругу) приемного родителя,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на обеспечении которых находится ребенок, в следующих размерах: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1 400 рублей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на первого ребенка;</a:t>
            </a:r>
          </a:p>
          <a:p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1 400 рублей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на второго ребенка;</a:t>
            </a:r>
          </a:p>
          <a:p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3 000 рублей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на третьего и каждого последующего ребенка;</a:t>
            </a:r>
          </a:p>
          <a:p>
            <a:r>
              <a:rPr lang="ru-RU" sz="1800" b="1" dirty="0">
                <a:solidFill>
                  <a:srgbClr val="FF0000"/>
                </a:solidFill>
                <a:latin typeface="+mn-lt"/>
              </a:rPr>
              <a:t>6</a:t>
            </a:r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+mn-lt"/>
              </a:rPr>
              <a:t>000 рублей </a:t>
            </a:r>
            <a:r>
              <a:rPr lang="ru-RU" sz="1800" dirty="0">
                <a:solidFill>
                  <a:srgbClr val="FF0000"/>
                </a:solidFill>
                <a:latin typeface="+mn-lt"/>
              </a:rPr>
              <a:t>- на каждого </a:t>
            </a:r>
            <a:r>
              <a:rPr lang="ru-RU" sz="1800" dirty="0" smtClean="0">
                <a:solidFill>
                  <a:srgbClr val="FF0000"/>
                </a:solidFill>
                <a:latin typeface="+mn-lt"/>
              </a:rPr>
              <a:t>ребенка-инвалида</a:t>
            </a:r>
            <a:endParaRPr lang="ru-RU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6045" y="6389220"/>
            <a:ext cx="9514384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+mn-lt"/>
              </a:rPr>
              <a:t>Стандартные налоговые вычеты действуют до месяца в котором доход превысил:</a:t>
            </a:r>
          </a:p>
          <a:p>
            <a:pPr algn="ctr"/>
            <a:r>
              <a:rPr lang="ru-RU" sz="2400" b="1" dirty="0" smtClean="0">
                <a:latin typeface="+mn-lt"/>
              </a:rPr>
              <a:t>350 </a:t>
            </a:r>
            <a:r>
              <a:rPr lang="ru-RU" sz="2400" b="1" dirty="0" err="1" smtClean="0">
                <a:latin typeface="+mn-lt"/>
              </a:rPr>
              <a:t>тыс.руб</a:t>
            </a:r>
            <a:r>
              <a:rPr lang="ru-RU" sz="2400" b="1" dirty="0" smtClean="0">
                <a:latin typeface="+mn-lt"/>
              </a:rPr>
              <a:t>.</a:t>
            </a:r>
            <a:endParaRPr 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086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AFCBD9-980F-4564-ACAE-895790665F73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675403" y="324247"/>
            <a:ext cx="9514384" cy="43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Налогообложение доходов от продажи имущества</a:t>
            </a:r>
            <a:endParaRPr lang="ru-RU" altLang="ru-RU" sz="2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554612" y="723044"/>
            <a:ext cx="0" cy="6336704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73729" y="723814"/>
            <a:ext cx="3600400" cy="497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до 01.01.2016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04894" y="723044"/>
            <a:ext cx="3600400" cy="497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01.01.2016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3720" y="972317"/>
            <a:ext cx="5260805" cy="497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(Федеральный закон № 382-ФЗ от 29.11.2014)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41627" y="543795"/>
            <a:ext cx="589649" cy="1053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2164" y="1348826"/>
            <a:ext cx="9419462" cy="497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Обязаны представить налоговую декларацию по НДФЛ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4132" y="5116431"/>
            <a:ext cx="3853720" cy="1020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7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4710984" y="1879605"/>
            <a:ext cx="5578802" cy="1048345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50000">
                <a:srgbClr val="66FF66"/>
              </a:gs>
              <a:gs pos="100000">
                <a:srgbClr val="00B05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anchor="ctr">
            <a:spAutoFit/>
          </a:bodyPr>
          <a:lstStyle>
            <a:lvl1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1pPr>
            <a:lvl2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2pPr>
            <a:lvl3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3pPr>
            <a:lvl4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4pPr>
            <a:lvl5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5pPr>
            <a:lvl6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6pPr>
            <a:lvl7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7pPr>
            <a:lvl8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8pPr>
            <a:lvl9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9pPr>
          </a:lstStyle>
          <a:p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1. ФЛ, получившие доход от продажи </a:t>
            </a: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движимого имущества</a:t>
            </a:r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, находившегося в собственности </a:t>
            </a: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менее </a:t>
            </a:r>
            <a:br>
              <a:rPr lang="ru-RU" sz="1800" u="sng" dirty="0">
                <a:solidFill>
                  <a:sysClr val="windowText" lastClr="000000"/>
                </a:solidFill>
                <a:latin typeface="+mn-lt"/>
              </a:rPr>
            </a:b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3-х лет</a:t>
            </a:r>
            <a:r>
              <a:rPr lang="ru-RU" sz="1800" u="sng" dirty="0" smtClean="0">
                <a:solidFill>
                  <a:sysClr val="windowText" lastClr="000000"/>
                </a:solidFill>
                <a:latin typeface="+mn-lt"/>
              </a:rPr>
              <a:t>;</a:t>
            </a:r>
            <a:endParaRPr lang="ru-RU" sz="1800" u="sng" dirty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4755130" y="3043259"/>
            <a:ext cx="5578802" cy="1048345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50000">
                <a:srgbClr val="66FF66"/>
              </a:gs>
              <a:gs pos="100000">
                <a:srgbClr val="00B05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anchor="ctr">
            <a:spAutoFit/>
          </a:bodyPr>
          <a:lstStyle>
            <a:lvl1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1pPr>
            <a:lvl2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2pPr>
            <a:lvl3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3pPr>
            <a:lvl4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4pPr>
            <a:lvl5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5pPr>
            <a:lvl6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6pPr>
            <a:lvl7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7pPr>
            <a:lvl8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8pPr>
            <a:lvl9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9pPr>
          </a:lstStyle>
          <a:p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2. ФЛ, получившие доход от продажи </a:t>
            </a: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недвижимого имущества</a:t>
            </a:r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, находившегося в собственности </a:t>
            </a: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менее </a:t>
            </a:r>
            <a:br>
              <a:rPr lang="ru-RU" sz="1800" u="sng" dirty="0">
                <a:solidFill>
                  <a:sysClr val="windowText" lastClr="000000"/>
                </a:solidFill>
                <a:latin typeface="+mn-lt"/>
              </a:rPr>
            </a:b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3-х лет</a:t>
            </a:r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, оформленного в собственность</a:t>
            </a:r>
            <a:r>
              <a:rPr lang="ru-RU" sz="1600" dirty="0" smtClean="0">
                <a:solidFill>
                  <a:sysClr val="windowText" lastClr="000000"/>
                </a:solidFill>
                <a:latin typeface="+mn-lt"/>
              </a:rPr>
              <a:t>:</a:t>
            </a:r>
            <a:endParaRPr lang="ru-RU" sz="1800" u="sng" dirty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18" name="AutoShape 14"/>
          <p:cNvSpPr>
            <a:spLocks noChangeArrowheads="1"/>
          </p:cNvSpPr>
          <p:nvPr/>
        </p:nvSpPr>
        <p:spPr bwMode="auto">
          <a:xfrm>
            <a:off x="4936166" y="4151201"/>
            <a:ext cx="5397766" cy="943511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anchor="ctr">
            <a:spAutoFit/>
          </a:bodyPr>
          <a:lstStyle>
            <a:lvl1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1pPr>
            <a:lvl2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2pPr>
            <a:lvl3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3pPr>
            <a:lvl4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4pPr>
            <a:lvl5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5pPr>
            <a:lvl6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6pPr>
            <a:lvl7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7pPr>
            <a:lvl8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8pPr>
            <a:lvl9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9pPr>
          </a:lstStyle>
          <a:p>
            <a:r>
              <a:rPr lang="ru-RU" sz="1600" dirty="0" smtClean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ru-RU" sz="1400" dirty="0">
                <a:solidFill>
                  <a:sysClr val="windowText" lastClr="000000"/>
                </a:solidFill>
                <a:latin typeface="+mn-lt"/>
              </a:rPr>
              <a:t>►</a:t>
            </a:r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 в порядке наследования или по договору дарения от ФЛ (член семьи и (или) близкий родственник, в соответствии с Семейным кодексом РФ</a:t>
            </a:r>
            <a:r>
              <a:rPr lang="ru-RU" sz="1600" dirty="0" smtClean="0">
                <a:solidFill>
                  <a:sysClr val="windowText" lastClr="000000"/>
                </a:solidFill>
                <a:latin typeface="+mn-lt"/>
              </a:rPr>
              <a:t>);</a:t>
            </a:r>
            <a:endParaRPr lang="ru-RU" sz="1600" dirty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22" name="AutoShape 14"/>
          <p:cNvSpPr>
            <a:spLocks noChangeArrowheads="1"/>
          </p:cNvSpPr>
          <p:nvPr/>
        </p:nvSpPr>
        <p:spPr bwMode="auto">
          <a:xfrm>
            <a:off x="522164" y="1879605"/>
            <a:ext cx="3835183" cy="1327904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00"/>
              </a:gs>
              <a:gs pos="50000">
                <a:srgbClr val="FFFF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anchor="ctr">
            <a:spAutoFit/>
          </a:bodyPr>
          <a:lstStyle>
            <a:lvl1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1pPr>
            <a:lvl2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2pPr>
            <a:lvl3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3pPr>
            <a:lvl4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4pPr>
            <a:lvl5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5pPr>
            <a:lvl6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6pPr>
            <a:lvl7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7pPr>
            <a:lvl8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8pPr>
            <a:lvl9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9pPr>
          </a:lstStyle>
          <a:p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ФЛ, получившие доход от продажи </a:t>
            </a: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движимого и недвижимого имущества</a:t>
            </a:r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, находившегося в собственности </a:t>
            </a:r>
            <a:r>
              <a:rPr lang="ru-RU" sz="1800" u="sng" dirty="0" smtClean="0">
                <a:solidFill>
                  <a:sysClr val="windowText" lastClr="000000"/>
                </a:solidFill>
                <a:latin typeface="+mn-lt"/>
              </a:rPr>
              <a:t>менее </a:t>
            </a: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3-х лет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523164" y="5116431"/>
            <a:ext cx="836924" cy="20684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14"/>
          <p:cNvSpPr>
            <a:spLocks noChangeArrowheads="1"/>
          </p:cNvSpPr>
          <p:nvPr/>
        </p:nvSpPr>
        <p:spPr bwMode="auto">
          <a:xfrm>
            <a:off x="4923720" y="5169425"/>
            <a:ext cx="5366065" cy="384393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anchor="ctr">
            <a:spAutoFit/>
          </a:bodyPr>
          <a:lstStyle>
            <a:lvl1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1pPr>
            <a:lvl2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2pPr>
            <a:lvl3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3pPr>
            <a:lvl4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4pPr>
            <a:lvl5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5pPr>
            <a:lvl6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6pPr>
            <a:lvl7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7pPr>
            <a:lvl8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8pPr>
            <a:lvl9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9pPr>
          </a:lstStyle>
          <a:p>
            <a:r>
              <a:rPr lang="ru-RU" sz="1400" dirty="0">
                <a:solidFill>
                  <a:sysClr val="windowText" lastClr="000000"/>
                </a:solidFill>
                <a:latin typeface="+mn-lt"/>
              </a:rPr>
              <a:t>►</a:t>
            </a:r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 в результате приватизации;</a:t>
            </a:r>
          </a:p>
        </p:txBody>
      </p:sp>
      <p:sp>
        <p:nvSpPr>
          <p:cNvPr id="24" name="AutoShape 14"/>
          <p:cNvSpPr>
            <a:spLocks noChangeArrowheads="1"/>
          </p:cNvSpPr>
          <p:nvPr/>
        </p:nvSpPr>
        <p:spPr bwMode="auto">
          <a:xfrm>
            <a:off x="4923719" y="5637980"/>
            <a:ext cx="5366066" cy="384393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anchor="ctr">
            <a:spAutoFit/>
          </a:bodyPr>
          <a:lstStyle>
            <a:lvl1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1pPr>
            <a:lvl2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2pPr>
            <a:lvl3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3pPr>
            <a:lvl4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4pPr>
            <a:lvl5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5pPr>
            <a:lvl6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6pPr>
            <a:lvl7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7pPr>
            <a:lvl8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8pPr>
            <a:lvl9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9pPr>
          </a:lstStyle>
          <a:p>
            <a:r>
              <a:rPr lang="ru-RU" sz="1400" dirty="0">
                <a:solidFill>
                  <a:sysClr val="windowText" lastClr="000000"/>
                </a:solidFill>
                <a:latin typeface="+mn-lt"/>
              </a:rPr>
              <a:t>►</a:t>
            </a:r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 по договору ренты.</a:t>
            </a:r>
          </a:p>
        </p:txBody>
      </p:sp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4781285" y="6136529"/>
            <a:ext cx="5508499" cy="1048345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00B050"/>
              </a:gs>
              <a:gs pos="50000">
                <a:srgbClr val="66FF66"/>
              </a:gs>
              <a:gs pos="100000">
                <a:srgbClr val="00B05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anchor="ctr">
            <a:spAutoFit/>
          </a:bodyPr>
          <a:lstStyle>
            <a:lvl1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1pPr>
            <a:lvl2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2pPr>
            <a:lvl3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3pPr>
            <a:lvl4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4pPr>
            <a:lvl5pPr algn="l" defTabSz="1152525" eaLnBrk="0" hangingPunct="0">
              <a:defRPr sz="2300" b="1">
                <a:solidFill>
                  <a:srgbClr val="00FF00"/>
                </a:solidFill>
                <a:latin typeface="Arial" charset="0"/>
              </a:defRPr>
            </a:lvl5pPr>
            <a:lvl6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6pPr>
            <a:lvl7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7pPr>
            <a:lvl8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8pPr>
            <a:lvl9pPr defTabSz="1152525" eaLnBrk="0" fontAlgn="base" hangingPunct="0">
              <a:spcBef>
                <a:spcPct val="50000"/>
              </a:spcBef>
              <a:spcAft>
                <a:spcPct val="0"/>
              </a:spcAft>
              <a:defRPr sz="2300" b="1">
                <a:solidFill>
                  <a:srgbClr val="00FF00"/>
                </a:solidFill>
                <a:latin typeface="Arial" charset="0"/>
              </a:defRPr>
            </a:lvl9pPr>
          </a:lstStyle>
          <a:p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2. ФЛ, получившие доход от продажи </a:t>
            </a: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недвижимого </a:t>
            </a:r>
            <a:r>
              <a:rPr lang="ru-RU" sz="1800" u="sng" dirty="0" smtClean="0">
                <a:solidFill>
                  <a:sysClr val="windowText" lastClr="000000"/>
                </a:solidFill>
                <a:latin typeface="+mn-lt"/>
              </a:rPr>
              <a:t>имущества, </a:t>
            </a:r>
            <a:r>
              <a:rPr lang="ru-RU" sz="1600" u="sng" dirty="0" smtClean="0">
                <a:solidFill>
                  <a:sysClr val="windowText" lastClr="000000"/>
                </a:solidFill>
                <a:latin typeface="+mn-lt"/>
              </a:rPr>
              <a:t>не указанного в пункте </a:t>
            </a:r>
            <a:r>
              <a:rPr lang="ru-RU" sz="1600" u="sng" smtClean="0">
                <a:solidFill>
                  <a:sysClr val="windowText" lastClr="000000"/>
                </a:solidFill>
                <a:latin typeface="+mn-lt"/>
              </a:rPr>
              <a:t>2 </a:t>
            </a:r>
            <a:r>
              <a:rPr lang="ru-RU" sz="1600" smtClean="0">
                <a:solidFill>
                  <a:sysClr val="windowText" lastClr="000000"/>
                </a:solidFill>
                <a:latin typeface="+mn-lt"/>
              </a:rPr>
              <a:t>и </a:t>
            </a:r>
            <a:r>
              <a:rPr lang="ru-RU" sz="1600" dirty="0">
                <a:solidFill>
                  <a:sysClr val="windowText" lastClr="000000"/>
                </a:solidFill>
                <a:latin typeface="+mn-lt"/>
              </a:rPr>
              <a:t>находившегося в собственности </a:t>
            </a:r>
            <a:r>
              <a:rPr lang="ru-RU" sz="1800" u="sng" dirty="0">
                <a:solidFill>
                  <a:sysClr val="windowText" lastClr="000000"/>
                </a:solidFill>
                <a:latin typeface="+mn-lt"/>
              </a:rPr>
              <a:t>менее </a:t>
            </a:r>
            <a:r>
              <a:rPr lang="ru-RU" sz="1800" u="sng" dirty="0" smtClean="0">
                <a:solidFill>
                  <a:sysClr val="windowText" lastClr="000000"/>
                </a:solidFill>
                <a:latin typeface="+mn-lt"/>
              </a:rPr>
              <a:t>5-и лет</a:t>
            </a:r>
            <a:endParaRPr lang="ru-RU" sz="1800" u="sng" dirty="0">
              <a:solidFill>
                <a:sysClr val="windowText" lastClr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78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AFCBD9-980F-4564-ACAE-895790665F73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8922" y="756296"/>
            <a:ext cx="9072564" cy="822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Проверка достоверности размера дохода ФЛ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от продажи недвижимого имущества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(п.5 ст. 217.1 НК РФ)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0031" y="2698198"/>
            <a:ext cx="9550346" cy="1249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Доход от продажи недвижимого имущества, заявленного ФЛ в налоговой декларации по НДФЛ, должен быть не ниже дохода, рассчитанного по формуле: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8483" y="2200340"/>
            <a:ext cx="3600400" cy="497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 01.01.2016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18871" y="2182362"/>
            <a:ext cx="5260805" cy="497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(Федеральный закон № 382-ФЗ от 29.11.2014)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2006" y="4524922"/>
            <a:ext cx="3288425" cy="1249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Кадастровая стоимость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(на 01 января года, в котором осуществлена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</a:rPr>
              <a:t>госрегистрация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права)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42644" y="4529304"/>
            <a:ext cx="886018" cy="12496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98828" y="4529304"/>
            <a:ext cx="1762086" cy="1249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0,7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(понижающий коэффициент)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5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AFCBD9-980F-4564-ACAE-895790665F73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6" name="Picture 18" descr="j02167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337" y="1754556"/>
            <a:ext cx="2010153" cy="238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701727" y="180231"/>
            <a:ext cx="9514384" cy="110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>
                <a:solidFill>
                  <a:schemeClr val="tx2"/>
                </a:solidFill>
                <a:latin typeface="+mn-lt"/>
              </a:rPr>
              <a:t>Предоставление стандартного налогового вычета женщине, находящейся в отпуске по уходу за ребенком, трудовые отношения не прерываются с работодателем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89758" y="2029803"/>
            <a:ext cx="2022149" cy="784131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dirty="0">
                <a:latin typeface="+mn-lt"/>
              </a:rPr>
              <a:t>Январь зарплата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389995" y="1275150"/>
            <a:ext cx="3904839" cy="408319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dirty="0">
                <a:latin typeface="+mn-lt"/>
              </a:rPr>
              <a:t>Получены доходы в </a:t>
            </a:r>
            <a:r>
              <a:rPr lang="ru-RU" altLang="ru-RU" sz="2000" dirty="0" smtClean="0">
                <a:latin typeface="+mn-lt"/>
              </a:rPr>
              <a:t>201</a:t>
            </a:r>
            <a:r>
              <a:rPr lang="en-US" altLang="ru-RU" sz="2000" dirty="0" smtClean="0">
                <a:latin typeface="+mn-lt"/>
              </a:rPr>
              <a:t>5</a:t>
            </a:r>
            <a:r>
              <a:rPr lang="ru-RU" altLang="ru-RU" sz="2000" dirty="0" smtClean="0">
                <a:latin typeface="+mn-lt"/>
              </a:rPr>
              <a:t>году</a:t>
            </a:r>
            <a:endParaRPr lang="ru-RU" altLang="ru-RU" sz="2000" dirty="0">
              <a:latin typeface="+mn-lt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09130" y="3241520"/>
            <a:ext cx="2022149" cy="777651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dirty="0" smtClean="0">
                <a:latin typeface="+mn-lt"/>
              </a:rPr>
              <a:t>Февраль зарплата</a:t>
            </a:r>
            <a:endParaRPr lang="ru-RU" altLang="ru-RU" sz="2200" dirty="0">
              <a:latin typeface="+mn-lt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7794972" y="1911522"/>
            <a:ext cx="2651757" cy="1116205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>
                <a:latin typeface="+mn-lt"/>
              </a:rPr>
              <a:t>Март-апрель отпуск по уходу за ребенком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821247" y="3413393"/>
            <a:ext cx="2609943" cy="784131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dirty="0">
                <a:latin typeface="+mn-lt"/>
              </a:rPr>
              <a:t>Ноябрь-декабрь премия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817497" y="4393375"/>
            <a:ext cx="4966262" cy="102042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>
            <a:spAutoFit/>
          </a:bodyPr>
          <a:lstStyle/>
          <a:p>
            <a:pPr algn="ctr"/>
            <a:r>
              <a:rPr lang="ru-RU" altLang="ru-RU" sz="2000" dirty="0">
                <a:latin typeface="+mn-lt"/>
              </a:rPr>
              <a:t>Женщина имеет право на получение </a:t>
            </a:r>
          </a:p>
          <a:p>
            <a:r>
              <a:rPr lang="ru-RU" altLang="ru-RU" sz="2000" dirty="0">
                <a:latin typeface="+mn-lt"/>
              </a:rPr>
              <a:t>  стандартного налогового вычета</a:t>
            </a:r>
          </a:p>
          <a:p>
            <a:pPr algn="ctr"/>
            <a:r>
              <a:rPr lang="ru-RU" altLang="ru-RU" sz="2000" dirty="0">
                <a:latin typeface="+mn-lt"/>
              </a:rPr>
              <a:t>за каждый месяц налогового периода</a:t>
            </a:r>
          </a:p>
        </p:txBody>
      </p:sp>
      <p:cxnSp>
        <p:nvCxnSpPr>
          <p:cNvPr id="16" name="Прямая со стрелкой 15"/>
          <p:cNvCxnSpPr>
            <a:stCxn id="9" idx="1"/>
            <a:endCxn id="8" idx="0"/>
          </p:cNvCxnSpPr>
          <p:nvPr/>
        </p:nvCxnSpPr>
        <p:spPr>
          <a:xfrm flipH="1">
            <a:off x="1700833" y="1479310"/>
            <a:ext cx="1689162" cy="55049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549648" y="2813934"/>
            <a:ext cx="0" cy="4275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9" idx="3"/>
            <a:endCxn id="11" idx="0"/>
          </p:cNvCxnSpPr>
          <p:nvPr/>
        </p:nvCxnSpPr>
        <p:spPr>
          <a:xfrm>
            <a:off x="7294834" y="1479310"/>
            <a:ext cx="1826017" cy="43221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1" idx="2"/>
            <a:endCxn id="12" idx="0"/>
          </p:cNvCxnSpPr>
          <p:nvPr/>
        </p:nvCxnSpPr>
        <p:spPr>
          <a:xfrm>
            <a:off x="9120851" y="3027727"/>
            <a:ext cx="5368" cy="38566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0" idx="2"/>
            <a:endCxn id="13" idx="1"/>
          </p:cNvCxnSpPr>
          <p:nvPr/>
        </p:nvCxnSpPr>
        <p:spPr>
          <a:xfrm>
            <a:off x="1720205" y="4019171"/>
            <a:ext cx="1097292" cy="8844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2" idx="2"/>
            <a:endCxn id="13" idx="3"/>
          </p:cNvCxnSpPr>
          <p:nvPr/>
        </p:nvCxnSpPr>
        <p:spPr>
          <a:xfrm flipH="1">
            <a:off x="7783759" y="4197524"/>
            <a:ext cx="1342460" cy="70606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617546" y="5545759"/>
            <a:ext cx="9073008" cy="154723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Если же выплата дохода начиная с какого-либо месяца полностью прекращена и не возобновляется до окончания налогового периода,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стандартный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налоговый вычет за указанные месяцы налогового периода налоговым агентом не может быть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предоставлен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(письмо Минфина России от 26.12.2014 № 03-04-05/67642)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62124" y="4767579"/>
            <a:ext cx="455422" cy="2325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4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9734550" y="6660951"/>
            <a:ext cx="724718" cy="696626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6180" y="252239"/>
            <a:ext cx="97930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Налогообложение имущества исходя их кадастровой стоимости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0156" y="7309023"/>
            <a:ext cx="1872208" cy="252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44501" y="1044327"/>
            <a:ext cx="1937903" cy="77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solidFill>
                  <a:srgbClr val="FF0000"/>
                </a:solidFill>
                <a:latin typeface="+mn-lt"/>
              </a:rPr>
              <a:t>Физические лица</a:t>
            </a:r>
            <a:endParaRPr lang="ru-RU" altLang="ru-RU" sz="2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2444" y="1016997"/>
            <a:ext cx="7416824" cy="31393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-    с 2015 года глава 32 НК РФ «Налог на имущество физических лиц»</a:t>
            </a:r>
          </a:p>
          <a:p>
            <a:endParaRPr lang="ru-RU" sz="18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с 2016  Закон Кировской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области 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от 24.09.2015 № 564-ЗО «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Об установлении единой даты начала применения на территории кировской области порядка определения налоговой базы по налогу на имущество физических лиц исходя из кадастровой стоимости объектов налогообложения» </a:t>
            </a:r>
            <a:endParaRPr lang="ru-RU" sz="1800" b="1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endParaRPr lang="ru-RU" sz="18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Нормативно-правовой акт представительных органов муниципальных образований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endParaRPr lang="ru-RU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44500" y="4156318"/>
            <a:ext cx="1937903" cy="213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99569" tIns="49785" rIns="99569" bIns="4978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solidFill>
                  <a:srgbClr val="FF0000"/>
                </a:solidFill>
                <a:latin typeface="+mn-lt"/>
              </a:rPr>
              <a:t>Организации </a:t>
            </a:r>
            <a:r>
              <a:rPr lang="ru-RU" altLang="ru-RU" sz="2200" b="1" dirty="0" smtClean="0">
                <a:latin typeface="+mn-lt"/>
              </a:rPr>
              <a:t>в отношении объектов торгово-офисного назначения</a:t>
            </a:r>
            <a:endParaRPr lang="ru-RU" altLang="ru-RU" sz="2200" b="1" dirty="0"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5775" y="4284687"/>
            <a:ext cx="7416824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с 2014 года  глава 30 «Налог на имущество организаций»     </a:t>
            </a:r>
          </a:p>
          <a:p>
            <a:pPr marL="285750" indent="-285750">
              <a:buFontTx/>
              <a:buChar char="-"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(в редакции Федерального закона от 02.11.2013 № 307-ФЗ)</a:t>
            </a:r>
          </a:p>
          <a:p>
            <a:endParaRPr lang="ru-RU" sz="18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с 2016 Закон Кировской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области 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от  05.11.2015 № 579-ЗО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«О внесении изменений в закон Кировской области «О налоге на имущество организаций в Кировской области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» </a:t>
            </a:r>
          </a:p>
          <a:p>
            <a:pPr marL="285750" indent="-285750">
              <a:buFontTx/>
              <a:buChar char="-"/>
            </a:pPr>
            <a:endParaRPr lang="ru-RU" sz="18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endParaRPr lang="ru-RU" sz="18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927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 t="10290" r="-1879"/>
          <a:stretch>
            <a:fillRect/>
          </a:stretch>
        </p:blipFill>
        <p:spPr bwMode="auto">
          <a:xfrm>
            <a:off x="193675" y="1476375"/>
            <a:ext cx="10265593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66180" y="468263"/>
            <a:ext cx="92890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43056">
              <a:spcBef>
                <a:spcPct val="0"/>
              </a:spcBef>
            </a:pPr>
            <a:r>
              <a:rPr lang="ru-RU" sz="2800" b="1" dirty="0" smtClean="0">
                <a:solidFill>
                  <a:srgbClr val="005AA9"/>
                </a:solidFill>
              </a:rPr>
              <a:t>Основные изменения в налогообложении имущества физических лиц</a:t>
            </a:r>
          </a:p>
        </p:txBody>
      </p:sp>
    </p:spTree>
    <p:extLst>
      <p:ext uri="{BB962C8B-B14F-4D97-AF65-F5344CB8AC3E}">
        <p14:creationId xmlns:p14="http://schemas.microsoft.com/office/powerpoint/2010/main" val="17379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734550" y="6661150"/>
            <a:ext cx="725488" cy="6969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6CC5FE0-4B83-42B5-B285-48A7585A1AFA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7" name="Picture 10" descr="MC9002971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18" y="612279"/>
            <a:ext cx="124236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 rot="5400000">
            <a:off x="5886760" y="-2808101"/>
            <a:ext cx="936104" cy="8064896"/>
          </a:xfrm>
          <a:prstGeom prst="wedgeRoundRectCallout">
            <a:avLst>
              <a:gd name="adj1" fmla="val 15277"/>
              <a:gd name="adj2" fmla="val 60410"/>
              <a:gd name="adj3" fmla="val 16667"/>
            </a:avLst>
          </a:prstGeom>
          <a:solidFill>
            <a:srgbClr val="5CFE86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10800000" vert="vert" anchor="ctr"/>
          <a:lstStyle/>
          <a:p>
            <a:pPr algn="ctr">
              <a:spcBef>
                <a:spcPct val="0"/>
              </a:spcBef>
            </a:pPr>
            <a:r>
              <a:rPr lang="ru-RU" alt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Федеральный закон «О внесении изменений в части первую и вторую НК РФ в целях повышения ответственности налоговых агентов за несоблюдение требований законодательства о налогах и сборах» от 02.05.2015 № 113-ФЗ</a:t>
            </a:r>
            <a:endParaRPr lang="ru-RU" altLang="ru-RU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805324" y="252239"/>
            <a:ext cx="8580438" cy="563863"/>
          </a:xfrm>
        </p:spPr>
        <p:txBody>
          <a:bodyPr/>
          <a:lstStyle/>
          <a:p>
            <a:r>
              <a:rPr lang="ru-RU" sz="2400" dirty="0" smtClean="0"/>
              <a:t>Изменения налогового законодательства с 2016 года по НДФЛ</a:t>
            </a:r>
            <a:endParaRPr lang="ru-RU" sz="2400" dirty="0"/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285315" y="2156473"/>
            <a:ext cx="4989377" cy="2061746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Введена обязанность ежеквартально представлять расчет исчисленных и удержанных сумм НДФЛ:</a:t>
            </a:r>
          </a:p>
          <a:p>
            <a:pPr marL="266700" indent="-174625"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• за 1 квартал, полугодие, 9 месяцев – не позднее последнего дня месяца, следующего за соответствующим периодом;</a:t>
            </a:r>
          </a:p>
          <a:p>
            <a:pPr marL="266700" indent="-174625"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•  за год – не позднее 1 апреля года, следующего за истекшим налоговым периодом</a:t>
            </a:r>
            <a:endParaRPr lang="ru-RU" altLang="ru-RU" sz="1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285316" y="4605545"/>
            <a:ext cx="4989376" cy="2516029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500" b="1" dirty="0" smtClean="0">
                <a:solidFill>
                  <a:srgbClr val="002060"/>
                </a:solidFill>
                <a:latin typeface="+mj-lt"/>
              </a:rPr>
              <a:t>• </a:t>
            </a: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Документ, содержащий сведения о доходах физических лиц  (справка – 2НДФЛ)- ежегодно не позднее 1 апреля.</a:t>
            </a:r>
          </a:p>
          <a:p>
            <a:pPr algn="just">
              <a:spcBef>
                <a:spcPts val="0"/>
              </a:spcBef>
            </a:pPr>
            <a:r>
              <a:rPr lang="ru-RU" altLang="ru-RU" sz="1500" b="1" dirty="0" smtClean="0">
                <a:solidFill>
                  <a:srgbClr val="002060"/>
                </a:solidFill>
                <a:latin typeface="+mj-lt"/>
              </a:rPr>
              <a:t>При этом налоговые агенты, имеющие обособленные подразделения, организации отнесенные к категории крупнейших налогоплательщиков, ИП на ЕНВД и (или) на Патенте представляют сведения о доходах физических лиц в налоговый орган по месту нахождения,  по месту своего учета (осуществления деятельности)</a:t>
            </a:r>
            <a:endParaRPr lang="ru-RU" altLang="ru-RU" sz="1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5706741" y="2190053"/>
            <a:ext cx="4704660" cy="115318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500" b="1" u="sng" dirty="0" smtClean="0">
                <a:solidFill>
                  <a:srgbClr val="002060"/>
                </a:solidFill>
                <a:latin typeface="+mj-lt"/>
              </a:rPr>
              <a:t>Пункт 1 .2 статьи 126 НК РФ  </a:t>
            </a:r>
            <a:r>
              <a:rPr lang="ru-RU" altLang="ru-RU" sz="1500" b="1" dirty="0" smtClean="0">
                <a:solidFill>
                  <a:srgbClr val="002060"/>
                </a:solidFill>
                <a:latin typeface="+mj-lt"/>
              </a:rPr>
              <a:t>- за непредставление расчета в надлежащий срок введен штраф в размере 1 000 руб. за каждый полный и неполный месяц со дня, установленного для подачи данного документа</a:t>
            </a:r>
            <a:endParaRPr lang="ru-RU" altLang="ru-RU" sz="1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>
            <a:off x="5718391" y="3493980"/>
            <a:ext cx="4704660" cy="115318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500" b="1" u="sng" dirty="0" smtClean="0">
                <a:solidFill>
                  <a:srgbClr val="002060"/>
                </a:solidFill>
                <a:latin typeface="+mj-lt"/>
              </a:rPr>
              <a:t>Пункт 3.2 статьи 76 НК РФ  </a:t>
            </a:r>
            <a:r>
              <a:rPr lang="ru-RU" altLang="ru-RU" sz="1500" b="1" dirty="0" smtClean="0">
                <a:solidFill>
                  <a:srgbClr val="002060"/>
                </a:solidFill>
                <a:latin typeface="+mj-lt"/>
              </a:rPr>
              <a:t>- если после истечения сроков подачи расчета прошло более 10 дней, выносится решение о приостановлении операций налогового агента по его счетам в банке </a:t>
            </a:r>
            <a:endParaRPr lang="ru-RU" altLang="ru-RU" sz="1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AutoShape 15"/>
          <p:cNvSpPr>
            <a:spLocks noChangeArrowheads="1"/>
          </p:cNvSpPr>
          <p:nvPr/>
        </p:nvSpPr>
        <p:spPr bwMode="auto">
          <a:xfrm>
            <a:off x="5708710" y="4788743"/>
            <a:ext cx="4724023" cy="1415266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500" b="1" u="sng" dirty="0" smtClean="0">
                <a:solidFill>
                  <a:srgbClr val="002060"/>
                </a:solidFill>
                <a:latin typeface="+mj-lt"/>
              </a:rPr>
              <a:t>Статья 126.1 НК РФ </a:t>
            </a:r>
            <a:r>
              <a:rPr lang="ru-RU" altLang="ru-RU" sz="1500" b="1" dirty="0" smtClean="0">
                <a:solidFill>
                  <a:srgbClr val="002060"/>
                </a:solidFill>
                <a:latin typeface="+mj-lt"/>
              </a:rPr>
              <a:t>– представление налоговым агентом документов, содержащих недостоверные сведения, влечет взыскание штрафа в размере </a:t>
            </a:r>
            <a:r>
              <a:rPr lang="en-US" altLang="ru-RU" sz="1500" b="1" dirty="0" smtClean="0">
                <a:solidFill>
                  <a:srgbClr val="002060"/>
                </a:solidFill>
                <a:latin typeface="+mj-lt"/>
              </a:rPr>
              <a:t/>
            </a:r>
            <a:br>
              <a:rPr lang="en-US" altLang="ru-RU" sz="15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1500" b="1" dirty="0" smtClean="0">
                <a:solidFill>
                  <a:srgbClr val="002060"/>
                </a:solidFill>
                <a:latin typeface="+mj-lt"/>
              </a:rPr>
              <a:t>500 рублей за каждый представленный документ,  содержащий недостоверные сведения</a:t>
            </a:r>
            <a:endParaRPr lang="ru-RU" altLang="ru-RU" sz="15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42847" y="1791520"/>
            <a:ext cx="403244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Налоговая ответственность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180" y="1791819"/>
            <a:ext cx="403244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Изменения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5705950" y="6300911"/>
            <a:ext cx="4704660" cy="891094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500" b="1" u="sng" dirty="0" smtClean="0">
                <a:solidFill>
                  <a:srgbClr val="002060"/>
                </a:solidFill>
                <a:latin typeface="+mj-lt"/>
              </a:rPr>
              <a:t>Статья 119.1 НК РФ  </a:t>
            </a:r>
            <a:r>
              <a:rPr lang="ru-RU" altLang="ru-RU" sz="1500" b="1" dirty="0" smtClean="0">
                <a:solidFill>
                  <a:srgbClr val="002060"/>
                </a:solidFill>
                <a:latin typeface="+mj-lt"/>
              </a:rPr>
              <a:t>- нарушение установленного способа представления налоговой декларации (расчета) – штраф 200 руб.</a:t>
            </a:r>
            <a:endParaRPr lang="ru-RU" altLang="ru-RU" sz="15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208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20</a:t>
            </a:fld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10196" y="252239"/>
            <a:ext cx="9217024" cy="7021159"/>
            <a:chOff x="0" y="-26837"/>
            <a:chExt cx="9217024" cy="702115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-26837"/>
              <a:ext cx="91440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ru-RU" sz="2800" b="1" dirty="0" smtClean="0">
                  <a:solidFill>
                    <a:srgbClr val="005AA9"/>
                  </a:solidFill>
                  <a:latin typeface="Arial Narrow" panose="020B0606020202030204" pitchFamily="34" charset="0"/>
                  <a:ea typeface="+mj-ea"/>
                  <a:cs typeface="+mj-cs"/>
                </a:rPr>
                <a:t>Федеральные льготы</a:t>
              </a:r>
              <a:endParaRPr lang="ru-RU" sz="2800" dirty="0" smtClean="0">
                <a:solidFill>
                  <a:prstClr val="black"/>
                </a:solidFill>
              </a:endParaRPr>
            </a:p>
            <a:p>
              <a:pPr lvl="0" algn="ctr"/>
              <a:r>
                <a:rPr lang="ru-RU" sz="1600" dirty="0" smtClean="0">
                  <a:solidFill>
                    <a:prstClr val="black"/>
                  </a:solidFill>
                </a:rPr>
                <a:t>Размер льготы- </a:t>
              </a:r>
              <a:r>
                <a:rPr lang="ru-RU" sz="1600" b="1" dirty="0" smtClean="0">
                  <a:solidFill>
                    <a:prstClr val="black"/>
                  </a:solidFill>
                </a:rPr>
                <a:t>100%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16024" y="837259"/>
              <a:ext cx="9001000" cy="4247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800" b="1" dirty="0" smtClean="0"/>
                <a:t>Льготники:</a:t>
              </a:r>
              <a:r>
                <a:rPr lang="ru-RU" sz="1800" dirty="0" smtClean="0"/>
                <a:t> 15 </a:t>
              </a:r>
              <a:r>
                <a:rPr lang="ru-RU" sz="1800" dirty="0"/>
                <a:t>категорий граждан, </a:t>
              </a:r>
              <a:r>
                <a:rPr lang="ru-RU" sz="1800" dirty="0" smtClean="0"/>
                <a:t>в соответствии с ФЗ (НПА ОМС могут устанавливаться дополнительные льготы)</a:t>
              </a:r>
            </a:p>
            <a:p>
              <a:endParaRPr lang="ru-RU" sz="1800" dirty="0" smtClean="0"/>
            </a:p>
            <a:p>
              <a:r>
                <a:rPr lang="ru-RU" sz="1800" b="1" dirty="0" smtClean="0"/>
                <a:t>Условия льготирования для федеральных льгот</a:t>
              </a:r>
              <a:r>
                <a:rPr lang="ru-RU" sz="1800" dirty="0" smtClean="0"/>
                <a:t>:</a:t>
              </a:r>
            </a:p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800" dirty="0" smtClean="0"/>
                <a:t>объект стоимостью до 300 млн.рублей</a:t>
              </a:r>
            </a:p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800" dirty="0" smtClean="0"/>
                <a:t>объект не используется для предпринимательской деятельности </a:t>
              </a:r>
            </a:p>
            <a:p>
              <a:endParaRPr lang="ru-RU" sz="1800" b="1" dirty="0" smtClean="0"/>
            </a:p>
            <a:p>
              <a:r>
                <a:rPr lang="ru-RU" sz="1800" b="1" dirty="0" smtClean="0"/>
                <a:t>Объект льготирования:</a:t>
              </a:r>
              <a:r>
                <a:rPr lang="ru-RU" sz="1800" dirty="0" smtClean="0"/>
                <a:t> </a:t>
              </a:r>
            </a:p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800" dirty="0" smtClean="0"/>
                <a:t>квартира или комната</a:t>
              </a:r>
            </a:p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800" dirty="0" smtClean="0"/>
                <a:t>жилой дом</a:t>
              </a:r>
            </a:p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800" dirty="0" smtClean="0"/>
                <a:t>гараж (</a:t>
              </a:r>
              <a:r>
                <a:rPr lang="ru-RU" sz="1800" dirty="0" err="1" smtClean="0"/>
                <a:t>машино-место</a:t>
              </a:r>
              <a:r>
                <a:rPr lang="ru-RU" sz="1800" dirty="0" smtClean="0"/>
                <a:t>)</a:t>
              </a:r>
            </a:p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800" dirty="0" smtClean="0"/>
                <a:t>творческие мастерские, ателье, студии, негосударственные музеи,  галереи, библиотеки</a:t>
              </a:r>
            </a:p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800" dirty="0" smtClean="0"/>
                <a:t>хозяйственное строение/сооружение, площадью до 50 кв.м, расположенное на земельном участке, предоставленном для ведения ЛПХ, СОД, ИЖС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8032" y="5770186"/>
              <a:ext cx="216024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/>
              <a:r>
                <a:rPr lang="ru-RU" sz="1600" b="1" u="sng" dirty="0" smtClean="0">
                  <a:solidFill>
                    <a:srgbClr val="C00000"/>
                  </a:solidFill>
                </a:rPr>
                <a:t>Налоговая льгота </a:t>
              </a:r>
            </a:p>
            <a:p>
              <a:pPr marL="171450" indent="-171450"/>
              <a:r>
                <a:rPr lang="ru-RU" sz="1600" b="1" u="sng" dirty="0" smtClean="0">
                  <a:solidFill>
                    <a:srgbClr val="C00000"/>
                  </a:solidFill>
                </a:rPr>
                <a:t>НЕ ПРЕДОСТАВЛЯЕТСЯ 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16024" y="5266130"/>
              <a:ext cx="8712968" cy="172819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664296" y="5266130"/>
              <a:ext cx="6192688" cy="1708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500" dirty="0" smtClean="0"/>
                <a:t>административно-деловые центры и торговые центры (комплексы) и помещения в них; нежилые помещения, предназначенные (или фактически используемые)  под  офисы, торговые объекты, объекты общественного питания и бытового обслуживания (перечень объектов соответствии со ст. 378</a:t>
              </a:r>
              <a:r>
                <a:rPr lang="ru-RU" sz="1500" baseline="30000" dirty="0" smtClean="0"/>
                <a:t>2  </a:t>
              </a:r>
              <a:r>
                <a:rPr lang="ru-RU" sz="1500" dirty="0" smtClean="0"/>
                <a:t>НК РФ)</a:t>
              </a:r>
              <a:endParaRPr lang="ru-RU" sz="1500" baseline="30000" dirty="0" smtClean="0"/>
            </a:p>
            <a:p>
              <a:pPr indent="-171450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sz="1500" dirty="0" smtClean="0"/>
                <a:t> объекты налогообложения с кадастровой стоимостью выше 300 миллионов рублей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451156" y="7381031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79148" y="612279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38788" y="3239993"/>
            <a:ext cx="3312368" cy="82867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wrap="square" lIns="104306" tIns="52153" rIns="104306" bIns="52153" rtlCol="0" anchor="ctr">
            <a:normAutofit fontScale="5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объект каждого вида</a:t>
            </a:r>
          </a:p>
        </p:txBody>
      </p:sp>
    </p:spTree>
    <p:extLst>
      <p:ext uri="{BB962C8B-B14F-4D97-AF65-F5344CB8AC3E}">
        <p14:creationId xmlns:p14="http://schemas.microsoft.com/office/powerpoint/2010/main" val="366503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82204" y="900311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 случае определения налоговой базы от кадастровой стоимости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98828" y="972319"/>
            <a:ext cx="36724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 случае определения налоговой базы от инвентаризационной стоимости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180" y="46826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 smtClean="0">
                <a:solidFill>
                  <a:srgbClr val="005AA9"/>
                </a:solidFill>
                <a:latin typeface="Arial Narrow" panose="020B0606020202030204" pitchFamily="34" charset="0"/>
                <a:ea typeface="+mj-ea"/>
                <a:cs typeface="+mj-cs"/>
              </a:rPr>
              <a:t>Налоговые ставки</a:t>
            </a:r>
            <a:endParaRPr lang="ru-RU" sz="2800" b="1" dirty="0">
              <a:solidFill>
                <a:srgbClr val="005AA9"/>
              </a:solidFill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5576" y="5733256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Налоговые ставки могут дифференцироваться от:</a:t>
            </a:r>
          </a:p>
          <a:p>
            <a:r>
              <a:rPr lang="ru-RU" sz="1600" i="1" dirty="0" smtClean="0"/>
              <a:t>- кадастровой стоимости или суммарной инвентаризационной стоимости, умноженной на коэффициент-дефлятор;</a:t>
            </a:r>
          </a:p>
          <a:p>
            <a:r>
              <a:rPr lang="ru-RU" sz="1600" i="1" dirty="0" smtClean="0"/>
              <a:t>- вида объекта налогообложения;</a:t>
            </a:r>
          </a:p>
          <a:p>
            <a:r>
              <a:rPr lang="ru-RU" sz="1600" i="1" dirty="0" smtClean="0"/>
              <a:t>- места нахождения объекта налогообложения;</a:t>
            </a:r>
          </a:p>
          <a:p>
            <a:r>
              <a:rPr lang="ru-RU" sz="1600" i="1" dirty="0" smtClean="0"/>
              <a:t>- видов территориальных зон, в границах которых расположен объект налогообложения</a:t>
            </a:r>
            <a:endParaRPr lang="ru-RU" sz="1600" i="1" dirty="0"/>
          </a:p>
        </p:txBody>
      </p:sp>
      <p:graphicFrame>
        <p:nvGraphicFramePr>
          <p:cNvPr id="13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373867"/>
              </p:ext>
            </p:extLst>
          </p:nvPr>
        </p:nvGraphicFramePr>
        <p:xfrm>
          <a:off x="450156" y="1764408"/>
          <a:ext cx="5688632" cy="376729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995511"/>
                <a:gridCol w="4693121"/>
              </a:tblGrid>
              <a:tr h="164409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0,1%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для жилых домов, квартир, гаражей (</a:t>
                      </a:r>
                      <a:r>
                        <a:rPr lang="ru-RU" sz="1800" b="0" dirty="0" err="1" smtClean="0"/>
                        <a:t>машино</a:t>
                      </a:r>
                      <a:r>
                        <a:rPr lang="ru-RU" sz="1800" b="0" dirty="0" smtClean="0"/>
                        <a:t>-мест), объектов незавершенного строительства (жилого предназначения), единых недвижимых комплексов (с жилым помещением), хозяйственных строений или сооружений, площадью до 50 </a:t>
                      </a:r>
                      <a:r>
                        <a:rPr lang="ru-RU" sz="1800" b="0" dirty="0" err="1" smtClean="0"/>
                        <a:t>кв.м</a:t>
                      </a:r>
                      <a:r>
                        <a:rPr lang="ru-RU" sz="1800" b="0" dirty="0" smtClean="0"/>
                        <a:t>.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432657">
                <a:tc>
                  <a:txBody>
                    <a:bodyPr/>
                    <a:lstStyle/>
                    <a:p>
                      <a:pPr marL="0" marR="0" indent="0" algn="ctr" defTabSz="10426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2%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Для объектов со стоимостью </a:t>
                      </a:r>
                      <a:r>
                        <a:rPr lang="en-US" sz="1800" dirty="0" smtClean="0"/>
                        <a:t>&gt;</a:t>
                      </a:r>
                      <a:r>
                        <a:rPr lang="ru-RU" sz="1800" dirty="0" smtClean="0"/>
                        <a:t> 300 млн. руб.</a:t>
                      </a:r>
                      <a:r>
                        <a:rPr lang="en-US" sz="1800" dirty="0" smtClean="0"/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865314">
                <a:tc>
                  <a:txBody>
                    <a:bodyPr/>
                    <a:lstStyle/>
                    <a:p>
                      <a:pPr marL="0" marR="0" indent="0" algn="ctr" defTabSz="10426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2%</a:t>
                      </a:r>
                      <a:endParaRPr lang="ru-RU" sz="2400" b="1" dirty="0" smtClean="0"/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Для объектов торгово-офисного назначения, включенных в перечень субъекта РФ на очередной налоговый период 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658333">
                <a:tc>
                  <a:txBody>
                    <a:bodyPr/>
                    <a:lstStyle/>
                    <a:p>
                      <a:pPr marL="0" marR="0" indent="0" algn="ctr" defTabSz="10426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0,5%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Для прочих объектов недвижимости 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575719"/>
              </p:ext>
            </p:extLst>
          </p:nvPr>
        </p:nvGraphicFramePr>
        <p:xfrm>
          <a:off x="6642844" y="2484487"/>
          <a:ext cx="3537967" cy="252487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137078"/>
                <a:gridCol w="2400889"/>
              </a:tblGrid>
              <a:tr h="696077">
                <a:tc>
                  <a:txBody>
                    <a:bodyPr/>
                    <a:lstStyle/>
                    <a:p>
                      <a:pPr marL="0" marR="0" indent="0" algn="ctr" defTabSz="10426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0,1%</a:t>
                      </a:r>
                    </a:p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 smtClean="0"/>
                        <a:t>до 300 000 руб. включительно 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от 0,1% до 0,3%</a:t>
                      </a:r>
                    </a:p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свыше 300 000 до 500 000 руб. включительно 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pPr marL="0" marR="0" indent="0" algn="ctr" defTabSz="10426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от 0,3% до 2%</a:t>
                      </a:r>
                    </a:p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/>
                        <a:t>свыше 500 000 руб.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19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9734550" y="6661150"/>
            <a:ext cx="725488" cy="6969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6AFCBD9-980F-4564-ACAE-895790665F73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6" name="Заголовок 8"/>
          <p:cNvSpPr>
            <a:spLocks noGrp="1"/>
          </p:cNvSpPr>
          <p:nvPr>
            <p:ph type="title"/>
          </p:nvPr>
        </p:nvSpPr>
        <p:spPr>
          <a:xfrm>
            <a:off x="1314252" y="324247"/>
            <a:ext cx="8580438" cy="5638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Налоговая ставка для объектов торгово-офисного назначения, включенных в перечень субъекта Российской Федерации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 descr="C:\Мои документы\2014\Слайды\Картинки\кодекс 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2" t="26597" b="13588"/>
          <a:stretch/>
        </p:blipFill>
        <p:spPr bwMode="auto">
          <a:xfrm>
            <a:off x="4301835" y="1190486"/>
            <a:ext cx="1440160" cy="85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1566" y="1615856"/>
            <a:ext cx="3600400" cy="79208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Глава 32 НК РФ «Налог на имущество физических лиц»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22764" y="1647676"/>
            <a:ext cx="3600400" cy="79208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Глава 30 НК РФ «Налог на имущество организаций»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9621" y="2700511"/>
            <a:ext cx="244064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Налоговая ставка – 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38788" y="2675853"/>
            <a:ext cx="244064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Налоговая ставка – 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42444" y="2710033"/>
            <a:ext cx="100048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2 %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842850" y="2692436"/>
            <a:ext cx="100048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2 %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43554" y="3623440"/>
            <a:ext cx="4104456" cy="174136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Закон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Кировской области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О внесении изменений в Закон Кировской области «О налоге на имущество Кировской области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»  от 05.11.2015 № 579-ЗО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5010" y="3683965"/>
            <a:ext cx="3653511" cy="168084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Нормативно-правовой акт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представительных органов муниципальных образований  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8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Например: решение Кировской городской думы от 25.11.2015 № 42/4</a:t>
            </a:r>
          </a:p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16489" y="5796855"/>
            <a:ext cx="244064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Налоговая ставка: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20227" y="6300911"/>
            <a:ext cx="100048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1 %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28" name="Picture 10" descr="MC90029716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628" y="3688644"/>
            <a:ext cx="124236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2179737" y="5364807"/>
            <a:ext cx="1736752" cy="792088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357134" y="5364807"/>
            <a:ext cx="1632394" cy="792088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727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5"/>
          <p:cNvSpPr txBox="1">
            <a:spLocks/>
          </p:cNvSpPr>
          <p:nvPr/>
        </p:nvSpPr>
        <p:spPr bwMode="auto">
          <a:xfrm>
            <a:off x="479184" y="396255"/>
            <a:ext cx="993600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ru-RU" altLang="ru-RU" sz="2000" dirty="0" smtClean="0"/>
              <a:t>Примеры </a:t>
            </a:r>
            <a:r>
              <a:rPr lang="ru-RU" altLang="ru-RU" sz="2000" dirty="0"/>
              <a:t>расчета налога на имущество физических лиц исходя из кадастровой </a:t>
            </a:r>
            <a:r>
              <a:rPr lang="ru-RU" altLang="ru-RU" sz="2000" dirty="0" smtClean="0"/>
              <a:t>и инвентаризационной стоимостей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8256" y="973307"/>
            <a:ext cx="4636436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Квартира </a:t>
            </a:r>
            <a:r>
              <a:rPr lang="ru-RU" sz="1400" dirty="0"/>
              <a:t>по адресу: </a:t>
            </a:r>
            <a:r>
              <a:rPr lang="ru-RU" sz="1400" b="1" dirty="0"/>
              <a:t>ул</a:t>
            </a:r>
            <a:r>
              <a:rPr lang="ru-RU" sz="1400" b="1" dirty="0" smtClean="0"/>
              <a:t>. Воровского</a:t>
            </a:r>
            <a:r>
              <a:rPr lang="ru-RU" sz="1400" b="1" dirty="0"/>
              <a:t>, 31 </a:t>
            </a:r>
            <a:r>
              <a:rPr lang="ru-RU" sz="1400" dirty="0"/>
              <a:t>(Центр) 1962 года постройки, </a:t>
            </a:r>
            <a:r>
              <a:rPr lang="ru-RU" sz="1400" b="1" dirty="0"/>
              <a:t>30,8 м</a:t>
            </a:r>
            <a:r>
              <a:rPr lang="ru-RU" sz="1400" b="1" baseline="30000" dirty="0"/>
              <a:t>2</a:t>
            </a:r>
            <a:r>
              <a:rPr lang="ru-RU" sz="1400" dirty="0"/>
              <a:t>:</a:t>
            </a:r>
          </a:p>
          <a:p>
            <a:r>
              <a:rPr lang="ru-RU" sz="1400" dirty="0" smtClean="0"/>
              <a:t>- </a:t>
            </a:r>
            <a:r>
              <a:rPr lang="ru-RU" sz="1400" b="1" dirty="0" smtClean="0"/>
              <a:t>ИС</a:t>
            </a:r>
            <a:r>
              <a:rPr lang="ru-RU" sz="1400" dirty="0" smtClean="0"/>
              <a:t>  </a:t>
            </a:r>
            <a:r>
              <a:rPr lang="ru-RU" sz="1400" dirty="0"/>
              <a:t>составляет </a:t>
            </a:r>
            <a:r>
              <a:rPr lang="ru-RU" sz="1400" b="1" dirty="0"/>
              <a:t>214 295 руб</a:t>
            </a:r>
            <a:r>
              <a:rPr lang="ru-RU" sz="1400" dirty="0"/>
              <a:t>., сумма </a:t>
            </a:r>
            <a:r>
              <a:rPr lang="ru-RU" sz="1400" dirty="0" smtClean="0"/>
              <a:t>налога</a:t>
            </a:r>
            <a:r>
              <a:rPr lang="ru-RU" sz="1400" dirty="0"/>
              <a:t>:</a:t>
            </a:r>
            <a:endParaRPr lang="en-US" sz="1400" dirty="0" smtClean="0"/>
          </a:p>
          <a:p>
            <a:r>
              <a:rPr lang="ru-RU" sz="1400" dirty="0" smtClean="0"/>
              <a:t> (</a:t>
            </a:r>
            <a:r>
              <a:rPr lang="ru-RU" sz="1400" dirty="0"/>
              <a:t>214 295 руб.*0,11</a:t>
            </a:r>
            <a:r>
              <a:rPr lang="ru-RU" sz="1400" dirty="0" smtClean="0"/>
              <a:t>%)</a:t>
            </a:r>
            <a:r>
              <a:rPr lang="en-US" sz="1400" dirty="0" smtClean="0"/>
              <a:t> =</a:t>
            </a:r>
            <a:r>
              <a:rPr lang="ru-RU" sz="1400" b="1" dirty="0" smtClean="0"/>
              <a:t> </a:t>
            </a:r>
            <a:r>
              <a:rPr lang="ru-RU" sz="1400" b="1" dirty="0"/>
              <a:t>236 руб.</a:t>
            </a:r>
            <a:endParaRPr lang="en-US" sz="1400" b="1" dirty="0"/>
          </a:p>
          <a:p>
            <a:r>
              <a:rPr lang="ru-RU" sz="1400" b="1" dirty="0" smtClean="0"/>
              <a:t>КС</a:t>
            </a:r>
            <a:r>
              <a:rPr lang="ru-RU" sz="1400" dirty="0" smtClean="0"/>
              <a:t> </a:t>
            </a:r>
            <a:r>
              <a:rPr lang="ru-RU" sz="1400" dirty="0"/>
              <a:t>составляет </a:t>
            </a:r>
            <a:r>
              <a:rPr lang="ru-RU" sz="1400" b="1" dirty="0"/>
              <a:t>1 108 859 руб</a:t>
            </a:r>
            <a:r>
              <a:rPr lang="ru-RU" sz="1400" dirty="0"/>
              <a:t>., сумма </a:t>
            </a:r>
            <a:r>
              <a:rPr lang="ru-RU" sz="1400" dirty="0" smtClean="0"/>
              <a:t>налога:</a:t>
            </a:r>
            <a:endParaRPr lang="ru-RU" sz="1400" dirty="0"/>
          </a:p>
          <a:p>
            <a:r>
              <a:rPr lang="ru-RU" sz="1400" dirty="0"/>
              <a:t>((1 108 </a:t>
            </a:r>
            <a:r>
              <a:rPr lang="ru-RU" sz="1400" dirty="0" smtClean="0"/>
              <a:t>859 </a:t>
            </a:r>
            <a:r>
              <a:rPr lang="ru-RU" sz="1400" dirty="0"/>
              <a:t>руб</a:t>
            </a:r>
            <a:r>
              <a:rPr lang="ru-RU" sz="1400" dirty="0" smtClean="0"/>
              <a:t>./30,8 м</a:t>
            </a:r>
            <a:r>
              <a:rPr lang="ru-RU" sz="1400" baseline="30000" dirty="0" smtClean="0"/>
              <a:t>2 </a:t>
            </a:r>
            <a:r>
              <a:rPr lang="ru-RU" sz="1400" dirty="0" smtClean="0"/>
              <a:t>*(</a:t>
            </a:r>
            <a:r>
              <a:rPr lang="ru-RU" sz="1400" dirty="0"/>
              <a:t>30,8 м</a:t>
            </a:r>
            <a:r>
              <a:rPr lang="ru-RU" sz="1400" baseline="30000" dirty="0"/>
              <a:t>2</a:t>
            </a:r>
            <a:r>
              <a:rPr lang="ru-RU" sz="1400" dirty="0"/>
              <a:t> – 20 м</a:t>
            </a:r>
            <a:r>
              <a:rPr lang="ru-RU" sz="1400" baseline="30000" dirty="0"/>
              <a:t>2</a:t>
            </a:r>
            <a:r>
              <a:rPr lang="ru-RU" sz="1400" dirty="0"/>
              <a:t>)* 0,1</a:t>
            </a:r>
            <a:r>
              <a:rPr lang="ru-RU" sz="1400" dirty="0" smtClean="0"/>
              <a:t>%)=</a:t>
            </a:r>
            <a:r>
              <a:rPr lang="ru-RU" sz="1400" b="1" dirty="0"/>
              <a:t> </a:t>
            </a:r>
            <a:r>
              <a:rPr lang="ru-RU" sz="1400" b="1" dirty="0" smtClean="0"/>
              <a:t>389 руб.</a:t>
            </a:r>
          </a:p>
          <a:p>
            <a:r>
              <a:rPr lang="ru-RU" sz="1400" dirty="0" smtClean="0"/>
              <a:t>((</a:t>
            </a:r>
            <a:r>
              <a:rPr lang="ru-RU" sz="1400" dirty="0"/>
              <a:t>1 108 </a:t>
            </a:r>
            <a:r>
              <a:rPr lang="ru-RU" sz="1400" dirty="0" smtClean="0"/>
              <a:t>859 </a:t>
            </a:r>
            <a:r>
              <a:rPr lang="ru-RU" sz="1400" dirty="0"/>
              <a:t>руб./30,8 м</a:t>
            </a:r>
            <a:r>
              <a:rPr lang="ru-RU" sz="1400" baseline="30000" dirty="0"/>
              <a:t>2 </a:t>
            </a:r>
            <a:r>
              <a:rPr lang="ru-RU" sz="1400" dirty="0"/>
              <a:t>*(30,8 </a:t>
            </a:r>
            <a:r>
              <a:rPr lang="ru-RU" sz="1400" dirty="0" smtClean="0"/>
              <a:t>м</a:t>
            </a:r>
            <a:r>
              <a:rPr lang="ru-RU" sz="1400" baseline="30000" dirty="0" smtClean="0"/>
              <a:t>2</a:t>
            </a:r>
            <a:r>
              <a:rPr lang="ru-RU" sz="1400" dirty="0" smtClean="0"/>
              <a:t>–20 </a:t>
            </a:r>
            <a:r>
              <a:rPr lang="ru-RU" sz="1400" dirty="0"/>
              <a:t>м</a:t>
            </a:r>
            <a:r>
              <a:rPr lang="ru-RU" sz="1400" baseline="30000" dirty="0"/>
              <a:t>2</a:t>
            </a:r>
            <a:r>
              <a:rPr lang="ru-RU" sz="1400" dirty="0"/>
              <a:t>)* </a:t>
            </a:r>
            <a:r>
              <a:rPr lang="ru-RU" sz="1400" dirty="0" smtClean="0"/>
              <a:t>0,3%)=</a:t>
            </a:r>
            <a:r>
              <a:rPr lang="ru-RU" sz="1400" b="1" dirty="0" smtClean="0"/>
              <a:t> 1 167руб.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0831" y="2960884"/>
            <a:ext cx="4613861" cy="1636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Квартира </a:t>
            </a:r>
            <a:r>
              <a:rPr lang="ru-RU" sz="1400" dirty="0"/>
              <a:t>по адресу: </a:t>
            </a:r>
            <a:r>
              <a:rPr lang="ru-RU" sz="1400" b="1" dirty="0" smtClean="0"/>
              <a:t>пр-т </a:t>
            </a:r>
            <a:r>
              <a:rPr lang="ru-RU" sz="1400" b="1" dirty="0"/>
              <a:t>Строителей, 42</a:t>
            </a:r>
            <a:r>
              <a:rPr lang="ru-RU" sz="1400" dirty="0"/>
              <a:t>, (</a:t>
            </a:r>
            <a:r>
              <a:rPr lang="ru-RU" sz="1400" dirty="0" err="1"/>
              <a:t>Юго</a:t>
            </a:r>
            <a:r>
              <a:rPr lang="ru-RU" sz="1400" dirty="0"/>
              <a:t> – Запад) 1981 года постройки, </a:t>
            </a:r>
            <a:r>
              <a:rPr lang="ru-RU" sz="1400" b="1" dirty="0"/>
              <a:t> 63.8 м</a:t>
            </a:r>
            <a:r>
              <a:rPr lang="ru-RU" sz="1400" b="1" baseline="30000" dirty="0"/>
              <a:t>2</a:t>
            </a:r>
            <a:r>
              <a:rPr lang="ru-RU" sz="1400" dirty="0"/>
              <a:t>:</a:t>
            </a:r>
          </a:p>
          <a:p>
            <a:pPr marL="285750" indent="-285750">
              <a:buFontTx/>
              <a:buChar char="-"/>
            </a:pPr>
            <a:r>
              <a:rPr lang="ru-RU" sz="1400" b="1" dirty="0" smtClean="0"/>
              <a:t>ИС</a:t>
            </a:r>
            <a:r>
              <a:rPr lang="ru-RU" sz="1400" dirty="0" smtClean="0"/>
              <a:t>  </a:t>
            </a:r>
            <a:r>
              <a:rPr lang="ru-RU" sz="1400" dirty="0"/>
              <a:t>составляет </a:t>
            </a:r>
            <a:r>
              <a:rPr lang="ru-RU" sz="1400" b="1" dirty="0"/>
              <a:t>616 640 руб</a:t>
            </a:r>
            <a:r>
              <a:rPr lang="ru-RU" sz="1400" dirty="0"/>
              <a:t>., сумма </a:t>
            </a:r>
            <a:r>
              <a:rPr lang="ru-RU" sz="1400" dirty="0" smtClean="0"/>
              <a:t>налога: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(616 640 руб.*0,31</a:t>
            </a:r>
            <a:r>
              <a:rPr lang="ru-RU" sz="1400" dirty="0" smtClean="0"/>
              <a:t>%)= </a:t>
            </a:r>
            <a:r>
              <a:rPr lang="ru-RU" sz="1400" b="1" dirty="0"/>
              <a:t>1 912 </a:t>
            </a:r>
            <a:r>
              <a:rPr lang="ru-RU" sz="1400" b="1" dirty="0" err="1"/>
              <a:t>руб</a:t>
            </a:r>
            <a:endParaRPr lang="ru-RU" sz="1400" dirty="0"/>
          </a:p>
          <a:p>
            <a:r>
              <a:rPr lang="ru-RU" sz="1400" dirty="0"/>
              <a:t>- </a:t>
            </a:r>
            <a:r>
              <a:rPr lang="ru-RU" sz="1400" b="1" dirty="0"/>
              <a:t>КС</a:t>
            </a:r>
            <a:r>
              <a:rPr lang="ru-RU" sz="1400" dirty="0"/>
              <a:t> составляет 1 607 299  </a:t>
            </a:r>
            <a:r>
              <a:rPr lang="ru-RU" sz="1400" dirty="0" smtClean="0"/>
              <a:t>руб</a:t>
            </a:r>
            <a:r>
              <a:rPr lang="ru-RU" sz="1400" dirty="0"/>
              <a:t>., сумма налога </a:t>
            </a:r>
            <a:r>
              <a:rPr lang="ru-RU" sz="1400" dirty="0" smtClean="0"/>
              <a:t>:</a:t>
            </a:r>
            <a:endParaRPr lang="ru-RU" sz="1400" dirty="0"/>
          </a:p>
          <a:p>
            <a:r>
              <a:rPr lang="ru-RU" sz="1400" dirty="0"/>
              <a:t>((1 607 299 руб</a:t>
            </a:r>
            <a:r>
              <a:rPr lang="ru-RU" sz="1400" dirty="0" smtClean="0"/>
              <a:t>./63,8 м</a:t>
            </a:r>
            <a:r>
              <a:rPr lang="ru-RU" sz="1400" baseline="30000" dirty="0" smtClean="0"/>
              <a:t>2</a:t>
            </a:r>
            <a:r>
              <a:rPr lang="ru-RU" sz="1400" dirty="0" smtClean="0"/>
              <a:t>*(</a:t>
            </a:r>
            <a:r>
              <a:rPr lang="ru-RU" sz="1400" dirty="0"/>
              <a:t>63,8 м</a:t>
            </a:r>
            <a:r>
              <a:rPr lang="ru-RU" sz="1400" baseline="30000" dirty="0"/>
              <a:t>2</a:t>
            </a:r>
            <a:r>
              <a:rPr lang="ru-RU" sz="1400" dirty="0"/>
              <a:t> </a:t>
            </a:r>
            <a:r>
              <a:rPr lang="ru-RU" sz="1400" dirty="0" smtClean="0"/>
              <a:t>–20 </a:t>
            </a:r>
            <a:r>
              <a:rPr lang="ru-RU" sz="1400" dirty="0"/>
              <a:t>м</a:t>
            </a:r>
            <a:r>
              <a:rPr lang="ru-RU" sz="1400" baseline="30000" dirty="0"/>
              <a:t>2</a:t>
            </a:r>
            <a:r>
              <a:rPr lang="ru-RU" sz="1400" dirty="0" smtClean="0"/>
              <a:t>)*0,1%)=</a:t>
            </a:r>
            <a:r>
              <a:rPr lang="ru-RU" sz="1400" b="1" dirty="0"/>
              <a:t> 1 103 руб</a:t>
            </a:r>
            <a:r>
              <a:rPr lang="ru-RU" sz="1400" b="1" dirty="0" smtClean="0"/>
              <a:t>.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((1 607 299 руб./63,8 м</a:t>
            </a:r>
            <a:r>
              <a:rPr lang="ru-RU" sz="1400" baseline="30000" dirty="0"/>
              <a:t>2</a:t>
            </a:r>
            <a:r>
              <a:rPr lang="ru-RU" sz="1400" dirty="0"/>
              <a:t>*(63,8 м</a:t>
            </a:r>
            <a:r>
              <a:rPr lang="ru-RU" sz="1400" baseline="30000" dirty="0"/>
              <a:t>2</a:t>
            </a:r>
            <a:r>
              <a:rPr lang="ru-RU" sz="1400" dirty="0"/>
              <a:t> –20 м</a:t>
            </a:r>
            <a:r>
              <a:rPr lang="ru-RU" sz="1400" baseline="30000" dirty="0"/>
              <a:t>2</a:t>
            </a:r>
            <a:r>
              <a:rPr lang="ru-RU" sz="1400" dirty="0"/>
              <a:t>)*</a:t>
            </a:r>
            <a:r>
              <a:rPr lang="ru-RU" sz="1400" dirty="0" smtClean="0"/>
              <a:t>0,3%)=</a:t>
            </a:r>
            <a:r>
              <a:rPr lang="ru-RU" sz="1400" b="1" dirty="0" smtClean="0"/>
              <a:t>3 309 руб</a:t>
            </a:r>
            <a:r>
              <a:rPr lang="ru-RU" sz="1400" b="1" dirty="0"/>
              <a:t>.</a:t>
            </a:r>
            <a:r>
              <a:rPr lang="ru-RU" sz="1400" dirty="0"/>
              <a:t> </a:t>
            </a:r>
          </a:p>
          <a:p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38256" y="4788743"/>
            <a:ext cx="4636436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Квартира </a:t>
            </a:r>
            <a:r>
              <a:rPr lang="ru-RU" sz="1400" dirty="0"/>
              <a:t>по адресу: </a:t>
            </a:r>
            <a:r>
              <a:rPr lang="ru-RU" sz="1400" b="1" dirty="0" err="1"/>
              <a:t>ул</a:t>
            </a:r>
            <a:r>
              <a:rPr lang="ru-RU" sz="1400" b="1" dirty="0"/>
              <a:t> Северная Набережная, 15, </a:t>
            </a:r>
            <a:r>
              <a:rPr lang="ru-RU" sz="1400" dirty="0"/>
              <a:t>(</a:t>
            </a:r>
            <a:r>
              <a:rPr lang="ru-RU" sz="1400" dirty="0" err="1"/>
              <a:t>Филейка</a:t>
            </a:r>
            <a:r>
              <a:rPr lang="ru-RU" sz="1400" dirty="0"/>
              <a:t>) 2001 года постройки, </a:t>
            </a:r>
            <a:r>
              <a:rPr lang="ru-RU" sz="1400" b="1" dirty="0"/>
              <a:t> 38.50 м</a:t>
            </a:r>
            <a:r>
              <a:rPr lang="ru-RU" sz="1400" b="1" baseline="30000" dirty="0"/>
              <a:t>2</a:t>
            </a:r>
            <a:r>
              <a:rPr lang="ru-RU" sz="1400" dirty="0"/>
              <a:t>:</a:t>
            </a:r>
          </a:p>
          <a:p>
            <a:r>
              <a:rPr lang="ru-RU" sz="1400" dirty="0"/>
              <a:t>- </a:t>
            </a:r>
            <a:r>
              <a:rPr lang="ru-RU" sz="1400" b="1" dirty="0"/>
              <a:t>ИС</a:t>
            </a:r>
            <a:r>
              <a:rPr lang="ru-RU" sz="1400" dirty="0"/>
              <a:t>  составляет </a:t>
            </a:r>
            <a:r>
              <a:rPr lang="ru-RU" sz="1400" b="1" dirty="0"/>
              <a:t>909 946 руб</a:t>
            </a:r>
            <a:r>
              <a:rPr lang="ru-RU" sz="1400" dirty="0"/>
              <a:t>., сумма налога – </a:t>
            </a:r>
            <a:r>
              <a:rPr lang="ru-RU" sz="1400" b="1" dirty="0"/>
              <a:t>2 821 руб.</a:t>
            </a:r>
            <a:r>
              <a:rPr lang="ru-RU" sz="1400" dirty="0"/>
              <a:t> (909 946</a:t>
            </a:r>
            <a:r>
              <a:rPr lang="ru-RU" sz="1400" b="1" dirty="0"/>
              <a:t> </a:t>
            </a:r>
            <a:r>
              <a:rPr lang="ru-RU" sz="1400" dirty="0"/>
              <a:t>руб.*0,31%)</a:t>
            </a:r>
          </a:p>
          <a:p>
            <a:r>
              <a:rPr lang="ru-RU" sz="1400" dirty="0"/>
              <a:t>- </a:t>
            </a:r>
            <a:r>
              <a:rPr lang="ru-RU" sz="1400" b="1" dirty="0"/>
              <a:t>КС</a:t>
            </a:r>
            <a:r>
              <a:rPr lang="ru-RU" sz="1400" dirty="0"/>
              <a:t> составляет </a:t>
            </a:r>
            <a:r>
              <a:rPr lang="ru-RU" sz="1400" b="1" dirty="0"/>
              <a:t>1 442 596   руб., </a:t>
            </a:r>
            <a:r>
              <a:rPr lang="ru-RU" sz="1400" dirty="0"/>
              <a:t>сумма </a:t>
            </a:r>
            <a:r>
              <a:rPr lang="ru-RU" sz="1400" dirty="0" smtClean="0"/>
              <a:t>налога:</a:t>
            </a:r>
          </a:p>
          <a:p>
            <a:r>
              <a:rPr lang="ru-RU" sz="1400" dirty="0" smtClean="0"/>
              <a:t> ((</a:t>
            </a:r>
            <a:r>
              <a:rPr lang="ru-RU" sz="1400" dirty="0"/>
              <a:t>1 442 </a:t>
            </a:r>
            <a:r>
              <a:rPr lang="ru-RU" sz="1400" dirty="0" smtClean="0"/>
              <a:t>596руб./38,5м</a:t>
            </a:r>
            <a:r>
              <a:rPr lang="ru-RU" sz="1400" baseline="30000" dirty="0" smtClean="0"/>
              <a:t>2</a:t>
            </a:r>
            <a:r>
              <a:rPr lang="ru-RU" sz="1400" dirty="0" smtClean="0"/>
              <a:t>*(38,5м</a:t>
            </a:r>
            <a:r>
              <a:rPr lang="ru-RU" sz="1400" baseline="30000" dirty="0" smtClean="0"/>
              <a:t>2</a:t>
            </a:r>
            <a:r>
              <a:rPr lang="ru-RU" sz="1400" dirty="0" smtClean="0"/>
              <a:t>–20 </a:t>
            </a:r>
            <a:r>
              <a:rPr lang="ru-RU" sz="1400" dirty="0"/>
              <a:t>м</a:t>
            </a:r>
            <a:r>
              <a:rPr lang="ru-RU" sz="1400" baseline="30000" dirty="0"/>
              <a:t>2</a:t>
            </a:r>
            <a:r>
              <a:rPr lang="ru-RU" sz="1400" dirty="0"/>
              <a:t>)* 0,1</a:t>
            </a:r>
            <a:r>
              <a:rPr lang="ru-RU" sz="1400" dirty="0" smtClean="0"/>
              <a:t>%) = </a:t>
            </a:r>
            <a:r>
              <a:rPr lang="ru-RU" sz="1400" b="1" dirty="0"/>
              <a:t>693 руб.</a:t>
            </a:r>
            <a:r>
              <a:rPr lang="ru-RU" sz="1400" dirty="0"/>
              <a:t> 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((1 442 596руб./38,5м</a:t>
            </a:r>
            <a:r>
              <a:rPr lang="ru-RU" sz="1400" baseline="30000" dirty="0"/>
              <a:t>2</a:t>
            </a:r>
            <a:r>
              <a:rPr lang="ru-RU" sz="1400" dirty="0"/>
              <a:t>*(38,5м</a:t>
            </a:r>
            <a:r>
              <a:rPr lang="ru-RU" sz="1400" baseline="30000" dirty="0"/>
              <a:t>2</a:t>
            </a:r>
            <a:r>
              <a:rPr lang="ru-RU" sz="1400" dirty="0"/>
              <a:t>–20 м</a:t>
            </a:r>
            <a:r>
              <a:rPr lang="ru-RU" sz="1400" baseline="30000" dirty="0"/>
              <a:t>2</a:t>
            </a:r>
            <a:r>
              <a:rPr lang="ru-RU" sz="1400" dirty="0"/>
              <a:t>)* </a:t>
            </a:r>
            <a:r>
              <a:rPr lang="ru-RU" sz="1400" dirty="0" smtClean="0"/>
              <a:t>0,3%) </a:t>
            </a:r>
            <a:r>
              <a:rPr lang="ru-RU" sz="1400" dirty="0"/>
              <a:t>= </a:t>
            </a:r>
            <a:r>
              <a:rPr lang="ru-RU" sz="1400" b="1" dirty="0" smtClean="0"/>
              <a:t>2 079 </a:t>
            </a:r>
            <a:r>
              <a:rPr lang="ru-RU" sz="1400" b="1" dirty="0"/>
              <a:t>руб.</a:t>
            </a:r>
            <a:r>
              <a:rPr lang="ru-RU" sz="1400" dirty="0"/>
              <a:t> </a:t>
            </a:r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22273" y="2973376"/>
            <a:ext cx="4636436" cy="18363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Квартира </a:t>
            </a:r>
            <a:r>
              <a:rPr lang="ru-RU" sz="1400" dirty="0"/>
              <a:t>по адресу: </a:t>
            </a:r>
            <a:r>
              <a:rPr lang="ru-RU" sz="1400" b="1" dirty="0" smtClean="0"/>
              <a:t>ул. </a:t>
            </a:r>
            <a:r>
              <a:rPr lang="ru-RU" sz="1400" b="1" dirty="0"/>
              <a:t>Орловская, 34 </a:t>
            </a:r>
            <a:r>
              <a:rPr lang="ru-RU" sz="1400" dirty="0"/>
              <a:t>(Центр) 1993 постройки, </a:t>
            </a:r>
            <a:r>
              <a:rPr lang="ru-RU" sz="1400" b="1" dirty="0"/>
              <a:t> 64.40 м</a:t>
            </a:r>
            <a:r>
              <a:rPr lang="ru-RU" sz="1400" b="1" baseline="30000" dirty="0"/>
              <a:t>2</a:t>
            </a:r>
            <a:r>
              <a:rPr lang="ru-RU" sz="1400" dirty="0"/>
              <a:t>:</a:t>
            </a:r>
          </a:p>
          <a:p>
            <a:r>
              <a:rPr lang="ru-RU" sz="1400" dirty="0"/>
              <a:t>- </a:t>
            </a:r>
            <a:r>
              <a:rPr lang="ru-RU" sz="1400" b="1" dirty="0"/>
              <a:t>ИС</a:t>
            </a:r>
            <a:r>
              <a:rPr lang="ru-RU" sz="1400" dirty="0"/>
              <a:t> составляет </a:t>
            </a:r>
            <a:r>
              <a:rPr lang="ru-RU" sz="1400" b="1" dirty="0"/>
              <a:t> 1 135 659 руб</a:t>
            </a:r>
            <a:r>
              <a:rPr lang="ru-RU" sz="1400" dirty="0"/>
              <a:t>., сумма налога – </a:t>
            </a:r>
            <a:r>
              <a:rPr lang="ru-RU" sz="1400" b="1" dirty="0"/>
              <a:t>3 521 руб.</a:t>
            </a:r>
            <a:r>
              <a:rPr lang="ru-RU" sz="1400" dirty="0"/>
              <a:t> (1 135 659 руб.*0,31%)</a:t>
            </a:r>
          </a:p>
          <a:p>
            <a:r>
              <a:rPr lang="ru-RU" sz="1400" dirty="0"/>
              <a:t>- </a:t>
            </a:r>
            <a:r>
              <a:rPr lang="ru-RU" sz="1400" b="1" dirty="0"/>
              <a:t>КС</a:t>
            </a:r>
            <a:r>
              <a:rPr lang="ru-RU" sz="1400" dirty="0"/>
              <a:t> составляет  </a:t>
            </a:r>
            <a:r>
              <a:rPr lang="ru-RU" sz="1400" b="1" dirty="0"/>
              <a:t>1 860 532 руб., </a:t>
            </a:r>
            <a:r>
              <a:rPr lang="ru-RU" sz="1400" dirty="0"/>
              <a:t>сумма </a:t>
            </a:r>
            <a:r>
              <a:rPr lang="ru-RU" sz="1400" dirty="0" smtClean="0"/>
              <a:t>налога:</a:t>
            </a:r>
          </a:p>
          <a:p>
            <a:r>
              <a:rPr lang="ru-RU" sz="1400" dirty="0" smtClean="0"/>
              <a:t>((</a:t>
            </a:r>
            <a:r>
              <a:rPr lang="ru-RU" sz="1400" dirty="0"/>
              <a:t>1 860 532руб</a:t>
            </a:r>
            <a:r>
              <a:rPr lang="ru-RU" sz="1400" dirty="0" smtClean="0"/>
              <a:t>./64,4 м</a:t>
            </a:r>
            <a:r>
              <a:rPr lang="ru-RU" sz="1400" baseline="30000" dirty="0" smtClean="0"/>
              <a:t>2</a:t>
            </a:r>
            <a:r>
              <a:rPr lang="ru-RU" sz="1400" dirty="0" smtClean="0"/>
              <a:t>*(</a:t>
            </a:r>
            <a:r>
              <a:rPr lang="ru-RU" sz="1400" dirty="0"/>
              <a:t>64,4 м</a:t>
            </a:r>
            <a:r>
              <a:rPr lang="ru-RU" sz="1400" baseline="30000" dirty="0"/>
              <a:t>2</a:t>
            </a:r>
            <a:r>
              <a:rPr lang="ru-RU" sz="1400" dirty="0"/>
              <a:t> </a:t>
            </a:r>
            <a:r>
              <a:rPr lang="ru-RU" sz="1400" dirty="0" smtClean="0"/>
              <a:t>–20 </a:t>
            </a:r>
            <a:r>
              <a:rPr lang="ru-RU" sz="1400" dirty="0"/>
              <a:t>м</a:t>
            </a:r>
            <a:r>
              <a:rPr lang="ru-RU" sz="1400" baseline="30000" dirty="0"/>
              <a:t>2</a:t>
            </a:r>
            <a:r>
              <a:rPr lang="ru-RU" sz="1400" dirty="0"/>
              <a:t>)* 0,1</a:t>
            </a:r>
            <a:r>
              <a:rPr lang="ru-RU" sz="1400" dirty="0" smtClean="0"/>
              <a:t>%)=</a:t>
            </a:r>
            <a:r>
              <a:rPr lang="ru-RU" sz="1400" b="1" dirty="0"/>
              <a:t>1 283 руб.</a:t>
            </a:r>
            <a:r>
              <a:rPr lang="ru-RU" sz="1400" dirty="0"/>
              <a:t> </a:t>
            </a:r>
          </a:p>
          <a:p>
            <a:r>
              <a:rPr lang="ru-RU" sz="1400" dirty="0"/>
              <a:t>((1 860 532руб./64,4 м</a:t>
            </a:r>
            <a:r>
              <a:rPr lang="ru-RU" sz="1400" baseline="30000" dirty="0"/>
              <a:t>2</a:t>
            </a:r>
            <a:r>
              <a:rPr lang="ru-RU" sz="1400" dirty="0"/>
              <a:t>*(64,4 м</a:t>
            </a:r>
            <a:r>
              <a:rPr lang="ru-RU" sz="1400" baseline="30000" dirty="0"/>
              <a:t>2</a:t>
            </a:r>
            <a:r>
              <a:rPr lang="ru-RU" sz="1400" dirty="0"/>
              <a:t> –20 м</a:t>
            </a:r>
            <a:r>
              <a:rPr lang="ru-RU" sz="1400" baseline="30000" dirty="0"/>
              <a:t>2</a:t>
            </a:r>
            <a:r>
              <a:rPr lang="ru-RU" sz="1400" dirty="0"/>
              <a:t>)* </a:t>
            </a:r>
            <a:r>
              <a:rPr lang="ru-RU" sz="1400" dirty="0" smtClean="0"/>
              <a:t>0,3%)=</a:t>
            </a:r>
            <a:r>
              <a:rPr lang="ru-RU" sz="1400" b="1" dirty="0" smtClean="0"/>
              <a:t>3 849 </a:t>
            </a:r>
            <a:r>
              <a:rPr lang="ru-RU" sz="1400" b="1" dirty="0" err="1"/>
              <a:t>руб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447185" y="972319"/>
            <a:ext cx="4788950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/>
              <a:t>Квартира по адресу: ул. Солнечная, 29, </a:t>
            </a:r>
            <a:r>
              <a:rPr lang="ru-RU" sz="1400" dirty="0" smtClean="0"/>
              <a:t>(</a:t>
            </a:r>
            <a:r>
              <a:rPr lang="ru-RU" sz="1400" dirty="0" err="1" smtClean="0"/>
              <a:t>Коневский</a:t>
            </a:r>
            <a:r>
              <a:rPr lang="ru-RU" sz="1400" dirty="0" smtClean="0"/>
              <a:t> рынок),</a:t>
            </a:r>
            <a:r>
              <a:rPr lang="ru-RU" sz="1400" b="1" dirty="0" smtClean="0"/>
              <a:t> </a:t>
            </a:r>
            <a:r>
              <a:rPr lang="ru-RU" sz="1400" dirty="0" smtClean="0"/>
              <a:t>1995 года постройки, </a:t>
            </a:r>
            <a:r>
              <a:rPr lang="ru-RU" sz="1400" b="1" dirty="0" smtClean="0"/>
              <a:t>53,6 </a:t>
            </a:r>
            <a:r>
              <a:rPr lang="ru-RU" sz="1400" b="1" dirty="0" err="1" smtClean="0"/>
              <a:t>кв.м</a:t>
            </a:r>
            <a:r>
              <a:rPr lang="ru-RU" sz="1400" b="1" dirty="0" smtClean="0"/>
              <a:t>.</a:t>
            </a:r>
            <a:endParaRPr lang="ru-RU" sz="1400" dirty="0" smtClean="0"/>
          </a:p>
          <a:p>
            <a:pPr marL="285750" indent="-285750">
              <a:buFontTx/>
              <a:buChar char="-"/>
            </a:pPr>
            <a:r>
              <a:rPr lang="ru-RU" sz="1400" b="1" dirty="0" smtClean="0"/>
              <a:t>ИС</a:t>
            </a:r>
            <a:r>
              <a:rPr lang="ru-RU" sz="1400" dirty="0" smtClean="0"/>
              <a:t> составляет </a:t>
            </a:r>
            <a:r>
              <a:rPr lang="ru-RU" sz="1400" b="1" dirty="0" smtClean="0"/>
              <a:t>1 256 378 руб.</a:t>
            </a:r>
            <a:r>
              <a:rPr lang="ru-RU" sz="1400" dirty="0" smtClean="0"/>
              <a:t>, сумма налога - </a:t>
            </a:r>
            <a:r>
              <a:rPr lang="ru-RU" sz="1400" b="1" dirty="0" smtClean="0"/>
              <a:t>3 900 руб.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(1 256 378 руб.*0,31%)</a:t>
            </a:r>
          </a:p>
          <a:p>
            <a:pPr marL="285750" indent="-285750">
              <a:buFontTx/>
              <a:buChar char="-"/>
            </a:pPr>
            <a:r>
              <a:rPr lang="ru-RU" sz="1400" b="1" dirty="0" smtClean="0"/>
              <a:t>КС</a:t>
            </a:r>
            <a:r>
              <a:rPr lang="ru-RU" sz="1400" dirty="0" smtClean="0"/>
              <a:t> составляет </a:t>
            </a:r>
            <a:r>
              <a:rPr lang="ru-RU" sz="1400" b="1" dirty="0" smtClean="0"/>
              <a:t>1 310 164,10 руб., </a:t>
            </a:r>
            <a:r>
              <a:rPr lang="ru-RU" sz="1400" dirty="0" smtClean="0"/>
              <a:t>сумма налога :</a:t>
            </a:r>
          </a:p>
          <a:p>
            <a:r>
              <a:rPr lang="ru-RU" sz="1400" dirty="0" smtClean="0"/>
              <a:t>((1 310 164,10руб</a:t>
            </a:r>
            <a:r>
              <a:rPr lang="ru-RU" sz="1400" dirty="0"/>
              <a:t>./53,6 м</a:t>
            </a:r>
            <a:r>
              <a:rPr lang="ru-RU" sz="1400" baseline="30000" dirty="0"/>
              <a:t>2 </a:t>
            </a:r>
            <a:r>
              <a:rPr lang="ru-RU" sz="1400" dirty="0"/>
              <a:t>*(53,6 </a:t>
            </a:r>
            <a:r>
              <a:rPr lang="ru-RU" sz="1400" dirty="0" smtClean="0"/>
              <a:t>м</a:t>
            </a:r>
            <a:r>
              <a:rPr lang="ru-RU" sz="1400" baseline="30000" dirty="0" smtClean="0"/>
              <a:t>2</a:t>
            </a:r>
            <a:r>
              <a:rPr lang="ru-RU" sz="1400" dirty="0"/>
              <a:t>–20) м</a:t>
            </a:r>
            <a:r>
              <a:rPr lang="ru-RU" sz="1400" baseline="30000" dirty="0"/>
              <a:t>2 </a:t>
            </a:r>
            <a:r>
              <a:rPr lang="ru-RU" sz="1400" dirty="0" smtClean="0"/>
              <a:t>*0,1%)= </a:t>
            </a:r>
            <a:r>
              <a:rPr lang="ru-RU" sz="1400" b="1" dirty="0" smtClean="0"/>
              <a:t>821 руб</a:t>
            </a:r>
            <a:r>
              <a:rPr lang="ru-RU" sz="1400" b="1" dirty="0"/>
              <a:t>.</a:t>
            </a:r>
            <a:endParaRPr lang="ru-RU" sz="1400" dirty="0"/>
          </a:p>
          <a:p>
            <a:r>
              <a:rPr lang="ru-RU" sz="1400" dirty="0"/>
              <a:t>((1 310 164,10руб./53,6 м</a:t>
            </a:r>
            <a:r>
              <a:rPr lang="ru-RU" sz="1400" baseline="30000" dirty="0"/>
              <a:t>2 </a:t>
            </a:r>
            <a:r>
              <a:rPr lang="ru-RU" sz="1400" dirty="0"/>
              <a:t>*(53,6 м</a:t>
            </a:r>
            <a:r>
              <a:rPr lang="ru-RU" sz="1400" baseline="30000" dirty="0"/>
              <a:t>2</a:t>
            </a:r>
            <a:r>
              <a:rPr lang="ru-RU" sz="1400" dirty="0"/>
              <a:t>–20) м</a:t>
            </a:r>
            <a:r>
              <a:rPr lang="ru-RU" sz="1400" baseline="30000" dirty="0"/>
              <a:t>2 </a:t>
            </a:r>
            <a:r>
              <a:rPr lang="ru-RU" sz="1400" dirty="0"/>
              <a:t>*</a:t>
            </a:r>
            <a:r>
              <a:rPr lang="ru-RU" sz="1400" dirty="0" smtClean="0"/>
              <a:t>0,3%)=</a:t>
            </a:r>
            <a:r>
              <a:rPr lang="ru-RU" sz="1400" b="1" dirty="0" smtClean="0"/>
              <a:t>2 463руб</a:t>
            </a:r>
            <a:r>
              <a:rPr lang="ru-RU" sz="1400" b="1" dirty="0"/>
              <a:t>.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634732" y="5004767"/>
            <a:ext cx="4636436" cy="21602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Квартира </a:t>
            </a:r>
            <a:r>
              <a:rPr lang="ru-RU" sz="1400" dirty="0"/>
              <a:t>по адресу: </a:t>
            </a:r>
            <a:r>
              <a:rPr lang="ru-RU" sz="1400" b="1" dirty="0" err="1" smtClean="0"/>
              <a:t>ул.Ленина</a:t>
            </a:r>
            <a:r>
              <a:rPr lang="ru-RU" sz="1400" b="1" dirty="0"/>
              <a:t>, 191 </a:t>
            </a:r>
            <a:r>
              <a:rPr lang="ru-RU" sz="1400" dirty="0" smtClean="0"/>
              <a:t>(Южный) </a:t>
            </a:r>
            <a:r>
              <a:rPr lang="ru-RU" sz="1400" dirty="0"/>
              <a:t>2010 постройки, </a:t>
            </a:r>
            <a:r>
              <a:rPr lang="ru-RU" sz="1400" b="1" dirty="0"/>
              <a:t> 40.90 м</a:t>
            </a:r>
            <a:r>
              <a:rPr lang="ru-RU" sz="1400" b="1" baseline="30000" dirty="0"/>
              <a:t>2</a:t>
            </a:r>
            <a:r>
              <a:rPr lang="ru-RU" sz="1400" dirty="0"/>
              <a:t>:</a:t>
            </a:r>
          </a:p>
          <a:p>
            <a:r>
              <a:rPr lang="ru-RU" sz="1400" dirty="0"/>
              <a:t>- </a:t>
            </a:r>
            <a:r>
              <a:rPr lang="ru-RU" sz="1400" b="1" dirty="0"/>
              <a:t>ИС</a:t>
            </a:r>
            <a:r>
              <a:rPr lang="ru-RU" sz="1400" dirty="0"/>
              <a:t> составляет </a:t>
            </a:r>
            <a:r>
              <a:rPr lang="ru-RU" sz="1400" b="1" dirty="0"/>
              <a:t> 852 817  руб., </a:t>
            </a:r>
            <a:r>
              <a:rPr lang="ru-RU" sz="1400" dirty="0"/>
              <a:t>сумма налога – </a:t>
            </a:r>
            <a:r>
              <a:rPr lang="ru-RU" sz="1400" b="1" dirty="0"/>
              <a:t>2 644 руб.</a:t>
            </a:r>
            <a:r>
              <a:rPr lang="ru-RU" sz="1400" dirty="0"/>
              <a:t> (852 817  руб.*0,31%)</a:t>
            </a:r>
          </a:p>
          <a:p>
            <a:r>
              <a:rPr lang="ru-RU" sz="1400" dirty="0"/>
              <a:t>- </a:t>
            </a:r>
            <a:r>
              <a:rPr lang="ru-RU" sz="1400" b="1" dirty="0"/>
              <a:t>КС</a:t>
            </a:r>
            <a:r>
              <a:rPr lang="ru-RU" sz="1400" dirty="0"/>
              <a:t> составляет </a:t>
            </a:r>
            <a:r>
              <a:rPr lang="ru-RU" sz="1400" b="1" dirty="0"/>
              <a:t>1 094 180  руб</a:t>
            </a:r>
            <a:r>
              <a:rPr lang="ru-RU" sz="1400" dirty="0"/>
              <a:t>., сумма </a:t>
            </a:r>
            <a:r>
              <a:rPr lang="ru-RU" sz="1400" dirty="0" smtClean="0"/>
              <a:t>налога:</a:t>
            </a:r>
          </a:p>
          <a:p>
            <a:r>
              <a:rPr lang="ru-RU" sz="1400" dirty="0" smtClean="0"/>
              <a:t>((</a:t>
            </a:r>
            <a:r>
              <a:rPr lang="ru-RU" sz="1400" dirty="0"/>
              <a:t>1 094 </a:t>
            </a:r>
            <a:r>
              <a:rPr lang="ru-RU" sz="1400" dirty="0" smtClean="0"/>
              <a:t>180руб./40,9м</a:t>
            </a:r>
            <a:r>
              <a:rPr lang="ru-RU" sz="1400" baseline="30000" dirty="0" smtClean="0"/>
              <a:t>2</a:t>
            </a:r>
            <a:r>
              <a:rPr lang="ru-RU" sz="1400" dirty="0" smtClean="0"/>
              <a:t>*(40,9м</a:t>
            </a:r>
            <a:r>
              <a:rPr lang="ru-RU" sz="1400" baseline="30000" dirty="0" smtClean="0"/>
              <a:t>2</a:t>
            </a:r>
            <a:r>
              <a:rPr lang="ru-RU" sz="1400" dirty="0" smtClean="0"/>
              <a:t>–20м</a:t>
            </a:r>
            <a:r>
              <a:rPr lang="ru-RU" sz="1400" baseline="30000" dirty="0" smtClean="0"/>
              <a:t>2</a:t>
            </a:r>
            <a:r>
              <a:rPr lang="ru-RU" sz="1400" dirty="0"/>
              <a:t>)* 0,1</a:t>
            </a:r>
            <a:r>
              <a:rPr lang="ru-RU" sz="1400" dirty="0" smtClean="0"/>
              <a:t>% ) =  </a:t>
            </a:r>
            <a:r>
              <a:rPr lang="ru-RU" sz="1400" b="1" dirty="0" smtClean="0"/>
              <a:t>559 </a:t>
            </a:r>
            <a:r>
              <a:rPr lang="ru-RU" sz="1400" b="1" dirty="0"/>
              <a:t>руб.</a:t>
            </a:r>
            <a:r>
              <a:rPr lang="ru-RU" sz="1400" dirty="0"/>
              <a:t> </a:t>
            </a:r>
          </a:p>
          <a:p>
            <a:r>
              <a:rPr lang="ru-RU" sz="1400" dirty="0"/>
              <a:t>((1 094 180руб./40,9м</a:t>
            </a:r>
            <a:r>
              <a:rPr lang="ru-RU" sz="1400" baseline="30000" dirty="0"/>
              <a:t>2</a:t>
            </a:r>
            <a:r>
              <a:rPr lang="ru-RU" sz="1400" dirty="0"/>
              <a:t>*(40,9м</a:t>
            </a:r>
            <a:r>
              <a:rPr lang="ru-RU" sz="1400" baseline="30000" dirty="0"/>
              <a:t>2</a:t>
            </a:r>
            <a:r>
              <a:rPr lang="ru-RU" sz="1400" dirty="0"/>
              <a:t>–20м</a:t>
            </a:r>
            <a:r>
              <a:rPr lang="ru-RU" sz="1400" baseline="30000" dirty="0"/>
              <a:t>2</a:t>
            </a:r>
            <a:r>
              <a:rPr lang="ru-RU" sz="1400" dirty="0"/>
              <a:t>)* </a:t>
            </a:r>
            <a:r>
              <a:rPr lang="ru-RU" sz="1400" dirty="0" smtClean="0"/>
              <a:t>0,3% </a:t>
            </a:r>
            <a:r>
              <a:rPr lang="ru-RU" sz="1400" dirty="0"/>
              <a:t>)=</a:t>
            </a:r>
            <a:r>
              <a:rPr lang="ru-RU" sz="1400" b="1" dirty="0"/>
              <a:t> </a:t>
            </a:r>
            <a:r>
              <a:rPr lang="ru-RU" sz="1400" b="1" dirty="0" smtClean="0"/>
              <a:t>1 677 </a:t>
            </a:r>
            <a:r>
              <a:rPr lang="ru-RU" sz="1400" b="1" dirty="0"/>
              <a:t>руб.</a:t>
            </a:r>
            <a:r>
              <a:rPr lang="ru-RU" sz="1400" dirty="0"/>
              <a:t>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721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5"/>
          <p:cNvSpPr txBox="1">
            <a:spLocks/>
          </p:cNvSpPr>
          <p:nvPr/>
        </p:nvSpPr>
        <p:spPr bwMode="auto">
          <a:xfrm>
            <a:off x="479184" y="396255"/>
            <a:ext cx="993600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ru-RU" altLang="ru-RU" sz="2000" dirty="0" smtClean="0"/>
              <a:t>Слайд 9. Примеры </a:t>
            </a:r>
            <a:r>
              <a:rPr lang="ru-RU" altLang="ru-RU" sz="2000" dirty="0"/>
              <a:t>расчета налога на имущество физических лиц исходя из кадастровой </a:t>
            </a:r>
            <a:r>
              <a:rPr lang="ru-RU" altLang="ru-RU" sz="2000" dirty="0" smtClean="0"/>
              <a:t>и инвентаризационной стоимостей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8256" y="973307"/>
            <a:ext cx="4636436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/>
              <a:t>Гараж</a:t>
            </a:r>
            <a:r>
              <a:rPr lang="ru-RU" sz="1400" dirty="0" smtClean="0"/>
              <a:t> </a:t>
            </a:r>
            <a:r>
              <a:rPr lang="ru-RU" sz="1400" dirty="0"/>
              <a:t>по адресу: </a:t>
            </a:r>
            <a:r>
              <a:rPr lang="ru-RU" sz="1400" b="1" dirty="0" err="1"/>
              <a:t>ул.Воровского</a:t>
            </a:r>
            <a:r>
              <a:rPr lang="ru-RU" sz="1400" b="1" dirty="0"/>
              <a:t>, 32, </a:t>
            </a:r>
            <a:r>
              <a:rPr lang="ru-RU" sz="1400" dirty="0"/>
              <a:t>тер </a:t>
            </a:r>
            <a:r>
              <a:rPr lang="ru-RU" sz="1400" dirty="0" err="1"/>
              <a:t>гк</a:t>
            </a:r>
            <a:r>
              <a:rPr lang="ru-RU" sz="1400" dirty="0"/>
              <a:t> Союз (Ленинский район) , площадь </a:t>
            </a:r>
            <a:r>
              <a:rPr lang="ru-RU" sz="1400" b="1" dirty="0"/>
              <a:t>18,4</a:t>
            </a:r>
            <a:r>
              <a:rPr lang="ru-RU" sz="1400" dirty="0"/>
              <a:t> </a:t>
            </a:r>
            <a:r>
              <a:rPr lang="ru-RU" sz="1400" b="1" dirty="0"/>
              <a:t>м</a:t>
            </a:r>
            <a:r>
              <a:rPr lang="ru-RU" sz="1400" b="1" baseline="30000" dirty="0"/>
              <a:t>2</a:t>
            </a:r>
            <a:r>
              <a:rPr lang="ru-RU" sz="1400" dirty="0"/>
              <a:t> </a:t>
            </a:r>
          </a:p>
          <a:p>
            <a:r>
              <a:rPr lang="ru-RU" sz="1400" dirty="0" smtClean="0"/>
              <a:t>- </a:t>
            </a:r>
            <a:r>
              <a:rPr lang="ru-RU" sz="1400" b="1" dirty="0" smtClean="0"/>
              <a:t>ИС</a:t>
            </a:r>
            <a:r>
              <a:rPr lang="ru-RU" sz="1400" dirty="0" smtClean="0"/>
              <a:t> </a:t>
            </a:r>
            <a:r>
              <a:rPr lang="ru-RU" sz="1400" dirty="0"/>
              <a:t>составляет </a:t>
            </a:r>
            <a:r>
              <a:rPr lang="ru-RU" sz="1400" b="1" dirty="0"/>
              <a:t>39 735  руб. </a:t>
            </a:r>
            <a:r>
              <a:rPr lang="ru-RU" sz="1400" dirty="0"/>
              <a:t>сумма налога –  </a:t>
            </a:r>
            <a:r>
              <a:rPr lang="ru-RU" sz="1400" b="1" dirty="0"/>
              <a:t>40</a:t>
            </a:r>
            <a:r>
              <a:rPr lang="ru-RU" sz="1400" dirty="0"/>
              <a:t> </a:t>
            </a:r>
            <a:r>
              <a:rPr lang="ru-RU" sz="1400" b="1" dirty="0"/>
              <a:t>руб.</a:t>
            </a:r>
            <a:r>
              <a:rPr lang="ru-RU" sz="1400" dirty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(</a:t>
            </a:r>
            <a:r>
              <a:rPr lang="ru-RU" sz="1400" dirty="0"/>
              <a:t>39 735 руб.*0,1</a:t>
            </a:r>
            <a:r>
              <a:rPr lang="ru-RU" sz="1400" dirty="0" smtClean="0"/>
              <a:t>%)</a:t>
            </a:r>
            <a:endParaRPr lang="ru-RU" sz="1400" dirty="0"/>
          </a:p>
          <a:p>
            <a:r>
              <a:rPr lang="ru-RU" sz="1400" dirty="0"/>
              <a:t>- </a:t>
            </a:r>
            <a:r>
              <a:rPr lang="ru-RU" sz="1400" b="1" dirty="0"/>
              <a:t>КС</a:t>
            </a:r>
            <a:r>
              <a:rPr lang="ru-RU" sz="1400" dirty="0"/>
              <a:t> составляет </a:t>
            </a:r>
            <a:r>
              <a:rPr lang="ru-RU" sz="1400" b="1" dirty="0"/>
              <a:t>190 418 руб</a:t>
            </a:r>
            <a:r>
              <a:rPr lang="ru-RU" sz="1400" dirty="0"/>
              <a:t>., сумма </a:t>
            </a:r>
            <a:r>
              <a:rPr lang="ru-RU" sz="1400" dirty="0" smtClean="0"/>
              <a:t>налога:  </a:t>
            </a:r>
            <a:endParaRPr lang="ru-RU" sz="1400" dirty="0"/>
          </a:p>
          <a:p>
            <a:r>
              <a:rPr lang="ru-RU" sz="1400" dirty="0"/>
              <a:t>((190 418 </a:t>
            </a:r>
            <a:r>
              <a:rPr lang="ru-RU" sz="1400" dirty="0" err="1" smtClean="0"/>
              <a:t>руб</a:t>
            </a:r>
            <a:r>
              <a:rPr lang="en-US" sz="1400" dirty="0" smtClean="0"/>
              <a:t>/</a:t>
            </a:r>
            <a:r>
              <a:rPr lang="ru-RU" sz="1400" dirty="0" smtClean="0"/>
              <a:t> </a:t>
            </a:r>
            <a:r>
              <a:rPr lang="ru-RU" sz="1400" dirty="0"/>
              <a:t>* 0,1</a:t>
            </a:r>
            <a:r>
              <a:rPr lang="ru-RU" sz="1400" dirty="0" smtClean="0"/>
              <a:t>%) = </a:t>
            </a:r>
            <a:r>
              <a:rPr lang="ru-RU" sz="1400" b="1" dirty="0" smtClean="0"/>
              <a:t>190 руб.</a:t>
            </a:r>
          </a:p>
          <a:p>
            <a:r>
              <a:rPr lang="ru-RU" sz="1400" dirty="0"/>
              <a:t>((190 418 </a:t>
            </a:r>
            <a:r>
              <a:rPr lang="ru-RU" sz="1400" dirty="0" err="1"/>
              <a:t>руб</a:t>
            </a:r>
            <a:r>
              <a:rPr lang="en-US" sz="1400" dirty="0"/>
              <a:t>/</a:t>
            </a:r>
            <a:r>
              <a:rPr lang="ru-RU" sz="1400" dirty="0"/>
              <a:t> * </a:t>
            </a:r>
            <a:r>
              <a:rPr lang="ru-RU" sz="1400" dirty="0" smtClean="0"/>
              <a:t>0,3%) </a:t>
            </a:r>
            <a:r>
              <a:rPr lang="ru-RU" sz="1400" dirty="0"/>
              <a:t>= </a:t>
            </a:r>
            <a:r>
              <a:rPr lang="ru-RU" sz="1400" b="1" dirty="0" smtClean="0"/>
              <a:t>570 </a:t>
            </a:r>
            <a:r>
              <a:rPr lang="ru-RU" sz="1400" b="1" dirty="0"/>
              <a:t>руб</a:t>
            </a:r>
            <a:r>
              <a:rPr lang="ru-RU" sz="1400" dirty="0"/>
              <a:t>.</a:t>
            </a:r>
          </a:p>
          <a:p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0831" y="2960884"/>
            <a:ext cx="4613861" cy="1636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Гараж</a:t>
            </a:r>
            <a:r>
              <a:rPr lang="ru-RU" sz="1400" dirty="0"/>
              <a:t> по адресу: </a:t>
            </a:r>
            <a:r>
              <a:rPr lang="ru-RU" sz="1400" b="1" dirty="0"/>
              <a:t>пер Энгельса, 4, </a:t>
            </a:r>
            <a:r>
              <a:rPr lang="ru-RU" sz="1400" dirty="0"/>
              <a:t>тер </a:t>
            </a:r>
            <a:r>
              <a:rPr lang="ru-RU" sz="1400" dirty="0" err="1"/>
              <a:t>гк</a:t>
            </a:r>
            <a:r>
              <a:rPr lang="ru-RU" sz="1400" dirty="0"/>
              <a:t> Автомобилист-157, площадь </a:t>
            </a:r>
            <a:r>
              <a:rPr lang="ru-RU" sz="1400" b="1" dirty="0"/>
              <a:t>21,6</a:t>
            </a:r>
            <a:r>
              <a:rPr lang="ru-RU" sz="1400" dirty="0"/>
              <a:t> </a:t>
            </a:r>
            <a:r>
              <a:rPr lang="ru-RU" sz="1400" b="1" dirty="0"/>
              <a:t>м</a:t>
            </a:r>
            <a:r>
              <a:rPr lang="ru-RU" sz="1400" b="1" baseline="30000" dirty="0"/>
              <a:t>2</a:t>
            </a:r>
            <a:r>
              <a:rPr lang="ru-RU" sz="1400" dirty="0"/>
              <a:t> </a:t>
            </a:r>
          </a:p>
          <a:p>
            <a:r>
              <a:rPr lang="ru-RU" sz="1400" dirty="0"/>
              <a:t>- </a:t>
            </a:r>
            <a:r>
              <a:rPr lang="ru-RU" sz="1400" b="1" dirty="0"/>
              <a:t>ИС</a:t>
            </a:r>
            <a:r>
              <a:rPr lang="ru-RU" sz="1400" dirty="0"/>
              <a:t> составляет </a:t>
            </a:r>
            <a:r>
              <a:rPr lang="ru-RU" sz="1400" b="1" dirty="0"/>
              <a:t>42 547  руб</a:t>
            </a:r>
            <a:r>
              <a:rPr lang="ru-RU" sz="1400" dirty="0"/>
              <a:t>. сумма налога –  </a:t>
            </a:r>
            <a:r>
              <a:rPr lang="ru-RU" sz="1400" b="1" dirty="0"/>
              <a:t>43</a:t>
            </a:r>
            <a:r>
              <a:rPr lang="ru-RU" sz="1400" dirty="0"/>
              <a:t> </a:t>
            </a:r>
            <a:r>
              <a:rPr lang="ru-RU" sz="1400" b="1" dirty="0"/>
              <a:t>руб.</a:t>
            </a:r>
            <a:r>
              <a:rPr lang="ru-RU" sz="1400" dirty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(</a:t>
            </a:r>
            <a:r>
              <a:rPr lang="ru-RU" sz="1400" dirty="0"/>
              <a:t>42 547 руб.*0,1%)</a:t>
            </a:r>
          </a:p>
          <a:p>
            <a:pPr marL="285750" indent="-285750">
              <a:buFontTx/>
              <a:buChar char="-"/>
            </a:pPr>
            <a:r>
              <a:rPr lang="ru-RU" sz="1400" b="1" dirty="0" smtClean="0"/>
              <a:t>КС</a:t>
            </a:r>
            <a:r>
              <a:rPr lang="ru-RU" sz="1400" dirty="0" smtClean="0"/>
              <a:t> </a:t>
            </a:r>
            <a:r>
              <a:rPr lang="ru-RU" sz="1400" dirty="0"/>
              <a:t>составляет </a:t>
            </a:r>
            <a:r>
              <a:rPr lang="ru-RU" sz="1400" b="1" dirty="0"/>
              <a:t>81 958  руб</a:t>
            </a:r>
            <a:r>
              <a:rPr lang="ru-RU" sz="1400" dirty="0"/>
              <a:t>., сумма </a:t>
            </a:r>
            <a:r>
              <a:rPr lang="ru-RU" sz="1400" dirty="0" smtClean="0"/>
              <a:t>налога: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 ((</a:t>
            </a:r>
            <a:r>
              <a:rPr lang="ru-RU" sz="1400" dirty="0"/>
              <a:t>81 958 </a:t>
            </a:r>
            <a:r>
              <a:rPr lang="ru-RU" sz="1400" dirty="0" err="1" smtClean="0"/>
              <a:t>руб</a:t>
            </a:r>
            <a:r>
              <a:rPr lang="en-US" sz="1400" dirty="0" smtClean="0"/>
              <a:t>/</a:t>
            </a:r>
            <a:r>
              <a:rPr lang="ru-RU" sz="1400" dirty="0" smtClean="0"/>
              <a:t> </a:t>
            </a:r>
            <a:r>
              <a:rPr lang="ru-RU" sz="1400" dirty="0"/>
              <a:t>* 0,1</a:t>
            </a:r>
            <a:r>
              <a:rPr lang="ru-RU" sz="1400" dirty="0" smtClean="0"/>
              <a:t>%) =</a:t>
            </a:r>
            <a:r>
              <a:rPr lang="ru-RU" sz="1400" b="1" dirty="0" smtClean="0"/>
              <a:t> </a:t>
            </a:r>
            <a:r>
              <a:rPr lang="ru-RU" sz="1400" b="1" dirty="0"/>
              <a:t>82 руб</a:t>
            </a:r>
            <a:r>
              <a:rPr lang="ru-RU" sz="1400" b="1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ru-RU" sz="1400" b="1" dirty="0" smtClean="0"/>
              <a:t> </a:t>
            </a:r>
            <a:r>
              <a:rPr lang="ru-RU" sz="1400" dirty="0"/>
              <a:t> ((81 958 </a:t>
            </a:r>
            <a:r>
              <a:rPr lang="ru-RU" sz="1400" dirty="0" err="1"/>
              <a:t>руб</a:t>
            </a:r>
            <a:r>
              <a:rPr lang="en-US" sz="1400" dirty="0"/>
              <a:t>/</a:t>
            </a:r>
            <a:r>
              <a:rPr lang="ru-RU" sz="1400" dirty="0"/>
              <a:t> * </a:t>
            </a:r>
            <a:r>
              <a:rPr lang="ru-RU" sz="1400" dirty="0" smtClean="0"/>
              <a:t>0,3%) </a:t>
            </a:r>
            <a:r>
              <a:rPr lang="ru-RU" sz="1400" dirty="0"/>
              <a:t>=</a:t>
            </a:r>
            <a:r>
              <a:rPr lang="ru-RU" sz="1400" b="1" dirty="0"/>
              <a:t> </a:t>
            </a:r>
            <a:r>
              <a:rPr lang="ru-RU" sz="1400" b="1" dirty="0" smtClean="0"/>
              <a:t>246 </a:t>
            </a:r>
            <a:r>
              <a:rPr lang="ru-RU" sz="1400" b="1" dirty="0"/>
              <a:t>руб.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	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38256" y="4896755"/>
            <a:ext cx="4636436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Гараж</a:t>
            </a:r>
            <a:r>
              <a:rPr lang="ru-RU" sz="1400" dirty="0"/>
              <a:t> по адресу: </a:t>
            </a:r>
            <a:r>
              <a:rPr lang="ru-RU" sz="1400" b="1" dirty="0" err="1"/>
              <a:t>ул</a:t>
            </a:r>
            <a:r>
              <a:rPr lang="ru-RU" sz="1400" b="1" dirty="0"/>
              <a:t> Торфяная, 32</a:t>
            </a:r>
            <a:r>
              <a:rPr lang="ru-RU" sz="1400" dirty="0"/>
              <a:t>,</a:t>
            </a:r>
            <a:r>
              <a:rPr lang="ru-RU" sz="1400" b="1" dirty="0"/>
              <a:t> </a:t>
            </a:r>
            <a:r>
              <a:rPr lang="ru-RU" sz="1400" dirty="0"/>
              <a:t>тер </a:t>
            </a:r>
            <a:r>
              <a:rPr lang="ru-RU" sz="1400" dirty="0" err="1"/>
              <a:t>гк</a:t>
            </a:r>
            <a:r>
              <a:rPr lang="ru-RU" sz="1400" dirty="0"/>
              <a:t> Автомобилист-38, площадь </a:t>
            </a:r>
            <a:r>
              <a:rPr lang="ru-RU" sz="1400" b="1" dirty="0"/>
              <a:t>20,3</a:t>
            </a:r>
            <a:r>
              <a:rPr lang="ru-RU" sz="1400" dirty="0"/>
              <a:t> </a:t>
            </a:r>
            <a:r>
              <a:rPr lang="ru-RU" sz="1400" b="1" dirty="0"/>
              <a:t>м</a:t>
            </a:r>
            <a:r>
              <a:rPr lang="ru-RU" sz="1400" b="1" baseline="30000" dirty="0"/>
              <a:t>2</a:t>
            </a:r>
            <a:r>
              <a:rPr lang="ru-RU" sz="1400" dirty="0"/>
              <a:t> </a:t>
            </a:r>
          </a:p>
          <a:p>
            <a:r>
              <a:rPr lang="ru-RU" sz="1400" dirty="0"/>
              <a:t>- </a:t>
            </a:r>
            <a:r>
              <a:rPr lang="ru-RU" sz="1400" b="1" dirty="0"/>
              <a:t>ИС</a:t>
            </a:r>
            <a:r>
              <a:rPr lang="ru-RU" sz="1400" dirty="0"/>
              <a:t> составляет </a:t>
            </a:r>
            <a:r>
              <a:rPr lang="ru-RU" sz="1400" b="1" dirty="0"/>
              <a:t>41 766 руб</a:t>
            </a:r>
            <a:r>
              <a:rPr lang="ru-RU" sz="1400" dirty="0"/>
              <a:t>. сумма налога –  </a:t>
            </a:r>
            <a:r>
              <a:rPr lang="ru-RU" sz="1400" b="1" dirty="0"/>
              <a:t>42 руб.</a:t>
            </a:r>
            <a:r>
              <a:rPr lang="ru-RU" sz="1400" dirty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(</a:t>
            </a:r>
            <a:r>
              <a:rPr lang="ru-RU" sz="1400" dirty="0"/>
              <a:t>41 766 руб.*0,1%)</a:t>
            </a:r>
          </a:p>
          <a:p>
            <a:pPr marL="285750" indent="-285750">
              <a:buFontTx/>
              <a:buChar char="-"/>
            </a:pPr>
            <a:r>
              <a:rPr lang="ru-RU" sz="1400" b="1" dirty="0" smtClean="0"/>
              <a:t>КС</a:t>
            </a:r>
            <a:r>
              <a:rPr lang="ru-RU" sz="1400" dirty="0" smtClean="0"/>
              <a:t> </a:t>
            </a:r>
            <a:r>
              <a:rPr lang="ru-RU" sz="1400" dirty="0"/>
              <a:t>составляет  </a:t>
            </a:r>
            <a:r>
              <a:rPr lang="ru-RU" sz="1400" b="1" dirty="0"/>
              <a:t>77 025 руб</a:t>
            </a:r>
            <a:r>
              <a:rPr lang="ru-RU" sz="1400" dirty="0"/>
              <a:t>., сумма </a:t>
            </a:r>
            <a:r>
              <a:rPr lang="ru-RU" sz="1400" dirty="0" smtClean="0"/>
              <a:t>налога: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 ((</a:t>
            </a:r>
            <a:r>
              <a:rPr lang="ru-RU" sz="1400" dirty="0"/>
              <a:t>77 025 </a:t>
            </a:r>
            <a:r>
              <a:rPr lang="ru-RU" sz="1400" dirty="0" err="1" smtClean="0"/>
              <a:t>руб</a:t>
            </a:r>
            <a:r>
              <a:rPr lang="en-US" sz="1400" dirty="0" smtClean="0"/>
              <a:t>/</a:t>
            </a:r>
            <a:r>
              <a:rPr lang="ru-RU" sz="1400" dirty="0" smtClean="0"/>
              <a:t> </a:t>
            </a:r>
            <a:r>
              <a:rPr lang="ru-RU" sz="1400" dirty="0"/>
              <a:t>* 0,1</a:t>
            </a:r>
            <a:r>
              <a:rPr lang="ru-RU" sz="1400" dirty="0" smtClean="0"/>
              <a:t>%) =</a:t>
            </a:r>
            <a:r>
              <a:rPr lang="ru-RU" sz="1400" dirty="0"/>
              <a:t>	</a:t>
            </a:r>
            <a:r>
              <a:rPr lang="ru-RU" sz="1400" b="1" dirty="0" smtClean="0"/>
              <a:t>77 </a:t>
            </a:r>
            <a:r>
              <a:rPr lang="ru-RU" sz="1400" b="1" dirty="0"/>
              <a:t>руб. </a:t>
            </a:r>
            <a:endParaRPr lang="ru-RU" sz="1400" b="1" dirty="0" smtClean="0"/>
          </a:p>
          <a:p>
            <a:pPr marL="285750" indent="-285750">
              <a:buFontTx/>
              <a:buChar char="-"/>
            </a:pPr>
            <a:r>
              <a:rPr lang="ru-RU" sz="1400" dirty="0"/>
              <a:t> ((77 025 </a:t>
            </a:r>
            <a:r>
              <a:rPr lang="ru-RU" sz="1400" dirty="0" err="1"/>
              <a:t>руб</a:t>
            </a:r>
            <a:r>
              <a:rPr lang="en-US" sz="1400" dirty="0"/>
              <a:t>/</a:t>
            </a:r>
            <a:r>
              <a:rPr lang="ru-RU" sz="1400" dirty="0"/>
              <a:t> * </a:t>
            </a:r>
            <a:r>
              <a:rPr lang="ru-RU" sz="1400" dirty="0" smtClean="0"/>
              <a:t>0,3%) </a:t>
            </a:r>
            <a:r>
              <a:rPr lang="ru-RU" sz="1400" dirty="0"/>
              <a:t>=	</a:t>
            </a:r>
            <a:r>
              <a:rPr lang="ru-RU" sz="1400" b="1" dirty="0" smtClean="0"/>
              <a:t>231 </a:t>
            </a:r>
            <a:r>
              <a:rPr lang="ru-RU" sz="1400" b="1" dirty="0"/>
              <a:t>руб. </a:t>
            </a:r>
            <a:endParaRPr lang="ru-RU" sz="1400" dirty="0"/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22273" y="2973376"/>
            <a:ext cx="4636436" cy="18363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1400" b="1" dirty="0" smtClean="0"/>
              <a:t>Иное строение/помещение </a:t>
            </a:r>
            <a:r>
              <a:rPr lang="ru-RU" sz="1400" dirty="0"/>
              <a:t>по адресу: </a:t>
            </a:r>
            <a:r>
              <a:rPr lang="ru-RU" sz="1400" b="1" dirty="0" smtClean="0"/>
              <a:t>ул</a:t>
            </a:r>
            <a:r>
              <a:rPr lang="ru-RU" sz="1400" b="1" dirty="0"/>
              <a:t>.</a:t>
            </a:r>
            <a:r>
              <a:rPr lang="ru-RU" sz="1400" b="1" dirty="0" smtClean="0"/>
              <a:t> </a:t>
            </a:r>
            <a:r>
              <a:rPr lang="ru-RU" sz="1400" b="1" dirty="0"/>
              <a:t>Ленина, 102а,, </a:t>
            </a:r>
            <a:r>
              <a:rPr lang="ru-RU" sz="1400" dirty="0" smtClean="0"/>
              <a:t>площадью</a:t>
            </a:r>
            <a:r>
              <a:rPr lang="ru-RU" sz="1400" b="1" dirty="0" smtClean="0"/>
              <a:t> 130,7 м</a:t>
            </a:r>
            <a:r>
              <a:rPr lang="ru-RU" sz="1400" b="1" baseline="30000" dirty="0" smtClean="0"/>
              <a:t>2</a:t>
            </a:r>
            <a:r>
              <a:rPr lang="ru-RU" sz="1400" dirty="0" smtClean="0"/>
              <a:t>:</a:t>
            </a:r>
          </a:p>
          <a:p>
            <a:pPr lvl="0" algn="just"/>
            <a:r>
              <a:rPr lang="ru-RU" sz="1400" b="1" dirty="0" smtClean="0"/>
              <a:t>- ИС</a:t>
            </a:r>
            <a:r>
              <a:rPr lang="ru-RU" sz="1400" dirty="0" smtClean="0"/>
              <a:t>  составляет </a:t>
            </a:r>
            <a:r>
              <a:rPr lang="ru-RU" sz="1400" b="1" dirty="0" smtClean="0"/>
              <a:t>362 562 руб</a:t>
            </a:r>
            <a:r>
              <a:rPr lang="ru-RU" sz="1400" dirty="0" smtClean="0"/>
              <a:t>., сумма налога - </a:t>
            </a:r>
            <a:r>
              <a:rPr lang="ru-RU" sz="1400" b="1" dirty="0" smtClean="0"/>
              <a:t>399 руб.</a:t>
            </a:r>
            <a:r>
              <a:rPr lang="ru-RU" sz="1400" dirty="0" smtClean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(362 562 руб.*0,11 %)</a:t>
            </a:r>
          </a:p>
          <a:p>
            <a:pPr marL="285750" lvl="0" indent="-285750" algn="just">
              <a:buFontTx/>
              <a:buChar char="-"/>
            </a:pPr>
            <a:r>
              <a:rPr lang="ru-RU" sz="1400" b="1" dirty="0" smtClean="0"/>
              <a:t>КС </a:t>
            </a:r>
            <a:r>
              <a:rPr lang="ru-RU" sz="1400" dirty="0" smtClean="0"/>
              <a:t>составляет </a:t>
            </a:r>
            <a:r>
              <a:rPr lang="ru-RU" sz="1400" b="1" dirty="0" smtClean="0"/>
              <a:t>4 626 017,89 руб</a:t>
            </a:r>
            <a:r>
              <a:rPr lang="ru-RU" sz="1400" dirty="0" smtClean="0"/>
              <a:t>.,</a:t>
            </a:r>
            <a:r>
              <a:rPr lang="ru-RU" sz="1400" b="1" dirty="0" smtClean="0"/>
              <a:t> </a:t>
            </a:r>
            <a:r>
              <a:rPr lang="ru-RU" sz="1400" dirty="0" smtClean="0"/>
              <a:t>сумма налога:</a:t>
            </a:r>
          </a:p>
          <a:p>
            <a:pPr marL="285750" lvl="0" indent="-285750" algn="just">
              <a:buFontTx/>
              <a:buChar char="-"/>
            </a:pPr>
            <a:r>
              <a:rPr lang="ru-RU" sz="1400" dirty="0" smtClean="0"/>
              <a:t>(</a:t>
            </a:r>
            <a:r>
              <a:rPr lang="ru-RU" sz="1400" dirty="0"/>
              <a:t>4 626 017,89 руб</a:t>
            </a:r>
            <a:r>
              <a:rPr lang="ru-RU" sz="1400" dirty="0" smtClean="0"/>
              <a:t>. * 0,5 </a:t>
            </a:r>
            <a:r>
              <a:rPr lang="ru-RU" sz="1400" dirty="0"/>
              <a:t>%) </a:t>
            </a:r>
            <a:r>
              <a:rPr lang="ru-RU" sz="1400" dirty="0" smtClean="0"/>
              <a:t>= </a:t>
            </a:r>
            <a:r>
              <a:rPr lang="ru-RU" sz="1400" b="1" dirty="0"/>
              <a:t>23 130 </a:t>
            </a:r>
            <a:r>
              <a:rPr lang="ru-RU" sz="1400" b="1" dirty="0" smtClean="0"/>
              <a:t>руб.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22273" y="972319"/>
            <a:ext cx="4613861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Иное строение/помещение </a:t>
            </a:r>
            <a:r>
              <a:rPr lang="ru-RU" sz="1400" dirty="0"/>
              <a:t>по адресу</a:t>
            </a:r>
            <a:r>
              <a:rPr lang="ru-RU" sz="1400" b="1" dirty="0"/>
              <a:t>: </a:t>
            </a:r>
            <a:r>
              <a:rPr lang="ru-RU" sz="1400" dirty="0"/>
              <a:t>г Киров, пер Базовый, </a:t>
            </a:r>
            <a:r>
              <a:rPr lang="ru-RU" sz="1400" dirty="0" smtClean="0"/>
              <a:t>3,  </a:t>
            </a:r>
            <a:r>
              <a:rPr lang="ru-RU" sz="1400" dirty="0"/>
              <a:t>площадью </a:t>
            </a:r>
            <a:r>
              <a:rPr lang="ru-RU" sz="1400" b="1" dirty="0" smtClean="0"/>
              <a:t>718.9 м</a:t>
            </a:r>
            <a:r>
              <a:rPr lang="ru-RU" sz="1400" b="1" baseline="30000" dirty="0" smtClean="0"/>
              <a:t>2</a:t>
            </a:r>
            <a:r>
              <a:rPr lang="ru-RU" sz="1400" dirty="0"/>
              <a:t>:</a:t>
            </a:r>
          </a:p>
          <a:p>
            <a:r>
              <a:rPr lang="ru-RU" sz="1400" b="1" dirty="0"/>
              <a:t>- ИС</a:t>
            </a:r>
            <a:r>
              <a:rPr lang="ru-RU" sz="1400" dirty="0"/>
              <a:t> составляет </a:t>
            </a:r>
            <a:r>
              <a:rPr lang="ru-RU" sz="1400" b="1" dirty="0" smtClean="0"/>
              <a:t>1 240 851 руб</a:t>
            </a:r>
            <a:r>
              <a:rPr lang="ru-RU" sz="1400" dirty="0"/>
              <a:t>., сумма налога </a:t>
            </a:r>
            <a:r>
              <a:rPr lang="ru-RU" sz="1400" b="1" dirty="0" smtClean="0"/>
              <a:t>– 3 847 </a:t>
            </a:r>
            <a:r>
              <a:rPr lang="ru-RU" sz="1400" b="1" dirty="0"/>
              <a:t>руб.</a:t>
            </a:r>
            <a:r>
              <a:rPr lang="ru-RU" sz="1400" dirty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/>
              <a:t>(</a:t>
            </a:r>
            <a:r>
              <a:rPr lang="ru-RU" sz="1400" dirty="0" smtClean="0"/>
              <a:t>1 240 851 руб</a:t>
            </a:r>
            <a:r>
              <a:rPr lang="ru-RU" sz="1400" dirty="0"/>
              <a:t>.*</a:t>
            </a:r>
            <a:r>
              <a:rPr lang="ru-RU" sz="1400" dirty="0" smtClean="0"/>
              <a:t>0,3 1%)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b="1" dirty="0" smtClean="0"/>
              <a:t>КС </a:t>
            </a:r>
            <a:r>
              <a:rPr lang="ru-RU" sz="1400" dirty="0"/>
              <a:t>составляет  </a:t>
            </a:r>
            <a:r>
              <a:rPr lang="ru-RU" sz="1400" b="1" dirty="0" smtClean="0"/>
              <a:t>11 064 808  </a:t>
            </a:r>
            <a:r>
              <a:rPr lang="ru-RU" sz="1400" b="1" dirty="0"/>
              <a:t>руб</a:t>
            </a:r>
            <a:r>
              <a:rPr lang="ru-RU" sz="1400" dirty="0"/>
              <a:t>.,</a:t>
            </a:r>
            <a:r>
              <a:rPr lang="ru-RU" sz="1400" b="1" dirty="0"/>
              <a:t> </a:t>
            </a:r>
            <a:r>
              <a:rPr lang="ru-RU" sz="1400" dirty="0"/>
              <a:t>сумма </a:t>
            </a:r>
            <a:r>
              <a:rPr lang="ru-RU" sz="1400" dirty="0" smtClean="0"/>
              <a:t>налога: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(11 064 808 руб. * 0,5 </a:t>
            </a:r>
            <a:r>
              <a:rPr lang="ru-RU" sz="1400" dirty="0" smtClean="0"/>
              <a:t>%) = </a:t>
            </a:r>
            <a:r>
              <a:rPr lang="ru-RU" sz="1400" b="1" dirty="0" smtClean="0"/>
              <a:t>55 324 </a:t>
            </a:r>
            <a:r>
              <a:rPr lang="ru-RU" sz="1400" b="1" dirty="0"/>
              <a:t>руб. </a:t>
            </a:r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634732" y="5004767"/>
            <a:ext cx="4636436" cy="21602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Иное </a:t>
            </a:r>
            <a:r>
              <a:rPr lang="ru-RU" sz="1400" b="1" dirty="0" smtClean="0"/>
              <a:t>строение/помещение</a:t>
            </a:r>
            <a:r>
              <a:rPr lang="ru-RU" sz="1400" b="1" dirty="0"/>
              <a:t>:</a:t>
            </a:r>
            <a:r>
              <a:rPr lang="ru-RU" sz="1400" dirty="0" smtClean="0"/>
              <a:t> </a:t>
            </a:r>
            <a:r>
              <a:rPr lang="ru-RU" sz="1400" b="1" dirty="0" err="1"/>
              <a:t>ул</a:t>
            </a:r>
            <a:r>
              <a:rPr lang="ru-RU" sz="1400" b="1" dirty="0"/>
              <a:t> Комсомольская, 18, </a:t>
            </a:r>
            <a:r>
              <a:rPr lang="ru-RU" sz="1400" dirty="0"/>
              <a:t>площадью </a:t>
            </a:r>
            <a:r>
              <a:rPr lang="ru-RU" sz="1400" b="1" dirty="0"/>
              <a:t>116м</a:t>
            </a:r>
            <a:r>
              <a:rPr lang="ru-RU" sz="1400" b="1" baseline="30000" dirty="0"/>
              <a:t>2</a:t>
            </a:r>
            <a:r>
              <a:rPr lang="ru-RU" sz="1400" dirty="0"/>
              <a:t>:</a:t>
            </a:r>
          </a:p>
          <a:p>
            <a:r>
              <a:rPr lang="ru-RU" sz="1400" b="1" dirty="0"/>
              <a:t>- ИС</a:t>
            </a:r>
            <a:r>
              <a:rPr lang="ru-RU" sz="1400" dirty="0"/>
              <a:t> составляет 88 959 руб., сумма налога - </a:t>
            </a:r>
            <a:r>
              <a:rPr lang="ru-RU" sz="1400" b="1" dirty="0"/>
              <a:t>89 руб.</a:t>
            </a:r>
            <a:r>
              <a:rPr lang="ru-RU" sz="1400" dirty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(</a:t>
            </a:r>
            <a:r>
              <a:rPr lang="ru-RU" sz="1400" dirty="0"/>
              <a:t>88 959руб.*0,1 %)</a:t>
            </a:r>
          </a:p>
          <a:p>
            <a:pPr marL="285750" indent="-285750">
              <a:buFontTx/>
              <a:buChar char="-"/>
            </a:pPr>
            <a:r>
              <a:rPr lang="ru-RU" sz="1400" b="1" dirty="0" smtClean="0"/>
              <a:t>КС </a:t>
            </a:r>
            <a:r>
              <a:rPr lang="ru-RU" sz="1400" dirty="0"/>
              <a:t>составляет  2 660 654 руб.,</a:t>
            </a:r>
            <a:r>
              <a:rPr lang="ru-RU" sz="1400" b="1" dirty="0"/>
              <a:t> </a:t>
            </a:r>
            <a:r>
              <a:rPr lang="ru-RU" sz="1400" dirty="0"/>
              <a:t>сумма </a:t>
            </a:r>
            <a:r>
              <a:rPr lang="ru-RU" sz="1400" dirty="0" smtClean="0"/>
              <a:t>налога: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(</a:t>
            </a:r>
            <a:r>
              <a:rPr lang="ru-RU" sz="1400" dirty="0"/>
              <a:t>2 660 654 руб. * 0,5 %) </a:t>
            </a:r>
            <a:r>
              <a:rPr lang="ru-RU" sz="1400" dirty="0" smtClean="0"/>
              <a:t>= </a:t>
            </a:r>
            <a:r>
              <a:rPr lang="ru-RU" sz="1400" b="1" dirty="0"/>
              <a:t>13 303 руб.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5372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5"/>
          <p:cNvSpPr txBox="1">
            <a:spLocks/>
          </p:cNvSpPr>
          <p:nvPr/>
        </p:nvSpPr>
        <p:spPr bwMode="auto">
          <a:xfrm>
            <a:off x="479184" y="252239"/>
            <a:ext cx="993600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ru-RU" altLang="ru-RU" sz="2000" dirty="0" smtClean="0"/>
              <a:t>Примеры </a:t>
            </a:r>
            <a:r>
              <a:rPr lang="ru-RU" altLang="ru-RU" sz="2000" dirty="0"/>
              <a:t>расчета налога на имущество физических лиц исходя из </a:t>
            </a:r>
            <a:r>
              <a:rPr lang="ru-RU" altLang="ru-RU" sz="2000" dirty="0" smtClean="0"/>
              <a:t>кадастровой</a:t>
            </a:r>
            <a:r>
              <a:rPr lang="en-US" altLang="ru-RU" sz="2000" dirty="0" smtClean="0"/>
              <a:t> </a:t>
            </a:r>
            <a:r>
              <a:rPr lang="ru-RU" altLang="ru-RU" sz="2000" dirty="0" smtClean="0"/>
              <a:t>(КС) и инвентаризационной стоимостей (ИС)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67327" y="1116335"/>
            <a:ext cx="8694593" cy="20820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/>
              <a:t>Квартира </a:t>
            </a:r>
            <a:r>
              <a:rPr lang="ru-RU" sz="1600" dirty="0" smtClean="0"/>
              <a:t>по адресу</a:t>
            </a:r>
            <a:r>
              <a:rPr lang="ru-RU" sz="1600" b="1" dirty="0" smtClean="0"/>
              <a:t>: </a:t>
            </a:r>
            <a:r>
              <a:rPr lang="ru-RU" sz="1600" b="1" dirty="0" err="1" smtClean="0"/>
              <a:t>пр.Строителей</a:t>
            </a:r>
            <a:r>
              <a:rPr lang="ru-RU" sz="1600" b="1" dirty="0" smtClean="0"/>
              <a:t>, 42 </a:t>
            </a:r>
            <a:r>
              <a:rPr lang="ru-RU" sz="1600" dirty="0" smtClean="0"/>
              <a:t>(Юго-Запад)) 1981 года постройки</a:t>
            </a:r>
            <a:r>
              <a:rPr lang="ru-RU" sz="1600" b="1" dirty="0" smtClean="0"/>
              <a:t>, 63,8 м</a:t>
            </a:r>
            <a:r>
              <a:rPr lang="ru-RU" sz="1600" b="1" baseline="30000" dirty="0" smtClean="0"/>
              <a:t>2</a:t>
            </a:r>
            <a:r>
              <a:rPr lang="ru-RU" sz="1600" dirty="0" smtClean="0"/>
              <a:t>:</a:t>
            </a:r>
          </a:p>
          <a:p>
            <a:endParaRPr lang="ru-RU" sz="1600" dirty="0" smtClean="0"/>
          </a:p>
          <a:p>
            <a:r>
              <a:rPr lang="ru-RU" sz="1600" dirty="0" smtClean="0"/>
              <a:t>- </a:t>
            </a:r>
            <a:r>
              <a:rPr lang="ru-RU" sz="1600" b="1" dirty="0" smtClean="0"/>
              <a:t>ИС</a:t>
            </a:r>
            <a:r>
              <a:rPr lang="ru-RU" sz="1600" dirty="0" smtClean="0"/>
              <a:t>  составляет 616 640 руб., сумма налога за 2014 год – </a:t>
            </a:r>
            <a:r>
              <a:rPr lang="ru-RU" sz="1600" b="1" dirty="0" smtClean="0"/>
              <a:t>1 </a:t>
            </a:r>
            <a:r>
              <a:rPr lang="en-US" sz="1600" b="1" dirty="0" smtClean="0"/>
              <a:t>911</a:t>
            </a:r>
            <a:r>
              <a:rPr lang="ru-RU" sz="1600" b="1" dirty="0" smtClean="0"/>
              <a:t> </a:t>
            </a:r>
            <a:r>
              <a:rPr lang="ru-RU" sz="1600" b="1" dirty="0" smtClean="0"/>
              <a:t>руб. </a:t>
            </a:r>
            <a:r>
              <a:rPr lang="ru-RU" sz="1600" dirty="0" smtClean="0"/>
              <a:t>(616 640 руб.*0,31%)</a:t>
            </a:r>
          </a:p>
          <a:p>
            <a:r>
              <a:rPr lang="ru-RU" sz="1600" dirty="0" smtClean="0"/>
              <a:t>                                                        сумма налога за 2015 год – </a:t>
            </a:r>
            <a:r>
              <a:rPr lang="ru-RU" sz="1600" b="1" dirty="0" smtClean="0"/>
              <a:t>2 193 руб. </a:t>
            </a:r>
            <a:r>
              <a:rPr lang="ru-RU" sz="1600" dirty="0" smtClean="0"/>
              <a:t>(616 </a:t>
            </a:r>
            <a:r>
              <a:rPr lang="ru-RU" sz="1600" dirty="0" smtClean="0"/>
              <a:t>640 </a:t>
            </a:r>
            <a:r>
              <a:rPr lang="ru-RU" sz="1600" dirty="0"/>
              <a:t>руб</a:t>
            </a:r>
            <a:r>
              <a:rPr lang="ru-RU" sz="1600" dirty="0" smtClean="0"/>
              <a:t>.*1,147*0,31%)</a:t>
            </a:r>
          </a:p>
          <a:p>
            <a:endParaRPr lang="ru-RU" sz="1600" b="1" dirty="0" smtClean="0"/>
          </a:p>
          <a:p>
            <a:r>
              <a:rPr lang="ru-RU" sz="1600" dirty="0" smtClean="0"/>
              <a:t>- </a:t>
            </a:r>
            <a:r>
              <a:rPr lang="ru-RU" sz="1600" b="1" dirty="0" smtClean="0"/>
              <a:t>КС</a:t>
            </a:r>
            <a:r>
              <a:rPr lang="ru-RU" sz="1600" dirty="0" smtClean="0"/>
              <a:t> составляет </a:t>
            </a:r>
            <a:r>
              <a:rPr lang="en-US" sz="1600" dirty="0" smtClean="0"/>
              <a:t>1</a:t>
            </a:r>
            <a:r>
              <a:rPr lang="ru-RU" sz="1600" dirty="0" smtClean="0"/>
              <a:t> </a:t>
            </a:r>
            <a:r>
              <a:rPr lang="en-US" sz="1600" dirty="0" smtClean="0"/>
              <a:t>607</a:t>
            </a:r>
            <a:r>
              <a:rPr lang="ru-RU" sz="1600" dirty="0" smtClean="0"/>
              <a:t> </a:t>
            </a:r>
            <a:r>
              <a:rPr lang="en-US" sz="1600" dirty="0" smtClean="0"/>
              <a:t>299</a:t>
            </a:r>
            <a:r>
              <a:rPr lang="ru-RU" sz="1600" dirty="0" smtClean="0"/>
              <a:t> руб., сумма налога – </a:t>
            </a:r>
            <a:r>
              <a:rPr lang="ru-RU" sz="1600" b="1" dirty="0" smtClean="0"/>
              <a:t>1 </a:t>
            </a:r>
            <a:r>
              <a:rPr lang="en-US" sz="1600" b="1" dirty="0" smtClean="0"/>
              <a:t>911</a:t>
            </a:r>
            <a:r>
              <a:rPr lang="ru-RU" sz="1600" b="1" dirty="0" smtClean="0"/>
              <a:t> </a:t>
            </a:r>
            <a:r>
              <a:rPr lang="ru-RU" sz="1600" b="1" dirty="0" smtClean="0"/>
              <a:t>руб.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((1 607 299 руб. / 63,8 м</a:t>
            </a:r>
            <a:r>
              <a:rPr lang="ru-RU" sz="1600" baseline="30000" dirty="0" smtClean="0"/>
              <a:t>2  </a:t>
            </a:r>
            <a:r>
              <a:rPr lang="ru-RU" sz="1600" dirty="0" smtClean="0"/>
              <a:t>* (63,8 м</a:t>
            </a:r>
            <a:r>
              <a:rPr lang="ru-RU" sz="1600" baseline="30000" dirty="0" smtClean="0"/>
              <a:t>2</a:t>
            </a:r>
            <a:r>
              <a:rPr lang="ru-RU" sz="1600" dirty="0" smtClean="0"/>
              <a:t> – 20 м</a:t>
            </a:r>
            <a:r>
              <a:rPr lang="ru-RU" sz="1600" baseline="30000" dirty="0" smtClean="0"/>
              <a:t>2</a:t>
            </a:r>
            <a:r>
              <a:rPr lang="ru-RU" sz="1600" dirty="0" smtClean="0"/>
              <a:t>)* 0,1%)</a:t>
            </a:r>
          </a:p>
          <a:p>
            <a:r>
              <a:rPr lang="ru-RU" sz="1600" dirty="0" smtClean="0"/>
              <a:t>((1 607 299 руб./ 63,8 м * (63,8 м – 20 м )* 0,3%) = </a:t>
            </a:r>
            <a:r>
              <a:rPr lang="ru-RU" sz="1600" b="1" dirty="0" smtClean="0"/>
              <a:t>3 309</a:t>
            </a:r>
            <a:r>
              <a:rPr lang="en-US" sz="1600" b="1" dirty="0" smtClean="0"/>
              <a:t> </a:t>
            </a:r>
            <a:r>
              <a:rPr lang="ru-RU" sz="1600" b="1" dirty="0" smtClean="0"/>
              <a:t>руб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67328" y="3708623"/>
            <a:ext cx="8694593" cy="33123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600" b="1" dirty="0" smtClean="0"/>
              <a:t>По кадастровой стоимости</a:t>
            </a:r>
            <a:br>
              <a:rPr lang="ru-RU" sz="1600" b="1" dirty="0" smtClean="0"/>
            </a:br>
            <a:r>
              <a:rPr lang="ru-RU" sz="1600" b="1" dirty="0" smtClean="0"/>
              <a:t> в переходный 5 летний период</a:t>
            </a:r>
          </a:p>
          <a:p>
            <a:pPr algn="ctr"/>
            <a:endParaRPr lang="ru-RU" sz="1600" b="1" dirty="0" smtClean="0"/>
          </a:p>
          <a:p>
            <a:r>
              <a:rPr lang="ru-RU" sz="1600" b="1" u="sng" dirty="0" smtClean="0"/>
              <a:t>за 2016 год</a:t>
            </a:r>
            <a:r>
              <a:rPr lang="ru-RU" sz="1600" b="1" dirty="0" smtClean="0"/>
              <a:t>   </a:t>
            </a:r>
            <a:r>
              <a:rPr lang="ru-RU" sz="1570" b="1" dirty="0" smtClean="0"/>
              <a:t>(3 309 – 2 193) * 0,2 + 2 193 = </a:t>
            </a:r>
            <a:r>
              <a:rPr lang="ru-RU" sz="1600" b="1" u="sng" dirty="0" smtClean="0"/>
              <a:t>2 427 руб.</a:t>
            </a:r>
          </a:p>
          <a:p>
            <a:endParaRPr lang="ru-RU" sz="1570" b="1" dirty="0" smtClean="0"/>
          </a:p>
          <a:p>
            <a:r>
              <a:rPr lang="ru-RU" sz="1600" b="1" u="sng" dirty="0" smtClean="0"/>
              <a:t>за </a:t>
            </a:r>
            <a:r>
              <a:rPr lang="ru-RU" sz="1600" b="1" u="sng" dirty="0"/>
              <a:t>2017 </a:t>
            </a:r>
            <a:r>
              <a:rPr lang="ru-RU" sz="1600" b="1" u="sng" dirty="0" smtClean="0"/>
              <a:t>год </a:t>
            </a:r>
            <a:r>
              <a:rPr lang="ru-RU" sz="1600" b="1" dirty="0"/>
              <a:t>(3 309 – 2 193) * </a:t>
            </a:r>
            <a:r>
              <a:rPr lang="ru-RU" sz="1600" b="1" dirty="0" smtClean="0"/>
              <a:t>0,4 </a:t>
            </a:r>
            <a:r>
              <a:rPr lang="ru-RU" sz="1600" b="1" dirty="0"/>
              <a:t>+ 2 193 </a:t>
            </a:r>
            <a:r>
              <a:rPr lang="ru-RU" sz="1570" b="1" dirty="0" smtClean="0"/>
              <a:t>= 2</a:t>
            </a:r>
            <a:r>
              <a:rPr lang="ru-RU" sz="1600" b="1" u="sng" dirty="0" smtClean="0"/>
              <a:t> 639 </a:t>
            </a:r>
            <a:r>
              <a:rPr lang="ru-RU" sz="1600" b="1" u="sng" dirty="0"/>
              <a:t>руб</a:t>
            </a:r>
            <a:r>
              <a:rPr lang="ru-RU" sz="1600" b="1" u="sng" dirty="0" smtClean="0"/>
              <a:t>.</a:t>
            </a:r>
          </a:p>
          <a:p>
            <a:endParaRPr lang="ru-RU" sz="1570" b="1" dirty="0" smtClean="0"/>
          </a:p>
          <a:p>
            <a:r>
              <a:rPr lang="ru-RU" sz="1600" b="1" u="sng" dirty="0" smtClean="0"/>
              <a:t>за 2018 год</a:t>
            </a:r>
            <a:r>
              <a:rPr lang="ru-RU" sz="1600" b="1" dirty="0" smtClean="0"/>
              <a:t> </a:t>
            </a:r>
            <a:r>
              <a:rPr lang="ru-RU" sz="1600" b="1" dirty="0"/>
              <a:t>(3 309 – 2 193) * </a:t>
            </a:r>
            <a:r>
              <a:rPr lang="ru-RU" sz="1600" b="1" dirty="0" smtClean="0"/>
              <a:t>0,6 </a:t>
            </a:r>
            <a:r>
              <a:rPr lang="ru-RU" sz="1600" b="1" dirty="0"/>
              <a:t>+ 2 193 </a:t>
            </a:r>
            <a:r>
              <a:rPr lang="ru-RU" sz="1570" b="1" dirty="0" smtClean="0"/>
              <a:t>= </a:t>
            </a:r>
            <a:r>
              <a:rPr lang="ru-RU" sz="1600" b="1" u="sng" dirty="0" smtClean="0"/>
              <a:t>2 862 руб.</a:t>
            </a:r>
          </a:p>
          <a:p>
            <a:endParaRPr lang="ru-RU" sz="1570" b="1" dirty="0"/>
          </a:p>
          <a:p>
            <a:r>
              <a:rPr lang="ru-RU" sz="1600" b="1" u="sng" dirty="0" smtClean="0"/>
              <a:t>за 2019 год</a:t>
            </a:r>
            <a:r>
              <a:rPr lang="ru-RU" sz="1600" b="1" dirty="0" smtClean="0"/>
              <a:t> </a:t>
            </a:r>
            <a:r>
              <a:rPr lang="ru-RU" sz="1600" b="1" dirty="0"/>
              <a:t>(3 309 – 2 193) * </a:t>
            </a:r>
            <a:r>
              <a:rPr lang="ru-RU" sz="1600" b="1" dirty="0" smtClean="0"/>
              <a:t>0,8 </a:t>
            </a:r>
            <a:r>
              <a:rPr lang="ru-RU" sz="1600" b="1" dirty="0"/>
              <a:t>+ 2 193 </a:t>
            </a:r>
            <a:r>
              <a:rPr lang="ru-RU" sz="1570" b="1" dirty="0" smtClean="0"/>
              <a:t>= </a:t>
            </a:r>
            <a:r>
              <a:rPr lang="ru-RU" sz="1600" b="1" u="sng" dirty="0" smtClean="0"/>
              <a:t>3 085 руб.</a:t>
            </a:r>
          </a:p>
          <a:p>
            <a:endParaRPr lang="ru-RU" sz="1570" b="1" dirty="0"/>
          </a:p>
          <a:p>
            <a:r>
              <a:rPr lang="ru-RU" sz="1600" b="1" u="sng" dirty="0"/>
              <a:t>з</a:t>
            </a:r>
            <a:r>
              <a:rPr lang="ru-RU" sz="1600" b="1" u="sng" dirty="0" smtClean="0"/>
              <a:t>а 2020 год </a:t>
            </a:r>
            <a:r>
              <a:rPr lang="ru-RU" sz="1600" b="1" dirty="0" smtClean="0"/>
              <a:t>  </a:t>
            </a:r>
            <a:r>
              <a:rPr lang="ru-RU" sz="1570" b="1" dirty="0" smtClean="0"/>
              <a:t>(1 607 299 </a:t>
            </a:r>
            <a:r>
              <a:rPr lang="ru-RU" sz="1570" b="1" dirty="0"/>
              <a:t>руб./ </a:t>
            </a:r>
            <a:r>
              <a:rPr lang="ru-RU" sz="1570" b="1" dirty="0" smtClean="0"/>
              <a:t>63,8 </a:t>
            </a:r>
            <a:r>
              <a:rPr lang="ru-RU" sz="1570" b="1" dirty="0"/>
              <a:t>м * </a:t>
            </a:r>
            <a:r>
              <a:rPr lang="ru-RU" sz="1570" b="1" dirty="0" smtClean="0"/>
              <a:t>(63,8 </a:t>
            </a:r>
            <a:r>
              <a:rPr lang="ru-RU" sz="1570" b="1" dirty="0"/>
              <a:t>м – 20 м </a:t>
            </a:r>
            <a:r>
              <a:rPr lang="ru-RU" sz="1570" b="1" dirty="0" smtClean="0"/>
              <a:t>) * </a:t>
            </a:r>
            <a:r>
              <a:rPr lang="ru-RU" sz="1570" b="1" dirty="0"/>
              <a:t>0,3%) = </a:t>
            </a:r>
            <a:r>
              <a:rPr lang="ru-RU" sz="1600" b="1" u="sng" dirty="0" smtClean="0"/>
              <a:t>3 309</a:t>
            </a:r>
            <a:r>
              <a:rPr lang="en-US" sz="1600" b="1" u="sng" dirty="0" smtClean="0"/>
              <a:t> </a:t>
            </a:r>
            <a:r>
              <a:rPr lang="ru-RU" sz="1600" b="1" u="sng" dirty="0" smtClean="0"/>
              <a:t>руб</a:t>
            </a:r>
            <a:r>
              <a:rPr lang="ru-RU" sz="1600" u="sng" dirty="0"/>
              <a:t>.</a:t>
            </a:r>
          </a:p>
          <a:p>
            <a:endParaRPr lang="ru-RU" sz="1600" b="1" dirty="0"/>
          </a:p>
          <a:p>
            <a:r>
              <a:rPr lang="ru-RU" sz="1600" b="1" dirty="0" smtClean="0"/>
              <a:t>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72738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4132" y="-107801"/>
            <a:ext cx="9865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Форма 6-НДФЛ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32" y="415420"/>
            <a:ext cx="4943594" cy="67527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701" y="415419"/>
            <a:ext cx="4896543" cy="6752770"/>
          </a:xfrm>
          <a:prstGeom prst="rect">
            <a:avLst/>
          </a:prstGeom>
        </p:spPr>
      </p:pic>
      <p:sp>
        <p:nvSpPr>
          <p:cNvPr id="6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0099228" y="6883050"/>
            <a:ext cx="724718" cy="69662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0476" y="439588"/>
            <a:ext cx="1745474" cy="480384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txBody>
          <a:bodyPr vert="horz" wrap="non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800" b="1" dirty="0"/>
              <a:t>Приложение № 1</a:t>
            </a:r>
            <a:br>
              <a:rPr lang="ru-RU" sz="800" b="1" dirty="0"/>
            </a:br>
            <a:r>
              <a:rPr lang="ru-RU" sz="800" b="1" dirty="0"/>
              <a:t>к приказу ФНС России</a:t>
            </a:r>
            <a:br>
              <a:rPr lang="ru-RU" sz="800" b="1" dirty="0"/>
            </a:br>
            <a:r>
              <a:rPr lang="ru-RU" sz="800" b="1" dirty="0"/>
              <a:t>от 14.10.2015 № ММВ-7-11/450</a:t>
            </a:r>
            <a:r>
              <a:rPr lang="ru-RU" sz="800" b="1" dirty="0" smtClean="0"/>
              <a:t>@</a:t>
            </a: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5295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5037" y="-153122"/>
            <a:ext cx="1069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Форма 6-НДФЛ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Раздел 1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89" y="824927"/>
            <a:ext cx="10544820" cy="32437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8" y="4330273"/>
            <a:ext cx="10544820" cy="2376264"/>
          </a:xfrm>
          <a:prstGeom prst="rect">
            <a:avLst/>
          </a:prstGeom>
        </p:spPr>
      </p:pic>
      <p:sp>
        <p:nvSpPr>
          <p:cNvPr id="6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0099228" y="6883050"/>
            <a:ext cx="724718" cy="69662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069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Форма 6-НДФЛ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Раздел 2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32" y="1116335"/>
            <a:ext cx="10225136" cy="5407497"/>
          </a:xfrm>
          <a:prstGeom prst="rect">
            <a:avLst/>
          </a:prstGeom>
        </p:spPr>
      </p:pic>
      <p:sp>
        <p:nvSpPr>
          <p:cNvPr id="5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0099228" y="6883050"/>
            <a:ext cx="724718" cy="69662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734550" y="6661150"/>
            <a:ext cx="725488" cy="6969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6CC5FE0-4B83-42B5-B285-48A7585A1AFA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5" name="AutoShape 15"/>
          <p:cNvSpPr>
            <a:spLocks noChangeArrowheads="1"/>
          </p:cNvSpPr>
          <p:nvPr/>
        </p:nvSpPr>
        <p:spPr bwMode="auto">
          <a:xfrm>
            <a:off x="633567" y="1890951"/>
            <a:ext cx="9793561" cy="663952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Налоговые агенты обязаны перечислять в бюджет  суммы исчисленного и удержанного НДФЛ не позднее даты, следующей за днем, когда физическому лицу выплачен доход </a:t>
            </a:r>
            <a:endParaRPr lang="ru-RU" altLang="ru-RU" sz="1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AutoShape 12"/>
          <p:cNvSpPr>
            <a:spLocks noChangeArrowheads="1"/>
          </p:cNvSpPr>
          <p:nvPr/>
        </p:nvSpPr>
        <p:spPr bwMode="auto">
          <a:xfrm rot="5400000">
            <a:off x="5742744" y="-3259468"/>
            <a:ext cx="936104" cy="8064896"/>
          </a:xfrm>
          <a:prstGeom prst="wedgeRoundRectCallout">
            <a:avLst>
              <a:gd name="adj1" fmla="val 15277"/>
              <a:gd name="adj2" fmla="val 60410"/>
              <a:gd name="adj3" fmla="val 16667"/>
            </a:avLst>
          </a:prstGeom>
          <a:solidFill>
            <a:srgbClr val="5CFE86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10800000" vert="vert" anchor="ctr"/>
          <a:lstStyle/>
          <a:p>
            <a:pPr algn="ctr">
              <a:spcBef>
                <a:spcPct val="0"/>
              </a:spcBef>
            </a:pPr>
            <a:r>
              <a:rPr lang="ru-RU" alt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Федеральный закон «О внесении изменений в части первую и вторую НК РФ в целях повышения ответственности налоговых агентов за несоблюдение требований законодательства о налогах и сборах» от 02.05.2015 № 113-ФЗ</a:t>
            </a:r>
            <a:endParaRPr lang="ru-RU" altLang="ru-RU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pic>
        <p:nvPicPr>
          <p:cNvPr id="7" name="Picture 10" descr="MC9002971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98" y="324247"/>
            <a:ext cx="115212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14311" y="1620389"/>
            <a:ext cx="8946244" cy="239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b="1" u="sng" dirty="0" smtClean="0">
                <a:solidFill>
                  <a:srgbClr val="FF0000"/>
                </a:solidFill>
              </a:rPr>
              <a:t>Изменили</a:t>
            </a:r>
            <a:r>
              <a:rPr lang="ru-RU" sz="1800" b="1" smtClean="0">
                <a:solidFill>
                  <a:srgbClr val="FF0000"/>
                </a:solidFill>
              </a:rPr>
              <a:t>: срок </a:t>
            </a:r>
            <a:r>
              <a:rPr lang="ru-RU" sz="1800" b="1" dirty="0" smtClean="0">
                <a:solidFill>
                  <a:srgbClr val="FF0000"/>
                </a:solidFill>
              </a:rPr>
              <a:t>перечисления удержанного НДФЛ (п.6 ст.226 НК РФ)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9" name="AutoShape 15"/>
          <p:cNvSpPr>
            <a:spLocks noChangeArrowheads="1"/>
          </p:cNvSpPr>
          <p:nvPr/>
        </p:nvSpPr>
        <p:spPr bwMode="auto">
          <a:xfrm>
            <a:off x="634040" y="2615585"/>
            <a:ext cx="9793088" cy="122307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При </a:t>
            </a:r>
            <a:r>
              <a:rPr lang="ru-RU" altLang="ru-RU" sz="1600" b="1" dirty="0">
                <a:solidFill>
                  <a:srgbClr val="002060"/>
                </a:solidFill>
                <a:latin typeface="+mj-lt"/>
              </a:rPr>
              <a:t>выплате налогоплательщику доходов в виде пособий по временной нетрудоспособности (включая пособие по уходу за больным ребенком) и в виде оплаты отпусков налоговые агенты обязаны перечислять суммы исчисленного и удержанного налога не позднее последнего числа месяца, в котором производились такие выплаты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3662" y="3957445"/>
            <a:ext cx="784887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b="1" u="sng" dirty="0" smtClean="0">
                <a:solidFill>
                  <a:srgbClr val="FF0000"/>
                </a:solidFill>
              </a:rPr>
              <a:t>Уточнили</a:t>
            </a:r>
            <a:r>
              <a:rPr lang="ru-RU" sz="1800" b="1" dirty="0" smtClean="0">
                <a:solidFill>
                  <a:srgbClr val="FF0000"/>
                </a:solidFill>
              </a:rPr>
              <a:t>: место перечисления удержанного НДФЛ (п.7 ст.226 НК РФ) для: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634040" y="4402495"/>
            <a:ext cx="9793088" cy="943511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Индивидуальные </a:t>
            </a:r>
            <a:r>
              <a:rPr lang="ru-RU" altLang="ru-RU" sz="1600" b="1" dirty="0">
                <a:solidFill>
                  <a:srgbClr val="002060"/>
                </a:solidFill>
                <a:latin typeface="+mj-lt"/>
              </a:rPr>
              <a:t>предприниматели на ЕНВД и (или) на Патенте обязаны перечислять исчисленные и удержанные суммы налога с доходов работников в бюджет по месту постановки на  учет в связи с осуществлением такой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деятельности</a:t>
            </a:r>
            <a:endParaRPr lang="ru-RU" altLang="ru-RU" sz="1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3662" y="5436815"/>
            <a:ext cx="9223518" cy="623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b="1" u="sng" dirty="0" smtClean="0">
                <a:solidFill>
                  <a:srgbClr val="FF0000"/>
                </a:solidFill>
              </a:rPr>
              <a:t>Изменили</a:t>
            </a:r>
            <a:r>
              <a:rPr lang="ru-RU" sz="1800" b="1" dirty="0">
                <a:solidFill>
                  <a:srgbClr val="FF0000"/>
                </a:solidFill>
              </a:rPr>
              <a:t>: </a:t>
            </a:r>
            <a:r>
              <a:rPr lang="ru-RU" sz="1800" b="1" dirty="0" smtClean="0">
                <a:solidFill>
                  <a:srgbClr val="FF0000"/>
                </a:solidFill>
              </a:rPr>
              <a:t>дату </a:t>
            </a:r>
            <a:r>
              <a:rPr lang="ru-RU" sz="1800" b="1" dirty="0">
                <a:solidFill>
                  <a:srgbClr val="FF0000"/>
                </a:solidFill>
              </a:rPr>
              <a:t>фактического получения дохода в виде материальной выгоды, полученной от экономии на процентах </a:t>
            </a:r>
            <a:r>
              <a:rPr lang="ru-RU" sz="1800" b="1" dirty="0" smtClean="0">
                <a:solidFill>
                  <a:srgbClr val="FF0000"/>
                </a:solidFill>
              </a:rPr>
              <a:t>(пп.7 </a:t>
            </a:r>
            <a:r>
              <a:rPr lang="ru-RU" sz="1800" b="1" dirty="0">
                <a:solidFill>
                  <a:srgbClr val="FF0000"/>
                </a:solidFill>
              </a:rPr>
              <a:t>п.1 ст.223 НК РФ)</a:t>
            </a: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>
            <a:off x="602848" y="5990907"/>
            <a:ext cx="9793088" cy="122307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Последний </a:t>
            </a:r>
            <a:r>
              <a:rPr lang="ru-RU" altLang="ru-RU" sz="1600" b="1" dirty="0">
                <a:solidFill>
                  <a:srgbClr val="002060"/>
                </a:solidFill>
                <a:latin typeface="+mj-lt"/>
              </a:rPr>
              <a:t>день каждого месяца в течение срока, на который были предоставлены заемные (кредитные) средства, при получении дохода в виде материальной выгоды, полученной от экономии на процентах при получении заемных (кредитных) средств (было – день уплаты процентов по полученным займам, кредитам</a:t>
            </a:r>
            <a:r>
              <a:rPr lang="ru-RU" altLang="ru-RU" sz="1500" b="1" dirty="0">
                <a:solidFill>
                  <a:srgbClr val="002060"/>
                </a:solidFill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3946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734550" y="6661150"/>
            <a:ext cx="725488" cy="6969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6CC5FE0-4B83-42B5-B285-48A7585A1AFA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 rot="5400000">
            <a:off x="5670736" y="-2880109"/>
            <a:ext cx="936104" cy="8064896"/>
          </a:xfrm>
          <a:prstGeom prst="wedgeRoundRectCallout">
            <a:avLst>
              <a:gd name="adj1" fmla="val 15277"/>
              <a:gd name="adj2" fmla="val 60410"/>
              <a:gd name="adj3" fmla="val 16667"/>
            </a:avLst>
          </a:prstGeom>
          <a:solidFill>
            <a:srgbClr val="5CFE86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10800000" vert="vert" anchor="ctr"/>
          <a:lstStyle/>
          <a:p>
            <a:pPr algn="ctr">
              <a:spcBef>
                <a:spcPct val="0"/>
              </a:spcBef>
            </a:pPr>
            <a:r>
              <a:rPr lang="ru-RU" alt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Федеральный закон «О внесении изменений в части первую и вторую НК РФ в целях повышения ответственности налоговых агентов за несоблюдение требований законодательства о налогах и сборах» от 02.05.2015 № 113-ФЗ</a:t>
            </a:r>
            <a:endParaRPr lang="ru-RU" altLang="ru-RU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</p:txBody>
      </p:sp>
      <p:pic>
        <p:nvPicPr>
          <p:cNvPr id="6" name="Picture 10" descr="MC9002971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8" y="772980"/>
            <a:ext cx="115212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94172" y="1980431"/>
            <a:ext cx="9223518" cy="623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b="1" u="sng" dirty="0" smtClean="0">
                <a:solidFill>
                  <a:srgbClr val="FF0000"/>
                </a:solidFill>
              </a:rPr>
              <a:t>Изменили</a:t>
            </a:r>
            <a:r>
              <a:rPr lang="ru-RU" sz="1800" b="1" dirty="0">
                <a:solidFill>
                  <a:srgbClr val="FF0000"/>
                </a:solidFill>
              </a:rPr>
              <a:t>: сроки представления сведений о невозможности удержания НДФЛ 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(</a:t>
            </a:r>
            <a:r>
              <a:rPr lang="ru-RU" sz="1800" b="1" dirty="0">
                <a:solidFill>
                  <a:srgbClr val="FF0000"/>
                </a:solidFill>
              </a:rPr>
              <a:t>п.5 ст.226 НК РФ) – передача на взыскание в налоговый орган</a:t>
            </a:r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575662" y="2720102"/>
            <a:ext cx="9793088" cy="995928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endParaRPr lang="ru-RU" altLang="ru-RU" sz="1500" b="1" dirty="0" smtClean="0">
              <a:solidFill>
                <a:srgbClr val="002060"/>
              </a:solidFill>
              <a:latin typeface="+mj-lt"/>
            </a:endParaRPr>
          </a:p>
          <a:p>
            <a:pPr>
              <a:spcBef>
                <a:spcPts val="0"/>
              </a:spcBef>
            </a:pPr>
            <a:r>
              <a:rPr lang="ru-RU" altLang="ru-RU" sz="1800" b="1" dirty="0" smtClean="0">
                <a:solidFill>
                  <a:srgbClr val="002060"/>
                </a:solidFill>
                <a:latin typeface="+mj-lt"/>
              </a:rPr>
              <a:t>В </a:t>
            </a:r>
            <a:r>
              <a:rPr lang="ru-RU" altLang="ru-RU" sz="1800" b="1" dirty="0">
                <a:solidFill>
                  <a:srgbClr val="002060"/>
                </a:solidFill>
                <a:latin typeface="+mj-lt"/>
              </a:rPr>
              <a:t>срок не позднее 1 марта, следующего за истекшим налоговым </a:t>
            </a:r>
            <a:r>
              <a:rPr lang="ru-RU" altLang="ru-RU" sz="1800" b="1" dirty="0" smtClean="0">
                <a:solidFill>
                  <a:srgbClr val="002060"/>
                </a:solidFill>
                <a:latin typeface="+mj-lt"/>
              </a:rPr>
              <a:t>периодом</a:t>
            </a:r>
          </a:p>
          <a:p>
            <a:pPr>
              <a:spcBef>
                <a:spcPts val="0"/>
              </a:spcBef>
            </a:pPr>
            <a:endParaRPr lang="ru-RU" altLang="ru-RU" sz="1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AutoShape 15"/>
          <p:cNvSpPr>
            <a:spLocks noChangeArrowheads="1"/>
          </p:cNvSpPr>
          <p:nvPr/>
        </p:nvSpPr>
        <p:spPr bwMode="auto">
          <a:xfrm>
            <a:off x="575662" y="4092753"/>
            <a:ext cx="9793088" cy="122307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FFFF66"/>
              </a:gs>
              <a:gs pos="50000">
                <a:srgbClr val="FFFF66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333399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1525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152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Налоговые </a:t>
            </a:r>
            <a:r>
              <a:rPr lang="ru-RU" altLang="ru-RU" sz="1600" b="1" dirty="0">
                <a:solidFill>
                  <a:srgbClr val="002060"/>
                </a:solidFill>
                <a:latin typeface="+mj-lt"/>
              </a:rPr>
              <a:t>агенты, имеющие обособленные подразделения, организации, отнесенные к категории крупнейших налогоплательщиков, индивидуальные предприниматели, которые состоят в налоговом органе на учете по месту осуществления деятельности в связи с применением системы налогообложения в виде ЕНВД и (или) патентной системы налогообложения, - в срок не позднее </a:t>
            </a:r>
            <a:r>
              <a:rPr lang="ru-RU" altLang="ru-RU" sz="1600" b="1" dirty="0" smtClean="0">
                <a:solidFill>
                  <a:srgbClr val="002060"/>
                </a:solidFill>
                <a:latin typeface="+mj-lt"/>
              </a:rPr>
              <a:t>1 </a:t>
            </a:r>
            <a:r>
              <a:rPr lang="ru-RU" altLang="ru-RU" sz="1600" b="1" dirty="0">
                <a:solidFill>
                  <a:srgbClr val="002060"/>
                </a:solidFill>
                <a:latin typeface="+mj-lt"/>
              </a:rPr>
              <a:t>апреля</a:t>
            </a:r>
          </a:p>
        </p:txBody>
      </p:sp>
    </p:spTree>
    <p:extLst>
      <p:ext uri="{BB962C8B-B14F-4D97-AF65-F5344CB8AC3E}">
        <p14:creationId xmlns:p14="http://schemas.microsoft.com/office/powerpoint/2010/main" val="174190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0156" y="-95641"/>
            <a:ext cx="9865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Форма 2-НДФЛ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420" y="445048"/>
            <a:ext cx="5112568" cy="7054293"/>
          </a:xfrm>
          <a:prstGeom prst="rect">
            <a:avLst/>
          </a:prstGeom>
        </p:spPr>
      </p:pic>
      <p:sp>
        <p:nvSpPr>
          <p:cNvPr id="6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0099228" y="6883050"/>
            <a:ext cx="724718" cy="69662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196155"/>
              </p:ext>
            </p:extLst>
          </p:nvPr>
        </p:nvGraphicFramePr>
        <p:xfrm>
          <a:off x="6642844" y="458699"/>
          <a:ext cx="1296144" cy="48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144"/>
              </a:tblGrid>
              <a:tr h="44161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effectLst/>
                        </a:rPr>
                        <a:t>Приложение № 1</a:t>
                      </a:r>
                      <a:br>
                        <a:rPr lang="ru-RU" sz="800" b="1" u="none" strike="noStrike" dirty="0">
                          <a:effectLst/>
                        </a:rPr>
                      </a:br>
                      <a:r>
                        <a:rPr lang="ru-RU" sz="800" b="1" u="none" strike="noStrike" dirty="0">
                          <a:effectLst/>
                        </a:rPr>
                        <a:t>к приказу ФНС России</a:t>
                      </a:r>
                      <a:br>
                        <a:rPr lang="ru-RU" sz="800" b="1" u="none" strike="noStrike" dirty="0">
                          <a:effectLst/>
                        </a:rPr>
                      </a:br>
                      <a:r>
                        <a:rPr lang="ru-RU" sz="800" b="1" u="none" strike="noStrike" dirty="0">
                          <a:effectLst/>
                        </a:rPr>
                        <a:t>от 30.10.2015 </a:t>
                      </a:r>
                      <a:r>
                        <a:rPr lang="ru-RU" sz="800" b="1" u="none" strike="noStrike" dirty="0" smtClean="0">
                          <a:effectLst/>
                        </a:rPr>
                        <a:t/>
                      </a:r>
                      <a:br>
                        <a:rPr lang="ru-RU" sz="800" b="1" u="none" strike="noStrike" dirty="0" smtClean="0">
                          <a:effectLst/>
                        </a:rPr>
                      </a:br>
                      <a:r>
                        <a:rPr lang="ru-RU" sz="800" b="1" u="none" strike="noStrike" dirty="0" smtClean="0">
                          <a:effectLst/>
                        </a:rPr>
                        <a:t>№ </a:t>
                      </a:r>
                      <a:r>
                        <a:rPr lang="ru-RU" sz="800" b="1" u="none" strike="noStrike" dirty="0">
                          <a:effectLst/>
                        </a:rPr>
                        <a:t>ММВ-7-11/485@</a:t>
                      </a:r>
                      <a:endParaRPr lang="ru-RU" sz="8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715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49865" y="131345"/>
            <a:ext cx="1069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Форма 2-НДФЛ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196" y="810407"/>
            <a:ext cx="9241052" cy="1155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96" y="2420166"/>
            <a:ext cx="9241052" cy="1371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604" y="4260624"/>
            <a:ext cx="9241052" cy="31924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9115" y="1948243"/>
            <a:ext cx="9865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Налоговые вычеты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4694" y="3737404"/>
            <a:ext cx="9865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Общие суммы дохода и налога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0099228" y="6883050"/>
            <a:ext cx="724718" cy="69662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522164" y="540970"/>
            <a:ext cx="1800200" cy="13538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17233" y="3142594"/>
            <a:ext cx="5377539" cy="4761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38470" y="5171949"/>
            <a:ext cx="2160240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38470" y="5407882"/>
            <a:ext cx="8956702" cy="125306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762376"/>
              </p:ext>
            </p:extLst>
          </p:nvPr>
        </p:nvGraphicFramePr>
        <p:xfrm>
          <a:off x="8083005" y="810407"/>
          <a:ext cx="1872208" cy="737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73797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Приложение № 1</a:t>
                      </a:r>
                      <a:b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 приказу ФНС России</a:t>
                      </a:r>
                      <a:b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от 30.10.2015 </a:t>
                      </a:r>
                      <a:r>
                        <a:rPr lang="ru-RU" sz="1100" b="1" u="none" strike="noStrike" dirty="0" smtClean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100" b="1" u="none" strike="noStrike" dirty="0" smtClean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u="none" strike="noStrike" dirty="0" smtClean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№ </a:t>
                      </a:r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ММВ-7-11/485@</a:t>
                      </a:r>
                      <a:endParaRPr lang="ru-RU" sz="1100" b="1" i="0" u="none" strike="noStrike" dirty="0"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676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000000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Ppt0000000</Template>
  <TotalTime>4698</TotalTime>
  <Words>3063</Words>
  <Application>Microsoft Office PowerPoint</Application>
  <PresentationFormat>Произвольный</PresentationFormat>
  <Paragraphs>313</Paragraphs>
  <Slides>25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Ppt0000000</vt:lpstr>
      <vt:lpstr>Презентация PowerPoint</vt:lpstr>
      <vt:lpstr>Изменения налогового законодательства с 2016 года по НДФЛ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Налоговая ставка для объектов торгово-офисного назначения, включенных в перечень субъекта Российской Федерации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4300-00-281</dc:creator>
  <cp:lastModifiedBy>user</cp:lastModifiedBy>
  <cp:revision>317</cp:revision>
  <cp:lastPrinted>2015-12-11T04:48:47Z</cp:lastPrinted>
  <dcterms:created xsi:type="dcterms:W3CDTF">2013-03-26T05:13:06Z</dcterms:created>
  <dcterms:modified xsi:type="dcterms:W3CDTF">2016-01-15T12:23:19Z</dcterms:modified>
</cp:coreProperties>
</file>