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8" r:id="rId2"/>
    <p:sldId id="259" r:id="rId3"/>
    <p:sldId id="260" r:id="rId4"/>
  </p:sldIdLst>
  <p:sldSz cx="9144000" cy="6858000" type="screen4x3"/>
  <p:notesSz cx="6808788" cy="99409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00"/>
    <a:srgbClr val="46C246"/>
    <a:srgbClr val="339933"/>
    <a:srgbClr val="006600"/>
    <a:srgbClr val="009900"/>
    <a:srgbClr val="33CC33"/>
    <a:srgbClr val="A6C36B"/>
    <a:srgbClr val="B3CC82"/>
    <a:srgbClr val="FFAFFF"/>
    <a:srgbClr val="99D9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1" autoAdjust="0"/>
    <p:restoredTop sz="94660"/>
  </p:normalViewPr>
  <p:slideViewPr>
    <p:cSldViewPr>
      <p:cViewPr>
        <p:scale>
          <a:sx n="80" d="100"/>
          <a:sy n="80" d="100"/>
        </p:scale>
        <p:origin x="-2562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81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615" y="0"/>
            <a:ext cx="2950581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fld id="{806F4000-8EEB-4320-ACB2-B9AC2BC9F905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1574"/>
            <a:ext cx="2950581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615" y="9441574"/>
            <a:ext cx="2950581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fld id="{7218A30D-F72E-4361-8444-6B2A512CB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7046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1"/>
            <a:ext cx="2950475" cy="497046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pPr>
              <a:defRPr/>
            </a:pPr>
            <a:fld id="{2ABCB525-171E-49DA-BB53-F1A0A43ED6DF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41" tIns="45821" rIns="91641" bIns="45821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39"/>
            <a:ext cx="5447030" cy="4473416"/>
          </a:xfrm>
          <a:prstGeom prst="rect">
            <a:avLst/>
          </a:prstGeom>
        </p:spPr>
        <p:txBody>
          <a:bodyPr vert="horz" lIns="91641" tIns="45821" rIns="91641" bIns="45821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pPr>
              <a:defRPr/>
            </a:pPr>
            <a:fld id="{68F7B2DC-CA85-49DB-9BBD-5C0DAB016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5934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2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00224-9829-4ED9-A612-A523836E9593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3A0D6-2020-4125-85E5-7B6CE6AD1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36E6E-E045-4AE2-9AD3-9E54CC93634C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98E5D-95B9-4670-89CA-32A4781B03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4A8D9-A531-4D7E-961F-8701B55C7B16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E5070-65ED-4965-98E0-5742F8BB8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5F44-4653-417A-AE06-B2B14AE93A5B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893DA-C088-4A3A-922E-6D8DB9355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17654-1245-4744-89D8-87CFC435C098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213DA-0421-4857-9AA1-EED41189A0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9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4F0FD-1703-4885-9366-96EBD4FE4C35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9B587-8FC2-4102-BCF3-0444FB111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068EC-8426-42DA-8E25-0E979B6BAE8F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D05C0-AA21-4287-8E5D-93A856255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8BA54-8380-4432-9C8F-BF5AD845CF6E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B715E-7B4E-4163-A441-34E52AB84D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AB1C8-4892-4AED-8631-0AC026670BA9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FC271-473F-482F-93D4-1356A95D5C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86634-C55F-487A-B31C-C35D38D18F16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59F72-E6A6-45C9-8010-303F67101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1A887-7072-4AE7-B316-FD2B2445B14B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4E7F1-FB92-471E-8884-B5DCAD016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3B544-49DA-433B-B6B4-AD66C7405ADE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364C3-6765-4D70-93CF-357CC277C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452112-C256-4EE3-AEAF-84683CA5D6E6}" type="datetimeFigureOut">
              <a:rPr lang="ru-RU"/>
              <a:pPr>
                <a:defRPr/>
              </a:pPr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548D3D-BB0D-4101-8703-DBAF6A602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8" Type="http://schemas.openxmlformats.org/officeDocument/2006/relationships/image" Target="../media/image12.png"/><Relationship Id="rId26" Type="http://schemas.openxmlformats.org/officeDocument/2006/relationships/image" Target="NULL"/><Relationship Id="rId13" Type="http://schemas.openxmlformats.org/officeDocument/2006/relationships/image" Target="NULL"/><Relationship Id="rId3" Type="http://schemas.openxmlformats.org/officeDocument/2006/relationships/image" Target="NULL"/><Relationship Id="rId21" Type="http://schemas.openxmlformats.org/officeDocument/2006/relationships/image" Target="../media/image13.png"/><Relationship Id="rId7" Type="http://schemas.openxmlformats.org/officeDocument/2006/relationships/image" Target="NULL"/><Relationship Id="rId12" Type="http://schemas.openxmlformats.org/officeDocument/2006/relationships/image" Target="../media/image10.png"/><Relationship Id="rId17" Type="http://schemas.openxmlformats.org/officeDocument/2006/relationships/image" Target="NULL"/><Relationship Id="rId25" Type="http://schemas.openxmlformats.org/officeDocument/2006/relationships/image" Target="../media/image14.png"/><Relationship Id="rId2" Type="http://schemas.openxmlformats.org/officeDocument/2006/relationships/image" Target="../media/image4.png"/><Relationship Id="rId16" Type="http://schemas.openxmlformats.org/officeDocument/2006/relationships/image" Target="../media/image11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9.png"/><Relationship Id="rId24" Type="http://schemas.openxmlformats.org/officeDocument/2006/relationships/image" Target="NULL"/><Relationship Id="rId5" Type="http://schemas.openxmlformats.org/officeDocument/2006/relationships/image" Target="NULL"/><Relationship Id="rId15" Type="http://schemas.openxmlformats.org/officeDocument/2006/relationships/image" Target="NULL"/><Relationship Id="rId10" Type="http://schemas.openxmlformats.org/officeDocument/2006/relationships/image" Target="NULL"/><Relationship Id="rId19" Type="http://schemas.openxmlformats.org/officeDocument/2006/relationships/image" Target="NULL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27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0A08515-7F9E-4194-BC48-2D8380F2E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8208" y="798516"/>
            <a:ext cx="1395212" cy="157571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1973EBA-BD40-41A8-A595-644D2029921B}"/>
              </a:ext>
            </a:extLst>
          </p:cNvPr>
          <p:cNvSpPr/>
          <p:nvPr/>
        </p:nvSpPr>
        <p:spPr>
          <a:xfrm>
            <a:off x="555254" y="2793982"/>
            <a:ext cx="797859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/>
              <a:t>Изменение действующей модели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учета </a:t>
            </a:r>
            <a:r>
              <a:rPr lang="ru-RU" sz="3600" b="1" dirty="0"/>
              <a:t>обязательств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 Внедрение </a:t>
            </a:r>
            <a:r>
              <a:rPr lang="ru-RU" sz="3600" b="1" dirty="0"/>
              <a:t>ЕНС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999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43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37B67E31-CE07-4FCA-A640-1F7E9FF4394C}"/>
              </a:ext>
            </a:extLst>
          </p:cNvPr>
          <p:cNvGrpSpPr/>
          <p:nvPr/>
        </p:nvGrpSpPr>
        <p:grpSpPr>
          <a:xfrm>
            <a:off x="647356" y="1929819"/>
            <a:ext cx="749630" cy="783246"/>
            <a:chOff x="402971" y="1217980"/>
            <a:chExt cx="760398" cy="697887"/>
          </a:xfrm>
        </p:grpSpPr>
        <p:pic>
          <p:nvPicPr>
            <p:cNvPr id="9" name="Рисунок 8" descr="Пользователь">
              <a:extLst>
                <a:ext uri="{FF2B5EF4-FFF2-40B4-BE49-F238E27FC236}">
                  <a16:creationId xmlns="" xmlns:a16="http://schemas.microsoft.com/office/drawing/2014/main" id="{87507B74-3FB7-4EC5-ADBF-EAC241EE3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34227" y="1217980"/>
              <a:ext cx="697887" cy="69788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0BEEF25A-C780-467C-A339-ED40F1E9EF61}"/>
                </a:ext>
              </a:extLst>
            </p:cNvPr>
            <p:cNvSpPr txBox="1"/>
            <p:nvPr/>
          </p:nvSpPr>
          <p:spPr>
            <a:xfrm>
              <a:off x="402971" y="1519571"/>
              <a:ext cx="760398" cy="301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ИП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CD030456-93F8-4CB7-AF40-9663BA4274B8}"/>
              </a:ext>
            </a:extLst>
          </p:cNvPr>
          <p:cNvGrpSpPr/>
          <p:nvPr/>
        </p:nvGrpSpPr>
        <p:grpSpPr>
          <a:xfrm>
            <a:off x="24599" y="2391521"/>
            <a:ext cx="749630" cy="783246"/>
            <a:chOff x="912402" y="1253826"/>
            <a:chExt cx="760398" cy="697887"/>
          </a:xfrm>
        </p:grpSpPr>
        <p:pic>
          <p:nvPicPr>
            <p:cNvPr id="101" name="Рисунок 100" descr="Пользователь">
              <a:extLst>
                <a:ext uri="{FF2B5EF4-FFF2-40B4-BE49-F238E27FC236}">
                  <a16:creationId xmlns="" xmlns:a16="http://schemas.microsoft.com/office/drawing/2014/main" id="{4C7A10A5-B8BB-4A65-BB4F-C70A67ED6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8503" y="1253826"/>
              <a:ext cx="697887" cy="697887"/>
            </a:xfrm>
            <a:prstGeom prst="rect">
              <a:avLst/>
            </a:prstGeom>
          </p:spPr>
        </p:pic>
        <p:sp>
          <p:nvSpPr>
            <p:cNvPr id="103" name="TextBox 102">
              <a:extLst>
                <a:ext uri="{FF2B5EF4-FFF2-40B4-BE49-F238E27FC236}">
                  <a16:creationId xmlns="" xmlns:a16="http://schemas.microsoft.com/office/drawing/2014/main" id="{8DF208E7-31E2-4923-8B9B-F800FD03F792}"/>
                </a:ext>
              </a:extLst>
            </p:cNvPr>
            <p:cNvSpPr txBox="1"/>
            <p:nvPr/>
          </p:nvSpPr>
          <p:spPr>
            <a:xfrm>
              <a:off x="912402" y="1569363"/>
              <a:ext cx="760398" cy="301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ФЛ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92905D20-2CA0-4F44-B6F3-8BF3B240B636}"/>
              </a:ext>
            </a:extLst>
          </p:cNvPr>
          <p:cNvGrpSpPr/>
          <p:nvPr/>
        </p:nvGrpSpPr>
        <p:grpSpPr>
          <a:xfrm>
            <a:off x="650620" y="2754696"/>
            <a:ext cx="749630" cy="783246"/>
            <a:chOff x="151467" y="1856254"/>
            <a:chExt cx="760398" cy="697887"/>
          </a:xfrm>
        </p:grpSpPr>
        <p:pic>
          <p:nvPicPr>
            <p:cNvPr id="102" name="Рисунок 101" descr="Пользователь">
              <a:extLst>
                <a:ext uri="{FF2B5EF4-FFF2-40B4-BE49-F238E27FC236}">
                  <a16:creationId xmlns="" xmlns:a16="http://schemas.microsoft.com/office/drawing/2014/main" id="{A2F87EAB-0656-498F-ABFF-CC89BE058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82723" y="1856254"/>
              <a:ext cx="697887" cy="697887"/>
            </a:xfrm>
            <a:prstGeom prst="rect">
              <a:avLst/>
            </a:prstGeom>
          </p:spPr>
        </p:pic>
        <p:sp>
          <p:nvSpPr>
            <p:cNvPr id="104" name="TextBox 103">
              <a:extLst>
                <a:ext uri="{FF2B5EF4-FFF2-40B4-BE49-F238E27FC236}">
                  <a16:creationId xmlns="" xmlns:a16="http://schemas.microsoft.com/office/drawing/2014/main" id="{7F3C1F56-F63C-4AE1-A834-88A25E4790EC}"/>
                </a:ext>
              </a:extLst>
            </p:cNvPr>
            <p:cNvSpPr txBox="1"/>
            <p:nvPr/>
          </p:nvSpPr>
          <p:spPr>
            <a:xfrm>
              <a:off x="151467" y="2160263"/>
              <a:ext cx="760398" cy="301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ЮЛ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29BD1C4-F233-4AFE-8C53-66F518091FE7}"/>
              </a:ext>
            </a:extLst>
          </p:cNvPr>
          <p:cNvSpPr txBox="1"/>
          <p:nvPr/>
        </p:nvSpPr>
        <p:spPr>
          <a:xfrm>
            <a:off x="502902" y="2522426"/>
            <a:ext cx="997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8064A2">
                    <a:lumMod val="7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4 млн.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="" xmlns:a16="http://schemas.microsoft.com/office/drawing/2014/main" id="{EFCECD63-5038-41C2-BD62-2CFDA9E27D4D}"/>
              </a:ext>
            </a:extLst>
          </p:cNvPr>
          <p:cNvSpPr txBox="1"/>
          <p:nvPr/>
        </p:nvSpPr>
        <p:spPr>
          <a:xfrm>
            <a:off x="503187" y="3334187"/>
            <a:ext cx="997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3,5 млн.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D07A94EA-B895-42F8-94F1-7754CE67C132}"/>
              </a:ext>
            </a:extLst>
          </p:cNvPr>
          <p:cNvSpPr txBox="1"/>
          <p:nvPr/>
        </p:nvSpPr>
        <p:spPr>
          <a:xfrm>
            <a:off x="-72368" y="3012697"/>
            <a:ext cx="997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70 млн.</a:t>
            </a:r>
          </a:p>
        </p:txBody>
      </p:sp>
      <p:grpSp>
        <p:nvGrpSpPr>
          <p:cNvPr id="107" name="Группа 106">
            <a:extLst>
              <a:ext uri="{FF2B5EF4-FFF2-40B4-BE49-F238E27FC236}">
                <a16:creationId xmlns="" xmlns:a16="http://schemas.microsoft.com/office/drawing/2014/main" id="{59945199-4B7C-4D97-8C1C-3B7D63A06F68}"/>
              </a:ext>
            </a:extLst>
          </p:cNvPr>
          <p:cNvGrpSpPr/>
          <p:nvPr/>
        </p:nvGrpSpPr>
        <p:grpSpPr>
          <a:xfrm>
            <a:off x="1696233" y="2301187"/>
            <a:ext cx="1160689" cy="1183959"/>
            <a:chOff x="984585" y="3034887"/>
            <a:chExt cx="1972147" cy="1596086"/>
          </a:xfrm>
        </p:grpSpPr>
        <p:grpSp>
          <p:nvGrpSpPr>
            <p:cNvPr id="108" name="Группа 107">
              <a:extLst>
                <a:ext uri="{FF2B5EF4-FFF2-40B4-BE49-F238E27FC236}">
                  <a16:creationId xmlns="" xmlns:a16="http://schemas.microsoft.com/office/drawing/2014/main" id="{52AE807A-BECA-4B4A-B9C5-621F40408487}"/>
                </a:ext>
              </a:extLst>
            </p:cNvPr>
            <p:cNvGrpSpPr/>
            <p:nvPr/>
          </p:nvGrpSpPr>
          <p:grpSpPr>
            <a:xfrm>
              <a:off x="1785973" y="3034887"/>
              <a:ext cx="934860" cy="820192"/>
              <a:chOff x="1125644" y="5338195"/>
              <a:chExt cx="934860" cy="820192"/>
            </a:xfrm>
          </p:grpSpPr>
          <p:pic>
            <p:nvPicPr>
              <p:cNvPr id="124" name="Рисунок 123">
                <a:extLst>
                  <a:ext uri="{FF2B5EF4-FFF2-40B4-BE49-F238E27FC236}">
                    <a16:creationId xmlns="" xmlns:a16="http://schemas.microsoft.com/office/drawing/2014/main" id="{9C032A53-CE8D-463F-9193-60F54D2EAE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125644" y="5385957"/>
                <a:ext cx="934860" cy="7724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</p:pic>
          <p:sp>
            <p:nvSpPr>
              <p:cNvPr id="125" name="TextBox 124">
                <a:extLst>
                  <a:ext uri="{FF2B5EF4-FFF2-40B4-BE49-F238E27FC236}">
                    <a16:creationId xmlns="" xmlns:a16="http://schemas.microsoft.com/office/drawing/2014/main" id="{B29822F2-70D8-4E3E-A835-DAEA694D9870}"/>
                  </a:ext>
                </a:extLst>
              </p:cNvPr>
              <p:cNvSpPr txBox="1"/>
              <p:nvPr/>
            </p:nvSpPr>
            <p:spPr>
              <a:xfrm>
                <a:off x="1254847" y="5338195"/>
                <a:ext cx="648241" cy="280065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marL="0" marR="0" lvl="0" indent="0" algn="ctr" defTabSz="107286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Прибыль</a:t>
                </a:r>
              </a:p>
            </p:txBody>
          </p:sp>
        </p:grpSp>
        <p:grpSp>
          <p:nvGrpSpPr>
            <p:cNvPr id="109" name="Группа 108">
              <a:extLst>
                <a:ext uri="{FF2B5EF4-FFF2-40B4-BE49-F238E27FC236}">
                  <a16:creationId xmlns="" xmlns:a16="http://schemas.microsoft.com/office/drawing/2014/main" id="{D18735F0-A5BE-4FB4-AACB-82A41537BD82}"/>
                </a:ext>
              </a:extLst>
            </p:cNvPr>
            <p:cNvGrpSpPr/>
            <p:nvPr/>
          </p:nvGrpSpPr>
          <p:grpSpPr>
            <a:xfrm>
              <a:off x="1023959" y="3118062"/>
              <a:ext cx="934860" cy="794524"/>
              <a:chOff x="1582513" y="4770910"/>
              <a:chExt cx="934860" cy="794524"/>
            </a:xfrm>
          </p:grpSpPr>
          <p:pic>
            <p:nvPicPr>
              <p:cNvPr id="122" name="Рисунок 121">
                <a:extLst>
                  <a:ext uri="{FF2B5EF4-FFF2-40B4-BE49-F238E27FC236}">
                    <a16:creationId xmlns="" xmlns:a16="http://schemas.microsoft.com/office/drawing/2014/main" id="{1EBE9FAF-F73A-4C96-8A36-3A2C93F867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582513" y="4793004"/>
                <a:ext cx="934860" cy="7724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</p:pic>
          <p:sp>
            <p:nvSpPr>
              <p:cNvPr id="123" name="TextBox 122">
                <a:extLst>
                  <a:ext uri="{FF2B5EF4-FFF2-40B4-BE49-F238E27FC236}">
                    <a16:creationId xmlns="" xmlns:a16="http://schemas.microsoft.com/office/drawing/2014/main" id="{FD5B0790-9476-4F8F-B690-7EDB64BC5050}"/>
                  </a:ext>
                </a:extLst>
              </p:cNvPr>
              <p:cNvSpPr txBox="1"/>
              <p:nvPr/>
            </p:nvSpPr>
            <p:spPr>
              <a:xfrm>
                <a:off x="1900996" y="4770910"/>
                <a:ext cx="321395" cy="280065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marL="0" marR="0" lvl="0" indent="0" algn="ctr" defTabSz="107286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НДС</a:t>
                </a:r>
              </a:p>
            </p:txBody>
          </p:sp>
        </p:grpSp>
        <p:grpSp>
          <p:nvGrpSpPr>
            <p:cNvPr id="110" name="Группа 109">
              <a:extLst>
                <a:ext uri="{FF2B5EF4-FFF2-40B4-BE49-F238E27FC236}">
                  <a16:creationId xmlns="" xmlns:a16="http://schemas.microsoft.com/office/drawing/2014/main" id="{6773B9D8-7605-43DF-83FE-2917BE1CB975}"/>
                </a:ext>
              </a:extLst>
            </p:cNvPr>
            <p:cNvGrpSpPr/>
            <p:nvPr/>
          </p:nvGrpSpPr>
          <p:grpSpPr>
            <a:xfrm>
              <a:off x="1210991" y="3425149"/>
              <a:ext cx="934860" cy="808392"/>
              <a:chOff x="1074304" y="5600015"/>
              <a:chExt cx="934860" cy="808392"/>
            </a:xfrm>
          </p:grpSpPr>
          <p:pic>
            <p:nvPicPr>
              <p:cNvPr id="120" name="Рисунок 119">
                <a:extLst>
                  <a:ext uri="{FF2B5EF4-FFF2-40B4-BE49-F238E27FC236}">
                    <a16:creationId xmlns="" xmlns:a16="http://schemas.microsoft.com/office/drawing/2014/main" id="{788D0C21-ED26-4764-8EEC-64458EAE90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074304" y="5635977"/>
                <a:ext cx="934860" cy="7724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</p:pic>
          <p:sp>
            <p:nvSpPr>
              <p:cNvPr id="121" name="TextBox 120">
                <a:extLst>
                  <a:ext uri="{FF2B5EF4-FFF2-40B4-BE49-F238E27FC236}">
                    <a16:creationId xmlns="" xmlns:a16="http://schemas.microsoft.com/office/drawing/2014/main" id="{7B1102A2-3750-4EC9-AAE4-C78C17C558FC}"/>
                  </a:ext>
                </a:extLst>
              </p:cNvPr>
              <p:cNvSpPr txBox="1"/>
              <p:nvPr/>
            </p:nvSpPr>
            <p:spPr>
              <a:xfrm>
                <a:off x="1167344" y="5600015"/>
                <a:ext cx="806215" cy="280065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marL="0" marR="0" lvl="0" indent="0" algn="ctr" defTabSz="107286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Имущество</a:t>
                </a:r>
              </a:p>
            </p:txBody>
          </p:sp>
        </p:grpSp>
        <p:grpSp>
          <p:nvGrpSpPr>
            <p:cNvPr id="111" name="Группа 110">
              <a:extLst>
                <a:ext uri="{FF2B5EF4-FFF2-40B4-BE49-F238E27FC236}">
                  <a16:creationId xmlns="" xmlns:a16="http://schemas.microsoft.com/office/drawing/2014/main" id="{5CB51532-65CF-4518-B97B-A7AFFF27E80B}"/>
                </a:ext>
              </a:extLst>
            </p:cNvPr>
            <p:cNvGrpSpPr/>
            <p:nvPr/>
          </p:nvGrpSpPr>
          <p:grpSpPr>
            <a:xfrm>
              <a:off x="2021872" y="3464286"/>
              <a:ext cx="934860" cy="836678"/>
              <a:chOff x="2268116" y="5174738"/>
              <a:chExt cx="934860" cy="836678"/>
            </a:xfrm>
          </p:grpSpPr>
          <p:pic>
            <p:nvPicPr>
              <p:cNvPr id="118" name="Рисунок 117">
                <a:extLst>
                  <a:ext uri="{FF2B5EF4-FFF2-40B4-BE49-F238E27FC236}">
                    <a16:creationId xmlns="" xmlns:a16="http://schemas.microsoft.com/office/drawing/2014/main" id="{6CC31ACB-B78A-4C64-B7E9-2C49D5AFFB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268116" y="5238986"/>
                <a:ext cx="934860" cy="7724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</p:pic>
          <p:sp>
            <p:nvSpPr>
              <p:cNvPr id="119" name="TextBox 118">
                <a:extLst>
                  <a:ext uri="{FF2B5EF4-FFF2-40B4-BE49-F238E27FC236}">
                    <a16:creationId xmlns="" xmlns:a16="http://schemas.microsoft.com/office/drawing/2014/main" id="{FDD67AC9-321C-43B7-AD32-4E71A0B929A9}"/>
                  </a:ext>
                </a:extLst>
              </p:cNvPr>
              <p:cNvSpPr txBox="1"/>
              <p:nvPr/>
            </p:nvSpPr>
            <p:spPr>
              <a:xfrm>
                <a:off x="2464310" y="5174738"/>
                <a:ext cx="536568" cy="280065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marL="0" marR="0" lvl="0" indent="0" algn="ctr" defTabSz="107286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Акцизы</a:t>
                </a:r>
              </a:p>
            </p:txBody>
          </p:sp>
        </p:grpSp>
        <p:grpSp>
          <p:nvGrpSpPr>
            <p:cNvPr id="112" name="Группа 111">
              <a:extLst>
                <a:ext uri="{FF2B5EF4-FFF2-40B4-BE49-F238E27FC236}">
                  <a16:creationId xmlns="" xmlns:a16="http://schemas.microsoft.com/office/drawing/2014/main" id="{4945118B-30AA-49D5-9FDC-C46B8B0A9B5B}"/>
                </a:ext>
              </a:extLst>
            </p:cNvPr>
            <p:cNvGrpSpPr/>
            <p:nvPr/>
          </p:nvGrpSpPr>
          <p:grpSpPr>
            <a:xfrm>
              <a:off x="984585" y="3788345"/>
              <a:ext cx="934860" cy="825440"/>
              <a:chOff x="2025310" y="5857229"/>
              <a:chExt cx="934860" cy="825440"/>
            </a:xfrm>
          </p:grpSpPr>
          <p:pic>
            <p:nvPicPr>
              <p:cNvPr id="116" name="Рисунок 115">
                <a:extLst>
                  <a:ext uri="{FF2B5EF4-FFF2-40B4-BE49-F238E27FC236}">
                    <a16:creationId xmlns="" xmlns:a16="http://schemas.microsoft.com/office/drawing/2014/main" id="{3FD0266D-FC1A-4186-9FE3-D9FCA6FDD6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025310" y="5910239"/>
                <a:ext cx="934860" cy="7724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</p:pic>
          <p:sp>
            <p:nvSpPr>
              <p:cNvPr id="117" name="TextBox 116">
                <a:extLst>
                  <a:ext uri="{FF2B5EF4-FFF2-40B4-BE49-F238E27FC236}">
                    <a16:creationId xmlns="" xmlns:a16="http://schemas.microsoft.com/office/drawing/2014/main" id="{DF2424FB-3517-4B15-9DCF-B4A88E1BC69F}"/>
                  </a:ext>
                </a:extLst>
              </p:cNvPr>
              <p:cNvSpPr txBox="1"/>
              <p:nvPr/>
            </p:nvSpPr>
            <p:spPr>
              <a:xfrm>
                <a:off x="2408047" y="5857229"/>
                <a:ext cx="190658" cy="280065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marL="0" marR="0" lvl="0" indent="0" algn="ctr" defTabSz="107286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СВ</a:t>
                </a:r>
              </a:p>
            </p:txBody>
          </p:sp>
        </p:grpSp>
        <p:grpSp>
          <p:nvGrpSpPr>
            <p:cNvPr id="113" name="Группа 112">
              <a:extLst>
                <a:ext uri="{FF2B5EF4-FFF2-40B4-BE49-F238E27FC236}">
                  <a16:creationId xmlns="" xmlns:a16="http://schemas.microsoft.com/office/drawing/2014/main" id="{7E924B78-F2D2-4F62-B106-EBFB02942976}"/>
                </a:ext>
              </a:extLst>
            </p:cNvPr>
            <p:cNvGrpSpPr/>
            <p:nvPr/>
          </p:nvGrpSpPr>
          <p:grpSpPr>
            <a:xfrm>
              <a:off x="1738412" y="3805533"/>
              <a:ext cx="934860" cy="825440"/>
              <a:chOff x="1872910" y="5704829"/>
              <a:chExt cx="934860" cy="825440"/>
            </a:xfrm>
          </p:grpSpPr>
          <p:pic>
            <p:nvPicPr>
              <p:cNvPr id="114" name="Рисунок 113">
                <a:extLst>
                  <a:ext uri="{FF2B5EF4-FFF2-40B4-BE49-F238E27FC236}">
                    <a16:creationId xmlns="" xmlns:a16="http://schemas.microsoft.com/office/drawing/2014/main" id="{74932285-B8D2-4A28-B06E-1BDF0F3B8A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872910" y="5757839"/>
                <a:ext cx="934860" cy="7724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</p:pic>
          <p:sp>
            <p:nvSpPr>
              <p:cNvPr id="115" name="TextBox 114">
                <a:extLst>
                  <a:ext uri="{FF2B5EF4-FFF2-40B4-BE49-F238E27FC236}">
                    <a16:creationId xmlns="" xmlns:a16="http://schemas.microsoft.com/office/drawing/2014/main" id="{2930879A-0CD0-4B3C-9141-3608B414A1B9}"/>
                  </a:ext>
                </a:extLst>
              </p:cNvPr>
              <p:cNvSpPr txBox="1"/>
              <p:nvPr/>
            </p:nvSpPr>
            <p:spPr>
              <a:xfrm>
                <a:off x="2130357" y="5704829"/>
                <a:ext cx="441237" cy="280065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marL="0" marR="0" lvl="0" indent="0" algn="ctr" defTabSz="107286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НДФЛ</a:t>
                </a:r>
              </a:p>
            </p:txBody>
          </p:sp>
        </p:grpSp>
      </p:grpSp>
      <p:grpSp>
        <p:nvGrpSpPr>
          <p:cNvPr id="126" name="Группа 125">
            <a:extLst>
              <a:ext uri="{FF2B5EF4-FFF2-40B4-BE49-F238E27FC236}">
                <a16:creationId xmlns="" xmlns:a16="http://schemas.microsoft.com/office/drawing/2014/main" id="{F264A530-91BC-4A6E-BC46-FD782E328F5B}"/>
              </a:ext>
            </a:extLst>
          </p:cNvPr>
          <p:cNvGrpSpPr/>
          <p:nvPr/>
        </p:nvGrpSpPr>
        <p:grpSpPr>
          <a:xfrm>
            <a:off x="2976817" y="1948457"/>
            <a:ext cx="1299997" cy="1651515"/>
            <a:chOff x="2800813" y="1260190"/>
            <a:chExt cx="1272681" cy="1272681"/>
          </a:xfrm>
        </p:grpSpPr>
        <p:pic>
          <p:nvPicPr>
            <p:cNvPr id="127" name="Рисунок 126" descr="Банк">
              <a:extLst>
                <a:ext uri="{FF2B5EF4-FFF2-40B4-BE49-F238E27FC236}">
                  <a16:creationId xmlns="" xmlns:a16="http://schemas.microsoft.com/office/drawing/2014/main" id="{0FCAAC1D-7A8B-4078-BB14-DEB031D68B4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800813" y="1260190"/>
              <a:ext cx="1272681" cy="1272681"/>
            </a:xfrm>
            <a:prstGeom prst="rect">
              <a:avLst/>
            </a:prstGeom>
          </p:spPr>
        </p:pic>
        <p:sp>
          <p:nvSpPr>
            <p:cNvPr id="128" name="TextBox 127">
              <a:extLst>
                <a:ext uri="{FF2B5EF4-FFF2-40B4-BE49-F238E27FC236}">
                  <a16:creationId xmlns="" xmlns:a16="http://schemas.microsoft.com/office/drawing/2014/main" id="{9DF9CF2A-93FF-4AC9-BD5D-85FE60EF0294}"/>
                </a:ext>
              </a:extLst>
            </p:cNvPr>
            <p:cNvSpPr txBox="1"/>
            <p:nvPr/>
          </p:nvSpPr>
          <p:spPr>
            <a:xfrm>
              <a:off x="2848464" y="2191275"/>
              <a:ext cx="1212070" cy="213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Банк</a:t>
              </a:r>
            </a:p>
          </p:txBody>
        </p:sp>
      </p:grpSp>
      <p:pic>
        <p:nvPicPr>
          <p:cNvPr id="129" name="Picture 2" descr="Файл:Roskazna.png — Википедия">
            <a:extLst>
              <a:ext uri="{FF2B5EF4-FFF2-40B4-BE49-F238E27FC236}">
                <a16:creationId xmlns="" xmlns:a16="http://schemas.microsoft.com/office/drawing/2014/main" id="{6F528624-9676-4AD8-ADC5-8053DD4F2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879" y="2239853"/>
            <a:ext cx="974217" cy="1329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5" name="Группа 134">
            <a:extLst>
              <a:ext uri="{FF2B5EF4-FFF2-40B4-BE49-F238E27FC236}">
                <a16:creationId xmlns="" xmlns:a16="http://schemas.microsoft.com/office/drawing/2014/main" id="{104D8E06-B085-4C55-9287-C277C09DBC3B}"/>
              </a:ext>
            </a:extLst>
          </p:cNvPr>
          <p:cNvGrpSpPr/>
          <p:nvPr/>
        </p:nvGrpSpPr>
        <p:grpSpPr>
          <a:xfrm>
            <a:off x="3843577" y="5066153"/>
            <a:ext cx="2170000" cy="1489071"/>
            <a:chOff x="3973774" y="2936339"/>
            <a:chExt cx="3395201" cy="2234621"/>
          </a:xfrm>
        </p:grpSpPr>
        <p:sp>
          <p:nvSpPr>
            <p:cNvPr id="136" name="Трапеция 135">
              <a:extLst>
                <a:ext uri="{FF2B5EF4-FFF2-40B4-BE49-F238E27FC236}">
                  <a16:creationId xmlns="" xmlns:a16="http://schemas.microsoft.com/office/drawing/2014/main" id="{89968609-635D-4906-B64E-A77533CBB2F7}"/>
                </a:ext>
              </a:extLst>
            </p:cNvPr>
            <p:cNvSpPr/>
            <p:nvPr/>
          </p:nvSpPr>
          <p:spPr>
            <a:xfrm>
              <a:off x="4843969" y="2936339"/>
              <a:ext cx="1634363" cy="646156"/>
            </a:xfrm>
            <a:prstGeom prst="trapezoid">
              <a:avLst>
                <a:gd name="adj" fmla="val 57553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lIns="0" tIns="0" rIns="0" bIns="0" rtlCol="0" anchor="ctr" anchorCtr="0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20 846 местных</a:t>
              </a: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 бюджетов</a:t>
              </a:r>
            </a:p>
          </p:txBody>
        </p:sp>
        <p:sp>
          <p:nvSpPr>
            <p:cNvPr id="137" name="Трапеция 136">
              <a:extLst>
                <a:ext uri="{FF2B5EF4-FFF2-40B4-BE49-F238E27FC236}">
                  <a16:creationId xmlns="" xmlns:a16="http://schemas.microsoft.com/office/drawing/2014/main" id="{3018E5DD-FA65-4042-981D-6772DA849B94}"/>
                </a:ext>
              </a:extLst>
            </p:cNvPr>
            <p:cNvSpPr/>
            <p:nvPr/>
          </p:nvSpPr>
          <p:spPr>
            <a:xfrm>
              <a:off x="4616894" y="3623134"/>
              <a:ext cx="2109949" cy="437102"/>
            </a:xfrm>
            <a:prstGeom prst="trapezoid">
              <a:avLst>
                <a:gd name="adj" fmla="val 5770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lIns="0" tIns="0" rIns="0" bIns="0" rtlCol="0" anchor="ctr" anchorCtr="0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84 региональных</a:t>
              </a: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 бюджетов</a:t>
              </a:r>
            </a:p>
          </p:txBody>
        </p:sp>
        <p:sp>
          <p:nvSpPr>
            <p:cNvPr id="138" name="Трапеция 137">
              <a:extLst>
                <a:ext uri="{FF2B5EF4-FFF2-40B4-BE49-F238E27FC236}">
                  <a16:creationId xmlns="" xmlns:a16="http://schemas.microsoft.com/office/drawing/2014/main" id="{A006DA08-2990-4EF3-A5C4-E6AD04684A37}"/>
                </a:ext>
              </a:extLst>
            </p:cNvPr>
            <p:cNvSpPr/>
            <p:nvPr/>
          </p:nvSpPr>
          <p:spPr>
            <a:xfrm>
              <a:off x="4323055" y="4095275"/>
              <a:ext cx="2657942" cy="428374"/>
            </a:xfrm>
            <a:prstGeom prst="trapezoid">
              <a:avLst>
                <a:gd name="adj" fmla="val 6799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lIns="0" tIns="0" rIns="0" bIns="0" rtlCol="0" anchor="ctr" anchorCtr="0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3 внебюджетных фонда</a:t>
              </a:r>
            </a:p>
          </p:txBody>
        </p:sp>
        <p:sp>
          <p:nvSpPr>
            <p:cNvPr id="139" name="Трапеция 138">
              <a:extLst>
                <a:ext uri="{FF2B5EF4-FFF2-40B4-BE49-F238E27FC236}">
                  <a16:creationId xmlns="" xmlns:a16="http://schemas.microsoft.com/office/drawing/2014/main" id="{5DCDD8A4-10C5-4596-B624-D32AA415E04E}"/>
                </a:ext>
              </a:extLst>
            </p:cNvPr>
            <p:cNvSpPr/>
            <p:nvPr/>
          </p:nvSpPr>
          <p:spPr>
            <a:xfrm>
              <a:off x="3973774" y="4547767"/>
              <a:ext cx="3395201" cy="623193"/>
            </a:xfrm>
            <a:prstGeom prst="trapezoid">
              <a:avLst>
                <a:gd name="adj" fmla="val 6285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lIns="0" tIns="0" rIns="0" bIns="0" rtlCol="0" anchor="ctr" anchorCtr="0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Федеральный бюджет</a:t>
              </a:r>
            </a:p>
          </p:txBody>
        </p:sp>
      </p:grpSp>
      <p:cxnSp>
        <p:nvCxnSpPr>
          <p:cNvPr id="146" name="Скругленная соединительная линия 1048">
            <a:extLst>
              <a:ext uri="{FF2B5EF4-FFF2-40B4-BE49-F238E27FC236}">
                <a16:creationId xmlns="" xmlns:a16="http://schemas.microsoft.com/office/drawing/2014/main" id="{6AE2979F-83A3-4434-AAC4-09E2F9C148F8}"/>
              </a:ext>
            </a:extLst>
          </p:cNvPr>
          <p:cNvCxnSpPr>
            <a:stCxn id="136" idx="1"/>
            <a:endCxn id="137" idx="1"/>
          </p:cNvCxnSpPr>
          <p:nvPr/>
        </p:nvCxnSpPr>
        <p:spPr>
          <a:xfrm rot="10800000" flipV="1">
            <a:off x="4328441" y="5281439"/>
            <a:ext cx="180149" cy="388003"/>
          </a:xfrm>
          <a:prstGeom prst="curvedConnector3">
            <a:avLst>
              <a:gd name="adj1" fmla="val 234802"/>
            </a:avLst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Скругленная соединительная линия 407">
            <a:extLst>
              <a:ext uri="{FF2B5EF4-FFF2-40B4-BE49-F238E27FC236}">
                <a16:creationId xmlns="" xmlns:a16="http://schemas.microsoft.com/office/drawing/2014/main" id="{DE6D8C92-7AB9-4872-92AA-FEDDF3C05D04}"/>
              </a:ext>
            </a:extLst>
          </p:cNvPr>
          <p:cNvCxnSpPr>
            <a:cxnSpLocks/>
          </p:cNvCxnSpPr>
          <p:nvPr/>
        </p:nvCxnSpPr>
        <p:spPr>
          <a:xfrm rot="10800000" flipV="1">
            <a:off x="4097256" y="5654344"/>
            <a:ext cx="180149" cy="388003"/>
          </a:xfrm>
          <a:prstGeom prst="curvedConnector3">
            <a:avLst>
              <a:gd name="adj1" fmla="val 163317"/>
            </a:avLst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Скругленная соединительная линия 408">
            <a:extLst>
              <a:ext uri="{FF2B5EF4-FFF2-40B4-BE49-F238E27FC236}">
                <a16:creationId xmlns="" xmlns:a16="http://schemas.microsoft.com/office/drawing/2014/main" id="{4D50884E-2B88-46A4-A54F-FAD8F4AC97A6}"/>
              </a:ext>
            </a:extLst>
          </p:cNvPr>
          <p:cNvCxnSpPr>
            <a:stCxn id="138" idx="3"/>
            <a:endCxn id="136" idx="3"/>
          </p:cNvCxnSpPr>
          <p:nvPr/>
        </p:nvCxnSpPr>
        <p:spPr>
          <a:xfrm flipH="1" flipV="1">
            <a:off x="5335496" y="5281442"/>
            <a:ext cx="344866" cy="699713"/>
          </a:xfrm>
          <a:prstGeom prst="curvedConnector3">
            <a:avLst>
              <a:gd name="adj1" fmla="val -21451"/>
            </a:avLst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Скругленная соединительная линия 409">
            <a:extLst>
              <a:ext uri="{FF2B5EF4-FFF2-40B4-BE49-F238E27FC236}">
                <a16:creationId xmlns="" xmlns:a16="http://schemas.microsoft.com/office/drawing/2014/main" id="{ED32C458-8CBC-4301-B0F0-8A8C2791C8CD}"/>
              </a:ext>
            </a:extLst>
          </p:cNvPr>
          <p:cNvCxnSpPr>
            <a:cxnSpLocks/>
          </p:cNvCxnSpPr>
          <p:nvPr/>
        </p:nvCxnSpPr>
        <p:spPr>
          <a:xfrm rot="10800000" flipV="1">
            <a:off x="3947301" y="5966861"/>
            <a:ext cx="180149" cy="388003"/>
          </a:xfrm>
          <a:prstGeom prst="curvedConnector3">
            <a:avLst>
              <a:gd name="adj1" fmla="val 234802"/>
            </a:avLst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Скругленная соединительная линия 410">
            <a:extLst>
              <a:ext uri="{FF2B5EF4-FFF2-40B4-BE49-F238E27FC236}">
                <a16:creationId xmlns="" xmlns:a16="http://schemas.microsoft.com/office/drawing/2014/main" id="{6CBC5C71-D2F1-457D-BFCF-F0C903FBA6A6}"/>
              </a:ext>
            </a:extLst>
          </p:cNvPr>
          <p:cNvCxnSpPr>
            <a:stCxn id="139" idx="3"/>
            <a:endCxn id="136" idx="0"/>
          </p:cNvCxnSpPr>
          <p:nvPr/>
        </p:nvCxnSpPr>
        <p:spPr>
          <a:xfrm flipH="1" flipV="1">
            <a:off x="4922043" y="5066153"/>
            <a:ext cx="971072" cy="1281435"/>
          </a:xfrm>
          <a:prstGeom prst="curvedConnector4">
            <a:avLst>
              <a:gd name="adj1" fmla="val 7213"/>
              <a:gd name="adj2" fmla="val 112884"/>
            </a:avLst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Скругленная соединительная линия 411">
            <a:extLst>
              <a:ext uri="{FF2B5EF4-FFF2-40B4-BE49-F238E27FC236}">
                <a16:creationId xmlns="" xmlns:a16="http://schemas.microsoft.com/office/drawing/2014/main" id="{5E87A658-7841-4BDF-ACF1-CEABF62D083E}"/>
              </a:ext>
            </a:extLst>
          </p:cNvPr>
          <p:cNvCxnSpPr>
            <a:stCxn id="136" idx="0"/>
            <a:endCxn id="139" idx="1"/>
          </p:cNvCxnSpPr>
          <p:nvPr/>
        </p:nvCxnSpPr>
        <p:spPr>
          <a:xfrm rot="16200000" flipH="1" flipV="1">
            <a:off x="3802323" y="5227867"/>
            <a:ext cx="1281435" cy="958004"/>
          </a:xfrm>
          <a:prstGeom prst="curvedConnector4">
            <a:avLst>
              <a:gd name="adj1" fmla="val -3468"/>
              <a:gd name="adj2" fmla="val 107679"/>
            </a:avLst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Скругленная соединительная линия 142">
            <a:extLst>
              <a:ext uri="{FF2B5EF4-FFF2-40B4-BE49-F238E27FC236}">
                <a16:creationId xmlns="" xmlns:a16="http://schemas.microsoft.com/office/drawing/2014/main" id="{BEAC7282-B27F-4BA6-802B-08F4172C552B}"/>
              </a:ext>
            </a:extLst>
          </p:cNvPr>
          <p:cNvCxnSpPr>
            <a:endCxn id="136" idx="1"/>
          </p:cNvCxnSpPr>
          <p:nvPr/>
        </p:nvCxnSpPr>
        <p:spPr>
          <a:xfrm rot="5400000" flipH="1" flipV="1">
            <a:off x="3738917" y="5545506"/>
            <a:ext cx="1033739" cy="505609"/>
          </a:xfrm>
          <a:prstGeom prst="curvedConnector2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Скругленная соединительная линия 412">
            <a:extLst>
              <a:ext uri="{FF2B5EF4-FFF2-40B4-BE49-F238E27FC236}">
                <a16:creationId xmlns="" xmlns:a16="http://schemas.microsoft.com/office/drawing/2014/main" id="{76C5634E-BCBA-4B30-A768-D4C5F23C1608}"/>
              </a:ext>
            </a:extLst>
          </p:cNvPr>
          <p:cNvCxnSpPr>
            <a:endCxn id="136" idx="0"/>
          </p:cNvCxnSpPr>
          <p:nvPr/>
        </p:nvCxnSpPr>
        <p:spPr>
          <a:xfrm rot="5400000" flipH="1" flipV="1">
            <a:off x="4045331" y="5142106"/>
            <a:ext cx="952666" cy="800759"/>
          </a:xfrm>
          <a:prstGeom prst="curvedConnector3">
            <a:avLst>
              <a:gd name="adj1" fmla="val 120198"/>
            </a:avLst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Скругленная соединительная линия 413">
            <a:extLst>
              <a:ext uri="{FF2B5EF4-FFF2-40B4-BE49-F238E27FC236}">
                <a16:creationId xmlns="" xmlns:a16="http://schemas.microsoft.com/office/drawing/2014/main" id="{22A14D60-A90A-4264-ACAA-754EF558316E}"/>
              </a:ext>
            </a:extLst>
          </p:cNvPr>
          <p:cNvCxnSpPr>
            <a:endCxn id="139" idx="3"/>
          </p:cNvCxnSpPr>
          <p:nvPr/>
        </p:nvCxnSpPr>
        <p:spPr>
          <a:xfrm rot="16200000" flipH="1">
            <a:off x="4821259" y="5269900"/>
            <a:ext cx="1270542" cy="884835"/>
          </a:xfrm>
          <a:prstGeom prst="curvedConnector4">
            <a:avLst>
              <a:gd name="adj1" fmla="val -450"/>
              <a:gd name="adj2" fmla="val 108179"/>
            </a:avLst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Скругленная соединительная линия 153">
            <a:extLst>
              <a:ext uri="{FF2B5EF4-FFF2-40B4-BE49-F238E27FC236}">
                <a16:creationId xmlns="" xmlns:a16="http://schemas.microsoft.com/office/drawing/2014/main" id="{D65C6C45-6944-4352-876C-77F73EA3F797}"/>
              </a:ext>
            </a:extLst>
          </p:cNvPr>
          <p:cNvCxnSpPr>
            <a:stCxn id="139" idx="3"/>
            <a:endCxn id="137" idx="3"/>
          </p:cNvCxnSpPr>
          <p:nvPr/>
        </p:nvCxnSpPr>
        <p:spPr>
          <a:xfrm flipH="1" flipV="1">
            <a:off x="5529346" y="5669444"/>
            <a:ext cx="369602" cy="678144"/>
          </a:xfrm>
          <a:prstGeom prst="curvedConnector3">
            <a:avLst>
              <a:gd name="adj1" fmla="val -31015"/>
            </a:avLst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Скругленная соединительная линия 157">
            <a:extLst>
              <a:ext uri="{FF2B5EF4-FFF2-40B4-BE49-F238E27FC236}">
                <a16:creationId xmlns="" xmlns:a16="http://schemas.microsoft.com/office/drawing/2014/main" id="{15287416-3FAC-4E36-BF29-D399BE7F7D08}"/>
              </a:ext>
            </a:extLst>
          </p:cNvPr>
          <p:cNvCxnSpPr>
            <a:stCxn id="137" idx="3"/>
            <a:endCxn id="136" idx="3"/>
          </p:cNvCxnSpPr>
          <p:nvPr/>
        </p:nvCxnSpPr>
        <p:spPr>
          <a:xfrm flipH="1" flipV="1">
            <a:off x="5335496" y="5281440"/>
            <a:ext cx="193849" cy="388003"/>
          </a:xfrm>
          <a:prstGeom prst="curvedConnector3">
            <a:avLst>
              <a:gd name="adj1" fmla="val -125275"/>
            </a:avLst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Скругленная соединительная линия 415">
            <a:extLst>
              <a:ext uri="{FF2B5EF4-FFF2-40B4-BE49-F238E27FC236}">
                <a16:creationId xmlns="" xmlns:a16="http://schemas.microsoft.com/office/drawing/2014/main" id="{0244B0E9-79E5-4456-A69E-B491B8E97478}"/>
              </a:ext>
            </a:extLst>
          </p:cNvPr>
          <p:cNvCxnSpPr>
            <a:cxnSpLocks/>
            <a:stCxn id="139" idx="3"/>
            <a:endCxn id="138" idx="3"/>
          </p:cNvCxnSpPr>
          <p:nvPr/>
        </p:nvCxnSpPr>
        <p:spPr>
          <a:xfrm flipH="1" flipV="1">
            <a:off x="5676026" y="5981153"/>
            <a:ext cx="217089" cy="366435"/>
          </a:xfrm>
          <a:prstGeom prst="curvedConnector3">
            <a:avLst>
              <a:gd name="adj1" fmla="val -104091"/>
            </a:avLst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Box 158">
            <a:extLst>
              <a:ext uri="{FF2B5EF4-FFF2-40B4-BE49-F238E27FC236}">
                <a16:creationId xmlns="" xmlns:a16="http://schemas.microsoft.com/office/drawing/2014/main" id="{CB145CD9-1D8A-4146-A1D1-1E2081EA0B35}"/>
              </a:ext>
            </a:extLst>
          </p:cNvPr>
          <p:cNvSpPr txBox="1"/>
          <p:nvPr/>
        </p:nvSpPr>
        <p:spPr>
          <a:xfrm>
            <a:off x="4294368" y="1964852"/>
            <a:ext cx="1227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310B6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Казначейство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="" xmlns:a16="http://schemas.microsoft.com/office/drawing/2014/main" id="{B7A7DBAB-3FC4-4485-A903-D800F030D1B7}"/>
              </a:ext>
            </a:extLst>
          </p:cNvPr>
          <p:cNvSpPr txBox="1"/>
          <p:nvPr/>
        </p:nvSpPr>
        <p:spPr>
          <a:xfrm>
            <a:off x="2806947" y="1272420"/>
            <a:ext cx="1140120" cy="30008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Декларации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 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cxnSp>
        <p:nvCxnSpPr>
          <p:cNvPr id="161" name="Прямая со стрелкой 160">
            <a:extLst>
              <a:ext uri="{FF2B5EF4-FFF2-40B4-BE49-F238E27FC236}">
                <a16:creationId xmlns="" xmlns:a16="http://schemas.microsoft.com/office/drawing/2014/main" id="{FB28488B-C8A7-4EB6-9F8B-C7FC7CBE7BE4}"/>
              </a:ext>
            </a:extLst>
          </p:cNvPr>
          <p:cNvCxnSpPr/>
          <p:nvPr/>
        </p:nvCxnSpPr>
        <p:spPr>
          <a:xfrm>
            <a:off x="1294114" y="2909596"/>
            <a:ext cx="402121" cy="0"/>
          </a:xfrm>
          <a:prstGeom prst="straightConnector1">
            <a:avLst/>
          </a:prstGeom>
          <a:ln w="38100">
            <a:solidFill>
              <a:srgbClr val="7793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 стрелкой 195">
            <a:extLst>
              <a:ext uri="{FF2B5EF4-FFF2-40B4-BE49-F238E27FC236}">
                <a16:creationId xmlns="" xmlns:a16="http://schemas.microsoft.com/office/drawing/2014/main" id="{83EA0E00-02D8-4CC6-9D8F-D88964ED7597}"/>
              </a:ext>
            </a:extLst>
          </p:cNvPr>
          <p:cNvCxnSpPr/>
          <p:nvPr/>
        </p:nvCxnSpPr>
        <p:spPr>
          <a:xfrm>
            <a:off x="2943282" y="2899416"/>
            <a:ext cx="1474662" cy="453"/>
          </a:xfrm>
          <a:prstGeom prst="straightConnector1">
            <a:avLst/>
          </a:prstGeom>
          <a:ln w="38100">
            <a:solidFill>
              <a:srgbClr val="7793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>
            <a:extLst>
              <a:ext uri="{FF2B5EF4-FFF2-40B4-BE49-F238E27FC236}">
                <a16:creationId xmlns="" xmlns:a16="http://schemas.microsoft.com/office/drawing/2014/main" id="{3FB4210D-D1C5-4635-9B28-36349669CE39}"/>
              </a:ext>
            </a:extLst>
          </p:cNvPr>
          <p:cNvSpPr txBox="1"/>
          <p:nvPr/>
        </p:nvSpPr>
        <p:spPr>
          <a:xfrm>
            <a:off x="1366174" y="3517796"/>
            <a:ext cx="2118221" cy="738664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B32D0D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450 млн. платежей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на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сумму 29,7 трлн. руб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.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/>
                <a:ea typeface="+mn-ea"/>
                <a:cs typeface="+mn-cs"/>
              </a:rPr>
              <a:t>в год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1036" name="Прямоугольник 1035">
            <a:extLst>
              <a:ext uri="{FF2B5EF4-FFF2-40B4-BE49-F238E27FC236}">
                <a16:creationId xmlns="" xmlns:a16="http://schemas.microsoft.com/office/drawing/2014/main" id="{BFCB1237-B9A6-4A23-A537-A1BB0A9962C2}"/>
              </a:ext>
            </a:extLst>
          </p:cNvPr>
          <p:cNvSpPr/>
          <p:nvPr/>
        </p:nvSpPr>
        <p:spPr>
          <a:xfrm>
            <a:off x="6528228" y="621758"/>
            <a:ext cx="2160862" cy="5267642"/>
          </a:xfrm>
          <a:prstGeom prst="rect">
            <a:avLst/>
          </a:prstGeom>
          <a:solidFill>
            <a:schemeClr val="accent1">
              <a:lumMod val="20000"/>
              <a:lumOff val="80000"/>
              <a:alpha val="62000"/>
            </a:schemeClr>
          </a:solidFill>
          <a:ln>
            <a:solidFill>
              <a:srgbClr val="35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cxnSp>
        <p:nvCxnSpPr>
          <p:cNvPr id="167" name="Прямая со стрелкой 166">
            <a:extLst>
              <a:ext uri="{FF2B5EF4-FFF2-40B4-BE49-F238E27FC236}">
                <a16:creationId xmlns="" xmlns:a16="http://schemas.microsoft.com/office/drawing/2014/main" id="{B9546D74-9D91-4699-9B39-84493E47BCCE}"/>
              </a:ext>
            </a:extLst>
          </p:cNvPr>
          <p:cNvCxnSpPr>
            <a:cxnSpLocks/>
            <a:stCxn id="129" idx="3"/>
          </p:cNvCxnSpPr>
          <p:nvPr/>
        </p:nvCxnSpPr>
        <p:spPr>
          <a:xfrm flipV="1">
            <a:off x="5395096" y="2899416"/>
            <a:ext cx="454720" cy="5011"/>
          </a:xfrm>
          <a:prstGeom prst="straightConnector1">
            <a:avLst/>
          </a:prstGeom>
          <a:ln w="31750">
            <a:solidFill>
              <a:srgbClr val="7793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Группа 182">
            <a:extLst>
              <a:ext uri="{FF2B5EF4-FFF2-40B4-BE49-F238E27FC236}">
                <a16:creationId xmlns="" xmlns:a16="http://schemas.microsoft.com/office/drawing/2014/main" id="{0575906E-F452-42B3-8AB5-27C1916A0A29}"/>
              </a:ext>
            </a:extLst>
          </p:cNvPr>
          <p:cNvGrpSpPr/>
          <p:nvPr/>
        </p:nvGrpSpPr>
        <p:grpSpPr>
          <a:xfrm>
            <a:off x="6286287" y="1744433"/>
            <a:ext cx="483805" cy="550780"/>
            <a:chOff x="6541743" y="1283118"/>
            <a:chExt cx="490755" cy="490755"/>
          </a:xfrm>
        </p:grpSpPr>
        <p:pic>
          <p:nvPicPr>
            <p:cNvPr id="179" name="Рисунок 178" descr="Значок сотрудника">
              <a:extLst>
                <a:ext uri="{FF2B5EF4-FFF2-40B4-BE49-F238E27FC236}">
                  <a16:creationId xmlns="" xmlns:a16="http://schemas.microsoft.com/office/drawing/2014/main" id="{2141BF59-563F-4706-8772-83BB2B812D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541743" y="1283118"/>
              <a:ext cx="490755" cy="490755"/>
            </a:xfrm>
            <a:prstGeom prst="rect">
              <a:avLst/>
            </a:prstGeom>
          </p:spPr>
        </p:pic>
        <p:sp>
          <p:nvSpPr>
            <p:cNvPr id="182" name="Знак ''плюс'' 181">
              <a:extLst>
                <a:ext uri="{FF2B5EF4-FFF2-40B4-BE49-F238E27FC236}">
                  <a16:creationId xmlns="" xmlns:a16="http://schemas.microsoft.com/office/drawing/2014/main" id="{240DDB1B-DC88-4A0D-9E39-0C81F7711247}"/>
                </a:ext>
              </a:extLst>
            </p:cNvPr>
            <p:cNvSpPr/>
            <p:nvPr/>
          </p:nvSpPr>
          <p:spPr>
            <a:xfrm>
              <a:off x="6616236" y="1412826"/>
              <a:ext cx="341041" cy="331900"/>
            </a:xfrm>
            <a:prstGeom prst="mathPlus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185" name="Группа 184">
            <a:extLst>
              <a:ext uri="{FF2B5EF4-FFF2-40B4-BE49-F238E27FC236}">
                <a16:creationId xmlns="" xmlns:a16="http://schemas.microsoft.com/office/drawing/2014/main" id="{86290524-97C2-4DDB-9C6C-9654CFB1F668}"/>
              </a:ext>
            </a:extLst>
          </p:cNvPr>
          <p:cNvGrpSpPr/>
          <p:nvPr/>
        </p:nvGrpSpPr>
        <p:grpSpPr>
          <a:xfrm>
            <a:off x="6286048" y="1354284"/>
            <a:ext cx="483805" cy="599826"/>
            <a:chOff x="6506132" y="1948121"/>
            <a:chExt cx="490755" cy="534456"/>
          </a:xfrm>
        </p:grpSpPr>
        <p:pic>
          <p:nvPicPr>
            <p:cNvPr id="209" name="Рисунок 208" descr="Значок сотрудника">
              <a:extLst>
                <a:ext uri="{FF2B5EF4-FFF2-40B4-BE49-F238E27FC236}">
                  <a16:creationId xmlns="" xmlns:a16="http://schemas.microsoft.com/office/drawing/2014/main" id="{71F62B48-3847-4C4A-9FF6-308BEFDCBE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506132" y="1948121"/>
              <a:ext cx="490755" cy="490755"/>
            </a:xfrm>
            <a:prstGeom prst="rect">
              <a:avLst/>
            </a:prstGeom>
          </p:spPr>
        </p:pic>
        <p:sp>
          <p:nvSpPr>
            <p:cNvPr id="184" name="Знак ''минус'' 183">
              <a:extLst>
                <a:ext uri="{FF2B5EF4-FFF2-40B4-BE49-F238E27FC236}">
                  <a16:creationId xmlns="" xmlns:a16="http://schemas.microsoft.com/office/drawing/2014/main" id="{85A570D2-3575-4ECA-9CDB-F00D52537FD9}"/>
                </a:ext>
              </a:extLst>
            </p:cNvPr>
            <p:cNvSpPr/>
            <p:nvPr/>
          </p:nvSpPr>
          <p:spPr>
            <a:xfrm>
              <a:off x="6541743" y="1991822"/>
              <a:ext cx="393292" cy="490755"/>
            </a:xfrm>
            <a:prstGeom prst="mathMinus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213" name="Группа 212">
            <a:extLst>
              <a:ext uri="{FF2B5EF4-FFF2-40B4-BE49-F238E27FC236}">
                <a16:creationId xmlns="" xmlns:a16="http://schemas.microsoft.com/office/drawing/2014/main" id="{A8DECE26-313E-477F-953E-237146F5E2A6}"/>
              </a:ext>
            </a:extLst>
          </p:cNvPr>
          <p:cNvGrpSpPr/>
          <p:nvPr/>
        </p:nvGrpSpPr>
        <p:grpSpPr>
          <a:xfrm>
            <a:off x="6275035" y="2531670"/>
            <a:ext cx="483805" cy="550780"/>
            <a:chOff x="6541743" y="1283118"/>
            <a:chExt cx="490755" cy="490755"/>
          </a:xfrm>
        </p:grpSpPr>
        <p:pic>
          <p:nvPicPr>
            <p:cNvPr id="215" name="Рисунок 214" descr="Значок сотрудника">
              <a:extLst>
                <a:ext uri="{FF2B5EF4-FFF2-40B4-BE49-F238E27FC236}">
                  <a16:creationId xmlns="" xmlns:a16="http://schemas.microsoft.com/office/drawing/2014/main" id="{AEA86518-C5CF-4E50-9D01-015D823CB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541743" y="1283118"/>
              <a:ext cx="490755" cy="490755"/>
            </a:xfrm>
            <a:prstGeom prst="rect">
              <a:avLst/>
            </a:prstGeom>
          </p:spPr>
        </p:pic>
        <p:sp>
          <p:nvSpPr>
            <p:cNvPr id="217" name="Знак ''плюс'' 216">
              <a:extLst>
                <a:ext uri="{FF2B5EF4-FFF2-40B4-BE49-F238E27FC236}">
                  <a16:creationId xmlns="" xmlns:a16="http://schemas.microsoft.com/office/drawing/2014/main" id="{741C1744-DA0C-4A7D-9976-A4D8CA34B1D6}"/>
                </a:ext>
              </a:extLst>
            </p:cNvPr>
            <p:cNvSpPr/>
            <p:nvPr/>
          </p:nvSpPr>
          <p:spPr>
            <a:xfrm>
              <a:off x="6616236" y="1412826"/>
              <a:ext cx="341041" cy="331900"/>
            </a:xfrm>
            <a:prstGeom prst="mathPlus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219" name="Группа 218">
            <a:extLst>
              <a:ext uri="{FF2B5EF4-FFF2-40B4-BE49-F238E27FC236}">
                <a16:creationId xmlns="" xmlns:a16="http://schemas.microsoft.com/office/drawing/2014/main" id="{35668EE4-AA6D-4B89-9000-ECDEFC0FAE1A}"/>
              </a:ext>
            </a:extLst>
          </p:cNvPr>
          <p:cNvGrpSpPr/>
          <p:nvPr/>
        </p:nvGrpSpPr>
        <p:grpSpPr>
          <a:xfrm>
            <a:off x="6282612" y="2141520"/>
            <a:ext cx="483805" cy="599826"/>
            <a:chOff x="6506132" y="1948121"/>
            <a:chExt cx="490755" cy="534456"/>
          </a:xfrm>
        </p:grpSpPr>
        <p:pic>
          <p:nvPicPr>
            <p:cNvPr id="220" name="Рисунок 219" descr="Значок сотрудника">
              <a:extLst>
                <a:ext uri="{FF2B5EF4-FFF2-40B4-BE49-F238E27FC236}">
                  <a16:creationId xmlns="" xmlns:a16="http://schemas.microsoft.com/office/drawing/2014/main" id="{6082F038-D8EF-49D6-B869-33A307BA5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506132" y="1948121"/>
              <a:ext cx="490755" cy="490755"/>
            </a:xfrm>
            <a:prstGeom prst="rect">
              <a:avLst/>
            </a:prstGeom>
          </p:spPr>
        </p:pic>
        <p:sp>
          <p:nvSpPr>
            <p:cNvPr id="221" name="Знак ''минус'' 220">
              <a:extLst>
                <a:ext uri="{FF2B5EF4-FFF2-40B4-BE49-F238E27FC236}">
                  <a16:creationId xmlns="" xmlns:a16="http://schemas.microsoft.com/office/drawing/2014/main" id="{BD96F389-2F01-40E0-9DF8-5732F90E1F96}"/>
                </a:ext>
              </a:extLst>
            </p:cNvPr>
            <p:cNvSpPr/>
            <p:nvPr/>
          </p:nvSpPr>
          <p:spPr>
            <a:xfrm>
              <a:off x="6541743" y="1991822"/>
              <a:ext cx="393292" cy="490755"/>
            </a:xfrm>
            <a:prstGeom prst="mathMinus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222" name="Группа 221">
            <a:extLst>
              <a:ext uri="{FF2B5EF4-FFF2-40B4-BE49-F238E27FC236}">
                <a16:creationId xmlns="" xmlns:a16="http://schemas.microsoft.com/office/drawing/2014/main" id="{6200F1E4-95C5-419A-8559-3E6F5396B669}"/>
              </a:ext>
            </a:extLst>
          </p:cNvPr>
          <p:cNvGrpSpPr/>
          <p:nvPr/>
        </p:nvGrpSpPr>
        <p:grpSpPr>
          <a:xfrm>
            <a:off x="6286048" y="3342570"/>
            <a:ext cx="483805" cy="550780"/>
            <a:chOff x="6541743" y="1283118"/>
            <a:chExt cx="490755" cy="490755"/>
          </a:xfrm>
        </p:grpSpPr>
        <p:pic>
          <p:nvPicPr>
            <p:cNvPr id="223" name="Рисунок 222" descr="Значок сотрудника">
              <a:extLst>
                <a:ext uri="{FF2B5EF4-FFF2-40B4-BE49-F238E27FC236}">
                  <a16:creationId xmlns="" xmlns:a16="http://schemas.microsoft.com/office/drawing/2014/main" id="{04F5F5F9-16F7-4622-92C6-857BD8BAD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541743" y="1283118"/>
              <a:ext cx="490755" cy="490755"/>
            </a:xfrm>
            <a:prstGeom prst="rect">
              <a:avLst/>
            </a:prstGeom>
          </p:spPr>
        </p:pic>
        <p:sp>
          <p:nvSpPr>
            <p:cNvPr id="224" name="Знак ''плюс'' 223">
              <a:extLst>
                <a:ext uri="{FF2B5EF4-FFF2-40B4-BE49-F238E27FC236}">
                  <a16:creationId xmlns="" xmlns:a16="http://schemas.microsoft.com/office/drawing/2014/main" id="{90545C87-1291-423F-9493-D374FA3C80A9}"/>
                </a:ext>
              </a:extLst>
            </p:cNvPr>
            <p:cNvSpPr/>
            <p:nvPr/>
          </p:nvSpPr>
          <p:spPr>
            <a:xfrm>
              <a:off x="6616236" y="1412826"/>
              <a:ext cx="341041" cy="331900"/>
            </a:xfrm>
            <a:prstGeom prst="mathPlus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225" name="Группа 224">
            <a:extLst>
              <a:ext uri="{FF2B5EF4-FFF2-40B4-BE49-F238E27FC236}">
                <a16:creationId xmlns="" xmlns:a16="http://schemas.microsoft.com/office/drawing/2014/main" id="{3DAFCC9E-BAD4-40AD-8202-F7B19BFF86A1}"/>
              </a:ext>
            </a:extLst>
          </p:cNvPr>
          <p:cNvGrpSpPr/>
          <p:nvPr/>
        </p:nvGrpSpPr>
        <p:grpSpPr>
          <a:xfrm>
            <a:off x="6285808" y="2952421"/>
            <a:ext cx="483805" cy="599826"/>
            <a:chOff x="6506132" y="1948121"/>
            <a:chExt cx="490755" cy="534456"/>
          </a:xfrm>
        </p:grpSpPr>
        <p:pic>
          <p:nvPicPr>
            <p:cNvPr id="226" name="Рисунок 225" descr="Значок сотрудника">
              <a:extLst>
                <a:ext uri="{FF2B5EF4-FFF2-40B4-BE49-F238E27FC236}">
                  <a16:creationId xmlns="" xmlns:a16="http://schemas.microsoft.com/office/drawing/2014/main" id="{202486FE-9E61-4619-BF06-438038297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506132" y="1948121"/>
              <a:ext cx="490755" cy="490755"/>
            </a:xfrm>
            <a:prstGeom prst="rect">
              <a:avLst/>
            </a:prstGeom>
          </p:spPr>
        </p:pic>
        <p:sp>
          <p:nvSpPr>
            <p:cNvPr id="227" name="Знак ''минус'' 226">
              <a:extLst>
                <a:ext uri="{FF2B5EF4-FFF2-40B4-BE49-F238E27FC236}">
                  <a16:creationId xmlns="" xmlns:a16="http://schemas.microsoft.com/office/drawing/2014/main" id="{462E5722-9333-4482-8DDC-96B13B0DE365}"/>
                </a:ext>
              </a:extLst>
            </p:cNvPr>
            <p:cNvSpPr/>
            <p:nvPr/>
          </p:nvSpPr>
          <p:spPr>
            <a:xfrm>
              <a:off x="6541743" y="1991822"/>
              <a:ext cx="393292" cy="490755"/>
            </a:xfrm>
            <a:prstGeom prst="mathMinus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cxnSp>
        <p:nvCxnSpPr>
          <p:cNvPr id="1024" name="Прямая со стрелкой 1023">
            <a:extLst>
              <a:ext uri="{FF2B5EF4-FFF2-40B4-BE49-F238E27FC236}">
                <a16:creationId xmlns="" xmlns:a16="http://schemas.microsoft.com/office/drawing/2014/main" id="{B59155E8-3A23-4877-A63B-C44E7300CD83}"/>
              </a:ext>
            </a:extLst>
          </p:cNvPr>
          <p:cNvCxnSpPr>
            <a:cxnSpLocks/>
            <a:stCxn id="209" idx="3"/>
            <a:endCxn id="1027" idx="1"/>
          </p:cNvCxnSpPr>
          <p:nvPr/>
        </p:nvCxnSpPr>
        <p:spPr>
          <a:xfrm flipV="1">
            <a:off x="6769853" y="1459402"/>
            <a:ext cx="786938" cy="170272"/>
          </a:xfrm>
          <a:prstGeom prst="straightConnector1">
            <a:avLst/>
          </a:prstGeom>
          <a:ln w="15875">
            <a:solidFill>
              <a:schemeClr val="accent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Рисунок 1026" descr="Рубль">
            <a:extLst>
              <a:ext uri="{FF2B5EF4-FFF2-40B4-BE49-F238E27FC236}">
                <a16:creationId xmlns="" xmlns:a16="http://schemas.microsoft.com/office/drawing/2014/main" id="{7AC93058-ABAC-4DB5-B7AA-961BAA1DF5C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56791" y="1291307"/>
            <a:ext cx="295310" cy="336190"/>
          </a:xfrm>
          <a:prstGeom prst="rect">
            <a:avLst/>
          </a:prstGeom>
        </p:spPr>
      </p:pic>
      <p:cxnSp>
        <p:nvCxnSpPr>
          <p:cNvPr id="235" name="Прямая со стрелкой 234">
            <a:extLst>
              <a:ext uri="{FF2B5EF4-FFF2-40B4-BE49-F238E27FC236}">
                <a16:creationId xmlns="" xmlns:a16="http://schemas.microsoft.com/office/drawing/2014/main" id="{C20A7AE3-5A2B-4057-ADD0-AC1439742DC5}"/>
              </a:ext>
            </a:extLst>
          </p:cNvPr>
          <p:cNvCxnSpPr>
            <a:cxnSpLocks/>
            <a:stCxn id="220" idx="3"/>
            <a:endCxn id="236" idx="1"/>
          </p:cNvCxnSpPr>
          <p:nvPr/>
        </p:nvCxnSpPr>
        <p:spPr>
          <a:xfrm flipV="1">
            <a:off x="6766417" y="2224264"/>
            <a:ext cx="788776" cy="192647"/>
          </a:xfrm>
          <a:prstGeom prst="straightConnector1">
            <a:avLst/>
          </a:prstGeom>
          <a:ln w="15875">
            <a:solidFill>
              <a:schemeClr val="accent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6" name="Рисунок 235" descr="Рубль">
            <a:extLst>
              <a:ext uri="{FF2B5EF4-FFF2-40B4-BE49-F238E27FC236}">
                <a16:creationId xmlns="" xmlns:a16="http://schemas.microsoft.com/office/drawing/2014/main" id="{D44128BA-8A2C-417F-A034-FFB6FDB0E6B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55193" y="2056168"/>
            <a:ext cx="295310" cy="336190"/>
          </a:xfrm>
          <a:prstGeom prst="rect">
            <a:avLst/>
          </a:prstGeom>
        </p:spPr>
      </p:pic>
      <p:cxnSp>
        <p:nvCxnSpPr>
          <p:cNvPr id="237" name="Прямая со стрелкой 236">
            <a:extLst>
              <a:ext uri="{FF2B5EF4-FFF2-40B4-BE49-F238E27FC236}">
                <a16:creationId xmlns="" xmlns:a16="http://schemas.microsoft.com/office/drawing/2014/main" id="{A74F2291-67CD-4145-A87B-79020C903064}"/>
              </a:ext>
            </a:extLst>
          </p:cNvPr>
          <p:cNvCxnSpPr>
            <a:cxnSpLocks/>
            <a:stCxn id="226" idx="3"/>
            <a:endCxn id="239" idx="1"/>
          </p:cNvCxnSpPr>
          <p:nvPr/>
        </p:nvCxnSpPr>
        <p:spPr>
          <a:xfrm flipV="1">
            <a:off x="6769613" y="3100695"/>
            <a:ext cx="785580" cy="127116"/>
          </a:xfrm>
          <a:prstGeom prst="straightConnector1">
            <a:avLst/>
          </a:prstGeom>
          <a:ln w="15875">
            <a:solidFill>
              <a:schemeClr val="accent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9" name="Рисунок 238" descr="Рубль">
            <a:extLst>
              <a:ext uri="{FF2B5EF4-FFF2-40B4-BE49-F238E27FC236}">
                <a16:creationId xmlns="" xmlns:a16="http://schemas.microsoft.com/office/drawing/2014/main" id="{27455F43-5D1B-40BB-8D10-7201B127813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55193" y="2932600"/>
            <a:ext cx="295310" cy="336190"/>
          </a:xfrm>
          <a:prstGeom prst="rect">
            <a:avLst/>
          </a:prstGeom>
        </p:spPr>
      </p:pic>
      <p:cxnSp>
        <p:nvCxnSpPr>
          <p:cNvPr id="1030" name="Прямая со стрелкой 1029">
            <a:extLst>
              <a:ext uri="{FF2B5EF4-FFF2-40B4-BE49-F238E27FC236}">
                <a16:creationId xmlns="" xmlns:a16="http://schemas.microsoft.com/office/drawing/2014/main" id="{A5DDB392-A776-4906-B231-26EF854CFB98}"/>
              </a:ext>
            </a:extLst>
          </p:cNvPr>
          <p:cNvCxnSpPr>
            <a:cxnSpLocks/>
            <a:stCxn id="209" idx="3"/>
            <a:endCxn id="1032" idx="1"/>
          </p:cNvCxnSpPr>
          <p:nvPr/>
        </p:nvCxnSpPr>
        <p:spPr>
          <a:xfrm>
            <a:off x="6769853" y="1629675"/>
            <a:ext cx="1791259" cy="103659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4" name="Прямая со стрелкой 1033">
            <a:extLst>
              <a:ext uri="{FF2B5EF4-FFF2-40B4-BE49-F238E27FC236}">
                <a16:creationId xmlns="" xmlns:a16="http://schemas.microsoft.com/office/drawing/2014/main" id="{42A0C674-3244-45C4-824F-714C413F3544}"/>
              </a:ext>
            </a:extLst>
          </p:cNvPr>
          <p:cNvCxnSpPr>
            <a:stCxn id="1027" idx="3"/>
            <a:endCxn id="242" idx="1"/>
          </p:cNvCxnSpPr>
          <p:nvPr/>
        </p:nvCxnSpPr>
        <p:spPr>
          <a:xfrm flipV="1">
            <a:off x="7852101" y="1455248"/>
            <a:ext cx="709037" cy="4155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Прямая со стрелкой 248">
            <a:extLst>
              <a:ext uri="{FF2B5EF4-FFF2-40B4-BE49-F238E27FC236}">
                <a16:creationId xmlns="" xmlns:a16="http://schemas.microsoft.com/office/drawing/2014/main" id="{D3A9A296-93AD-46CD-A434-8A689B9E9B7A}"/>
              </a:ext>
            </a:extLst>
          </p:cNvPr>
          <p:cNvCxnSpPr>
            <a:cxnSpLocks/>
            <a:stCxn id="220" idx="3"/>
            <a:endCxn id="243" idx="1"/>
          </p:cNvCxnSpPr>
          <p:nvPr/>
        </p:nvCxnSpPr>
        <p:spPr>
          <a:xfrm>
            <a:off x="6766417" y="2416911"/>
            <a:ext cx="1791834" cy="103123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Прямая со стрелкой 249">
            <a:extLst>
              <a:ext uri="{FF2B5EF4-FFF2-40B4-BE49-F238E27FC236}">
                <a16:creationId xmlns="" xmlns:a16="http://schemas.microsoft.com/office/drawing/2014/main" id="{D0FECA5B-2125-4108-A020-034BF62E1F2C}"/>
              </a:ext>
            </a:extLst>
          </p:cNvPr>
          <p:cNvCxnSpPr>
            <a:cxnSpLocks/>
            <a:stCxn id="236" idx="3"/>
            <a:endCxn id="244" idx="1"/>
          </p:cNvCxnSpPr>
          <p:nvPr/>
        </p:nvCxnSpPr>
        <p:spPr>
          <a:xfrm>
            <a:off x="7850503" y="2224264"/>
            <a:ext cx="698292" cy="2255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Прямая со стрелкой 250">
            <a:extLst>
              <a:ext uri="{FF2B5EF4-FFF2-40B4-BE49-F238E27FC236}">
                <a16:creationId xmlns="" xmlns:a16="http://schemas.microsoft.com/office/drawing/2014/main" id="{99081514-E94A-49AD-8C73-82C82EA469C3}"/>
              </a:ext>
            </a:extLst>
          </p:cNvPr>
          <p:cNvCxnSpPr>
            <a:cxnSpLocks/>
            <a:stCxn id="226" idx="3"/>
            <a:endCxn id="245" idx="1"/>
          </p:cNvCxnSpPr>
          <p:nvPr/>
        </p:nvCxnSpPr>
        <p:spPr>
          <a:xfrm>
            <a:off x="6769613" y="3227812"/>
            <a:ext cx="1780822" cy="101341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Прямая со стрелкой 251">
            <a:extLst>
              <a:ext uri="{FF2B5EF4-FFF2-40B4-BE49-F238E27FC236}">
                <a16:creationId xmlns="" xmlns:a16="http://schemas.microsoft.com/office/drawing/2014/main" id="{DBBA7CC7-A2D3-4FA4-838A-AD49197A8C4C}"/>
              </a:ext>
            </a:extLst>
          </p:cNvPr>
          <p:cNvCxnSpPr>
            <a:cxnSpLocks/>
            <a:stCxn id="239" idx="3"/>
            <a:endCxn id="246" idx="1"/>
          </p:cNvCxnSpPr>
          <p:nvPr/>
        </p:nvCxnSpPr>
        <p:spPr>
          <a:xfrm flipV="1">
            <a:off x="7850503" y="3049827"/>
            <a:ext cx="700218" cy="50869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8" name="Рисунок 1037">
            <a:extLst>
              <a:ext uri="{FF2B5EF4-FFF2-40B4-BE49-F238E27FC236}">
                <a16:creationId xmlns="" xmlns:a16="http://schemas.microsoft.com/office/drawing/2014/main" id="{B137881C-64BC-4073-B6B0-3997E81DE0B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416703" y="354085"/>
            <a:ext cx="436798" cy="518400"/>
          </a:xfrm>
          <a:prstGeom prst="rect">
            <a:avLst/>
          </a:prstGeom>
        </p:spPr>
      </p:pic>
      <p:cxnSp>
        <p:nvCxnSpPr>
          <p:cNvPr id="1041" name="Прямая со стрелкой 1040">
            <a:extLst>
              <a:ext uri="{FF2B5EF4-FFF2-40B4-BE49-F238E27FC236}">
                <a16:creationId xmlns="" xmlns:a16="http://schemas.microsoft.com/office/drawing/2014/main" id="{08791A8A-6858-403C-8389-4B1D64DE8519}"/>
              </a:ext>
            </a:extLst>
          </p:cNvPr>
          <p:cNvCxnSpPr>
            <a:endCxn id="209" idx="1"/>
          </p:cNvCxnSpPr>
          <p:nvPr/>
        </p:nvCxnSpPr>
        <p:spPr>
          <a:xfrm flipV="1">
            <a:off x="5843485" y="1629675"/>
            <a:ext cx="442563" cy="1294113"/>
          </a:xfrm>
          <a:prstGeom prst="straightConnector1">
            <a:avLst/>
          </a:prstGeom>
          <a:ln w="12700">
            <a:solidFill>
              <a:srgbClr val="7793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9" name="Прямая со стрелкой 1048">
            <a:extLst>
              <a:ext uri="{FF2B5EF4-FFF2-40B4-BE49-F238E27FC236}">
                <a16:creationId xmlns="" xmlns:a16="http://schemas.microsoft.com/office/drawing/2014/main" id="{D052E17B-1B06-453F-9371-40B5922C2151}"/>
              </a:ext>
            </a:extLst>
          </p:cNvPr>
          <p:cNvCxnSpPr>
            <a:cxnSpLocks/>
            <a:endCxn id="226" idx="1"/>
          </p:cNvCxnSpPr>
          <p:nvPr/>
        </p:nvCxnSpPr>
        <p:spPr>
          <a:xfrm>
            <a:off x="5862954" y="2917133"/>
            <a:ext cx="422854" cy="310678"/>
          </a:xfrm>
          <a:prstGeom prst="straightConnector1">
            <a:avLst/>
          </a:prstGeom>
          <a:ln w="12700">
            <a:solidFill>
              <a:srgbClr val="7793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1" name="Прямая со стрелкой 1050">
            <a:extLst>
              <a:ext uri="{FF2B5EF4-FFF2-40B4-BE49-F238E27FC236}">
                <a16:creationId xmlns="" xmlns:a16="http://schemas.microsoft.com/office/drawing/2014/main" id="{527E5EDD-8E90-404D-9AA5-8FB8D1C3A01B}"/>
              </a:ext>
            </a:extLst>
          </p:cNvPr>
          <p:cNvCxnSpPr>
            <a:endCxn id="223" idx="1"/>
          </p:cNvCxnSpPr>
          <p:nvPr/>
        </p:nvCxnSpPr>
        <p:spPr>
          <a:xfrm>
            <a:off x="5845242" y="2924382"/>
            <a:ext cx="440806" cy="693579"/>
          </a:xfrm>
          <a:prstGeom prst="straightConnector1">
            <a:avLst/>
          </a:prstGeom>
          <a:ln w="12700">
            <a:solidFill>
              <a:srgbClr val="7793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5" name="TextBox 1054">
            <a:extLst>
              <a:ext uri="{FF2B5EF4-FFF2-40B4-BE49-F238E27FC236}">
                <a16:creationId xmlns="" xmlns:a16="http://schemas.microsoft.com/office/drawing/2014/main" id="{87A6BC91-F2A0-4A9B-B5FB-BF54AD328A60}"/>
              </a:ext>
            </a:extLst>
          </p:cNvPr>
          <p:cNvSpPr txBox="1"/>
          <p:nvPr/>
        </p:nvSpPr>
        <p:spPr>
          <a:xfrm>
            <a:off x="7151068" y="1105091"/>
            <a:ext cx="11336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Пени по ЛС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75000"/>
                </a:srgbClr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grpSp>
        <p:nvGrpSpPr>
          <p:cNvPr id="1056" name="Группа 1055">
            <a:extLst>
              <a:ext uri="{FF2B5EF4-FFF2-40B4-BE49-F238E27FC236}">
                <a16:creationId xmlns="" xmlns:a16="http://schemas.microsoft.com/office/drawing/2014/main" id="{9953BF6C-31B2-4778-B6B4-654D146461CA}"/>
              </a:ext>
            </a:extLst>
          </p:cNvPr>
          <p:cNvGrpSpPr/>
          <p:nvPr/>
        </p:nvGrpSpPr>
        <p:grpSpPr>
          <a:xfrm>
            <a:off x="6280097" y="4950610"/>
            <a:ext cx="483805" cy="550780"/>
            <a:chOff x="6234878" y="3476319"/>
            <a:chExt cx="490755" cy="490755"/>
          </a:xfrm>
        </p:grpSpPr>
        <p:pic>
          <p:nvPicPr>
            <p:cNvPr id="279" name="Рисунок 278" descr="Значок сотрудника">
              <a:extLst>
                <a:ext uri="{FF2B5EF4-FFF2-40B4-BE49-F238E27FC236}">
                  <a16:creationId xmlns="" xmlns:a16="http://schemas.microsoft.com/office/drawing/2014/main" id="{6C222B1C-737F-4A46-A648-CD565DC73C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=""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6234878" y="3476319"/>
              <a:ext cx="490755" cy="490755"/>
            </a:xfrm>
            <a:prstGeom prst="rect">
              <a:avLst/>
            </a:prstGeom>
          </p:spPr>
        </p:pic>
        <p:sp>
          <p:nvSpPr>
            <p:cNvPr id="281" name="Знак ''плюс'' 280">
              <a:extLst>
                <a:ext uri="{FF2B5EF4-FFF2-40B4-BE49-F238E27FC236}">
                  <a16:creationId xmlns="" xmlns:a16="http://schemas.microsoft.com/office/drawing/2014/main" id="{829B16C9-BE80-4AA1-A2C4-E98F2BAEB603}"/>
                </a:ext>
              </a:extLst>
            </p:cNvPr>
            <p:cNvSpPr/>
            <p:nvPr/>
          </p:nvSpPr>
          <p:spPr>
            <a:xfrm>
              <a:off x="6309734" y="3585465"/>
              <a:ext cx="341041" cy="331900"/>
            </a:xfrm>
            <a:prstGeom prst="mathPlus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283" name="Группа 282">
            <a:extLst>
              <a:ext uri="{FF2B5EF4-FFF2-40B4-BE49-F238E27FC236}">
                <a16:creationId xmlns="" xmlns:a16="http://schemas.microsoft.com/office/drawing/2014/main" id="{C01807F7-BD42-4CC0-B923-86C7833F0AD2}"/>
              </a:ext>
            </a:extLst>
          </p:cNvPr>
          <p:cNvGrpSpPr/>
          <p:nvPr/>
        </p:nvGrpSpPr>
        <p:grpSpPr>
          <a:xfrm>
            <a:off x="6283637" y="5338619"/>
            <a:ext cx="483805" cy="550780"/>
            <a:chOff x="6234878" y="3476319"/>
            <a:chExt cx="490755" cy="490755"/>
          </a:xfrm>
        </p:grpSpPr>
        <p:pic>
          <p:nvPicPr>
            <p:cNvPr id="284" name="Рисунок 283" descr="Значок сотрудника">
              <a:extLst>
                <a:ext uri="{FF2B5EF4-FFF2-40B4-BE49-F238E27FC236}">
                  <a16:creationId xmlns="" xmlns:a16="http://schemas.microsoft.com/office/drawing/2014/main" id="{4B1CAC6B-F385-4C3C-A0BB-7A0059593A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=""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6234878" y="3476319"/>
              <a:ext cx="490755" cy="490755"/>
            </a:xfrm>
            <a:prstGeom prst="rect">
              <a:avLst/>
            </a:prstGeom>
          </p:spPr>
        </p:pic>
        <p:sp>
          <p:nvSpPr>
            <p:cNvPr id="285" name="Знак ''плюс'' 284">
              <a:extLst>
                <a:ext uri="{FF2B5EF4-FFF2-40B4-BE49-F238E27FC236}">
                  <a16:creationId xmlns="" xmlns:a16="http://schemas.microsoft.com/office/drawing/2014/main" id="{48396E4E-9DFB-4374-8091-A1090145305C}"/>
                </a:ext>
              </a:extLst>
            </p:cNvPr>
            <p:cNvSpPr/>
            <p:nvPr/>
          </p:nvSpPr>
          <p:spPr>
            <a:xfrm>
              <a:off x="6309734" y="3585465"/>
              <a:ext cx="341041" cy="331900"/>
            </a:xfrm>
            <a:prstGeom prst="mathPlus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sp>
        <p:nvSpPr>
          <p:cNvPr id="1057" name="TextBox 1056">
            <a:extLst>
              <a:ext uri="{FF2B5EF4-FFF2-40B4-BE49-F238E27FC236}">
                <a16:creationId xmlns="" xmlns:a16="http://schemas.microsoft.com/office/drawing/2014/main" id="{4F233B52-C927-4718-BAFB-6FBF1C12E8EA}"/>
              </a:ext>
            </a:extLst>
          </p:cNvPr>
          <p:cNvSpPr txBox="1"/>
          <p:nvPr/>
        </p:nvSpPr>
        <p:spPr>
          <a:xfrm>
            <a:off x="7126698" y="5252854"/>
            <a:ext cx="1123706" cy="43088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/>
                <a:ea typeface="+mn-ea"/>
                <a:cs typeface="+mn-cs"/>
              </a:rPr>
              <a:t>Несуществующие 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/>
                <a:ea typeface="+mn-ea"/>
                <a:cs typeface="+mn-cs"/>
              </a:rPr>
              <a:t>обязательства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1059" name="Правая фигурная скобка 1058">
            <a:extLst>
              <a:ext uri="{FF2B5EF4-FFF2-40B4-BE49-F238E27FC236}">
                <a16:creationId xmlns="" xmlns:a16="http://schemas.microsoft.com/office/drawing/2014/main" id="{A1E7FBF1-E61A-4CE0-A886-15FA566198D1}"/>
              </a:ext>
            </a:extLst>
          </p:cNvPr>
          <p:cNvSpPr/>
          <p:nvPr/>
        </p:nvSpPr>
        <p:spPr>
          <a:xfrm>
            <a:off x="6756616" y="5108555"/>
            <a:ext cx="440621" cy="675350"/>
          </a:xfrm>
          <a:prstGeom prst="rightBrace">
            <a:avLst>
              <a:gd name="adj1" fmla="val 34270"/>
              <a:gd name="adj2" fmla="val 51556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cxnSp>
        <p:nvCxnSpPr>
          <p:cNvPr id="1071" name="Прямая со стрелкой 1070">
            <a:extLst>
              <a:ext uri="{FF2B5EF4-FFF2-40B4-BE49-F238E27FC236}">
                <a16:creationId xmlns="" xmlns:a16="http://schemas.microsoft.com/office/drawing/2014/main" id="{3632555C-1B41-4ACD-BDBF-3211BED3FEED}"/>
              </a:ext>
            </a:extLst>
          </p:cNvPr>
          <p:cNvCxnSpPr>
            <a:cxnSpLocks/>
            <a:stCxn id="166" idx="1"/>
            <a:endCxn id="129" idx="3"/>
          </p:cNvCxnSpPr>
          <p:nvPr/>
        </p:nvCxnSpPr>
        <p:spPr>
          <a:xfrm flipH="1" flipV="1">
            <a:off x="5395096" y="2904427"/>
            <a:ext cx="891031" cy="1525217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3" name="Прямая со стрелкой 1072">
            <a:extLst>
              <a:ext uri="{FF2B5EF4-FFF2-40B4-BE49-F238E27FC236}">
                <a16:creationId xmlns="" xmlns:a16="http://schemas.microsoft.com/office/drawing/2014/main" id="{5B5A80A1-EB32-4C0F-8634-F07196F27D58}"/>
              </a:ext>
            </a:extLst>
          </p:cNvPr>
          <p:cNvCxnSpPr>
            <a:cxnSpLocks/>
            <a:stCxn id="129" idx="3"/>
            <a:endCxn id="177" idx="1"/>
          </p:cNvCxnSpPr>
          <p:nvPr/>
        </p:nvCxnSpPr>
        <p:spPr>
          <a:xfrm>
            <a:off x="5395096" y="2904426"/>
            <a:ext cx="891230" cy="1930086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4" name="TextBox 1083">
            <a:extLst>
              <a:ext uri="{FF2B5EF4-FFF2-40B4-BE49-F238E27FC236}">
                <a16:creationId xmlns="" xmlns:a16="http://schemas.microsoft.com/office/drawing/2014/main" id="{779E3BA9-A411-4F9E-8654-1A5B8750ECDA}"/>
              </a:ext>
            </a:extLst>
          </p:cNvPr>
          <p:cNvSpPr txBox="1"/>
          <p:nvPr/>
        </p:nvSpPr>
        <p:spPr>
          <a:xfrm>
            <a:off x="6188855" y="666202"/>
            <a:ext cx="719362" cy="738664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  <a:ln>
            <a:solidFill>
              <a:srgbClr val="3572AC"/>
            </a:solidFill>
          </a:ln>
        </p:spPr>
        <p:txBody>
          <a:bodyPr wrap="square" lIns="0" rIns="0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95098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333 млн. 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95098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95098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лицевых 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95098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счетов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95098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14" name="TextBox 313">
            <a:extLst>
              <a:ext uri="{FF2B5EF4-FFF2-40B4-BE49-F238E27FC236}">
                <a16:creationId xmlns="" xmlns:a16="http://schemas.microsoft.com/office/drawing/2014/main" id="{CBA32C77-125C-428C-8910-32443BFABC6C}"/>
              </a:ext>
            </a:extLst>
          </p:cNvPr>
          <p:cNvSpPr txBox="1"/>
          <p:nvPr/>
        </p:nvSpPr>
        <p:spPr>
          <a:xfrm>
            <a:off x="7910481" y="363498"/>
            <a:ext cx="1234158" cy="954107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  <a:ln>
            <a:solidFill>
              <a:srgbClr val="3572AC"/>
            </a:solidFill>
          </a:ln>
        </p:spPr>
        <p:txBody>
          <a:bodyPr wrap="square" lIns="0" rIns="0" rtlCol="0">
            <a:spAutoFit/>
          </a:bodyPr>
          <a:lstStyle>
            <a:defPPr lvl="0">
              <a:defRPr lang="ru-RU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srgbClr val="095098"/>
                </a:solidFill>
                <a:effectLst/>
                <a:uLnTx/>
                <a:uFillTx/>
                <a:latin typeface="Segoe UI Light"/>
              </a:defRPr>
            </a:lvl1pPr>
          </a:lstStyle>
          <a:p>
            <a:r>
              <a:rPr lang="ru-RU" sz="1400" dirty="0"/>
              <a:t>143 млн. документов </a:t>
            </a:r>
            <a:r>
              <a:rPr lang="ru-RU" sz="1400" dirty="0" smtClean="0"/>
              <a:t>взыскания в год</a:t>
            </a:r>
            <a:endParaRPr lang="ru-RU" sz="1400" dirty="0"/>
          </a:p>
        </p:txBody>
      </p:sp>
      <p:sp>
        <p:nvSpPr>
          <p:cNvPr id="133" name="TextBox 132">
            <a:extLst>
              <a:ext uri="{FF2B5EF4-FFF2-40B4-BE49-F238E27FC236}">
                <a16:creationId xmlns="" xmlns:a16="http://schemas.microsoft.com/office/drawing/2014/main" id="{D0CBBAFD-2929-4925-A235-E772024FECB1}"/>
              </a:ext>
            </a:extLst>
          </p:cNvPr>
          <p:cNvSpPr txBox="1"/>
          <p:nvPr/>
        </p:nvSpPr>
        <p:spPr>
          <a:xfrm>
            <a:off x="-18604" y="1"/>
            <a:ext cx="6800180" cy="83099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Описание </a:t>
            </a:r>
            <a:r>
              <a:rPr lang="ru-RU" sz="2400" b="1" dirty="0" smtClean="0">
                <a:solidFill>
                  <a:schemeClr val="bg1"/>
                </a:solidFill>
              </a:rPr>
              <a:t>существующей </a:t>
            </a:r>
            <a:r>
              <a:rPr lang="ru-RU" sz="2400" b="1" dirty="0">
                <a:solidFill>
                  <a:schemeClr val="bg1"/>
                </a:solidFill>
              </a:rPr>
              <a:t>модели учета обязательств</a:t>
            </a:r>
          </a:p>
        </p:txBody>
      </p:sp>
      <p:cxnSp>
        <p:nvCxnSpPr>
          <p:cNvPr id="4" name="Соединитель: изогнутый 3">
            <a:extLst>
              <a:ext uri="{FF2B5EF4-FFF2-40B4-BE49-F238E27FC236}">
                <a16:creationId xmlns="" xmlns:a16="http://schemas.microsoft.com/office/drawing/2014/main" id="{05D5FCD8-6FC9-4F55-BA58-8D835B5E557C}"/>
              </a:ext>
            </a:extLst>
          </p:cNvPr>
          <p:cNvCxnSpPr>
            <a:stCxn id="279" idx="3"/>
            <a:endCxn id="226" idx="3"/>
          </p:cNvCxnSpPr>
          <p:nvPr/>
        </p:nvCxnSpPr>
        <p:spPr>
          <a:xfrm flipV="1">
            <a:off x="6763902" y="3227812"/>
            <a:ext cx="5711" cy="1998189"/>
          </a:xfrm>
          <a:prstGeom prst="curvedConnector3">
            <a:avLst>
              <a:gd name="adj1" fmla="val 3794844"/>
            </a:avLst>
          </a:prstGeom>
          <a:ln w="190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Соединитель: изогнутый 5">
            <a:extLst>
              <a:ext uri="{FF2B5EF4-FFF2-40B4-BE49-F238E27FC236}">
                <a16:creationId xmlns="" xmlns:a16="http://schemas.microsoft.com/office/drawing/2014/main" id="{2F8AD4DC-9924-4408-BF97-E662D39435BF}"/>
              </a:ext>
            </a:extLst>
          </p:cNvPr>
          <p:cNvCxnSpPr>
            <a:cxnSpLocks/>
            <a:stCxn id="284" idx="3"/>
            <a:endCxn id="162" idx="3"/>
          </p:cNvCxnSpPr>
          <p:nvPr/>
        </p:nvCxnSpPr>
        <p:spPr>
          <a:xfrm flipV="1">
            <a:off x="6767442" y="4031673"/>
            <a:ext cx="2171" cy="1582336"/>
          </a:xfrm>
          <a:prstGeom prst="curvedConnector3">
            <a:avLst>
              <a:gd name="adj1" fmla="val 15938988"/>
            </a:avLst>
          </a:prstGeom>
          <a:ln w="190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: изогнутый 12">
            <a:extLst>
              <a:ext uri="{FF2B5EF4-FFF2-40B4-BE49-F238E27FC236}">
                <a16:creationId xmlns="" xmlns:a16="http://schemas.microsoft.com/office/drawing/2014/main" id="{259C7CF8-BB02-4E22-9659-7CAFDCE14B98}"/>
              </a:ext>
            </a:extLst>
          </p:cNvPr>
          <p:cNvCxnSpPr>
            <a:stCxn id="223" idx="3"/>
            <a:endCxn id="209" idx="3"/>
          </p:cNvCxnSpPr>
          <p:nvPr/>
        </p:nvCxnSpPr>
        <p:spPr>
          <a:xfrm flipV="1">
            <a:off x="6769853" y="1629674"/>
            <a:ext cx="11723" cy="1988286"/>
          </a:xfrm>
          <a:prstGeom prst="curvedConnector3">
            <a:avLst>
              <a:gd name="adj1" fmla="val 2066669"/>
            </a:avLst>
          </a:prstGeom>
          <a:ln w="127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: изогнутый 14">
            <a:extLst>
              <a:ext uri="{FF2B5EF4-FFF2-40B4-BE49-F238E27FC236}">
                <a16:creationId xmlns="" xmlns:a16="http://schemas.microsoft.com/office/drawing/2014/main" id="{B8B3CDD8-7E25-4510-BA26-B7C36C5FFB3A}"/>
              </a:ext>
            </a:extLst>
          </p:cNvPr>
          <p:cNvCxnSpPr>
            <a:stCxn id="179" idx="3"/>
            <a:endCxn id="226" idx="3"/>
          </p:cNvCxnSpPr>
          <p:nvPr/>
        </p:nvCxnSpPr>
        <p:spPr>
          <a:xfrm flipH="1">
            <a:off x="6769613" y="2019823"/>
            <a:ext cx="479" cy="1207988"/>
          </a:xfrm>
          <a:prstGeom prst="curvedConnector3">
            <a:avLst>
              <a:gd name="adj1" fmla="val -73410405"/>
            </a:avLst>
          </a:prstGeom>
          <a:ln w="127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: изогнутый 16">
            <a:extLst>
              <a:ext uri="{FF2B5EF4-FFF2-40B4-BE49-F238E27FC236}">
                <a16:creationId xmlns="" xmlns:a16="http://schemas.microsoft.com/office/drawing/2014/main" id="{8E6B6018-DA27-459E-94BD-9B05ECC5298A}"/>
              </a:ext>
            </a:extLst>
          </p:cNvPr>
          <p:cNvCxnSpPr>
            <a:cxnSpLocks/>
            <a:stCxn id="215" idx="3"/>
            <a:endCxn id="166" idx="3"/>
          </p:cNvCxnSpPr>
          <p:nvPr/>
        </p:nvCxnSpPr>
        <p:spPr>
          <a:xfrm>
            <a:off x="6758840" y="2807061"/>
            <a:ext cx="11092" cy="1622583"/>
          </a:xfrm>
          <a:prstGeom prst="curvedConnector3">
            <a:avLst>
              <a:gd name="adj1" fmla="val 2988923"/>
            </a:avLst>
          </a:prstGeom>
          <a:ln w="127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: изогнутый 18">
            <a:extLst>
              <a:ext uri="{FF2B5EF4-FFF2-40B4-BE49-F238E27FC236}">
                <a16:creationId xmlns="" xmlns:a16="http://schemas.microsoft.com/office/drawing/2014/main" id="{9F2A1EDE-690C-41D1-9AF3-C0177B8F9EB2}"/>
              </a:ext>
            </a:extLst>
          </p:cNvPr>
          <p:cNvCxnSpPr>
            <a:cxnSpLocks/>
            <a:stCxn id="179" idx="3"/>
          </p:cNvCxnSpPr>
          <p:nvPr/>
        </p:nvCxnSpPr>
        <p:spPr>
          <a:xfrm flipH="1">
            <a:off x="6764665" y="2019823"/>
            <a:ext cx="5427" cy="357270"/>
          </a:xfrm>
          <a:prstGeom prst="curvedConnector4">
            <a:avLst>
              <a:gd name="adj1" fmla="val -3888416"/>
              <a:gd name="adj2" fmla="val 88541"/>
            </a:avLst>
          </a:prstGeom>
          <a:ln w="127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="" xmlns:a16="http://schemas.microsoft.com/office/drawing/2014/main" id="{CCD7E603-31BD-4CDF-9FB5-0135C933797D}"/>
              </a:ext>
            </a:extLst>
          </p:cNvPr>
          <p:cNvCxnSpPr>
            <a:cxnSpLocks/>
            <a:stCxn id="129" idx="2"/>
          </p:cNvCxnSpPr>
          <p:nvPr/>
        </p:nvCxnSpPr>
        <p:spPr>
          <a:xfrm>
            <a:off x="4907987" y="3568999"/>
            <a:ext cx="22865" cy="1632330"/>
          </a:xfrm>
          <a:prstGeom prst="straightConnector1">
            <a:avLst/>
          </a:prstGeom>
          <a:ln w="69850" cmpd="dbl">
            <a:solidFill>
              <a:srgbClr val="7793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0" name="Группа 159">
            <a:extLst>
              <a:ext uri="{FF2B5EF4-FFF2-40B4-BE49-F238E27FC236}">
                <a16:creationId xmlns="" xmlns:a16="http://schemas.microsoft.com/office/drawing/2014/main" id="{3DAFCC9E-BAD4-40AD-8202-F7B19BFF86A1}"/>
              </a:ext>
            </a:extLst>
          </p:cNvPr>
          <p:cNvGrpSpPr/>
          <p:nvPr/>
        </p:nvGrpSpPr>
        <p:grpSpPr>
          <a:xfrm>
            <a:off x="6285808" y="3756283"/>
            <a:ext cx="483805" cy="599826"/>
            <a:chOff x="6506132" y="1948121"/>
            <a:chExt cx="490755" cy="534456"/>
          </a:xfrm>
        </p:grpSpPr>
        <p:pic>
          <p:nvPicPr>
            <p:cNvPr id="162" name="Рисунок 161" descr="Значок сотрудника">
              <a:extLst>
                <a:ext uri="{FF2B5EF4-FFF2-40B4-BE49-F238E27FC236}">
                  <a16:creationId xmlns="" xmlns:a16="http://schemas.microsoft.com/office/drawing/2014/main" id="{202486FE-9E61-4619-BF06-438038297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506132" y="1948121"/>
              <a:ext cx="490755" cy="490755"/>
            </a:xfrm>
            <a:prstGeom prst="rect">
              <a:avLst/>
            </a:prstGeom>
          </p:spPr>
        </p:pic>
        <p:sp>
          <p:nvSpPr>
            <p:cNvPr id="164" name="Знак ''минус'' 226">
              <a:extLst>
                <a:ext uri="{FF2B5EF4-FFF2-40B4-BE49-F238E27FC236}">
                  <a16:creationId xmlns="" xmlns:a16="http://schemas.microsoft.com/office/drawing/2014/main" id="{462E5722-9333-4482-8DDC-96B13B0DE365}"/>
                </a:ext>
              </a:extLst>
            </p:cNvPr>
            <p:cNvSpPr/>
            <p:nvPr/>
          </p:nvSpPr>
          <p:spPr>
            <a:xfrm>
              <a:off x="6541743" y="1991822"/>
              <a:ext cx="393292" cy="490755"/>
            </a:xfrm>
            <a:prstGeom prst="mathMinus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165" name="Группа 164">
            <a:extLst>
              <a:ext uri="{FF2B5EF4-FFF2-40B4-BE49-F238E27FC236}">
                <a16:creationId xmlns="" xmlns:a16="http://schemas.microsoft.com/office/drawing/2014/main" id="{3DAFCC9E-BAD4-40AD-8202-F7B19BFF86A1}"/>
              </a:ext>
            </a:extLst>
          </p:cNvPr>
          <p:cNvGrpSpPr/>
          <p:nvPr/>
        </p:nvGrpSpPr>
        <p:grpSpPr>
          <a:xfrm>
            <a:off x="6286127" y="4154253"/>
            <a:ext cx="483805" cy="599826"/>
            <a:chOff x="6506132" y="1948121"/>
            <a:chExt cx="490755" cy="534456"/>
          </a:xfrm>
        </p:grpSpPr>
        <p:pic>
          <p:nvPicPr>
            <p:cNvPr id="166" name="Рисунок 165" descr="Значок сотрудника">
              <a:extLst>
                <a:ext uri="{FF2B5EF4-FFF2-40B4-BE49-F238E27FC236}">
                  <a16:creationId xmlns="" xmlns:a16="http://schemas.microsoft.com/office/drawing/2014/main" id="{202486FE-9E61-4619-BF06-438038297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506132" y="1948121"/>
              <a:ext cx="490755" cy="490755"/>
            </a:xfrm>
            <a:prstGeom prst="rect">
              <a:avLst/>
            </a:prstGeom>
          </p:spPr>
        </p:pic>
        <p:sp>
          <p:nvSpPr>
            <p:cNvPr id="175" name="Знак ''минус'' 226">
              <a:extLst>
                <a:ext uri="{FF2B5EF4-FFF2-40B4-BE49-F238E27FC236}">
                  <a16:creationId xmlns="" xmlns:a16="http://schemas.microsoft.com/office/drawing/2014/main" id="{462E5722-9333-4482-8DDC-96B13B0DE365}"/>
                </a:ext>
              </a:extLst>
            </p:cNvPr>
            <p:cNvSpPr/>
            <p:nvPr/>
          </p:nvSpPr>
          <p:spPr>
            <a:xfrm>
              <a:off x="6541743" y="1991822"/>
              <a:ext cx="393292" cy="490755"/>
            </a:xfrm>
            <a:prstGeom prst="mathMinus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cxnSp>
        <p:nvCxnSpPr>
          <p:cNvPr id="180" name="Прямая со стрелкой 179">
            <a:extLst>
              <a:ext uri="{FF2B5EF4-FFF2-40B4-BE49-F238E27FC236}">
                <a16:creationId xmlns="" xmlns:a16="http://schemas.microsoft.com/office/drawing/2014/main" id="{99081514-E94A-49AD-8C73-82C82EA469C3}"/>
              </a:ext>
            </a:extLst>
          </p:cNvPr>
          <p:cNvCxnSpPr>
            <a:cxnSpLocks/>
            <a:stCxn id="279" idx="1"/>
            <a:endCxn id="129" idx="3"/>
          </p:cNvCxnSpPr>
          <p:nvPr/>
        </p:nvCxnSpPr>
        <p:spPr>
          <a:xfrm flipH="1" flipV="1">
            <a:off x="5395096" y="2904426"/>
            <a:ext cx="885001" cy="2321574"/>
          </a:xfrm>
          <a:prstGeom prst="straightConnector1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6" name="Группа 175">
            <a:extLst>
              <a:ext uri="{FF2B5EF4-FFF2-40B4-BE49-F238E27FC236}">
                <a16:creationId xmlns="" xmlns:a16="http://schemas.microsoft.com/office/drawing/2014/main" id="{3DAFCC9E-BAD4-40AD-8202-F7B19BFF86A1}"/>
              </a:ext>
            </a:extLst>
          </p:cNvPr>
          <p:cNvGrpSpPr/>
          <p:nvPr/>
        </p:nvGrpSpPr>
        <p:grpSpPr>
          <a:xfrm>
            <a:off x="6286325" y="4559122"/>
            <a:ext cx="483805" cy="599826"/>
            <a:chOff x="6506132" y="1948121"/>
            <a:chExt cx="490755" cy="534456"/>
          </a:xfrm>
        </p:grpSpPr>
        <p:pic>
          <p:nvPicPr>
            <p:cNvPr id="177" name="Рисунок 176" descr="Значок сотрудника">
              <a:extLst>
                <a:ext uri="{FF2B5EF4-FFF2-40B4-BE49-F238E27FC236}">
                  <a16:creationId xmlns="" xmlns:a16="http://schemas.microsoft.com/office/drawing/2014/main" id="{202486FE-9E61-4619-BF06-438038297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506132" y="1948121"/>
              <a:ext cx="490755" cy="490755"/>
            </a:xfrm>
            <a:prstGeom prst="rect">
              <a:avLst/>
            </a:prstGeom>
          </p:spPr>
        </p:pic>
        <p:sp>
          <p:nvSpPr>
            <p:cNvPr id="178" name="Знак ''минус'' 226">
              <a:extLst>
                <a:ext uri="{FF2B5EF4-FFF2-40B4-BE49-F238E27FC236}">
                  <a16:creationId xmlns="" xmlns:a16="http://schemas.microsoft.com/office/drawing/2014/main" id="{462E5722-9333-4482-8DDC-96B13B0DE365}"/>
                </a:ext>
              </a:extLst>
            </p:cNvPr>
            <p:cNvSpPr/>
            <p:nvPr/>
          </p:nvSpPr>
          <p:spPr>
            <a:xfrm>
              <a:off x="6541743" y="1991822"/>
              <a:ext cx="393292" cy="490755"/>
            </a:xfrm>
            <a:prstGeom prst="mathMinus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cxnSp>
        <p:nvCxnSpPr>
          <p:cNvPr id="181" name="Прямая со стрелкой 180">
            <a:extLst>
              <a:ext uri="{FF2B5EF4-FFF2-40B4-BE49-F238E27FC236}">
                <a16:creationId xmlns="" xmlns:a16="http://schemas.microsoft.com/office/drawing/2014/main" id="{99081514-E94A-49AD-8C73-82C82EA469C3}"/>
              </a:ext>
            </a:extLst>
          </p:cNvPr>
          <p:cNvCxnSpPr>
            <a:cxnSpLocks/>
            <a:stCxn id="284" idx="1"/>
            <a:endCxn id="129" idx="3"/>
          </p:cNvCxnSpPr>
          <p:nvPr/>
        </p:nvCxnSpPr>
        <p:spPr>
          <a:xfrm flipH="1" flipV="1">
            <a:off x="5395096" y="2904427"/>
            <a:ext cx="888541" cy="2709583"/>
          </a:xfrm>
          <a:prstGeom prst="straightConnector1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7" name="Рисунок 186" descr="Рубль">
            <a:extLst>
              <a:ext uri="{FF2B5EF4-FFF2-40B4-BE49-F238E27FC236}">
                <a16:creationId xmlns="" xmlns:a16="http://schemas.microsoft.com/office/drawing/2014/main" id="{27455F43-5D1B-40BB-8D10-7201B127813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30540" y="4687353"/>
            <a:ext cx="295310" cy="336190"/>
          </a:xfrm>
          <a:prstGeom prst="rect">
            <a:avLst/>
          </a:prstGeom>
        </p:spPr>
      </p:pic>
      <p:pic>
        <p:nvPicPr>
          <p:cNvPr id="188" name="Рисунок 187" descr="Рубль">
            <a:extLst>
              <a:ext uri="{FF2B5EF4-FFF2-40B4-BE49-F238E27FC236}">
                <a16:creationId xmlns="" xmlns:a16="http://schemas.microsoft.com/office/drawing/2014/main" id="{27455F43-5D1B-40BB-8D10-7201B127813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30571" y="4216169"/>
            <a:ext cx="295310" cy="336190"/>
          </a:xfrm>
          <a:prstGeom prst="rect">
            <a:avLst/>
          </a:prstGeom>
        </p:spPr>
      </p:pic>
      <p:pic>
        <p:nvPicPr>
          <p:cNvPr id="189" name="Рисунок 188" descr="Рубль">
            <a:extLst>
              <a:ext uri="{FF2B5EF4-FFF2-40B4-BE49-F238E27FC236}">
                <a16:creationId xmlns="" xmlns:a16="http://schemas.microsoft.com/office/drawing/2014/main" id="{27455F43-5D1B-40BB-8D10-7201B127813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40896" y="3655541"/>
            <a:ext cx="295310" cy="336190"/>
          </a:xfrm>
          <a:prstGeom prst="rect">
            <a:avLst/>
          </a:prstGeom>
        </p:spPr>
      </p:pic>
      <p:cxnSp>
        <p:nvCxnSpPr>
          <p:cNvPr id="191" name="Прямая со стрелкой 190">
            <a:extLst>
              <a:ext uri="{FF2B5EF4-FFF2-40B4-BE49-F238E27FC236}">
                <a16:creationId xmlns="" xmlns:a16="http://schemas.microsoft.com/office/drawing/2014/main" id="{A74F2291-67CD-4145-A87B-79020C903064}"/>
              </a:ext>
            </a:extLst>
          </p:cNvPr>
          <p:cNvCxnSpPr>
            <a:cxnSpLocks/>
            <a:stCxn id="177" idx="3"/>
            <a:endCxn id="187" idx="1"/>
          </p:cNvCxnSpPr>
          <p:nvPr/>
        </p:nvCxnSpPr>
        <p:spPr>
          <a:xfrm>
            <a:off x="6770131" y="4834512"/>
            <a:ext cx="760410" cy="20936"/>
          </a:xfrm>
          <a:prstGeom prst="straightConnector1">
            <a:avLst/>
          </a:prstGeom>
          <a:ln w="15875">
            <a:solidFill>
              <a:schemeClr val="accent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Прямая со стрелкой 191">
            <a:extLst>
              <a:ext uri="{FF2B5EF4-FFF2-40B4-BE49-F238E27FC236}">
                <a16:creationId xmlns="" xmlns:a16="http://schemas.microsoft.com/office/drawing/2014/main" id="{A74F2291-67CD-4145-A87B-79020C903064}"/>
              </a:ext>
            </a:extLst>
          </p:cNvPr>
          <p:cNvCxnSpPr>
            <a:cxnSpLocks/>
            <a:stCxn id="162" idx="3"/>
            <a:endCxn id="189" idx="1"/>
          </p:cNvCxnSpPr>
          <p:nvPr/>
        </p:nvCxnSpPr>
        <p:spPr>
          <a:xfrm flipV="1">
            <a:off x="6769613" y="3823637"/>
            <a:ext cx="771283" cy="208037"/>
          </a:xfrm>
          <a:prstGeom prst="straightConnector1">
            <a:avLst/>
          </a:prstGeom>
          <a:ln w="15875">
            <a:solidFill>
              <a:schemeClr val="accent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Прямая со стрелкой 192">
            <a:extLst>
              <a:ext uri="{FF2B5EF4-FFF2-40B4-BE49-F238E27FC236}">
                <a16:creationId xmlns="" xmlns:a16="http://schemas.microsoft.com/office/drawing/2014/main" id="{A74F2291-67CD-4145-A87B-79020C903064}"/>
              </a:ext>
            </a:extLst>
          </p:cNvPr>
          <p:cNvCxnSpPr>
            <a:cxnSpLocks/>
            <a:stCxn id="166" idx="3"/>
            <a:endCxn id="188" idx="1"/>
          </p:cNvCxnSpPr>
          <p:nvPr/>
        </p:nvCxnSpPr>
        <p:spPr>
          <a:xfrm flipV="1">
            <a:off x="6769933" y="4384265"/>
            <a:ext cx="760638" cy="45379"/>
          </a:xfrm>
          <a:prstGeom prst="straightConnector1">
            <a:avLst/>
          </a:prstGeom>
          <a:ln w="15875">
            <a:solidFill>
              <a:schemeClr val="accent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 стрелкой 194">
            <a:extLst>
              <a:ext uri="{FF2B5EF4-FFF2-40B4-BE49-F238E27FC236}">
                <a16:creationId xmlns="" xmlns:a16="http://schemas.microsoft.com/office/drawing/2014/main" id="{DBBA7CC7-A2D3-4FA4-838A-AD49197A8C4C}"/>
              </a:ext>
            </a:extLst>
          </p:cNvPr>
          <p:cNvCxnSpPr>
            <a:cxnSpLocks/>
            <a:stCxn id="187" idx="3"/>
            <a:endCxn id="267" idx="1"/>
          </p:cNvCxnSpPr>
          <p:nvPr/>
        </p:nvCxnSpPr>
        <p:spPr>
          <a:xfrm>
            <a:off x="7825850" y="4855448"/>
            <a:ext cx="725783" cy="71412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 стрелкой 196">
            <a:extLst>
              <a:ext uri="{FF2B5EF4-FFF2-40B4-BE49-F238E27FC236}">
                <a16:creationId xmlns="" xmlns:a16="http://schemas.microsoft.com/office/drawing/2014/main" id="{DBBA7CC7-A2D3-4FA4-838A-AD49197A8C4C}"/>
              </a:ext>
            </a:extLst>
          </p:cNvPr>
          <p:cNvCxnSpPr>
            <a:cxnSpLocks/>
            <a:stCxn id="188" idx="3"/>
            <a:endCxn id="199" idx="1"/>
          </p:cNvCxnSpPr>
          <p:nvPr/>
        </p:nvCxnSpPr>
        <p:spPr>
          <a:xfrm flipV="1">
            <a:off x="7825880" y="4358584"/>
            <a:ext cx="725753" cy="25681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Прямая со стрелкой 197">
            <a:extLst>
              <a:ext uri="{FF2B5EF4-FFF2-40B4-BE49-F238E27FC236}">
                <a16:creationId xmlns="" xmlns:a16="http://schemas.microsoft.com/office/drawing/2014/main" id="{DBBA7CC7-A2D3-4FA4-838A-AD49197A8C4C}"/>
              </a:ext>
            </a:extLst>
          </p:cNvPr>
          <p:cNvCxnSpPr>
            <a:cxnSpLocks/>
            <a:stCxn id="189" idx="3"/>
            <a:endCxn id="201" idx="1"/>
          </p:cNvCxnSpPr>
          <p:nvPr/>
        </p:nvCxnSpPr>
        <p:spPr>
          <a:xfrm flipV="1">
            <a:off x="7836206" y="3790306"/>
            <a:ext cx="714777" cy="33330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Прямая со стрелкой 209">
            <a:extLst>
              <a:ext uri="{FF2B5EF4-FFF2-40B4-BE49-F238E27FC236}">
                <a16:creationId xmlns="" xmlns:a16="http://schemas.microsoft.com/office/drawing/2014/main" id="{99081514-E94A-49AD-8C73-82C82EA469C3}"/>
              </a:ext>
            </a:extLst>
          </p:cNvPr>
          <p:cNvCxnSpPr>
            <a:cxnSpLocks/>
            <a:stCxn id="162" idx="3"/>
            <a:endCxn id="200" idx="1"/>
          </p:cNvCxnSpPr>
          <p:nvPr/>
        </p:nvCxnSpPr>
        <p:spPr>
          <a:xfrm>
            <a:off x="6769613" y="4031674"/>
            <a:ext cx="1779828" cy="39135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Рисунок 1031" descr="Документ">
            <a:extLst>
              <a:ext uri="{FF2B5EF4-FFF2-40B4-BE49-F238E27FC236}">
                <a16:creationId xmlns="" xmlns:a16="http://schemas.microsoft.com/office/drawing/2014/main" id="{96E309FF-E877-4401-8369-FE2C35355DF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61112" y="1586064"/>
            <a:ext cx="258723" cy="294538"/>
          </a:xfrm>
          <a:prstGeom prst="rect">
            <a:avLst/>
          </a:prstGeom>
        </p:spPr>
      </p:pic>
      <p:pic>
        <p:nvPicPr>
          <p:cNvPr id="242" name="Рисунок 241" descr="Документ">
            <a:extLst>
              <a:ext uri="{FF2B5EF4-FFF2-40B4-BE49-F238E27FC236}">
                <a16:creationId xmlns="" xmlns:a16="http://schemas.microsoft.com/office/drawing/2014/main" id="{815F6436-D544-49BE-B9AE-C9476A6F3BC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61137" y="1307978"/>
            <a:ext cx="258723" cy="294538"/>
          </a:xfrm>
          <a:prstGeom prst="rect">
            <a:avLst/>
          </a:prstGeom>
        </p:spPr>
      </p:pic>
      <p:pic>
        <p:nvPicPr>
          <p:cNvPr id="243" name="Рисунок 242" descr="Документ">
            <a:extLst>
              <a:ext uri="{FF2B5EF4-FFF2-40B4-BE49-F238E27FC236}">
                <a16:creationId xmlns="" xmlns:a16="http://schemas.microsoft.com/office/drawing/2014/main" id="{DD73CC35-357C-4020-A0EB-37A60E203B8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58250" y="2371577"/>
            <a:ext cx="260808" cy="296912"/>
          </a:xfrm>
          <a:prstGeom prst="rect">
            <a:avLst/>
          </a:prstGeom>
        </p:spPr>
      </p:pic>
      <p:pic>
        <p:nvPicPr>
          <p:cNvPr id="244" name="Рисунок 243" descr="Документ">
            <a:extLst>
              <a:ext uri="{FF2B5EF4-FFF2-40B4-BE49-F238E27FC236}">
                <a16:creationId xmlns="" xmlns:a16="http://schemas.microsoft.com/office/drawing/2014/main" id="{EC0D5A50-F674-40FC-85C5-2E94F0BC7708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48794" y="2078062"/>
            <a:ext cx="260808" cy="296912"/>
          </a:xfrm>
          <a:prstGeom prst="rect">
            <a:avLst/>
          </a:prstGeom>
        </p:spPr>
      </p:pic>
      <p:pic>
        <p:nvPicPr>
          <p:cNvPr id="245" name="Рисунок 244" descr="Документ">
            <a:extLst>
              <a:ext uri="{FF2B5EF4-FFF2-40B4-BE49-F238E27FC236}">
                <a16:creationId xmlns="" xmlns:a16="http://schemas.microsoft.com/office/drawing/2014/main" id="{3A2FC812-AA45-4DDC-A499-4A9413B736C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50435" y="3180696"/>
            <a:ext cx="260808" cy="296912"/>
          </a:xfrm>
          <a:prstGeom prst="rect">
            <a:avLst/>
          </a:prstGeom>
        </p:spPr>
      </p:pic>
      <p:pic>
        <p:nvPicPr>
          <p:cNvPr id="246" name="Рисунок 245" descr="Документ">
            <a:extLst>
              <a:ext uri="{FF2B5EF4-FFF2-40B4-BE49-F238E27FC236}">
                <a16:creationId xmlns="" xmlns:a16="http://schemas.microsoft.com/office/drawing/2014/main" id="{60FFAB60-8202-488F-93EF-4FE6B9FD108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50720" y="2901370"/>
            <a:ext cx="260808" cy="296912"/>
          </a:xfrm>
          <a:prstGeom prst="rect">
            <a:avLst/>
          </a:prstGeom>
        </p:spPr>
      </p:pic>
      <p:pic>
        <p:nvPicPr>
          <p:cNvPr id="199" name="Рисунок 198" descr="Документ">
            <a:extLst>
              <a:ext uri="{FF2B5EF4-FFF2-40B4-BE49-F238E27FC236}">
                <a16:creationId xmlns="" xmlns:a16="http://schemas.microsoft.com/office/drawing/2014/main" id="{DD73CC35-357C-4020-A0EB-37A60E203B8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51633" y="4210127"/>
            <a:ext cx="260808" cy="296912"/>
          </a:xfrm>
          <a:prstGeom prst="rect">
            <a:avLst/>
          </a:prstGeom>
        </p:spPr>
      </p:pic>
      <p:pic>
        <p:nvPicPr>
          <p:cNvPr id="200" name="Рисунок 199" descr="Документ">
            <a:extLst>
              <a:ext uri="{FF2B5EF4-FFF2-40B4-BE49-F238E27FC236}">
                <a16:creationId xmlns="" xmlns:a16="http://schemas.microsoft.com/office/drawing/2014/main" id="{DD73CC35-357C-4020-A0EB-37A60E203B8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49441" y="3922352"/>
            <a:ext cx="260808" cy="296912"/>
          </a:xfrm>
          <a:prstGeom prst="rect">
            <a:avLst/>
          </a:prstGeom>
        </p:spPr>
      </p:pic>
      <p:pic>
        <p:nvPicPr>
          <p:cNvPr id="201" name="Рисунок 200" descr="Документ">
            <a:extLst>
              <a:ext uri="{FF2B5EF4-FFF2-40B4-BE49-F238E27FC236}">
                <a16:creationId xmlns="" xmlns:a16="http://schemas.microsoft.com/office/drawing/2014/main" id="{DD73CC35-357C-4020-A0EB-37A60E203B8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50983" y="3641850"/>
            <a:ext cx="260808" cy="296912"/>
          </a:xfrm>
          <a:prstGeom prst="rect">
            <a:avLst/>
          </a:prstGeom>
        </p:spPr>
      </p:pic>
      <p:pic>
        <p:nvPicPr>
          <p:cNvPr id="266" name="Рисунок 265" descr="Документ">
            <a:extLst>
              <a:ext uri="{FF2B5EF4-FFF2-40B4-BE49-F238E27FC236}">
                <a16:creationId xmlns="" xmlns:a16="http://schemas.microsoft.com/office/drawing/2014/main" id="{DD73CC35-357C-4020-A0EB-37A60E203B8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51633" y="4497902"/>
            <a:ext cx="260808" cy="296912"/>
          </a:xfrm>
          <a:prstGeom prst="rect">
            <a:avLst/>
          </a:prstGeom>
        </p:spPr>
      </p:pic>
      <p:pic>
        <p:nvPicPr>
          <p:cNvPr id="267" name="Рисунок 266" descr="Документ">
            <a:extLst>
              <a:ext uri="{FF2B5EF4-FFF2-40B4-BE49-F238E27FC236}">
                <a16:creationId xmlns="" xmlns:a16="http://schemas.microsoft.com/office/drawing/2014/main" id="{DD73CC35-357C-4020-A0EB-37A60E203B8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51633" y="4778404"/>
            <a:ext cx="260808" cy="296912"/>
          </a:xfrm>
          <a:prstGeom prst="rect">
            <a:avLst/>
          </a:prstGeom>
        </p:spPr>
      </p:pic>
      <p:pic>
        <p:nvPicPr>
          <p:cNvPr id="268" name="Рисунок 267" descr="Документ">
            <a:extLst>
              <a:ext uri="{FF2B5EF4-FFF2-40B4-BE49-F238E27FC236}">
                <a16:creationId xmlns="" xmlns:a16="http://schemas.microsoft.com/office/drawing/2014/main" id="{DD73CC35-357C-4020-A0EB-37A60E203B8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550021" y="5055552"/>
            <a:ext cx="260808" cy="296912"/>
          </a:xfrm>
          <a:prstGeom prst="rect">
            <a:avLst/>
          </a:prstGeom>
        </p:spPr>
      </p:pic>
      <p:cxnSp>
        <p:nvCxnSpPr>
          <p:cNvPr id="270" name="Прямая со стрелкой 269">
            <a:extLst>
              <a:ext uri="{FF2B5EF4-FFF2-40B4-BE49-F238E27FC236}">
                <a16:creationId xmlns="" xmlns:a16="http://schemas.microsoft.com/office/drawing/2014/main" id="{99081514-E94A-49AD-8C73-82C82EA469C3}"/>
              </a:ext>
            </a:extLst>
          </p:cNvPr>
          <p:cNvCxnSpPr>
            <a:cxnSpLocks/>
            <a:stCxn id="166" idx="3"/>
            <a:endCxn id="266" idx="1"/>
          </p:cNvCxnSpPr>
          <p:nvPr/>
        </p:nvCxnSpPr>
        <p:spPr>
          <a:xfrm>
            <a:off x="6769932" y="4429644"/>
            <a:ext cx="1781701" cy="216715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Прямая со стрелкой 276">
            <a:extLst>
              <a:ext uri="{FF2B5EF4-FFF2-40B4-BE49-F238E27FC236}">
                <a16:creationId xmlns="" xmlns:a16="http://schemas.microsoft.com/office/drawing/2014/main" id="{99081514-E94A-49AD-8C73-82C82EA469C3}"/>
              </a:ext>
            </a:extLst>
          </p:cNvPr>
          <p:cNvCxnSpPr>
            <a:cxnSpLocks/>
            <a:stCxn id="177" idx="3"/>
            <a:endCxn id="268" idx="1"/>
          </p:cNvCxnSpPr>
          <p:nvPr/>
        </p:nvCxnSpPr>
        <p:spPr>
          <a:xfrm>
            <a:off x="6770131" y="4834512"/>
            <a:ext cx="1779891" cy="369496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5" name="TextBox 304">
            <a:extLst>
              <a:ext uri="{FF2B5EF4-FFF2-40B4-BE49-F238E27FC236}">
                <a16:creationId xmlns="" xmlns:a16="http://schemas.microsoft.com/office/drawing/2014/main" id="{87A6BC91-F2A0-4A9B-B5FB-BF54AD328A60}"/>
              </a:ext>
            </a:extLst>
          </p:cNvPr>
          <p:cNvSpPr txBox="1"/>
          <p:nvPr/>
        </p:nvSpPr>
        <p:spPr>
          <a:xfrm>
            <a:off x="7286052" y="2744180"/>
            <a:ext cx="8424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Пени по ЛС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75000"/>
                </a:srgbClr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06" name="TextBox 305">
            <a:extLst>
              <a:ext uri="{FF2B5EF4-FFF2-40B4-BE49-F238E27FC236}">
                <a16:creationId xmlns="" xmlns:a16="http://schemas.microsoft.com/office/drawing/2014/main" id="{87A6BC91-F2A0-4A9B-B5FB-BF54AD328A60}"/>
              </a:ext>
            </a:extLst>
          </p:cNvPr>
          <p:cNvSpPr txBox="1"/>
          <p:nvPr/>
        </p:nvSpPr>
        <p:spPr>
          <a:xfrm>
            <a:off x="7197236" y="1895271"/>
            <a:ext cx="10367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Пени по ЛС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75000"/>
                </a:srgbClr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07" name="TextBox 306">
            <a:extLst>
              <a:ext uri="{FF2B5EF4-FFF2-40B4-BE49-F238E27FC236}">
                <a16:creationId xmlns="" xmlns:a16="http://schemas.microsoft.com/office/drawing/2014/main" id="{87A6BC91-F2A0-4A9B-B5FB-BF54AD328A60}"/>
              </a:ext>
            </a:extLst>
          </p:cNvPr>
          <p:cNvSpPr txBox="1"/>
          <p:nvPr/>
        </p:nvSpPr>
        <p:spPr>
          <a:xfrm>
            <a:off x="7255452" y="3486822"/>
            <a:ext cx="870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Пени по ЛС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75000"/>
                </a:srgbClr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08" name="TextBox 307">
            <a:extLst>
              <a:ext uri="{FF2B5EF4-FFF2-40B4-BE49-F238E27FC236}">
                <a16:creationId xmlns="" xmlns:a16="http://schemas.microsoft.com/office/drawing/2014/main" id="{87A6BC91-F2A0-4A9B-B5FB-BF54AD328A60}"/>
              </a:ext>
            </a:extLst>
          </p:cNvPr>
          <p:cNvSpPr txBox="1"/>
          <p:nvPr/>
        </p:nvSpPr>
        <p:spPr>
          <a:xfrm>
            <a:off x="7233529" y="4051240"/>
            <a:ext cx="9102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Пени по ЛС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75000"/>
                </a:srgbClr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09" name="TextBox 308">
            <a:extLst>
              <a:ext uri="{FF2B5EF4-FFF2-40B4-BE49-F238E27FC236}">
                <a16:creationId xmlns="" xmlns:a16="http://schemas.microsoft.com/office/drawing/2014/main" id="{87A6BC91-F2A0-4A9B-B5FB-BF54AD328A60}"/>
              </a:ext>
            </a:extLst>
          </p:cNvPr>
          <p:cNvSpPr txBox="1"/>
          <p:nvPr/>
        </p:nvSpPr>
        <p:spPr>
          <a:xfrm>
            <a:off x="7267575" y="4504112"/>
            <a:ext cx="8438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Пени по ЛС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75000"/>
                </a:srgbClr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cxnSp>
        <p:nvCxnSpPr>
          <p:cNvPr id="322" name="Прямая со стрелкой 321">
            <a:extLst>
              <a:ext uri="{FF2B5EF4-FFF2-40B4-BE49-F238E27FC236}">
                <a16:creationId xmlns="" xmlns:a16="http://schemas.microsoft.com/office/drawing/2014/main" id="{527E5EDD-8E90-404D-9AA5-8FB8D1C3A01B}"/>
              </a:ext>
            </a:extLst>
          </p:cNvPr>
          <p:cNvCxnSpPr>
            <a:endCxn id="279" idx="1"/>
          </p:cNvCxnSpPr>
          <p:nvPr/>
        </p:nvCxnSpPr>
        <p:spPr>
          <a:xfrm>
            <a:off x="5849816" y="2917462"/>
            <a:ext cx="430281" cy="2308538"/>
          </a:xfrm>
          <a:prstGeom prst="straightConnector1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Прямая со стрелкой 324">
            <a:extLst>
              <a:ext uri="{FF2B5EF4-FFF2-40B4-BE49-F238E27FC236}">
                <a16:creationId xmlns="" xmlns:a16="http://schemas.microsoft.com/office/drawing/2014/main" id="{527E5EDD-8E90-404D-9AA5-8FB8D1C3A01B}"/>
              </a:ext>
            </a:extLst>
          </p:cNvPr>
          <p:cNvCxnSpPr>
            <a:endCxn id="162" idx="1"/>
          </p:cNvCxnSpPr>
          <p:nvPr/>
        </p:nvCxnSpPr>
        <p:spPr>
          <a:xfrm>
            <a:off x="5856014" y="2912165"/>
            <a:ext cx="429794" cy="1119508"/>
          </a:xfrm>
          <a:prstGeom prst="straightConnector1">
            <a:avLst/>
          </a:prstGeom>
          <a:ln w="12700">
            <a:solidFill>
              <a:srgbClr val="7793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Прямая со стрелкой 319">
            <a:extLst>
              <a:ext uri="{FF2B5EF4-FFF2-40B4-BE49-F238E27FC236}">
                <a16:creationId xmlns="" xmlns:a16="http://schemas.microsoft.com/office/drawing/2014/main" id="{99081514-E94A-49AD-8C73-82C82EA469C3}"/>
              </a:ext>
            </a:extLst>
          </p:cNvPr>
          <p:cNvCxnSpPr>
            <a:cxnSpLocks/>
            <a:stCxn id="223" idx="1"/>
            <a:endCxn id="129" idx="3"/>
          </p:cNvCxnSpPr>
          <p:nvPr/>
        </p:nvCxnSpPr>
        <p:spPr>
          <a:xfrm flipH="1" flipV="1">
            <a:off x="5395096" y="2904426"/>
            <a:ext cx="890952" cy="713534"/>
          </a:xfrm>
          <a:prstGeom prst="straightConnector1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" name="Прямая со стрелкой 344">
            <a:extLst>
              <a:ext uri="{FF2B5EF4-FFF2-40B4-BE49-F238E27FC236}">
                <a16:creationId xmlns="" xmlns:a16="http://schemas.microsoft.com/office/drawing/2014/main" id="{4F9E1BFC-44B1-49C7-93DB-85F855C041E9}"/>
              </a:ext>
            </a:extLst>
          </p:cNvPr>
          <p:cNvCxnSpPr>
            <a:cxnSpLocks/>
            <a:endCxn id="179" idx="1"/>
          </p:cNvCxnSpPr>
          <p:nvPr/>
        </p:nvCxnSpPr>
        <p:spPr>
          <a:xfrm flipV="1">
            <a:off x="5843524" y="2019824"/>
            <a:ext cx="442763" cy="922637"/>
          </a:xfrm>
          <a:prstGeom prst="straightConnector1">
            <a:avLst/>
          </a:prstGeom>
          <a:ln w="12700">
            <a:solidFill>
              <a:srgbClr val="7793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Прямая со стрелкой 347">
            <a:extLst>
              <a:ext uri="{FF2B5EF4-FFF2-40B4-BE49-F238E27FC236}">
                <a16:creationId xmlns="" xmlns:a16="http://schemas.microsoft.com/office/drawing/2014/main" id="{527E5EDD-8E90-404D-9AA5-8FB8D1C3A01B}"/>
              </a:ext>
            </a:extLst>
          </p:cNvPr>
          <p:cNvCxnSpPr>
            <a:endCxn id="220" idx="1"/>
          </p:cNvCxnSpPr>
          <p:nvPr/>
        </p:nvCxnSpPr>
        <p:spPr>
          <a:xfrm flipV="1">
            <a:off x="5862954" y="2416911"/>
            <a:ext cx="419658" cy="489077"/>
          </a:xfrm>
          <a:prstGeom prst="straightConnector1">
            <a:avLst/>
          </a:prstGeom>
          <a:ln w="9525">
            <a:solidFill>
              <a:srgbClr val="7793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Прямая со стрелкой 349">
            <a:extLst>
              <a:ext uri="{FF2B5EF4-FFF2-40B4-BE49-F238E27FC236}">
                <a16:creationId xmlns="" xmlns:a16="http://schemas.microsoft.com/office/drawing/2014/main" id="{0C9A103C-B184-4E6B-8C59-7C130EFA2482}"/>
              </a:ext>
            </a:extLst>
          </p:cNvPr>
          <p:cNvCxnSpPr/>
          <p:nvPr/>
        </p:nvCxnSpPr>
        <p:spPr>
          <a:xfrm flipV="1">
            <a:off x="5852567" y="2832953"/>
            <a:ext cx="459581" cy="78619"/>
          </a:xfrm>
          <a:prstGeom prst="straightConnector1">
            <a:avLst/>
          </a:prstGeom>
          <a:ln w="12700">
            <a:solidFill>
              <a:srgbClr val="7793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2" name="TextBox 351">
            <a:extLst>
              <a:ext uri="{FF2B5EF4-FFF2-40B4-BE49-F238E27FC236}">
                <a16:creationId xmlns="" xmlns:a16="http://schemas.microsoft.com/office/drawing/2014/main" id="{12E51844-3671-4478-B262-431F1E68D77A}"/>
              </a:ext>
            </a:extLst>
          </p:cNvPr>
          <p:cNvSpPr txBox="1"/>
          <p:nvPr/>
        </p:nvSpPr>
        <p:spPr>
          <a:xfrm>
            <a:off x="3918382" y="6511652"/>
            <a:ext cx="2039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1,5 млн. транзакций в день</a:t>
            </a:r>
          </a:p>
        </p:txBody>
      </p:sp>
      <p:cxnSp>
        <p:nvCxnSpPr>
          <p:cNvPr id="186" name="Скругленная соединительная линия 185"/>
          <p:cNvCxnSpPr>
            <a:stCxn id="101" idx="0"/>
          </p:cNvCxnSpPr>
          <p:nvPr/>
        </p:nvCxnSpPr>
        <p:spPr>
          <a:xfrm rot="5400000" flipH="1" flipV="1">
            <a:off x="2577914" y="-1201866"/>
            <a:ext cx="1409806" cy="5776968"/>
          </a:xfrm>
          <a:prstGeom prst="curved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2" name="Группа 201">
            <a:extLst>
              <a:ext uri="{FF2B5EF4-FFF2-40B4-BE49-F238E27FC236}">
                <a16:creationId xmlns="" xmlns:a16="http://schemas.microsoft.com/office/drawing/2014/main" id="{D4C9CB0B-9070-4204-86C8-0996D1F05BEE}"/>
              </a:ext>
            </a:extLst>
          </p:cNvPr>
          <p:cNvGrpSpPr/>
          <p:nvPr/>
        </p:nvGrpSpPr>
        <p:grpSpPr>
          <a:xfrm>
            <a:off x="2688818" y="633672"/>
            <a:ext cx="1327005" cy="724015"/>
            <a:chOff x="-7581" y="541054"/>
            <a:chExt cx="2143498" cy="897834"/>
          </a:xfrm>
          <a:solidFill>
            <a:schemeClr val="accent1">
              <a:lumMod val="40000"/>
              <a:lumOff val="60000"/>
            </a:schemeClr>
          </a:solidFill>
        </p:grpSpPr>
        <p:pic>
          <p:nvPicPr>
            <p:cNvPr id="203" name="Рисунок 202" descr="Список (справа налево)">
              <a:extLst>
                <a:ext uri="{FF2B5EF4-FFF2-40B4-BE49-F238E27FC236}">
                  <a16:creationId xmlns="" xmlns:a16="http://schemas.microsoft.com/office/drawing/2014/main" id="{B71F6291-122C-486B-8F5A-7EB689D00E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03451" y="718829"/>
              <a:ext cx="705556" cy="70555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</p:pic>
        <p:pic>
          <p:nvPicPr>
            <p:cNvPr id="204" name="Рисунок 203" descr="Список (справа налево)">
              <a:extLst>
                <a:ext uri="{FF2B5EF4-FFF2-40B4-BE49-F238E27FC236}">
                  <a16:creationId xmlns="" xmlns:a16="http://schemas.microsoft.com/office/drawing/2014/main" id="{7B4892C2-87E1-426A-B193-30A90275D2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-7581" y="559890"/>
              <a:ext cx="705556" cy="70555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</p:pic>
        <p:pic>
          <p:nvPicPr>
            <p:cNvPr id="205" name="Рисунок 204" descr="Список (справа налево)">
              <a:extLst>
                <a:ext uri="{FF2B5EF4-FFF2-40B4-BE49-F238E27FC236}">
                  <a16:creationId xmlns="" xmlns:a16="http://schemas.microsoft.com/office/drawing/2014/main" id="{54B8952D-145A-4FAB-B237-0EA5E7E4DC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14627" y="541054"/>
              <a:ext cx="705556" cy="70555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</p:pic>
        <p:pic>
          <p:nvPicPr>
            <p:cNvPr id="206" name="Рисунок 205" descr="Список (справа налево)">
              <a:extLst>
                <a:ext uri="{FF2B5EF4-FFF2-40B4-BE49-F238E27FC236}">
                  <a16:creationId xmlns="" xmlns:a16="http://schemas.microsoft.com/office/drawing/2014/main" id="{4936ACBA-77D7-46E0-AAA7-815B683D6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19729" y="590784"/>
              <a:ext cx="705556" cy="70555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</p:pic>
        <p:pic>
          <p:nvPicPr>
            <p:cNvPr id="207" name="Рисунок 206" descr="Список (справа налево)">
              <a:extLst>
                <a:ext uri="{FF2B5EF4-FFF2-40B4-BE49-F238E27FC236}">
                  <a16:creationId xmlns="" xmlns:a16="http://schemas.microsoft.com/office/drawing/2014/main" id="{3DEEA68F-E3CD-40BB-A278-1BB7187730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430361" y="733333"/>
              <a:ext cx="705556" cy="70555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</p:pic>
      </p:grpSp>
      <p:sp>
        <p:nvSpPr>
          <p:cNvPr id="52" name="Полилиния 51"/>
          <p:cNvSpPr/>
          <p:nvPr/>
        </p:nvSpPr>
        <p:spPr>
          <a:xfrm rot="914736">
            <a:off x="5203371" y="2970599"/>
            <a:ext cx="204534" cy="610991"/>
          </a:xfrm>
          <a:custGeom>
            <a:avLst/>
            <a:gdLst>
              <a:gd name="connsiteX0" fmla="*/ 54881 w 108221"/>
              <a:gd name="connsiteY0" fmla="*/ 0 h 982980"/>
              <a:gd name="connsiteX1" fmla="*/ 1541 w 108221"/>
              <a:gd name="connsiteY1" fmla="*/ 419100 h 982980"/>
              <a:gd name="connsiteX2" fmla="*/ 108221 w 108221"/>
              <a:gd name="connsiteY2" fmla="*/ 982980 h 98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221" h="982980">
                <a:moveTo>
                  <a:pt x="54881" y="0"/>
                </a:moveTo>
                <a:cubicBezTo>
                  <a:pt x="23766" y="127635"/>
                  <a:pt x="-7349" y="255270"/>
                  <a:pt x="1541" y="419100"/>
                </a:cubicBezTo>
                <a:cubicBezTo>
                  <a:pt x="10431" y="582930"/>
                  <a:pt x="59326" y="782955"/>
                  <a:pt x="108221" y="982980"/>
                </a:cubicBezTo>
              </a:path>
            </a:pathLst>
          </a:custGeom>
          <a:noFill/>
          <a:ln w="15875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5006967" y="3551220"/>
            <a:ext cx="704742" cy="6463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900" b="1" dirty="0">
                <a:solidFill>
                  <a:srgbClr val="C0504D"/>
                </a:solidFill>
              </a:rPr>
              <a:t>Каждый </a:t>
            </a:r>
            <a:r>
              <a:rPr lang="ru-RU" sz="900" b="1" dirty="0" smtClean="0">
                <a:solidFill>
                  <a:srgbClr val="C0504D"/>
                </a:solidFill>
              </a:rPr>
              <a:t>15 </a:t>
            </a:r>
            <a:r>
              <a:rPr lang="ru-RU" sz="900" b="1" dirty="0">
                <a:solidFill>
                  <a:srgbClr val="C0504D"/>
                </a:solidFill>
              </a:rPr>
              <a:t>платеж с ошибкой</a:t>
            </a:r>
            <a:endParaRPr lang="ru-RU" sz="1100" b="1" dirty="0">
              <a:solidFill>
                <a:srgbClr val="C0504D"/>
              </a:solidFill>
            </a:endParaRPr>
          </a:p>
        </p:txBody>
      </p:sp>
      <p:sp>
        <p:nvSpPr>
          <p:cNvPr id="54" name="Полилиния 53"/>
          <p:cNvSpPr/>
          <p:nvPr/>
        </p:nvSpPr>
        <p:spPr>
          <a:xfrm>
            <a:off x="5356263" y="4005957"/>
            <a:ext cx="7034" cy="144780"/>
          </a:xfrm>
          <a:custGeom>
            <a:avLst/>
            <a:gdLst>
              <a:gd name="connsiteX0" fmla="*/ 0 w 7620"/>
              <a:gd name="connsiteY0" fmla="*/ 0 h 144780"/>
              <a:gd name="connsiteX1" fmla="*/ 7620 w 7620"/>
              <a:gd name="connsiteY1" fmla="*/ 144780 h 14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20" h="144780">
                <a:moveTo>
                  <a:pt x="0" y="0"/>
                </a:moveTo>
                <a:lnTo>
                  <a:pt x="7620" y="144780"/>
                </a:lnTo>
              </a:path>
            </a:pathLst>
          </a:custGeom>
          <a:noFill/>
          <a:ln w="1905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8" name="TextBox 227"/>
          <p:cNvSpPr txBox="1"/>
          <p:nvPr/>
        </p:nvSpPr>
        <p:spPr>
          <a:xfrm>
            <a:off x="5005656" y="4157976"/>
            <a:ext cx="866607" cy="86177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lIns="0" rIns="0" rtlCol="0">
            <a:spAutoFit/>
          </a:bodyPr>
          <a:lstStyle/>
          <a:p>
            <a:pPr lvl="0" algn="ctr">
              <a:defRPr/>
            </a:pPr>
            <a:r>
              <a:rPr lang="ru-RU" sz="1000" b="1" kern="500" dirty="0">
                <a:solidFill>
                  <a:srgbClr val="FFC000"/>
                </a:solidFill>
              </a:rPr>
              <a:t>Уточнение /</a:t>
            </a:r>
          </a:p>
          <a:p>
            <a:pPr lvl="0" algn="ctr">
              <a:defRPr/>
            </a:pPr>
            <a:r>
              <a:rPr lang="ru-RU" sz="1000" b="1" kern="500" dirty="0">
                <a:solidFill>
                  <a:srgbClr val="FFC000"/>
                </a:solidFill>
              </a:rPr>
              <a:t>зачет</a:t>
            </a:r>
          </a:p>
          <a:p>
            <a:pPr lvl="0" algn="ctr">
              <a:defRPr/>
            </a:pPr>
            <a:r>
              <a:rPr lang="ru-RU" sz="1000" b="1" dirty="0">
                <a:solidFill>
                  <a:srgbClr val="FFC000"/>
                </a:solidFill>
              </a:rPr>
              <a:t>1,34  трлн. руб.</a:t>
            </a:r>
          </a:p>
          <a:p>
            <a:pPr lvl="0" algn="ctr">
              <a:defRPr/>
            </a:pPr>
            <a:r>
              <a:rPr lang="ru-RU" sz="1000" b="1" dirty="0">
                <a:solidFill>
                  <a:srgbClr val="FFC000"/>
                </a:solidFill>
              </a:rPr>
              <a:t>33,5  млн. док</a:t>
            </a:r>
          </a:p>
        </p:txBody>
      </p:sp>
      <p:sp>
        <p:nvSpPr>
          <p:cNvPr id="55" name="Полилиния 54"/>
          <p:cNvSpPr/>
          <p:nvPr/>
        </p:nvSpPr>
        <p:spPr>
          <a:xfrm>
            <a:off x="5767754" y="4229101"/>
            <a:ext cx="1202788" cy="228583"/>
          </a:xfrm>
          <a:custGeom>
            <a:avLst/>
            <a:gdLst>
              <a:gd name="connsiteX0" fmla="*/ 1303020 w 1303020"/>
              <a:gd name="connsiteY0" fmla="*/ 0 h 403659"/>
              <a:gd name="connsiteX1" fmla="*/ 525780 w 1303020"/>
              <a:gd name="connsiteY1" fmla="*/ 350520 h 403659"/>
              <a:gd name="connsiteX2" fmla="*/ 0 w 1303020"/>
              <a:gd name="connsiteY2" fmla="*/ 396240 h 40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3020" h="403659">
                <a:moveTo>
                  <a:pt x="1303020" y="0"/>
                </a:moveTo>
                <a:cubicBezTo>
                  <a:pt x="1022985" y="142240"/>
                  <a:pt x="742950" y="284480"/>
                  <a:pt x="525780" y="350520"/>
                </a:cubicBezTo>
                <a:cubicBezTo>
                  <a:pt x="308610" y="416560"/>
                  <a:pt x="154305" y="406400"/>
                  <a:pt x="0" y="396240"/>
                </a:cubicBezTo>
              </a:path>
            </a:pathLst>
          </a:custGeom>
          <a:noFill/>
          <a:ln w="19050">
            <a:solidFill>
              <a:srgbClr val="FFC000"/>
            </a:solidFill>
            <a:prstDash val="dash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олилиния 57"/>
          <p:cNvSpPr/>
          <p:nvPr/>
        </p:nvSpPr>
        <p:spPr>
          <a:xfrm>
            <a:off x="4067734" y="4378478"/>
            <a:ext cx="924521" cy="643103"/>
          </a:xfrm>
          <a:custGeom>
            <a:avLst/>
            <a:gdLst>
              <a:gd name="connsiteX0" fmla="*/ 1140649 w 1140649"/>
              <a:gd name="connsiteY0" fmla="*/ 27499 h 431359"/>
              <a:gd name="connsiteX1" fmla="*/ 50989 w 1140649"/>
              <a:gd name="connsiteY1" fmla="*/ 42739 h 431359"/>
              <a:gd name="connsiteX2" fmla="*/ 279589 w 1140649"/>
              <a:gd name="connsiteY2" fmla="*/ 431359 h 43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0649" h="431359">
                <a:moveTo>
                  <a:pt x="1140649" y="27499"/>
                </a:moveTo>
                <a:cubicBezTo>
                  <a:pt x="667574" y="1464"/>
                  <a:pt x="194499" y="-24571"/>
                  <a:pt x="50989" y="42739"/>
                </a:cubicBezTo>
                <a:cubicBezTo>
                  <a:pt x="-92521" y="110049"/>
                  <a:pt x="93534" y="270704"/>
                  <a:pt x="279589" y="431359"/>
                </a:cubicBezTo>
              </a:path>
            </a:pathLst>
          </a:custGeom>
          <a:noFill/>
          <a:ln w="19050">
            <a:solidFill>
              <a:srgbClr val="FFC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4342736" y="3589867"/>
            <a:ext cx="666925" cy="838200"/>
          </a:xfrm>
          <a:custGeom>
            <a:avLst/>
            <a:gdLst>
              <a:gd name="connsiteX0" fmla="*/ 722502 w 722502"/>
              <a:gd name="connsiteY0" fmla="*/ 838200 h 838200"/>
              <a:gd name="connsiteX1" fmla="*/ 2836 w 722502"/>
              <a:gd name="connsiteY1" fmla="*/ 338666 h 838200"/>
              <a:gd name="connsiteX2" fmla="*/ 519302 w 722502"/>
              <a:gd name="connsiteY2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2502" h="838200">
                <a:moveTo>
                  <a:pt x="722502" y="838200"/>
                </a:moveTo>
                <a:cubicBezTo>
                  <a:pt x="379602" y="658283"/>
                  <a:pt x="36703" y="478366"/>
                  <a:pt x="2836" y="338666"/>
                </a:cubicBezTo>
                <a:cubicBezTo>
                  <a:pt x="-31031" y="198966"/>
                  <a:pt x="244135" y="99483"/>
                  <a:pt x="519302" y="0"/>
                </a:cubicBezTo>
              </a:path>
            </a:pathLst>
          </a:custGeom>
          <a:noFill/>
          <a:ln w="19050">
            <a:solidFill>
              <a:srgbClr val="FFC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TextBox 189">
            <a:extLst>
              <a:ext uri="{FF2B5EF4-FFF2-40B4-BE49-F238E27FC236}">
                <a16:creationId xmlns="" xmlns:a16="http://schemas.microsoft.com/office/drawing/2014/main" id="{D0CBBAFD-2929-4925-A235-E772024FECB1}"/>
              </a:ext>
            </a:extLst>
          </p:cNvPr>
          <p:cNvSpPr txBox="1"/>
          <p:nvPr/>
        </p:nvSpPr>
        <p:spPr>
          <a:xfrm>
            <a:off x="8835789" y="6398232"/>
            <a:ext cx="308850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2617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10808</TotalTime>
  <Words>117</Words>
  <Application>Microsoft Office PowerPoint</Application>
  <PresentationFormat>Экран (4:3)</PresentationFormat>
  <Paragraphs>45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 06.02.2013</dc:title>
  <dc:creator>Семенов Никита Витальевич</dc:creator>
  <cp:lastModifiedBy>Астафьев Андрей Владимирович</cp:lastModifiedBy>
  <cp:revision>704</cp:revision>
  <cp:lastPrinted>2019-06-03T12:52:36Z</cp:lastPrinted>
  <dcterms:created xsi:type="dcterms:W3CDTF">2013-02-06T13:51:02Z</dcterms:created>
  <dcterms:modified xsi:type="dcterms:W3CDTF">2022-05-12T12:46:28Z</dcterms:modified>
</cp:coreProperties>
</file>