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6"/>
  </p:notesMasterIdLst>
  <p:sldIdLst>
    <p:sldId id="277" r:id="rId2"/>
    <p:sldId id="295" r:id="rId3"/>
    <p:sldId id="303" r:id="rId4"/>
    <p:sldId id="304" r:id="rId5"/>
  </p:sldIdLst>
  <p:sldSz cx="9144000" cy="6858000" type="screen4x3"/>
  <p:notesSz cx="6808788" cy="9940925"/>
  <p:defaultTextStyle>
    <a:defPPr>
      <a:defRPr lang="ru-RU"/>
    </a:defPPr>
    <a:lvl1pPr marL="0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8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7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5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4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476B2"/>
    <a:srgbClr val="6666FF"/>
    <a:srgbClr val="0066FF"/>
    <a:srgbClr val="0033CC"/>
    <a:srgbClr val="F4D6AA"/>
    <a:srgbClr val="9BE5FF"/>
    <a:srgbClr val="64EAF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86076" autoAdjust="0"/>
  </p:normalViewPr>
  <p:slideViewPr>
    <p:cSldViewPr>
      <p:cViewPr varScale="1">
        <p:scale>
          <a:sx n="116" d="100"/>
          <a:sy n="116" d="100"/>
        </p:scale>
        <p:origin x="-154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2"/>
            <a:ext cx="2950475" cy="498773"/>
          </a:xfrm>
          <a:prstGeom prst="rect">
            <a:avLst/>
          </a:prstGeom>
        </p:spPr>
        <p:txBody>
          <a:bodyPr vert="horz" lIns="92449" tIns="46223" rIns="92449" bIns="4622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2" y="12"/>
            <a:ext cx="2950475" cy="498773"/>
          </a:xfrm>
          <a:prstGeom prst="rect">
            <a:avLst/>
          </a:prstGeom>
        </p:spPr>
        <p:txBody>
          <a:bodyPr vert="horz" lIns="92449" tIns="46223" rIns="92449" bIns="46223" rtlCol="0"/>
          <a:lstStyle>
            <a:lvl1pPr algn="r">
              <a:defRPr sz="1200"/>
            </a:lvl1pPr>
          </a:lstStyle>
          <a:p>
            <a:fld id="{C931D343-E24F-442F-9E32-D065A5EBFC4B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9" tIns="46223" rIns="92449" bIns="4622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40"/>
          </a:xfrm>
          <a:prstGeom prst="rect">
            <a:avLst/>
          </a:prstGeom>
        </p:spPr>
        <p:txBody>
          <a:bodyPr vert="horz" lIns="92449" tIns="46223" rIns="92449" bIns="4622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8772"/>
          </a:xfrm>
          <a:prstGeom prst="rect">
            <a:avLst/>
          </a:prstGeom>
        </p:spPr>
        <p:txBody>
          <a:bodyPr vert="horz" lIns="92449" tIns="46223" rIns="92449" bIns="4622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2" y="9442154"/>
            <a:ext cx="2950475" cy="498772"/>
          </a:xfrm>
          <a:prstGeom prst="rect">
            <a:avLst/>
          </a:prstGeom>
        </p:spPr>
        <p:txBody>
          <a:bodyPr vert="horz" lIns="92449" tIns="46223" rIns="92449" bIns="46223" rtlCol="0" anchor="b"/>
          <a:lstStyle>
            <a:lvl1pPr algn="r">
              <a:defRPr sz="1200"/>
            </a:lvl1pPr>
          </a:lstStyle>
          <a:p>
            <a:fld id="{9682C83A-9D3B-497B-A1B9-C50737D7CC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70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9162" indent="-28814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52559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13586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74607" indent="-23051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35630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96655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57679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918705" indent="-230511" defTabSz="105011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50111" eaLnBrk="1" fontAlgn="base" hangingPunct="1">
              <a:spcBef>
                <a:spcPct val="0"/>
              </a:spcBef>
              <a:spcAft>
                <a:spcPct val="0"/>
              </a:spcAft>
            </a:pPr>
            <a:fld id="{6D8468D7-8F8A-451D-AD5C-6143CF953C14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defTabSz="1050111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046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929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3475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929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428"/>
            <a:ext cx="9142642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3363691"/>
            <a:ext cx="7772400" cy="1470025"/>
          </a:xfrm>
        </p:spPr>
        <p:txBody>
          <a:bodyPr>
            <a:normAutofit/>
          </a:bodyPr>
          <a:lstStyle>
            <a:lvl1pPr>
              <a:defRPr sz="4874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86583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736" b="0">
                <a:solidFill>
                  <a:schemeClr val="bg1"/>
                </a:solidFill>
                <a:latin typeface="+mj-lt"/>
              </a:defRPr>
            </a:lvl1pPr>
            <a:lvl2pPr marL="445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0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6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743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164"/>
            </a:lvl1pPr>
            <a:lvl2pPr marL="445801" indent="0">
              <a:buNone/>
              <a:defRPr sz="2736"/>
            </a:lvl2pPr>
            <a:lvl3pPr marL="891603" indent="0">
              <a:buNone/>
              <a:defRPr sz="2309"/>
            </a:lvl3pPr>
            <a:lvl4pPr marL="1337404" indent="0">
              <a:buNone/>
              <a:defRPr sz="1967"/>
            </a:lvl4pPr>
            <a:lvl5pPr marL="1783205" indent="0">
              <a:buNone/>
              <a:defRPr sz="1967"/>
            </a:lvl5pPr>
            <a:lvl6pPr marL="2229005" indent="0">
              <a:buNone/>
              <a:defRPr sz="1967"/>
            </a:lvl6pPr>
            <a:lvl7pPr marL="2674808" indent="0">
              <a:buNone/>
              <a:defRPr sz="1967"/>
            </a:lvl7pPr>
            <a:lvl8pPr marL="3120609" indent="0">
              <a:buNone/>
              <a:defRPr sz="1967"/>
            </a:lvl8pPr>
            <a:lvl9pPr marL="3566409" indent="0">
              <a:buNone/>
              <a:defRPr sz="1967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368"/>
            </a:lvl1pPr>
            <a:lvl2pPr marL="445801" indent="0">
              <a:buNone/>
              <a:defRPr sz="1197"/>
            </a:lvl2pPr>
            <a:lvl3pPr marL="891603" indent="0">
              <a:buNone/>
              <a:defRPr sz="941"/>
            </a:lvl3pPr>
            <a:lvl4pPr marL="1337404" indent="0">
              <a:buNone/>
              <a:defRPr sz="855"/>
            </a:lvl4pPr>
            <a:lvl5pPr marL="1783205" indent="0">
              <a:buNone/>
              <a:defRPr sz="855"/>
            </a:lvl5pPr>
            <a:lvl6pPr marL="2229005" indent="0">
              <a:buNone/>
              <a:defRPr sz="855"/>
            </a:lvl6pPr>
            <a:lvl7pPr marL="2674808" indent="0">
              <a:buNone/>
              <a:defRPr sz="855"/>
            </a:lvl7pPr>
            <a:lvl8pPr marL="3120609" indent="0">
              <a:buNone/>
              <a:defRPr sz="855"/>
            </a:lvl8pPr>
            <a:lvl9pPr marL="3566409" indent="0">
              <a:buNone/>
              <a:defRPr sz="8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36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20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3113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67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08037" indent="2715">
              <a:defRPr>
                <a:latin typeface="+mj-lt"/>
              </a:defRPr>
            </a:lvl2pPr>
            <a:lvl3pPr marL="537369" indent="-222547">
              <a:tabLst/>
              <a:defRPr>
                <a:latin typeface="+mj-lt"/>
              </a:defRPr>
            </a:lvl3pPr>
            <a:lvl4pPr marL="0" indent="308037">
              <a:lnSpc>
                <a:spcPts val="1539"/>
              </a:lnSpc>
              <a:spcBef>
                <a:spcPts val="342"/>
              </a:spcBef>
              <a:defRPr>
                <a:latin typeface="+mj-lt"/>
              </a:defRPr>
            </a:lvl4pPr>
            <a:lvl5pPr>
              <a:lnSpc>
                <a:spcPts val="1539"/>
              </a:lnSpc>
              <a:spcBef>
                <a:spcPts val="34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5127078"/>
            <a:ext cx="923618" cy="376853"/>
          </a:xfrm>
          <a:prstGeom prst="rect">
            <a:avLst/>
          </a:prstGeom>
          <a:noFill/>
        </p:spPr>
        <p:txBody>
          <a:bodyPr wrap="square" lIns="78164" tIns="39082" rIns="78164" bIns="39082" rtlCol="0">
            <a:noAutofit/>
          </a:bodyPr>
          <a:lstStyle/>
          <a:p>
            <a:pPr defTabSz="891603"/>
            <a:endParaRPr lang="ru-RU" sz="1796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501071"/>
            <a:ext cx="7337192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1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472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10752" indent="0">
              <a:defRPr>
                <a:latin typeface="+mj-lt"/>
              </a:defRPr>
            </a:lvl2pPr>
            <a:lvl3pPr marL="537369" indent="-222547">
              <a:defRPr>
                <a:latin typeface="+mj-lt"/>
              </a:defRPr>
            </a:lvl3pPr>
            <a:lvl4pPr marL="0" indent="308037">
              <a:defRPr>
                <a:latin typeface="+mj-lt"/>
              </a:defRPr>
            </a:lvl4pPr>
            <a:lvl5pPr marL="122672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501071"/>
            <a:ext cx="7337901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662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1012506"/>
            <a:ext cx="7320689" cy="2024630"/>
          </a:xfrm>
        </p:spPr>
        <p:txBody>
          <a:bodyPr anchor="t"/>
          <a:lstStyle>
            <a:lvl1pPr algn="l">
              <a:defRPr sz="3933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7" y="3429720"/>
            <a:ext cx="7320689" cy="3006404"/>
          </a:xfrm>
        </p:spPr>
        <p:txBody>
          <a:bodyPr anchor="t"/>
          <a:lstStyle>
            <a:lvl1pPr marL="0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1pPr>
            <a:lvl2pPr marL="44580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2pPr>
            <a:lvl3pPr marL="891603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3pPr>
            <a:lvl4pPr marL="1337404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4pPr>
            <a:lvl5pPr marL="178320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5pPr>
            <a:lvl6pPr marL="222900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6pPr>
            <a:lvl7pPr marL="2674808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7pPr>
            <a:lvl8pPr marL="3120609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8pPr>
            <a:lvl9pPr marL="3566409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55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337192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606871"/>
            <a:ext cx="3620764" cy="4695797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1" y="1606871"/>
            <a:ext cx="3644897" cy="4695797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7"/>
            <a:ext cx="7864166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1606871"/>
            <a:ext cx="3674753" cy="568003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801" indent="0">
              <a:buNone/>
              <a:defRPr sz="1967" b="1"/>
            </a:lvl2pPr>
            <a:lvl3pPr marL="891603" indent="0">
              <a:buNone/>
              <a:defRPr sz="1796" b="1"/>
            </a:lvl3pPr>
            <a:lvl4pPr marL="1337404" indent="0">
              <a:buNone/>
              <a:defRPr sz="1539" b="1"/>
            </a:lvl4pPr>
            <a:lvl5pPr marL="1783205" indent="0">
              <a:buNone/>
              <a:defRPr sz="1539" b="1"/>
            </a:lvl5pPr>
            <a:lvl6pPr marL="2229005" indent="0">
              <a:buNone/>
              <a:defRPr sz="1539" b="1"/>
            </a:lvl6pPr>
            <a:lvl7pPr marL="2674808" indent="0">
              <a:buNone/>
              <a:defRPr sz="1539" b="1"/>
            </a:lvl7pPr>
            <a:lvl8pPr marL="3120609" indent="0">
              <a:buNone/>
              <a:defRPr sz="1539" b="1"/>
            </a:lvl8pPr>
            <a:lvl9pPr marL="3566409" indent="0">
              <a:buNone/>
              <a:defRPr sz="153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6" y="2174876"/>
            <a:ext cx="3674753" cy="4261248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3" y="1606871"/>
            <a:ext cx="3587825" cy="568003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801" indent="0">
              <a:buNone/>
              <a:defRPr sz="1967" b="1"/>
            </a:lvl2pPr>
            <a:lvl3pPr marL="891603" indent="0">
              <a:buNone/>
              <a:defRPr sz="1796" b="1"/>
            </a:lvl3pPr>
            <a:lvl4pPr marL="1337404" indent="0">
              <a:buNone/>
              <a:defRPr sz="1539" b="1"/>
            </a:lvl4pPr>
            <a:lvl5pPr marL="1783205" indent="0">
              <a:buNone/>
              <a:defRPr sz="1539" b="1"/>
            </a:lvl5pPr>
            <a:lvl6pPr marL="2229005" indent="0">
              <a:buNone/>
              <a:defRPr sz="1539" b="1"/>
            </a:lvl6pPr>
            <a:lvl7pPr marL="2674808" indent="0">
              <a:buNone/>
              <a:defRPr sz="1539" b="1"/>
            </a:lvl7pPr>
            <a:lvl8pPr marL="3120609" indent="0">
              <a:buNone/>
              <a:defRPr sz="1539" b="1"/>
            </a:lvl8pPr>
            <a:lvl9pPr marL="3566409" indent="0">
              <a:buNone/>
              <a:defRPr sz="153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3" y="2188098"/>
            <a:ext cx="3587825" cy="4248026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27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864166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11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8" y="5872591"/>
            <a:ext cx="567428" cy="65310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defRPr sz="2309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95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164"/>
            </a:lvl1pPr>
            <a:lvl2pPr>
              <a:defRPr sz="2736"/>
            </a:lvl2pPr>
            <a:lvl3pPr>
              <a:defRPr sz="2309"/>
            </a:lvl3pPr>
            <a:lvl4pPr>
              <a:defRPr sz="1967"/>
            </a:lvl4pPr>
            <a:lvl5pPr>
              <a:defRPr sz="1967"/>
            </a:lvl5pPr>
            <a:lvl6pPr>
              <a:defRPr sz="1967"/>
            </a:lvl6pPr>
            <a:lvl7pPr>
              <a:defRPr sz="1967"/>
            </a:lvl7pPr>
            <a:lvl8pPr>
              <a:defRPr sz="1967"/>
            </a:lvl8pPr>
            <a:lvl9pPr>
              <a:defRPr sz="19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0"/>
            <a:ext cx="3008313" cy="4691063"/>
          </a:xfrm>
        </p:spPr>
        <p:txBody>
          <a:bodyPr/>
          <a:lstStyle>
            <a:lvl1pPr marL="0" indent="0">
              <a:buNone/>
              <a:defRPr sz="1368"/>
            </a:lvl1pPr>
            <a:lvl2pPr marL="445801" indent="0">
              <a:buNone/>
              <a:defRPr sz="1197"/>
            </a:lvl2pPr>
            <a:lvl3pPr marL="891603" indent="0">
              <a:buNone/>
              <a:defRPr sz="941"/>
            </a:lvl3pPr>
            <a:lvl4pPr marL="1337404" indent="0">
              <a:buNone/>
              <a:defRPr sz="855"/>
            </a:lvl4pPr>
            <a:lvl5pPr marL="1783205" indent="0">
              <a:buNone/>
              <a:defRPr sz="855"/>
            </a:lvl5pPr>
            <a:lvl6pPr marL="2229005" indent="0">
              <a:buNone/>
              <a:defRPr sz="855"/>
            </a:lvl6pPr>
            <a:lvl7pPr marL="2674808" indent="0">
              <a:buNone/>
              <a:defRPr sz="855"/>
            </a:lvl7pPr>
            <a:lvl8pPr marL="3120609" indent="0">
              <a:buNone/>
              <a:defRPr sz="855"/>
            </a:lvl8pPr>
            <a:lvl9pPr marL="3566409" indent="0">
              <a:buNone/>
              <a:defRPr sz="8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58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5" y="490023"/>
            <a:ext cx="7343873" cy="1110281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5" y="1600200"/>
            <a:ext cx="7343873" cy="4835924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3"/>
            <a:ext cx="2133600" cy="365125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6356353"/>
            <a:ext cx="2895600" cy="365125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3" y="6041425"/>
            <a:ext cx="619711" cy="631834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lnSpc>
                <a:spcPts val="2052"/>
              </a:lnSpc>
              <a:defRPr sz="2309">
                <a:solidFill>
                  <a:schemeClr val="bg1"/>
                </a:solidFill>
              </a:defRPr>
            </a:lvl1pPr>
          </a:lstStyle>
          <a:p>
            <a:pPr defTabSz="891603"/>
            <a:fld id="{E20E89E6-FE54-4E13-859C-1FA908D70D39}" type="slidenum">
              <a:rPr lang="ru-RU" smtClean="0">
                <a:solidFill>
                  <a:prstClr val="white"/>
                </a:solidFill>
              </a:rPr>
              <a:pPr defTabSz="891603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82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</p:sldLayoutIdLst>
  <p:hf hdr="0" ftr="0" dt="0"/>
  <p:txStyles>
    <p:titleStyle>
      <a:lvl1pPr algn="l" defTabSz="891603" rtl="0" eaLnBrk="1" latinLnBrk="0" hangingPunct="1">
        <a:lnSpc>
          <a:spcPts val="4445"/>
        </a:lnSpc>
        <a:spcBef>
          <a:spcPct val="0"/>
        </a:spcBef>
        <a:buNone/>
        <a:defRPr sz="3591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10752" indent="0" algn="l" defTabSz="891603" rtl="0" eaLnBrk="1" latinLnBrk="0" hangingPunct="1">
        <a:spcBef>
          <a:spcPct val="20000"/>
        </a:spcBef>
        <a:buFont typeface="+mj-lt"/>
        <a:buNone/>
        <a:defRPr sz="3164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10752" indent="0" algn="l" defTabSz="891603" rtl="0" eaLnBrk="1" latinLnBrk="0" hangingPunct="1">
        <a:spcBef>
          <a:spcPct val="20000"/>
        </a:spcBef>
        <a:buFont typeface="Arial" pitchFamily="34" charset="0"/>
        <a:buNone/>
        <a:defRPr sz="2052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609290" indent="-222547" algn="l" defTabSz="891603" rtl="0" eaLnBrk="1" latinLnBrk="0" hangingPunct="1">
        <a:spcBef>
          <a:spcPct val="20000"/>
        </a:spcBef>
        <a:buFont typeface="Arial" pitchFamily="34" charset="0"/>
        <a:buChar char="•"/>
        <a:defRPr sz="2052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08037" algn="just" defTabSz="891603" rtl="0" eaLnBrk="1" latinLnBrk="0" hangingPunct="1">
        <a:lnSpc>
          <a:spcPts val="1539"/>
        </a:lnSpc>
        <a:spcBef>
          <a:spcPts val="342"/>
        </a:spcBef>
        <a:buFont typeface="Arial" pitchFamily="34" charset="0"/>
        <a:buNone/>
        <a:tabLst/>
        <a:defRPr sz="1368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226720" indent="0" algn="l" defTabSz="891603" rtl="0" eaLnBrk="1" latinLnBrk="0" hangingPunct="1">
        <a:lnSpc>
          <a:spcPts val="1539"/>
        </a:lnSpc>
        <a:spcBef>
          <a:spcPts val="342"/>
        </a:spcBef>
        <a:buFont typeface="Arial" pitchFamily="34" charset="0"/>
        <a:buNone/>
        <a:defRPr sz="1197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451907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2897707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343509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3789311" indent="-222901" algn="l" defTabSz="891603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45801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891603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37404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783205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29005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674808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20609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566409" algn="l" defTabSz="891603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857224" y="2143116"/>
            <a:ext cx="7488832" cy="44827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177" tIns="39089" rIns="78177" bIns="39089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891603" eaLnBrk="1" hangingPunct="1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УФНС России по Ленинградской области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42"/>
          <p:cNvSpPr txBox="1">
            <a:spLocks noChangeArrowheads="1"/>
          </p:cNvSpPr>
          <p:nvPr/>
        </p:nvSpPr>
        <p:spPr bwMode="auto">
          <a:xfrm>
            <a:off x="1500166" y="3143248"/>
            <a:ext cx="6264696" cy="30335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177" tIns="39089" rIns="78177" bIns="39089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891603" eaLnBrk="1" hangingPunct="1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«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Основные изменения с 01.01.2025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в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соответствии с изменениями НК РФ, внесенными Федеральным законом от 12.07.2024 N 176-ФЗ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»</a:t>
            </a:r>
          </a:p>
          <a:p>
            <a:pPr algn="ctr" defTabSz="891603" eaLnBrk="1" hangingPunct="1"/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defTabSz="891603" eaLnBrk="1" hangingPunct="1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2024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43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3" y="320885"/>
            <a:ext cx="1649915" cy="167935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9332" y="4704356"/>
            <a:ext cx="485979" cy="18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4120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3"/>
            <a:ext cx="8064895" cy="523937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 2025 г. организации и ИП, применяющие УСН, признаются налогоплательщиками НДС.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Среди важнейших изменений для плательщиков УСН: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увеличение предельно допустимых размеров доходов, стоимости ОС и средней численности работников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отмена повышенных ставок 8% и 20% 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Для налогоплательщиков, которые в 2022 - 2024 гг. прибегали к дроблению бизнеса, установлена налоговая амнистия. Ею можно воспользоваться при выполнении ряда условий.</a:t>
            </a:r>
          </a:p>
          <a:p>
            <a:endParaRPr lang="ru-RU" sz="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695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законодательства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УСН с 2025 года</a:t>
            </a:r>
            <a: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6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695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законодательства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специальным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режимам</a:t>
            </a:r>
            <a: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785785" y="1285859"/>
          <a:ext cx="7643866" cy="4867612"/>
        </p:xfrm>
        <a:graphic>
          <a:graphicData uri="http://schemas.openxmlformats.org/drawingml/2006/table">
            <a:tbl>
              <a:tblPr/>
              <a:tblGrid>
                <a:gridCol w="1643075"/>
                <a:gridCol w="1785950"/>
                <a:gridCol w="2714644"/>
                <a:gridCol w="1500197"/>
              </a:tblGrid>
              <a:tr h="197768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Условия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Лимит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Право для перехода на УСН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за 9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месяцев предыдущего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112,5 млн.руб. </a:t>
                      </a:r>
                    </a:p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( в 2024 г. – 149,51 млн.руб.)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337,5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 rowSpan="3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Сохранение права на применение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УСН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текущего налогового периода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</a:t>
                      </a:r>
                    </a:p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( в 2024 г. –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265,8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6">
                <a:tc vMerge="1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Остаточная стоимость основных средств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 млн.руб.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6">
                <a:tc vMerge="1"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сотрудников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130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646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повышенной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ставки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(доходы – 8%;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минус расходы – 20%)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текущего налогового периода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Свыше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15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учетом ежегодной индексации на дефлятор </a:t>
                      </a: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2024 г. –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199,35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млн.руб.)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применяются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65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3"/>
            <a:ext cx="8064895" cy="5239374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Повышение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налоговой ставки по налогу на прибыль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Повышенные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коэффициенты для учета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Новый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инвестиционный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вычет</a:t>
            </a:r>
          </a:p>
          <a:p>
            <a:pPr lvl="0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Региональные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инвестиционные проекты стали бессрочные</a:t>
            </a:r>
          </a:p>
          <a:p>
            <a:endParaRPr lang="ru-RU" sz="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501071"/>
            <a:ext cx="7853821" cy="695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по налогу на прибыль организаций 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</a:t>
            </a:r>
            <a: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  <a:t/>
            </a:r>
            <a:br>
              <a:rPr lang="ru-RU" sz="2400" dirty="0">
                <a:solidFill>
                  <a:schemeClr val="dk1"/>
                </a:solidFill>
                <a:latin typeface="Arial Narrow" panose="020B0606020202030204" pitchFamily="34" charset="0"/>
                <a:ea typeface="Trebuchet MS"/>
                <a:cs typeface="Times New Roman" panose="02020603050405020304" pitchFamily="18" charset="0"/>
                <a:sym typeface="Trebuchet MS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3" y="1643050"/>
          <a:ext cx="628654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5"/>
                <a:gridCol w="1571636"/>
                <a:gridCol w="1714512"/>
              </a:tblGrid>
              <a:tr h="124790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ставки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 год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916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  год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Ставка налога на прибыль основная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20%, в том числе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3%  -  ФБ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17%  -  РБ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25%, в том числе</a:t>
                      </a:r>
                    </a:p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8%  -  ФБ</a:t>
                      </a:r>
                    </a:p>
                    <a:p>
                      <a:pPr marL="0" algn="ctr" defTabSz="891603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17%  -  РБ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Ставка налога на прибыль для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IT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-компаний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5%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(Зачисляется в ФБ)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66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13094</TotalTime>
  <Words>284</Words>
  <Application>Microsoft Office PowerPoint</Application>
  <PresentationFormat>Экран (4:3)</PresentationFormat>
  <Paragraphs>78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9_Present_FNS2012_A4</vt:lpstr>
      <vt:lpstr>Слайд 1</vt:lpstr>
      <vt:lpstr> Основные изменения законодательства по УСН с 2025 года </vt:lpstr>
      <vt:lpstr> Основные изменения законодательства по специальным налоговым режимам </vt:lpstr>
      <vt:lpstr> Изменения по налогу на прибыль организаций с 2025 года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налогового консультирования</dc:title>
  <dc:creator>Коньков Андрей Юрьевич</dc:creator>
  <cp:lastModifiedBy>4700-00-501</cp:lastModifiedBy>
  <cp:revision>314</cp:revision>
  <cp:lastPrinted>2019-10-17T06:19:16Z</cp:lastPrinted>
  <dcterms:created xsi:type="dcterms:W3CDTF">2015-03-27T13:19:33Z</dcterms:created>
  <dcterms:modified xsi:type="dcterms:W3CDTF">2024-08-05T13:25:48Z</dcterms:modified>
</cp:coreProperties>
</file>