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906000" type="A4"/>
  <p:notesSz cx="6858000" cy="9906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236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C2B2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14043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8</a:t>
            </a:r>
            <a:r>
              <a:rPr spc="-55" dirty="0"/>
              <a:t> (800)</a:t>
            </a:r>
            <a:r>
              <a:rPr spc="-20" dirty="0"/>
              <a:t> </a:t>
            </a:r>
            <a:r>
              <a:rPr spc="-80" dirty="0"/>
              <a:t>222-</a:t>
            </a:r>
            <a:r>
              <a:rPr spc="-85" dirty="0"/>
              <a:t>22-</a:t>
            </a:r>
            <a:r>
              <a:rPr spc="-25" dirty="0"/>
              <a:t>22</a:t>
            </a:r>
          </a:p>
          <a:p>
            <a:pPr marL="12700" marR="5080">
              <a:lnSpc>
                <a:spcPct val="100000"/>
              </a:lnSpc>
              <a:spcBef>
                <a:spcPts val="185"/>
              </a:spcBef>
            </a:pPr>
            <a:r>
              <a:rPr sz="900" b="0" spc="20" dirty="0">
                <a:latin typeface="Tahoma"/>
                <a:cs typeface="Tahoma"/>
              </a:rPr>
              <a:t>Бесплатный</a:t>
            </a:r>
            <a:r>
              <a:rPr sz="900" b="0" spc="140" dirty="0">
                <a:latin typeface="Tahoma"/>
                <a:cs typeface="Tahoma"/>
              </a:rPr>
              <a:t> </a:t>
            </a:r>
            <a:r>
              <a:rPr sz="900" b="0" spc="20" dirty="0">
                <a:latin typeface="Tahoma"/>
                <a:cs typeface="Tahoma"/>
              </a:rPr>
              <a:t>многоканальный</a:t>
            </a:r>
            <a:r>
              <a:rPr sz="900" b="0" spc="175" dirty="0">
                <a:latin typeface="Tahoma"/>
                <a:cs typeface="Tahoma"/>
              </a:rPr>
              <a:t> </a:t>
            </a:r>
            <a:r>
              <a:rPr sz="900" b="0" spc="-10" dirty="0">
                <a:latin typeface="Tahoma"/>
                <a:cs typeface="Tahoma"/>
              </a:rPr>
              <a:t>телефон </a:t>
            </a:r>
            <a:r>
              <a:rPr sz="900" b="0" dirty="0">
                <a:latin typeface="Tahoma"/>
                <a:cs typeface="Tahoma"/>
              </a:rPr>
              <a:t>контакт-центра</a:t>
            </a:r>
            <a:r>
              <a:rPr sz="900" b="0" spc="165" dirty="0">
                <a:latin typeface="Tahoma"/>
                <a:cs typeface="Tahoma"/>
              </a:rPr>
              <a:t> </a:t>
            </a:r>
            <a:r>
              <a:rPr sz="900" b="0" spc="70" dirty="0">
                <a:latin typeface="Tahoma"/>
                <a:cs typeface="Tahoma"/>
              </a:rPr>
              <a:t>ФНС</a:t>
            </a:r>
            <a:r>
              <a:rPr sz="900" b="0" spc="204" dirty="0">
                <a:latin typeface="Tahoma"/>
                <a:cs typeface="Tahoma"/>
              </a:rPr>
              <a:t> </a:t>
            </a:r>
            <a:r>
              <a:rPr sz="900" b="0" spc="50" dirty="0">
                <a:latin typeface="Tahoma"/>
                <a:cs typeface="Tahoma"/>
              </a:rPr>
              <a:t>России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C2B2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14043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8</a:t>
            </a:r>
            <a:r>
              <a:rPr spc="-55" dirty="0"/>
              <a:t> (800)</a:t>
            </a:r>
            <a:r>
              <a:rPr spc="-20" dirty="0"/>
              <a:t> </a:t>
            </a:r>
            <a:r>
              <a:rPr spc="-80" dirty="0"/>
              <a:t>222-</a:t>
            </a:r>
            <a:r>
              <a:rPr spc="-85" dirty="0"/>
              <a:t>22-</a:t>
            </a:r>
            <a:r>
              <a:rPr spc="-25" dirty="0"/>
              <a:t>22</a:t>
            </a:r>
          </a:p>
          <a:p>
            <a:pPr marL="12700" marR="5080">
              <a:lnSpc>
                <a:spcPct val="100000"/>
              </a:lnSpc>
              <a:spcBef>
                <a:spcPts val="185"/>
              </a:spcBef>
            </a:pPr>
            <a:r>
              <a:rPr sz="900" b="0" spc="20" dirty="0">
                <a:latin typeface="Tahoma"/>
                <a:cs typeface="Tahoma"/>
              </a:rPr>
              <a:t>Бесплатный</a:t>
            </a:r>
            <a:r>
              <a:rPr sz="900" b="0" spc="140" dirty="0">
                <a:latin typeface="Tahoma"/>
                <a:cs typeface="Tahoma"/>
              </a:rPr>
              <a:t> </a:t>
            </a:r>
            <a:r>
              <a:rPr sz="900" b="0" spc="20" dirty="0">
                <a:latin typeface="Tahoma"/>
                <a:cs typeface="Tahoma"/>
              </a:rPr>
              <a:t>многоканальный</a:t>
            </a:r>
            <a:r>
              <a:rPr sz="900" b="0" spc="175" dirty="0">
                <a:latin typeface="Tahoma"/>
                <a:cs typeface="Tahoma"/>
              </a:rPr>
              <a:t> </a:t>
            </a:r>
            <a:r>
              <a:rPr sz="900" b="0" spc="-10" dirty="0">
                <a:latin typeface="Tahoma"/>
                <a:cs typeface="Tahoma"/>
              </a:rPr>
              <a:t>телефон </a:t>
            </a:r>
            <a:r>
              <a:rPr sz="900" b="0" dirty="0">
                <a:latin typeface="Tahoma"/>
                <a:cs typeface="Tahoma"/>
              </a:rPr>
              <a:t>контакт-центра</a:t>
            </a:r>
            <a:r>
              <a:rPr sz="900" b="0" spc="165" dirty="0">
                <a:latin typeface="Tahoma"/>
                <a:cs typeface="Tahoma"/>
              </a:rPr>
              <a:t> </a:t>
            </a:r>
            <a:r>
              <a:rPr sz="900" b="0" spc="70" dirty="0">
                <a:latin typeface="Tahoma"/>
                <a:cs typeface="Tahoma"/>
              </a:rPr>
              <a:t>ФНС</a:t>
            </a:r>
            <a:r>
              <a:rPr sz="900" b="0" spc="204" dirty="0">
                <a:latin typeface="Tahoma"/>
                <a:cs typeface="Tahoma"/>
              </a:rPr>
              <a:t> </a:t>
            </a:r>
            <a:r>
              <a:rPr sz="900" b="0" spc="50" dirty="0">
                <a:latin typeface="Tahoma"/>
                <a:cs typeface="Tahoma"/>
              </a:rPr>
              <a:t>России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C2B2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14043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8</a:t>
            </a:r>
            <a:r>
              <a:rPr spc="-55" dirty="0"/>
              <a:t> (800)</a:t>
            </a:r>
            <a:r>
              <a:rPr spc="-20" dirty="0"/>
              <a:t> </a:t>
            </a:r>
            <a:r>
              <a:rPr spc="-80" dirty="0"/>
              <a:t>222-</a:t>
            </a:r>
            <a:r>
              <a:rPr spc="-85" dirty="0"/>
              <a:t>22-</a:t>
            </a:r>
            <a:r>
              <a:rPr spc="-25" dirty="0"/>
              <a:t>22</a:t>
            </a:r>
          </a:p>
          <a:p>
            <a:pPr marL="12700" marR="5080">
              <a:lnSpc>
                <a:spcPct val="100000"/>
              </a:lnSpc>
              <a:spcBef>
                <a:spcPts val="185"/>
              </a:spcBef>
            </a:pPr>
            <a:r>
              <a:rPr sz="900" b="0" spc="20" dirty="0">
                <a:latin typeface="Tahoma"/>
                <a:cs typeface="Tahoma"/>
              </a:rPr>
              <a:t>Бесплатный</a:t>
            </a:r>
            <a:r>
              <a:rPr sz="900" b="0" spc="140" dirty="0">
                <a:latin typeface="Tahoma"/>
                <a:cs typeface="Tahoma"/>
              </a:rPr>
              <a:t> </a:t>
            </a:r>
            <a:r>
              <a:rPr sz="900" b="0" spc="20" dirty="0">
                <a:latin typeface="Tahoma"/>
                <a:cs typeface="Tahoma"/>
              </a:rPr>
              <a:t>многоканальный</a:t>
            </a:r>
            <a:r>
              <a:rPr sz="900" b="0" spc="175" dirty="0">
                <a:latin typeface="Tahoma"/>
                <a:cs typeface="Tahoma"/>
              </a:rPr>
              <a:t> </a:t>
            </a:r>
            <a:r>
              <a:rPr sz="900" b="0" spc="-10" dirty="0">
                <a:latin typeface="Tahoma"/>
                <a:cs typeface="Tahoma"/>
              </a:rPr>
              <a:t>телефон </a:t>
            </a:r>
            <a:r>
              <a:rPr sz="900" b="0" dirty="0">
                <a:latin typeface="Tahoma"/>
                <a:cs typeface="Tahoma"/>
              </a:rPr>
              <a:t>контакт-центра</a:t>
            </a:r>
            <a:r>
              <a:rPr sz="900" b="0" spc="165" dirty="0">
                <a:latin typeface="Tahoma"/>
                <a:cs typeface="Tahoma"/>
              </a:rPr>
              <a:t> </a:t>
            </a:r>
            <a:r>
              <a:rPr sz="900" b="0" spc="70" dirty="0">
                <a:latin typeface="Tahoma"/>
                <a:cs typeface="Tahoma"/>
              </a:rPr>
              <a:t>ФНС</a:t>
            </a:r>
            <a:r>
              <a:rPr sz="900" b="0" spc="204" dirty="0">
                <a:latin typeface="Tahoma"/>
                <a:cs typeface="Tahoma"/>
              </a:rPr>
              <a:t> </a:t>
            </a:r>
            <a:r>
              <a:rPr sz="900" b="0" spc="50" dirty="0">
                <a:latin typeface="Tahoma"/>
                <a:cs typeface="Tahoma"/>
              </a:rPr>
              <a:t>России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C2B2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14043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8</a:t>
            </a:r>
            <a:r>
              <a:rPr spc="-55" dirty="0"/>
              <a:t> (800)</a:t>
            </a:r>
            <a:r>
              <a:rPr spc="-20" dirty="0"/>
              <a:t> </a:t>
            </a:r>
            <a:r>
              <a:rPr spc="-80" dirty="0"/>
              <a:t>222-</a:t>
            </a:r>
            <a:r>
              <a:rPr spc="-85" dirty="0"/>
              <a:t>22-</a:t>
            </a:r>
            <a:r>
              <a:rPr spc="-25" dirty="0"/>
              <a:t>22</a:t>
            </a:r>
          </a:p>
          <a:p>
            <a:pPr marL="12700" marR="5080">
              <a:lnSpc>
                <a:spcPct val="100000"/>
              </a:lnSpc>
              <a:spcBef>
                <a:spcPts val="185"/>
              </a:spcBef>
            </a:pPr>
            <a:r>
              <a:rPr sz="900" b="0" spc="20" dirty="0">
                <a:latin typeface="Tahoma"/>
                <a:cs typeface="Tahoma"/>
              </a:rPr>
              <a:t>Бесплатный</a:t>
            </a:r>
            <a:r>
              <a:rPr sz="900" b="0" spc="140" dirty="0">
                <a:latin typeface="Tahoma"/>
                <a:cs typeface="Tahoma"/>
              </a:rPr>
              <a:t> </a:t>
            </a:r>
            <a:r>
              <a:rPr sz="900" b="0" spc="20" dirty="0">
                <a:latin typeface="Tahoma"/>
                <a:cs typeface="Tahoma"/>
              </a:rPr>
              <a:t>многоканальный</a:t>
            </a:r>
            <a:r>
              <a:rPr sz="900" b="0" spc="175" dirty="0">
                <a:latin typeface="Tahoma"/>
                <a:cs typeface="Tahoma"/>
              </a:rPr>
              <a:t> </a:t>
            </a:r>
            <a:r>
              <a:rPr sz="900" b="0" spc="-10" dirty="0">
                <a:latin typeface="Tahoma"/>
                <a:cs typeface="Tahoma"/>
              </a:rPr>
              <a:t>телефон </a:t>
            </a:r>
            <a:r>
              <a:rPr sz="900" b="0" dirty="0">
                <a:latin typeface="Tahoma"/>
                <a:cs typeface="Tahoma"/>
              </a:rPr>
              <a:t>контакт-центра</a:t>
            </a:r>
            <a:r>
              <a:rPr sz="900" b="0" spc="165" dirty="0">
                <a:latin typeface="Tahoma"/>
                <a:cs typeface="Tahoma"/>
              </a:rPr>
              <a:t> </a:t>
            </a:r>
            <a:r>
              <a:rPr sz="900" b="0" spc="70" dirty="0">
                <a:latin typeface="Tahoma"/>
                <a:cs typeface="Tahoma"/>
              </a:rPr>
              <a:t>ФНС</a:t>
            </a:r>
            <a:r>
              <a:rPr sz="900" b="0" spc="204" dirty="0">
                <a:latin typeface="Tahoma"/>
                <a:cs typeface="Tahoma"/>
              </a:rPr>
              <a:t> </a:t>
            </a:r>
            <a:r>
              <a:rPr sz="900" b="0" spc="50" dirty="0">
                <a:latin typeface="Tahoma"/>
                <a:cs typeface="Tahoma"/>
              </a:rPr>
              <a:t>России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14043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8</a:t>
            </a:r>
            <a:r>
              <a:rPr spc="-55" dirty="0"/>
              <a:t> (800)</a:t>
            </a:r>
            <a:r>
              <a:rPr spc="-20" dirty="0"/>
              <a:t> </a:t>
            </a:r>
            <a:r>
              <a:rPr spc="-80" dirty="0"/>
              <a:t>222-</a:t>
            </a:r>
            <a:r>
              <a:rPr spc="-85" dirty="0"/>
              <a:t>22-</a:t>
            </a:r>
            <a:r>
              <a:rPr spc="-25" dirty="0"/>
              <a:t>22</a:t>
            </a:r>
          </a:p>
          <a:p>
            <a:pPr marL="12700" marR="5080">
              <a:lnSpc>
                <a:spcPct val="100000"/>
              </a:lnSpc>
              <a:spcBef>
                <a:spcPts val="185"/>
              </a:spcBef>
            </a:pPr>
            <a:r>
              <a:rPr sz="900" b="0" spc="20" dirty="0">
                <a:latin typeface="Tahoma"/>
                <a:cs typeface="Tahoma"/>
              </a:rPr>
              <a:t>Бесплатный</a:t>
            </a:r>
            <a:r>
              <a:rPr sz="900" b="0" spc="140" dirty="0">
                <a:latin typeface="Tahoma"/>
                <a:cs typeface="Tahoma"/>
              </a:rPr>
              <a:t> </a:t>
            </a:r>
            <a:r>
              <a:rPr sz="900" b="0" spc="20" dirty="0">
                <a:latin typeface="Tahoma"/>
                <a:cs typeface="Tahoma"/>
              </a:rPr>
              <a:t>многоканальный</a:t>
            </a:r>
            <a:r>
              <a:rPr sz="900" b="0" spc="175" dirty="0">
                <a:latin typeface="Tahoma"/>
                <a:cs typeface="Tahoma"/>
              </a:rPr>
              <a:t> </a:t>
            </a:r>
            <a:r>
              <a:rPr sz="900" b="0" spc="-10" dirty="0">
                <a:latin typeface="Tahoma"/>
                <a:cs typeface="Tahoma"/>
              </a:rPr>
              <a:t>телефон </a:t>
            </a:r>
            <a:r>
              <a:rPr sz="900" b="0" dirty="0">
                <a:latin typeface="Tahoma"/>
                <a:cs typeface="Tahoma"/>
              </a:rPr>
              <a:t>контакт-центра</a:t>
            </a:r>
            <a:r>
              <a:rPr sz="900" b="0" spc="165" dirty="0">
                <a:latin typeface="Tahoma"/>
                <a:cs typeface="Tahoma"/>
              </a:rPr>
              <a:t> </a:t>
            </a:r>
            <a:r>
              <a:rPr sz="900" b="0" spc="70" dirty="0">
                <a:latin typeface="Tahoma"/>
                <a:cs typeface="Tahoma"/>
              </a:rPr>
              <a:t>ФНС</a:t>
            </a:r>
            <a:r>
              <a:rPr sz="900" b="0" spc="204" dirty="0">
                <a:latin typeface="Tahoma"/>
                <a:cs typeface="Tahoma"/>
              </a:rPr>
              <a:t> </a:t>
            </a:r>
            <a:r>
              <a:rPr sz="900" b="0" spc="50" dirty="0">
                <a:latin typeface="Tahoma"/>
                <a:cs typeface="Tahoma"/>
              </a:rPr>
              <a:t>России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8678" y="452526"/>
            <a:ext cx="1728216" cy="55051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653153" y="569848"/>
            <a:ext cx="1837055" cy="318770"/>
          </a:xfrm>
          <a:custGeom>
            <a:avLst/>
            <a:gdLst/>
            <a:ahLst/>
            <a:cxnLst/>
            <a:rect l="l" t="t" r="r" b="b"/>
            <a:pathLst>
              <a:path w="1837054" h="318769">
                <a:moveTo>
                  <a:pt x="1677670" y="0"/>
                </a:moveTo>
                <a:lnTo>
                  <a:pt x="159258" y="0"/>
                </a:lnTo>
                <a:lnTo>
                  <a:pt x="108947" y="8126"/>
                </a:lnTo>
                <a:lnTo>
                  <a:pt x="65233" y="30756"/>
                </a:lnTo>
                <a:lnTo>
                  <a:pt x="30748" y="65260"/>
                </a:lnTo>
                <a:lnTo>
                  <a:pt x="8125" y="109012"/>
                </a:lnTo>
                <a:lnTo>
                  <a:pt x="0" y="159384"/>
                </a:lnTo>
                <a:lnTo>
                  <a:pt x="8125" y="209744"/>
                </a:lnTo>
                <a:lnTo>
                  <a:pt x="30748" y="253464"/>
                </a:lnTo>
                <a:lnTo>
                  <a:pt x="65233" y="287931"/>
                </a:lnTo>
                <a:lnTo>
                  <a:pt x="108947" y="310529"/>
                </a:lnTo>
                <a:lnTo>
                  <a:pt x="159258" y="318643"/>
                </a:lnTo>
                <a:lnTo>
                  <a:pt x="1677670" y="318643"/>
                </a:lnTo>
                <a:lnTo>
                  <a:pt x="1728029" y="310529"/>
                </a:lnTo>
                <a:lnTo>
                  <a:pt x="1771749" y="287931"/>
                </a:lnTo>
                <a:lnTo>
                  <a:pt x="1806216" y="253464"/>
                </a:lnTo>
                <a:lnTo>
                  <a:pt x="1828814" y="209744"/>
                </a:lnTo>
                <a:lnTo>
                  <a:pt x="1836927" y="159384"/>
                </a:lnTo>
                <a:lnTo>
                  <a:pt x="1828814" y="109012"/>
                </a:lnTo>
                <a:lnTo>
                  <a:pt x="1806216" y="65260"/>
                </a:lnTo>
                <a:lnTo>
                  <a:pt x="1771749" y="30756"/>
                </a:lnTo>
                <a:lnTo>
                  <a:pt x="1728029" y="8126"/>
                </a:lnTo>
                <a:lnTo>
                  <a:pt x="167767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7036" y="1084910"/>
            <a:ext cx="5303926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C2B2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91844" y="8735364"/>
            <a:ext cx="2197100" cy="59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414043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8</a:t>
            </a:r>
            <a:r>
              <a:rPr spc="-55" dirty="0"/>
              <a:t> (800)</a:t>
            </a:r>
            <a:r>
              <a:rPr spc="-20" dirty="0"/>
              <a:t> </a:t>
            </a:r>
            <a:r>
              <a:rPr spc="-80" dirty="0"/>
              <a:t>222-</a:t>
            </a:r>
            <a:r>
              <a:rPr spc="-85" dirty="0"/>
              <a:t>22-</a:t>
            </a:r>
            <a:r>
              <a:rPr spc="-25" dirty="0"/>
              <a:t>22</a:t>
            </a:r>
          </a:p>
          <a:p>
            <a:pPr marL="12700" marR="5080">
              <a:lnSpc>
                <a:spcPct val="100000"/>
              </a:lnSpc>
              <a:spcBef>
                <a:spcPts val="185"/>
              </a:spcBef>
            </a:pPr>
            <a:r>
              <a:rPr sz="900" b="0" spc="20" dirty="0">
                <a:latin typeface="Tahoma"/>
                <a:cs typeface="Tahoma"/>
              </a:rPr>
              <a:t>Бесплатный</a:t>
            </a:r>
            <a:r>
              <a:rPr sz="900" b="0" spc="140" dirty="0">
                <a:latin typeface="Tahoma"/>
                <a:cs typeface="Tahoma"/>
              </a:rPr>
              <a:t> </a:t>
            </a:r>
            <a:r>
              <a:rPr sz="900" b="0" spc="20" dirty="0">
                <a:latin typeface="Tahoma"/>
                <a:cs typeface="Tahoma"/>
              </a:rPr>
              <a:t>многоканальный</a:t>
            </a:r>
            <a:r>
              <a:rPr sz="900" b="0" spc="175" dirty="0">
                <a:latin typeface="Tahoma"/>
                <a:cs typeface="Tahoma"/>
              </a:rPr>
              <a:t> </a:t>
            </a:r>
            <a:r>
              <a:rPr sz="900" b="0" spc="-10" dirty="0">
                <a:latin typeface="Tahoma"/>
                <a:cs typeface="Tahoma"/>
              </a:rPr>
              <a:t>телефон </a:t>
            </a:r>
            <a:r>
              <a:rPr sz="900" b="0" dirty="0">
                <a:latin typeface="Tahoma"/>
                <a:cs typeface="Tahoma"/>
              </a:rPr>
              <a:t>контакт-центра</a:t>
            </a:r>
            <a:r>
              <a:rPr sz="900" b="0" spc="165" dirty="0">
                <a:latin typeface="Tahoma"/>
                <a:cs typeface="Tahoma"/>
              </a:rPr>
              <a:t> </a:t>
            </a:r>
            <a:r>
              <a:rPr sz="900" b="0" spc="70" dirty="0">
                <a:latin typeface="Tahoma"/>
                <a:cs typeface="Tahoma"/>
              </a:rPr>
              <a:t>ФНС</a:t>
            </a:r>
            <a:r>
              <a:rPr sz="900" b="0" spc="204" dirty="0">
                <a:latin typeface="Tahoma"/>
                <a:cs typeface="Tahoma"/>
              </a:rPr>
              <a:t> </a:t>
            </a:r>
            <a:r>
              <a:rPr sz="900" b="0" spc="50" dirty="0">
                <a:latin typeface="Tahoma"/>
                <a:cs typeface="Tahoma"/>
              </a:rPr>
              <a:t>России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hyperlink" Target="http://WWW.NALOG.G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log.gov.ru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hyperlink" Target="http://WWW.NALOG.G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hyperlink" Target="http://WWW.NALOG.G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hyperlink" Target="http://WWW.NALOG.G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hyperlink" Target="http://WWW.NALOG.G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hyperlink" Target="http://WWW.NALOG.G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hyperlink" Target="http://WWW.NALOG.G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8070" y="638937"/>
            <a:ext cx="13868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Tahoma"/>
                <a:cs typeface="Tahoma"/>
                <a:hlinkClick r:id="rId2"/>
              </a:rPr>
              <a:t>WWW.NALOG.GOV.RU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153" y="8759443"/>
            <a:ext cx="522084" cy="8744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Заполняем</a:t>
            </a:r>
            <a:r>
              <a:rPr spc="-135" dirty="0"/>
              <a:t> </a:t>
            </a:r>
            <a:r>
              <a:rPr spc="-95" dirty="0"/>
              <a:t>декларацию</a:t>
            </a:r>
            <a:r>
              <a:rPr spc="-100" dirty="0"/>
              <a:t> </a:t>
            </a:r>
            <a:r>
              <a:rPr spc="-105" dirty="0"/>
              <a:t>3-</a:t>
            </a:r>
            <a:r>
              <a:rPr spc="-20" dirty="0"/>
              <a:t>НДФЛ</a:t>
            </a:r>
            <a:r>
              <a:rPr spc="-85" dirty="0"/>
              <a:t> </a:t>
            </a:r>
            <a:r>
              <a:rPr spc="-50" dirty="0"/>
              <a:t>в</a:t>
            </a:r>
          </a:p>
          <a:p>
            <a:pPr marL="12700">
              <a:lnSpc>
                <a:spcPct val="100000"/>
              </a:lnSpc>
            </a:pPr>
            <a:r>
              <a:rPr spc="-105" dirty="0"/>
              <a:t>Личном</a:t>
            </a:r>
            <a:r>
              <a:rPr spc="-80" dirty="0"/>
              <a:t> </a:t>
            </a:r>
            <a:r>
              <a:rPr spc="-10" dirty="0"/>
              <a:t>кабинете.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872101" y="8746705"/>
            <a:ext cx="1535430" cy="1026794"/>
            <a:chOff x="4872101" y="8746705"/>
            <a:chExt cx="1535430" cy="1026794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2101" y="8746705"/>
              <a:ext cx="1534922" cy="10267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9509" y="8820352"/>
              <a:ext cx="879500" cy="8795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75615" y="1979168"/>
            <a:ext cx="6193155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C2B2C"/>
                </a:solidFill>
                <a:latin typeface="Tahoma"/>
                <a:cs typeface="Tahoma"/>
              </a:rPr>
              <a:t>Сдать</a:t>
            </a:r>
            <a:r>
              <a:rPr sz="1400" spc="-6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декларацию</a:t>
            </a:r>
            <a:r>
              <a:rPr sz="1400" spc="-7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по</a:t>
            </a:r>
            <a:r>
              <a:rPr sz="1400" spc="-5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форме</a:t>
            </a:r>
            <a:r>
              <a:rPr sz="1400" spc="-5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C2B2C"/>
                </a:solidFill>
                <a:latin typeface="Tahoma"/>
                <a:cs typeface="Tahoma"/>
              </a:rPr>
              <a:t>3-</a:t>
            </a:r>
            <a:r>
              <a:rPr sz="1400" spc="85" dirty="0">
                <a:solidFill>
                  <a:srgbClr val="2C2B2C"/>
                </a:solidFill>
                <a:latin typeface="Tahoma"/>
                <a:cs typeface="Tahoma"/>
              </a:rPr>
              <a:t>НДФЛ</a:t>
            </a:r>
            <a:r>
              <a:rPr sz="1400" spc="-4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2C2B2C"/>
                </a:solidFill>
                <a:latin typeface="Tahoma"/>
                <a:cs typeface="Tahoma"/>
              </a:rPr>
              <a:t>можно</a:t>
            </a:r>
            <a:r>
              <a:rPr sz="1400" spc="-5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65" dirty="0">
                <a:solidFill>
                  <a:srgbClr val="2C2B2C"/>
                </a:solidFill>
                <a:latin typeface="Tahoma"/>
                <a:cs typeface="Tahoma"/>
              </a:rPr>
              <a:t>с</a:t>
            </a:r>
            <a:r>
              <a:rPr sz="1400" b="1" spc="-2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2C2B2C"/>
                </a:solidFill>
                <a:latin typeface="Tahoma"/>
                <a:cs typeface="Tahoma"/>
              </a:rPr>
              <a:t>помощью</a:t>
            </a:r>
            <a:r>
              <a:rPr sz="1400" b="1" spc="-1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2C2B2C"/>
                </a:solidFill>
                <a:latin typeface="Tahoma"/>
                <a:cs typeface="Tahoma"/>
              </a:rPr>
              <a:t>сервиса</a:t>
            </a:r>
            <a:endParaRPr sz="1400">
              <a:latin typeface="Tahoma"/>
              <a:cs typeface="Tahoma"/>
            </a:endParaRPr>
          </a:p>
          <a:p>
            <a:pPr marL="12700" marR="771525">
              <a:lnSpc>
                <a:spcPct val="100000"/>
              </a:lnSpc>
            </a:pPr>
            <a:r>
              <a:rPr sz="1400" b="1" spc="-110" dirty="0">
                <a:solidFill>
                  <a:srgbClr val="2C2B2C"/>
                </a:solidFill>
                <a:latin typeface="Tahoma"/>
                <a:cs typeface="Tahoma"/>
              </a:rPr>
              <a:t>«Личный</a:t>
            </a:r>
            <a:r>
              <a:rPr sz="1400" b="1" spc="-2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2C2B2C"/>
                </a:solidFill>
                <a:latin typeface="Tahoma"/>
                <a:cs typeface="Tahoma"/>
              </a:rPr>
              <a:t>кабинет</a:t>
            </a:r>
            <a:r>
              <a:rPr sz="1400" b="1" spc="-2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2C2B2C"/>
                </a:solidFill>
                <a:latin typeface="Tahoma"/>
                <a:cs typeface="Tahoma"/>
              </a:rPr>
              <a:t>налогоплательщика</a:t>
            </a:r>
            <a:r>
              <a:rPr sz="1400" b="1" spc="-45" dirty="0">
                <a:solidFill>
                  <a:srgbClr val="2C2B2C"/>
                </a:solidFill>
                <a:latin typeface="Tahoma"/>
                <a:cs typeface="Tahoma"/>
              </a:rPr>
              <a:t> для</a:t>
            </a:r>
            <a:r>
              <a:rPr sz="1400" b="1" spc="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2C2B2C"/>
                </a:solidFill>
                <a:latin typeface="Tahoma"/>
                <a:cs typeface="Tahoma"/>
              </a:rPr>
              <a:t>физических</a:t>
            </a:r>
            <a:r>
              <a:rPr sz="1400" b="1" spc="-3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2C2B2C"/>
                </a:solidFill>
                <a:latin typeface="Tahoma"/>
                <a:cs typeface="Tahoma"/>
              </a:rPr>
              <a:t>лиц»</a:t>
            </a:r>
            <a:r>
              <a:rPr sz="1400" spc="-40" dirty="0">
                <a:solidFill>
                  <a:srgbClr val="2C2B2C"/>
                </a:solidFill>
                <a:latin typeface="Tahoma"/>
                <a:cs typeface="Tahoma"/>
              </a:rPr>
              <a:t>, </a:t>
            </a:r>
            <a:r>
              <a:rPr sz="1400" spc="70" dirty="0">
                <a:solidFill>
                  <a:srgbClr val="2C2B2C"/>
                </a:solidFill>
                <a:latin typeface="Tahoma"/>
                <a:cs typeface="Tahoma"/>
              </a:rPr>
              <a:t>размещенного</a:t>
            </a:r>
            <a:r>
              <a:rPr sz="1400" spc="-8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на</a:t>
            </a:r>
            <a:r>
              <a:rPr sz="1400" spc="-7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официальном</a:t>
            </a:r>
            <a:r>
              <a:rPr sz="1400" spc="-9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сайте</a:t>
            </a:r>
            <a:r>
              <a:rPr sz="1400" spc="-8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125" dirty="0">
                <a:solidFill>
                  <a:srgbClr val="2C2B2C"/>
                </a:solidFill>
                <a:latin typeface="Tahoma"/>
                <a:cs typeface="Tahoma"/>
              </a:rPr>
              <a:t>ФНС</a:t>
            </a:r>
            <a:r>
              <a:rPr sz="1400" spc="-9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России: </a:t>
            </a:r>
            <a:r>
              <a:rPr sz="1400" b="1" spc="-10" dirty="0">
                <a:solidFill>
                  <a:srgbClr val="2C2B2C"/>
                </a:solidFill>
                <a:latin typeface="Tahoma"/>
                <a:cs typeface="Tahoma"/>
                <a:hlinkClick r:id="rId6"/>
              </a:rPr>
              <a:t>www.nalog.gov.ru.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Войти</a:t>
            </a:r>
            <a:r>
              <a:rPr sz="1400" spc="-4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в</a:t>
            </a:r>
            <a:r>
              <a:rPr sz="1400" spc="-4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2C2B2C"/>
                </a:solidFill>
                <a:latin typeface="Tahoma"/>
                <a:cs typeface="Tahoma"/>
              </a:rPr>
              <a:t>сервис</a:t>
            </a:r>
            <a:r>
              <a:rPr sz="1400" spc="-6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C2B2C"/>
                </a:solidFill>
                <a:latin typeface="Tahoma"/>
                <a:cs typeface="Tahoma"/>
              </a:rPr>
              <a:t>«Личный</a:t>
            </a:r>
            <a:r>
              <a:rPr sz="1400" spc="-4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кабинет</a:t>
            </a:r>
            <a:r>
              <a:rPr sz="1400" spc="-6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2C2B2C"/>
                </a:solidFill>
                <a:latin typeface="Tahoma"/>
                <a:cs typeface="Tahoma"/>
              </a:rPr>
              <a:t>налогоплательщика</a:t>
            </a:r>
            <a:r>
              <a:rPr sz="1400" spc="-4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для</a:t>
            </a:r>
            <a:r>
              <a:rPr sz="1400" spc="-2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2C2B2C"/>
                </a:solidFill>
                <a:latin typeface="Tahoma"/>
                <a:cs typeface="Tahoma"/>
              </a:rPr>
              <a:t>физических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C2B2C"/>
                </a:solidFill>
                <a:latin typeface="Tahoma"/>
                <a:cs typeface="Tahoma"/>
              </a:rPr>
              <a:t>лиц»</a:t>
            </a:r>
            <a:r>
              <a:rPr sz="1400" spc="-6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2C2B2C"/>
                </a:solidFill>
                <a:latin typeface="Tahoma"/>
                <a:cs typeface="Tahoma"/>
              </a:rPr>
              <a:t>можно</a:t>
            </a:r>
            <a:r>
              <a:rPr sz="1400" spc="-6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одним</a:t>
            </a:r>
            <a:r>
              <a:rPr sz="1400" spc="-8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2C2B2C"/>
                </a:solidFill>
                <a:latin typeface="Tahoma"/>
                <a:cs typeface="Tahoma"/>
              </a:rPr>
              <a:t>из</a:t>
            </a:r>
            <a:r>
              <a:rPr sz="1400" spc="-5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трех</a:t>
            </a:r>
            <a:r>
              <a:rPr sz="1400" spc="-6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2C2B2C"/>
                </a:solidFill>
                <a:latin typeface="Tahoma"/>
                <a:cs typeface="Tahoma"/>
              </a:rPr>
              <a:t>способов: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5615" y="6247002"/>
            <a:ext cx="6007735" cy="194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82880">
              <a:lnSpc>
                <a:spcPct val="100000"/>
              </a:lnSpc>
              <a:spcBef>
                <a:spcPts val="105"/>
              </a:spcBef>
              <a:buFont typeface="Tahoma"/>
              <a:buAutoNum type="arabicPeriod"/>
              <a:tabLst>
                <a:tab pos="195580" algn="l"/>
              </a:tabLst>
            </a:pPr>
            <a:r>
              <a:rPr sz="1400" b="1" spc="55" dirty="0">
                <a:solidFill>
                  <a:srgbClr val="2C2B2C"/>
                </a:solidFill>
                <a:latin typeface="Tahoma"/>
                <a:cs typeface="Tahoma"/>
              </a:rPr>
              <a:t>С</a:t>
            </a:r>
            <a:r>
              <a:rPr sz="1400" b="1" spc="-2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2C2B2C"/>
                </a:solidFill>
                <a:latin typeface="Tahoma"/>
                <a:cs typeface="Tahoma"/>
              </a:rPr>
              <a:t>помощью</a:t>
            </a:r>
            <a:r>
              <a:rPr sz="1400" b="1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2C2B2C"/>
                </a:solidFill>
                <a:latin typeface="Tahoma"/>
                <a:cs typeface="Tahoma"/>
              </a:rPr>
              <a:t>пароля</a:t>
            </a:r>
            <a:r>
              <a:rPr sz="1400" spc="-45" dirty="0">
                <a:solidFill>
                  <a:srgbClr val="2C2B2C"/>
                </a:solidFill>
                <a:latin typeface="Tahoma"/>
                <a:cs typeface="Tahoma"/>
              </a:rPr>
              <a:t>,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полученного</a:t>
            </a:r>
            <a:r>
              <a:rPr sz="1400" spc="-8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в</a:t>
            </a:r>
            <a:r>
              <a:rPr sz="1400" spc="-5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C2B2C"/>
                </a:solidFill>
                <a:latin typeface="Tahoma"/>
                <a:cs typeface="Tahoma"/>
              </a:rPr>
              <a:t>любой</a:t>
            </a:r>
            <a:r>
              <a:rPr sz="1400" spc="-5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2C2B2C"/>
                </a:solidFill>
                <a:latin typeface="Tahoma"/>
                <a:cs typeface="Tahoma"/>
              </a:rPr>
              <a:t>инспекции</a:t>
            </a:r>
            <a:r>
              <a:rPr sz="1400" spc="-9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125" dirty="0">
                <a:solidFill>
                  <a:srgbClr val="2C2B2C"/>
                </a:solidFill>
                <a:latin typeface="Tahoma"/>
                <a:cs typeface="Tahoma"/>
              </a:rPr>
              <a:t>ФНС</a:t>
            </a:r>
            <a:r>
              <a:rPr sz="1400" spc="-7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80" dirty="0">
                <a:solidFill>
                  <a:srgbClr val="2C2B2C"/>
                </a:solidFill>
                <a:latin typeface="Tahoma"/>
                <a:cs typeface="Tahoma"/>
              </a:rPr>
              <a:t>России </a:t>
            </a:r>
            <a:r>
              <a:rPr sz="1400" dirty="0">
                <a:solidFill>
                  <a:srgbClr val="2C2B2C"/>
                </a:solidFill>
                <a:latin typeface="Tahoma"/>
                <a:cs typeface="Tahoma"/>
              </a:rPr>
              <a:t>или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85" dirty="0">
                <a:solidFill>
                  <a:srgbClr val="2C2B2C"/>
                </a:solidFill>
                <a:latin typeface="Tahoma"/>
                <a:cs typeface="Tahoma"/>
              </a:rPr>
              <a:t>МФЦ.</a:t>
            </a:r>
            <a:endParaRPr sz="1400">
              <a:latin typeface="Tahoma"/>
              <a:cs typeface="Tahoma"/>
            </a:endParaRPr>
          </a:p>
          <a:p>
            <a:pPr marL="213360" indent="-200660">
              <a:lnSpc>
                <a:spcPct val="100000"/>
              </a:lnSpc>
              <a:buAutoNum type="arabicPeriod"/>
              <a:tabLst>
                <a:tab pos="213360" algn="l"/>
              </a:tabLst>
            </a:pPr>
            <a:r>
              <a:rPr sz="1400" spc="105" dirty="0">
                <a:solidFill>
                  <a:srgbClr val="2C2B2C"/>
                </a:solidFill>
                <a:latin typeface="Tahoma"/>
                <a:cs typeface="Tahoma"/>
              </a:rPr>
              <a:t>С</a:t>
            </a:r>
            <a:r>
              <a:rPr sz="1400" spc="-5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помощью</a:t>
            </a:r>
            <a:r>
              <a:rPr sz="1400" spc="-4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2C2B2C"/>
                </a:solidFill>
                <a:latin typeface="Tahoma"/>
                <a:cs typeface="Tahoma"/>
              </a:rPr>
              <a:t>пароля,</a:t>
            </a:r>
            <a:r>
              <a:rPr sz="1400" spc="-6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используемого</a:t>
            </a:r>
            <a:r>
              <a:rPr sz="1400" spc="-5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для</a:t>
            </a:r>
            <a:r>
              <a:rPr sz="1400" spc="-3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входа</a:t>
            </a:r>
            <a:r>
              <a:rPr sz="1400" spc="-6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на</a:t>
            </a:r>
            <a:r>
              <a:rPr sz="1400" spc="-6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сайт</a:t>
            </a:r>
            <a:r>
              <a:rPr sz="1400" spc="-3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2C2B2C"/>
                </a:solidFill>
                <a:latin typeface="Tahoma"/>
                <a:cs typeface="Tahoma"/>
              </a:rPr>
              <a:t>госуслуг</a:t>
            </a:r>
            <a:r>
              <a:rPr sz="1400" spc="-7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2C2B2C"/>
                </a:solidFill>
                <a:latin typeface="Tahoma"/>
                <a:cs typeface="Tahoma"/>
              </a:rPr>
              <a:t>-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-35" dirty="0">
                <a:solidFill>
                  <a:srgbClr val="2C2B2C"/>
                </a:solidFill>
                <a:latin typeface="Tahoma"/>
                <a:cs typeface="Tahoma"/>
              </a:rPr>
              <a:t>«</a:t>
            </a:r>
            <a:r>
              <a:rPr sz="1400" b="1" spc="-35" dirty="0">
                <a:solidFill>
                  <a:srgbClr val="2C2B2C"/>
                </a:solidFill>
                <a:latin typeface="Tahoma"/>
                <a:cs typeface="Tahoma"/>
              </a:rPr>
              <a:t>Вход</a:t>
            </a:r>
            <a:r>
              <a:rPr sz="1400" b="1" spc="-4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2C2B2C"/>
                </a:solidFill>
                <a:latin typeface="Tahoma"/>
                <a:cs typeface="Tahoma"/>
              </a:rPr>
              <a:t>через</a:t>
            </a:r>
            <a:r>
              <a:rPr sz="1400" b="1" spc="-5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2C2B2C"/>
                </a:solidFill>
                <a:latin typeface="Tahoma"/>
                <a:cs typeface="Tahoma"/>
              </a:rPr>
              <a:t>Госуслуги</a:t>
            </a:r>
            <a:r>
              <a:rPr sz="1400" b="1" spc="-6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2C2B2C"/>
                </a:solidFill>
                <a:latin typeface="Tahoma"/>
                <a:cs typeface="Tahoma"/>
              </a:rPr>
              <a:t>(ЕСИА)</a:t>
            </a:r>
            <a:r>
              <a:rPr sz="1400" spc="-10" dirty="0">
                <a:solidFill>
                  <a:srgbClr val="2C2B2C"/>
                </a:solidFill>
                <a:latin typeface="Tahoma"/>
                <a:cs typeface="Tahoma"/>
              </a:rPr>
              <a:t>».</a:t>
            </a:r>
            <a:endParaRPr sz="1400">
              <a:latin typeface="Tahoma"/>
              <a:cs typeface="Tahoma"/>
            </a:endParaRPr>
          </a:p>
          <a:p>
            <a:pPr marL="12700" marR="6350" indent="201930">
              <a:lnSpc>
                <a:spcPct val="100000"/>
              </a:lnSpc>
              <a:buAutoNum type="arabicPeriod" startAt="3"/>
              <a:tabLst>
                <a:tab pos="214629" algn="l"/>
              </a:tabLst>
            </a:pPr>
            <a:r>
              <a:rPr sz="1400" spc="105" dirty="0">
                <a:solidFill>
                  <a:srgbClr val="2C2B2C"/>
                </a:solidFill>
                <a:latin typeface="Tahoma"/>
                <a:cs typeface="Tahoma"/>
              </a:rPr>
              <a:t>С</a:t>
            </a:r>
            <a:r>
              <a:rPr sz="1400" spc="-7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помощью</a:t>
            </a:r>
            <a:r>
              <a:rPr sz="1400" spc="-7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электронной</a:t>
            </a:r>
            <a:r>
              <a:rPr sz="1400" spc="-9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подписи,</a:t>
            </a:r>
            <a:r>
              <a:rPr sz="1400" spc="-10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2C2B2C"/>
                </a:solidFill>
                <a:latin typeface="Tahoma"/>
                <a:cs typeface="Tahoma"/>
              </a:rPr>
              <a:t>полученной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налогоплательщиком</a:t>
            </a:r>
            <a:r>
              <a:rPr sz="1400" spc="-8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в</a:t>
            </a:r>
            <a:r>
              <a:rPr sz="1400" spc="-7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Удостоверяющем</a:t>
            </a:r>
            <a:r>
              <a:rPr sz="1400" spc="-114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центре,</a:t>
            </a:r>
            <a:r>
              <a:rPr sz="1400" spc="-8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аккредитованным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Минцифрой</a:t>
            </a:r>
            <a:r>
              <a:rPr sz="1400" spc="-114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90" dirty="0">
                <a:solidFill>
                  <a:srgbClr val="2C2B2C"/>
                </a:solidFill>
                <a:latin typeface="Tahoma"/>
                <a:cs typeface="Tahoma"/>
              </a:rPr>
              <a:t>России</a:t>
            </a:r>
            <a:r>
              <a:rPr sz="1400" spc="-10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C2B2C"/>
                </a:solidFill>
                <a:latin typeface="Tahoma"/>
                <a:cs typeface="Tahoma"/>
              </a:rPr>
              <a:t>-</a:t>
            </a:r>
            <a:r>
              <a:rPr sz="1400" spc="-6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2C2B2C"/>
                </a:solidFill>
                <a:latin typeface="Tahoma"/>
                <a:cs typeface="Tahoma"/>
              </a:rPr>
              <a:t>«</a:t>
            </a:r>
            <a:r>
              <a:rPr sz="1400" b="1" spc="-35" dirty="0">
                <a:solidFill>
                  <a:srgbClr val="2C2B2C"/>
                </a:solidFill>
                <a:latin typeface="Tahoma"/>
                <a:cs typeface="Tahoma"/>
              </a:rPr>
              <a:t>Войти</a:t>
            </a:r>
            <a:r>
              <a:rPr sz="1400" b="1" spc="-4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65" dirty="0">
                <a:solidFill>
                  <a:srgbClr val="2C2B2C"/>
                </a:solidFill>
                <a:latin typeface="Tahoma"/>
                <a:cs typeface="Tahoma"/>
              </a:rPr>
              <a:t>с</a:t>
            </a:r>
            <a:r>
              <a:rPr sz="1400" b="1" spc="-4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2C2B2C"/>
                </a:solidFill>
                <a:latin typeface="Tahoma"/>
                <a:cs typeface="Tahoma"/>
              </a:rPr>
              <a:t>помощью</a:t>
            </a:r>
            <a:r>
              <a:rPr sz="1400" b="1" spc="-4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2C2B2C"/>
                </a:solidFill>
                <a:latin typeface="Tahoma"/>
                <a:cs typeface="Tahoma"/>
              </a:rPr>
              <a:t>ЭП</a:t>
            </a:r>
            <a:r>
              <a:rPr sz="1400" spc="-20" dirty="0">
                <a:solidFill>
                  <a:srgbClr val="2C2B2C"/>
                </a:solidFill>
                <a:latin typeface="Tahoma"/>
                <a:cs typeface="Tahoma"/>
              </a:rPr>
              <a:t>».</a:t>
            </a:r>
            <a:endParaRPr sz="1400">
              <a:latin typeface="Tahoma"/>
              <a:cs typeface="Tahoma"/>
            </a:endParaRPr>
          </a:p>
          <a:p>
            <a:pPr marL="12700" marR="131445">
              <a:lnSpc>
                <a:spcPct val="100000"/>
              </a:lnSpc>
            </a:pP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Для</a:t>
            </a:r>
            <a:r>
              <a:rPr sz="1400" spc="-7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заполнения</a:t>
            </a:r>
            <a:r>
              <a:rPr sz="1400" spc="-9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и</a:t>
            </a:r>
            <a:r>
              <a:rPr sz="1400" spc="-8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направления</a:t>
            </a:r>
            <a:r>
              <a:rPr sz="1400" spc="-10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декларации</a:t>
            </a:r>
            <a:r>
              <a:rPr sz="1400" spc="-11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необходимо</a:t>
            </a:r>
            <a:r>
              <a:rPr sz="1400" spc="-9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в</a:t>
            </a:r>
            <a:r>
              <a:rPr sz="1400" spc="-8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Личном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кабинете</a:t>
            </a:r>
            <a:r>
              <a:rPr sz="1400" spc="-7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2C2B2C"/>
                </a:solidFill>
                <a:latin typeface="Tahoma"/>
                <a:cs typeface="Tahoma"/>
              </a:rPr>
              <a:t>получить</a:t>
            </a:r>
            <a:r>
              <a:rPr sz="1400" spc="-4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электронную</a:t>
            </a:r>
            <a:r>
              <a:rPr sz="1400" spc="-5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подпись</a:t>
            </a:r>
            <a:r>
              <a:rPr sz="1400" spc="-5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C2B2C"/>
                </a:solidFill>
                <a:latin typeface="Tahoma"/>
                <a:cs typeface="Tahoma"/>
              </a:rPr>
              <a:t>(далее</a:t>
            </a:r>
            <a:r>
              <a:rPr sz="1400" spc="-3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по</a:t>
            </a:r>
            <a:r>
              <a:rPr sz="1400" spc="-4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тексту</a:t>
            </a:r>
            <a:r>
              <a:rPr sz="1400" spc="-25" dirty="0">
                <a:solidFill>
                  <a:srgbClr val="2C2B2C"/>
                </a:solidFill>
                <a:latin typeface="Tahoma"/>
                <a:cs typeface="Tahoma"/>
              </a:rPr>
              <a:t> –</a:t>
            </a:r>
            <a:r>
              <a:rPr sz="1400" spc="-5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2C2B2C"/>
                </a:solidFill>
                <a:latin typeface="Tahoma"/>
                <a:cs typeface="Tahoma"/>
              </a:rPr>
              <a:t>ЭП).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59229" y="3800855"/>
            <a:ext cx="2760345" cy="219075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8</a:t>
            </a:r>
            <a:r>
              <a:rPr spc="-55" dirty="0"/>
              <a:t> (800)</a:t>
            </a:r>
            <a:r>
              <a:rPr spc="-20" dirty="0"/>
              <a:t> </a:t>
            </a:r>
            <a:r>
              <a:rPr spc="-80" dirty="0"/>
              <a:t>222-</a:t>
            </a:r>
            <a:r>
              <a:rPr spc="-85" dirty="0"/>
              <a:t>22-</a:t>
            </a:r>
            <a:r>
              <a:rPr spc="-25" dirty="0"/>
              <a:t>22</a:t>
            </a:r>
          </a:p>
          <a:p>
            <a:pPr marL="12700" marR="5080">
              <a:lnSpc>
                <a:spcPct val="100000"/>
              </a:lnSpc>
              <a:spcBef>
                <a:spcPts val="185"/>
              </a:spcBef>
            </a:pPr>
            <a:r>
              <a:rPr sz="900" b="0" spc="20" dirty="0">
                <a:latin typeface="Tahoma"/>
                <a:cs typeface="Tahoma"/>
              </a:rPr>
              <a:t>Бесплатный</a:t>
            </a:r>
            <a:r>
              <a:rPr sz="900" b="0" spc="140" dirty="0">
                <a:latin typeface="Tahoma"/>
                <a:cs typeface="Tahoma"/>
              </a:rPr>
              <a:t> </a:t>
            </a:r>
            <a:r>
              <a:rPr sz="900" b="0" spc="20" dirty="0">
                <a:latin typeface="Tahoma"/>
                <a:cs typeface="Tahoma"/>
              </a:rPr>
              <a:t>многоканальный</a:t>
            </a:r>
            <a:r>
              <a:rPr sz="900" b="0" spc="175" dirty="0">
                <a:latin typeface="Tahoma"/>
                <a:cs typeface="Tahoma"/>
              </a:rPr>
              <a:t> </a:t>
            </a:r>
            <a:r>
              <a:rPr sz="900" b="0" spc="-10" dirty="0">
                <a:latin typeface="Tahoma"/>
                <a:cs typeface="Tahoma"/>
              </a:rPr>
              <a:t>телефон </a:t>
            </a:r>
            <a:r>
              <a:rPr sz="900" b="0" dirty="0">
                <a:latin typeface="Tahoma"/>
                <a:cs typeface="Tahoma"/>
              </a:rPr>
              <a:t>контакт-центра</a:t>
            </a:r>
            <a:r>
              <a:rPr sz="900" b="0" spc="165" dirty="0">
                <a:latin typeface="Tahoma"/>
                <a:cs typeface="Tahoma"/>
              </a:rPr>
              <a:t> </a:t>
            </a:r>
            <a:r>
              <a:rPr sz="900" b="0" spc="70" dirty="0">
                <a:latin typeface="Tahoma"/>
                <a:cs typeface="Tahoma"/>
              </a:rPr>
              <a:t>ФНС</a:t>
            </a:r>
            <a:r>
              <a:rPr sz="900" b="0" spc="204" dirty="0">
                <a:latin typeface="Tahoma"/>
                <a:cs typeface="Tahoma"/>
              </a:rPr>
              <a:t> </a:t>
            </a:r>
            <a:r>
              <a:rPr sz="900" b="0" spc="50" dirty="0">
                <a:latin typeface="Tahoma"/>
                <a:cs typeface="Tahoma"/>
              </a:rPr>
              <a:t>России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8070" y="638937"/>
            <a:ext cx="13868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Tahoma"/>
                <a:cs typeface="Tahoma"/>
                <a:hlinkClick r:id="rId2"/>
              </a:rPr>
              <a:t>WWW.NALOG.GOV.RU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153" y="8759443"/>
            <a:ext cx="522084" cy="8744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Заполняем</a:t>
            </a:r>
            <a:r>
              <a:rPr spc="-135" dirty="0"/>
              <a:t> </a:t>
            </a:r>
            <a:r>
              <a:rPr spc="-95" dirty="0"/>
              <a:t>декларацию</a:t>
            </a:r>
            <a:r>
              <a:rPr spc="-100" dirty="0"/>
              <a:t> </a:t>
            </a:r>
            <a:r>
              <a:rPr spc="-105" dirty="0"/>
              <a:t>3-</a:t>
            </a:r>
            <a:r>
              <a:rPr spc="-20" dirty="0"/>
              <a:t>НДФЛ</a:t>
            </a:r>
            <a:r>
              <a:rPr spc="-85" dirty="0"/>
              <a:t> </a:t>
            </a:r>
            <a:r>
              <a:rPr spc="-50" dirty="0"/>
              <a:t>в</a:t>
            </a:r>
          </a:p>
          <a:p>
            <a:pPr marL="12700">
              <a:lnSpc>
                <a:spcPct val="100000"/>
              </a:lnSpc>
            </a:pPr>
            <a:r>
              <a:rPr spc="-105" dirty="0"/>
              <a:t>Личном</a:t>
            </a:r>
            <a:r>
              <a:rPr spc="-80" dirty="0"/>
              <a:t> </a:t>
            </a:r>
            <a:r>
              <a:rPr spc="-10" dirty="0"/>
              <a:t>кабинете.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872101" y="8746705"/>
            <a:ext cx="1535430" cy="1026794"/>
            <a:chOff x="4872101" y="8746705"/>
            <a:chExt cx="1535430" cy="1026794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2101" y="8746705"/>
              <a:ext cx="1534922" cy="10267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9509" y="8820352"/>
              <a:ext cx="879500" cy="8795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75615" y="1994408"/>
            <a:ext cx="541020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2C2B2C"/>
                </a:solidFill>
                <a:latin typeface="Tahoma"/>
                <a:cs typeface="Tahoma"/>
              </a:rPr>
              <a:t>Получение</a:t>
            </a:r>
            <a:r>
              <a:rPr sz="1400" b="1" spc="-8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2C2B2C"/>
                </a:solidFill>
                <a:latin typeface="Tahoma"/>
                <a:cs typeface="Tahoma"/>
              </a:rPr>
              <a:t>электронной</a:t>
            </a:r>
            <a:r>
              <a:rPr sz="1400" b="1" spc="19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2C2B2C"/>
                </a:solidFill>
                <a:latin typeface="Tahoma"/>
                <a:cs typeface="Tahoma"/>
              </a:rPr>
              <a:t>подписи</a:t>
            </a:r>
            <a:r>
              <a:rPr sz="1400" b="1" spc="-7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2C2B2C"/>
                </a:solidFill>
                <a:latin typeface="Tahoma"/>
                <a:cs typeface="Tahoma"/>
              </a:rPr>
              <a:t>в</a:t>
            </a:r>
            <a:r>
              <a:rPr sz="1400" b="1" spc="-7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2C2B2C"/>
                </a:solidFill>
                <a:latin typeface="Tahoma"/>
                <a:cs typeface="Tahoma"/>
              </a:rPr>
              <a:t>Личном </a:t>
            </a:r>
            <a:r>
              <a:rPr sz="1400" b="1" spc="-10" dirty="0">
                <a:solidFill>
                  <a:srgbClr val="2C2B2C"/>
                </a:solidFill>
                <a:latin typeface="Tahoma"/>
                <a:cs typeface="Tahoma"/>
              </a:rPr>
              <a:t>кабинете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</a:pP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Войдите</a:t>
            </a:r>
            <a:r>
              <a:rPr sz="1400" spc="-7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в</a:t>
            </a:r>
            <a:r>
              <a:rPr sz="1400" spc="-6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раздел</a:t>
            </a:r>
            <a:r>
              <a:rPr sz="1400" spc="-6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2C2B2C"/>
                </a:solidFill>
                <a:latin typeface="Tahoma"/>
                <a:cs typeface="Tahoma"/>
              </a:rPr>
              <a:t>«</a:t>
            </a:r>
            <a:r>
              <a:rPr sz="1400" b="1" spc="-25" dirty="0">
                <a:solidFill>
                  <a:srgbClr val="2C2B2C"/>
                </a:solidFill>
                <a:latin typeface="Tahoma"/>
                <a:cs typeface="Tahoma"/>
              </a:rPr>
              <a:t>Настройки</a:t>
            </a:r>
            <a:r>
              <a:rPr sz="1400" b="1" spc="-5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2C2B2C"/>
                </a:solidFill>
                <a:latin typeface="Tahoma"/>
                <a:cs typeface="Tahoma"/>
              </a:rPr>
              <a:t>профиля</a:t>
            </a:r>
            <a:r>
              <a:rPr sz="1400" spc="-65" dirty="0">
                <a:solidFill>
                  <a:srgbClr val="2C2B2C"/>
                </a:solidFill>
                <a:latin typeface="Tahoma"/>
                <a:cs typeface="Tahoma"/>
              </a:rPr>
              <a:t>»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Личного</a:t>
            </a:r>
            <a:r>
              <a:rPr sz="1400" spc="-9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2C2B2C"/>
                </a:solidFill>
                <a:latin typeface="Tahoma"/>
                <a:cs typeface="Tahoma"/>
              </a:rPr>
              <a:t>кабинета</a:t>
            </a:r>
            <a:r>
              <a:rPr sz="1400" spc="-8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-400" dirty="0">
                <a:solidFill>
                  <a:srgbClr val="2C2B2C"/>
                </a:solidFill>
                <a:latin typeface="Tahoma"/>
                <a:cs typeface="Tahoma"/>
              </a:rPr>
              <a:t>→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 выберите</a:t>
            </a:r>
            <a:r>
              <a:rPr sz="1400" spc="-7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2C2B2C"/>
                </a:solidFill>
                <a:latin typeface="Tahoma"/>
                <a:cs typeface="Tahoma"/>
              </a:rPr>
              <a:t>вкладку</a:t>
            </a:r>
            <a:r>
              <a:rPr sz="1400" spc="-5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2C2B2C"/>
                </a:solidFill>
                <a:latin typeface="Tahoma"/>
                <a:cs typeface="Tahoma"/>
              </a:rPr>
              <a:t>«</a:t>
            </a:r>
            <a:r>
              <a:rPr sz="1400" b="1" spc="-40" dirty="0">
                <a:solidFill>
                  <a:srgbClr val="2C2B2C"/>
                </a:solidFill>
                <a:latin typeface="Tahoma"/>
                <a:cs typeface="Tahoma"/>
              </a:rPr>
              <a:t>Электронная</a:t>
            </a:r>
            <a:r>
              <a:rPr sz="1400" b="1" spc="-5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2C2B2C"/>
                </a:solidFill>
                <a:latin typeface="Tahoma"/>
                <a:cs typeface="Tahoma"/>
              </a:rPr>
              <a:t>подпись</a:t>
            </a:r>
            <a:r>
              <a:rPr sz="1400" spc="-40" dirty="0">
                <a:solidFill>
                  <a:srgbClr val="2C2B2C"/>
                </a:solidFill>
                <a:latin typeface="Tahoma"/>
                <a:cs typeface="Tahoma"/>
              </a:rPr>
              <a:t>»</a:t>
            </a:r>
            <a:r>
              <a:rPr sz="1400" spc="-5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-350" dirty="0">
                <a:solidFill>
                  <a:srgbClr val="2C2B2C"/>
                </a:solidFill>
                <a:latin typeface="Tahoma"/>
                <a:cs typeface="Tahoma"/>
              </a:rPr>
              <a:t>→</a:t>
            </a:r>
            <a:r>
              <a:rPr sz="1400" spc="-6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2C2B2C"/>
                </a:solidFill>
                <a:latin typeface="Tahoma"/>
                <a:cs typeface="Tahoma"/>
              </a:rPr>
              <a:t>выберите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рекомендованный</a:t>
            </a:r>
            <a:r>
              <a:rPr sz="1400" spc="-10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вариант</a:t>
            </a:r>
            <a:r>
              <a:rPr sz="1400" spc="-9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хранения</a:t>
            </a:r>
            <a:r>
              <a:rPr sz="1400" spc="-5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электронной</a:t>
            </a:r>
            <a:r>
              <a:rPr sz="1400" spc="-9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подписи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5615" y="3914901"/>
            <a:ext cx="5786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285" dirty="0">
                <a:solidFill>
                  <a:srgbClr val="2C2B2C"/>
                </a:solidFill>
                <a:latin typeface="Tahoma"/>
                <a:cs typeface="Tahoma"/>
              </a:rPr>
              <a:t>*</a:t>
            </a:r>
            <a:r>
              <a:rPr sz="1400" spc="-4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введите</a:t>
            </a:r>
            <a:r>
              <a:rPr sz="1400" spc="-7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пароль</a:t>
            </a:r>
            <a:r>
              <a:rPr sz="1400" spc="-4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и</a:t>
            </a:r>
            <a:r>
              <a:rPr sz="1400" spc="-5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2C2B2C"/>
                </a:solidFill>
                <a:latin typeface="Tahoma"/>
                <a:cs typeface="Tahoma"/>
              </a:rPr>
              <a:t>направьте</a:t>
            </a:r>
            <a:r>
              <a:rPr sz="1400" spc="-5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2C2B2C"/>
                </a:solidFill>
                <a:latin typeface="Tahoma"/>
                <a:cs typeface="Tahoma"/>
              </a:rPr>
              <a:t>запрос</a:t>
            </a:r>
            <a:r>
              <a:rPr sz="1400" spc="-4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на</a:t>
            </a:r>
            <a:r>
              <a:rPr sz="1400" spc="-6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получение</a:t>
            </a:r>
            <a:r>
              <a:rPr sz="1400" spc="-5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2C2B2C"/>
                </a:solidFill>
                <a:latin typeface="Tahoma"/>
                <a:cs typeface="Tahoma"/>
              </a:rPr>
              <a:t>сертификата.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5615" y="5835522"/>
            <a:ext cx="601154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95" dirty="0">
                <a:solidFill>
                  <a:srgbClr val="2C2B2C"/>
                </a:solidFill>
                <a:latin typeface="Tahoma"/>
                <a:cs typeface="Tahoma"/>
              </a:rPr>
              <a:t>Как</a:t>
            </a:r>
            <a:r>
              <a:rPr sz="1400" spc="-3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C2B2C"/>
                </a:solidFill>
                <a:latin typeface="Tahoma"/>
                <a:cs typeface="Tahoma"/>
              </a:rPr>
              <a:t>только</a:t>
            </a:r>
            <a:r>
              <a:rPr sz="1400" spc="-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подпись</a:t>
            </a:r>
            <a:r>
              <a:rPr sz="1400" spc="-2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C2B2C"/>
                </a:solidFill>
                <a:latin typeface="Tahoma"/>
                <a:cs typeface="Tahoma"/>
              </a:rPr>
              <a:t>будет</a:t>
            </a:r>
            <a:r>
              <a:rPr sz="1400" spc="-4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сформирована,</a:t>
            </a:r>
            <a:r>
              <a:rPr sz="1400" spc="-3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в</a:t>
            </a:r>
            <a:r>
              <a:rPr sz="1400" spc="-1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закладке</a:t>
            </a:r>
            <a:r>
              <a:rPr sz="1400" spc="-1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2C2B2C"/>
                </a:solidFill>
                <a:latin typeface="Tahoma"/>
                <a:cs typeface="Tahoma"/>
              </a:rPr>
              <a:t>«</a:t>
            </a:r>
            <a:r>
              <a:rPr sz="1400" b="1" spc="-20" dirty="0">
                <a:solidFill>
                  <a:srgbClr val="2C2B2C"/>
                </a:solidFill>
                <a:latin typeface="Tahoma"/>
                <a:cs typeface="Tahoma"/>
              </a:rPr>
              <a:t>Электронная </a:t>
            </a:r>
            <a:r>
              <a:rPr sz="1400" b="1" spc="-40" dirty="0">
                <a:solidFill>
                  <a:srgbClr val="2C2B2C"/>
                </a:solidFill>
                <a:latin typeface="Tahoma"/>
                <a:cs typeface="Tahoma"/>
              </a:rPr>
              <a:t>подпись</a:t>
            </a:r>
            <a:r>
              <a:rPr sz="1400" spc="-40" dirty="0">
                <a:solidFill>
                  <a:srgbClr val="2C2B2C"/>
                </a:solidFill>
                <a:latin typeface="Tahoma"/>
                <a:cs typeface="Tahoma"/>
              </a:rPr>
              <a:t>»</a:t>
            </a:r>
            <a:r>
              <a:rPr sz="1400" spc="-6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появится</a:t>
            </a:r>
            <a:r>
              <a:rPr sz="1400" spc="-9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2C2B2C"/>
                </a:solidFill>
                <a:latin typeface="Tahoma"/>
                <a:cs typeface="Tahoma"/>
              </a:rPr>
              <a:t>сообщение</a:t>
            </a:r>
            <a:r>
              <a:rPr sz="1400" spc="-9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2C2B2C"/>
                </a:solidFill>
                <a:latin typeface="Tahoma"/>
                <a:cs typeface="Tahoma"/>
              </a:rPr>
              <a:t>«Сертификат</a:t>
            </a:r>
            <a:r>
              <a:rPr sz="1400" spc="-10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электронной</a:t>
            </a:r>
            <a:r>
              <a:rPr sz="1400" spc="-9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подписи </a:t>
            </a:r>
            <a:r>
              <a:rPr sz="1400" spc="70" dirty="0">
                <a:solidFill>
                  <a:srgbClr val="2C2B2C"/>
                </a:solidFill>
                <a:latin typeface="Tahoma"/>
                <a:cs typeface="Tahoma"/>
              </a:rPr>
              <a:t>успешно</a:t>
            </a:r>
            <a:r>
              <a:rPr sz="1400" spc="-12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2C2B2C"/>
                </a:solidFill>
                <a:latin typeface="Tahoma"/>
                <a:cs typeface="Tahoma"/>
              </a:rPr>
              <a:t>выпущен».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5615" y="7115682"/>
            <a:ext cx="5714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Пароль</a:t>
            </a:r>
            <a:r>
              <a:rPr sz="1400" spc="-8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в</a:t>
            </a:r>
            <a:r>
              <a:rPr sz="1400" spc="-8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дальнейшем</a:t>
            </a:r>
            <a:r>
              <a:rPr sz="1400" spc="-7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используйте</a:t>
            </a:r>
            <a:r>
              <a:rPr sz="1400" spc="-7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для</a:t>
            </a:r>
            <a:r>
              <a:rPr sz="1400" spc="-6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подписания</a:t>
            </a:r>
            <a:r>
              <a:rPr sz="1400" spc="-114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документов.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26494" y="3246754"/>
            <a:ext cx="3902292" cy="46736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67916" y="4391278"/>
            <a:ext cx="3978275" cy="110518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1233" y="6585711"/>
            <a:ext cx="3978275" cy="407035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8</a:t>
            </a:r>
            <a:r>
              <a:rPr spc="-55" dirty="0"/>
              <a:t> (800)</a:t>
            </a:r>
            <a:r>
              <a:rPr spc="-20" dirty="0"/>
              <a:t> </a:t>
            </a:r>
            <a:r>
              <a:rPr spc="-80" dirty="0"/>
              <a:t>222-</a:t>
            </a:r>
            <a:r>
              <a:rPr spc="-85" dirty="0"/>
              <a:t>22-</a:t>
            </a:r>
            <a:r>
              <a:rPr spc="-25" dirty="0"/>
              <a:t>22</a:t>
            </a:r>
          </a:p>
          <a:p>
            <a:pPr marL="12700" marR="5080">
              <a:lnSpc>
                <a:spcPct val="100000"/>
              </a:lnSpc>
              <a:spcBef>
                <a:spcPts val="185"/>
              </a:spcBef>
            </a:pPr>
            <a:r>
              <a:rPr sz="900" b="0" spc="20" dirty="0">
                <a:latin typeface="Tahoma"/>
                <a:cs typeface="Tahoma"/>
              </a:rPr>
              <a:t>Бесплатный</a:t>
            </a:r>
            <a:r>
              <a:rPr sz="900" b="0" spc="140" dirty="0">
                <a:latin typeface="Tahoma"/>
                <a:cs typeface="Tahoma"/>
              </a:rPr>
              <a:t> </a:t>
            </a:r>
            <a:r>
              <a:rPr sz="900" b="0" spc="20" dirty="0">
                <a:latin typeface="Tahoma"/>
                <a:cs typeface="Tahoma"/>
              </a:rPr>
              <a:t>многоканальный</a:t>
            </a:r>
            <a:r>
              <a:rPr sz="900" b="0" spc="175" dirty="0">
                <a:latin typeface="Tahoma"/>
                <a:cs typeface="Tahoma"/>
              </a:rPr>
              <a:t> </a:t>
            </a:r>
            <a:r>
              <a:rPr sz="900" b="0" spc="-10" dirty="0">
                <a:latin typeface="Tahoma"/>
                <a:cs typeface="Tahoma"/>
              </a:rPr>
              <a:t>телефон </a:t>
            </a:r>
            <a:r>
              <a:rPr sz="900" b="0" dirty="0">
                <a:latin typeface="Tahoma"/>
                <a:cs typeface="Tahoma"/>
              </a:rPr>
              <a:t>контакт-центра</a:t>
            </a:r>
            <a:r>
              <a:rPr sz="900" b="0" spc="165" dirty="0">
                <a:latin typeface="Tahoma"/>
                <a:cs typeface="Tahoma"/>
              </a:rPr>
              <a:t> </a:t>
            </a:r>
            <a:r>
              <a:rPr sz="900" b="0" spc="70" dirty="0">
                <a:latin typeface="Tahoma"/>
                <a:cs typeface="Tahoma"/>
              </a:rPr>
              <a:t>ФНС</a:t>
            </a:r>
            <a:r>
              <a:rPr sz="900" b="0" spc="204" dirty="0">
                <a:latin typeface="Tahoma"/>
                <a:cs typeface="Tahoma"/>
              </a:rPr>
              <a:t> </a:t>
            </a:r>
            <a:r>
              <a:rPr sz="900" b="0" spc="50" dirty="0">
                <a:latin typeface="Tahoma"/>
                <a:cs typeface="Tahoma"/>
              </a:rPr>
              <a:t>России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8070" y="638937"/>
            <a:ext cx="13868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Tahoma"/>
                <a:cs typeface="Tahoma"/>
                <a:hlinkClick r:id="rId2"/>
              </a:rPr>
              <a:t>WWW.NALOG.GOV.RU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153" y="8759443"/>
            <a:ext cx="522084" cy="8744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Заполняем</a:t>
            </a:r>
            <a:r>
              <a:rPr spc="-135" dirty="0"/>
              <a:t> </a:t>
            </a:r>
            <a:r>
              <a:rPr spc="-95" dirty="0"/>
              <a:t>декларацию</a:t>
            </a:r>
            <a:r>
              <a:rPr spc="-100" dirty="0"/>
              <a:t> </a:t>
            </a:r>
            <a:r>
              <a:rPr spc="-105" dirty="0"/>
              <a:t>3-</a:t>
            </a:r>
            <a:r>
              <a:rPr spc="-20" dirty="0"/>
              <a:t>НДФЛ</a:t>
            </a:r>
            <a:r>
              <a:rPr spc="-85" dirty="0"/>
              <a:t> </a:t>
            </a:r>
            <a:r>
              <a:rPr spc="-50" dirty="0"/>
              <a:t>в</a:t>
            </a:r>
          </a:p>
          <a:p>
            <a:pPr marL="12700">
              <a:lnSpc>
                <a:spcPct val="100000"/>
              </a:lnSpc>
            </a:pPr>
            <a:r>
              <a:rPr spc="-105" dirty="0"/>
              <a:t>Личном</a:t>
            </a:r>
            <a:r>
              <a:rPr spc="-80" dirty="0"/>
              <a:t> </a:t>
            </a:r>
            <a:r>
              <a:rPr spc="-10" dirty="0"/>
              <a:t>кабинете.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872101" y="8746705"/>
            <a:ext cx="1535430" cy="1026794"/>
            <a:chOff x="4872101" y="8746705"/>
            <a:chExt cx="1535430" cy="1026794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2101" y="8746705"/>
              <a:ext cx="1534922" cy="10267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9509" y="8820352"/>
              <a:ext cx="879500" cy="8795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75615" y="1994408"/>
            <a:ext cx="605218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2C2B2C"/>
                </a:solidFill>
                <a:latin typeface="Tahoma"/>
                <a:cs typeface="Tahoma"/>
              </a:rPr>
              <a:t>Заполнение </a:t>
            </a:r>
            <a:r>
              <a:rPr sz="1400" b="1" spc="-10" dirty="0">
                <a:solidFill>
                  <a:srgbClr val="2C2B2C"/>
                </a:solidFill>
                <a:latin typeface="Tahoma"/>
                <a:cs typeface="Tahoma"/>
              </a:rPr>
              <a:t>декларации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</a:pP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Для</a:t>
            </a:r>
            <a:r>
              <a:rPr sz="1400" spc="-2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заполнения</a:t>
            </a:r>
            <a:r>
              <a:rPr sz="1400" spc="-4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декларации</a:t>
            </a:r>
            <a:r>
              <a:rPr sz="1400" spc="-6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на</a:t>
            </a:r>
            <a:r>
              <a:rPr sz="1400" spc="-3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C2B2C"/>
                </a:solidFill>
                <a:latin typeface="Tahoma"/>
                <a:cs typeface="Tahoma"/>
              </a:rPr>
              <a:t>главной</a:t>
            </a:r>
            <a:r>
              <a:rPr sz="1400" spc="-3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странице</a:t>
            </a:r>
            <a:r>
              <a:rPr sz="1400" spc="-5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Личного</a:t>
            </a:r>
            <a:r>
              <a:rPr sz="1400" spc="-6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2C2B2C"/>
                </a:solidFill>
                <a:latin typeface="Tahoma"/>
                <a:cs typeface="Tahoma"/>
              </a:rPr>
              <a:t>кабинета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перейдите</a:t>
            </a:r>
            <a:r>
              <a:rPr sz="1400" spc="-9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в</a:t>
            </a:r>
            <a:r>
              <a:rPr sz="1400" spc="-9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раздел</a:t>
            </a:r>
            <a:r>
              <a:rPr sz="1400" spc="-8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2C2B2C"/>
                </a:solidFill>
                <a:latin typeface="Tahoma"/>
                <a:cs typeface="Tahoma"/>
              </a:rPr>
              <a:t>«</a:t>
            </a:r>
            <a:r>
              <a:rPr sz="1400" b="1" spc="-10" dirty="0">
                <a:solidFill>
                  <a:srgbClr val="2C2B2C"/>
                </a:solidFill>
                <a:latin typeface="Tahoma"/>
                <a:cs typeface="Tahoma"/>
              </a:rPr>
              <a:t>Декларации</a:t>
            </a:r>
            <a:r>
              <a:rPr sz="1400" spc="-10" dirty="0">
                <a:solidFill>
                  <a:srgbClr val="2C2B2C"/>
                </a:solidFill>
                <a:latin typeface="Tahoma"/>
                <a:cs typeface="Tahoma"/>
              </a:rPr>
              <a:t>».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5615" y="4554982"/>
            <a:ext cx="609346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Выберите</a:t>
            </a:r>
            <a:r>
              <a:rPr sz="1400" spc="-7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2C2B2C"/>
                </a:solidFill>
                <a:latin typeface="Tahoma"/>
                <a:cs typeface="Tahoma"/>
              </a:rPr>
              <a:t>«</a:t>
            </a:r>
            <a:r>
              <a:rPr sz="1400" b="1" spc="-30" dirty="0">
                <a:solidFill>
                  <a:srgbClr val="2C2B2C"/>
                </a:solidFill>
                <a:latin typeface="Tahoma"/>
                <a:cs typeface="Tahoma"/>
              </a:rPr>
              <a:t>Подать</a:t>
            </a:r>
            <a:r>
              <a:rPr sz="1400" b="1" spc="-55" dirty="0">
                <a:solidFill>
                  <a:srgbClr val="2C2B2C"/>
                </a:solidFill>
                <a:latin typeface="Tahoma"/>
                <a:cs typeface="Tahoma"/>
              </a:rPr>
              <a:t> декларацию</a:t>
            </a:r>
            <a:r>
              <a:rPr sz="1400" spc="-55" dirty="0">
                <a:solidFill>
                  <a:srgbClr val="2C2B2C"/>
                </a:solidFill>
                <a:latin typeface="Tahoma"/>
                <a:cs typeface="Tahoma"/>
              </a:rPr>
              <a:t>»</a:t>
            </a:r>
            <a:r>
              <a:rPr sz="1400" spc="-8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-350" dirty="0">
                <a:solidFill>
                  <a:srgbClr val="2C2B2C"/>
                </a:solidFill>
                <a:latin typeface="Tahoma"/>
                <a:cs typeface="Tahoma"/>
              </a:rPr>
              <a:t>→</a:t>
            </a:r>
            <a:r>
              <a:rPr sz="1400" spc="-6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2C2B2C"/>
                </a:solidFill>
                <a:latin typeface="Tahoma"/>
                <a:cs typeface="Tahoma"/>
              </a:rPr>
              <a:t>«</a:t>
            </a:r>
            <a:r>
              <a:rPr sz="1400" b="1" spc="-30" dirty="0">
                <a:solidFill>
                  <a:srgbClr val="2C2B2C"/>
                </a:solidFill>
                <a:latin typeface="Tahoma"/>
                <a:cs typeface="Tahoma"/>
              </a:rPr>
              <a:t>Подать</a:t>
            </a:r>
            <a:r>
              <a:rPr sz="1400" b="1" spc="-6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2C2B2C"/>
                </a:solidFill>
                <a:latin typeface="Tahoma"/>
                <a:cs typeface="Tahoma"/>
              </a:rPr>
              <a:t>декларацию</a:t>
            </a:r>
            <a:r>
              <a:rPr sz="1400" b="1" spc="-6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2C2B2C"/>
                </a:solidFill>
                <a:latin typeface="Tahoma"/>
                <a:cs typeface="Tahoma"/>
              </a:rPr>
              <a:t>3-</a:t>
            </a:r>
            <a:r>
              <a:rPr sz="1400" b="1" spc="-20" dirty="0">
                <a:solidFill>
                  <a:srgbClr val="2C2B2C"/>
                </a:solidFill>
                <a:latin typeface="Tahoma"/>
                <a:cs typeface="Tahoma"/>
              </a:rPr>
              <a:t>НДФЛ</a:t>
            </a:r>
            <a:r>
              <a:rPr sz="1400" spc="-20" dirty="0">
                <a:solidFill>
                  <a:srgbClr val="2C2B2C"/>
                </a:solidFill>
                <a:latin typeface="Tahoma"/>
                <a:cs typeface="Tahoma"/>
              </a:rPr>
              <a:t>»</a:t>
            </a:r>
            <a:r>
              <a:rPr sz="1400" spc="-6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-400" dirty="0">
                <a:solidFill>
                  <a:srgbClr val="2C2B2C"/>
                </a:solidFill>
                <a:latin typeface="Tahoma"/>
                <a:cs typeface="Tahoma"/>
              </a:rPr>
              <a:t>→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-45" dirty="0">
                <a:solidFill>
                  <a:srgbClr val="2C2B2C"/>
                </a:solidFill>
                <a:latin typeface="Tahoma"/>
                <a:cs typeface="Tahoma"/>
              </a:rPr>
              <a:t>«</a:t>
            </a:r>
            <a:r>
              <a:rPr sz="1400" b="1" spc="-45" dirty="0">
                <a:solidFill>
                  <a:srgbClr val="2C2B2C"/>
                </a:solidFill>
                <a:latin typeface="Tahoma"/>
                <a:cs typeface="Tahoma"/>
              </a:rPr>
              <a:t>Заполнить</a:t>
            </a:r>
            <a:r>
              <a:rPr sz="1400" b="1" spc="-3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2C2B2C"/>
                </a:solidFill>
                <a:latin typeface="Tahoma"/>
                <a:cs typeface="Tahoma"/>
              </a:rPr>
              <a:t>декларацию</a:t>
            </a:r>
            <a:r>
              <a:rPr sz="1400" b="1" spc="-2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2C2B2C"/>
                </a:solidFill>
                <a:latin typeface="Tahoma"/>
                <a:cs typeface="Tahoma"/>
              </a:rPr>
              <a:t>онлайн</a:t>
            </a:r>
            <a:r>
              <a:rPr sz="1400" spc="-10" dirty="0">
                <a:solidFill>
                  <a:srgbClr val="2C2B2C"/>
                </a:solidFill>
                <a:latin typeface="Tahoma"/>
                <a:cs typeface="Tahoma"/>
              </a:rPr>
              <a:t>».</a:t>
            </a:r>
            <a:endParaRPr sz="1400">
              <a:latin typeface="Tahoma"/>
              <a:cs typeface="Tahoma"/>
            </a:endParaRPr>
          </a:p>
          <a:p>
            <a:pPr marL="12700" marR="374650">
              <a:lnSpc>
                <a:spcPct val="100000"/>
              </a:lnSpc>
            </a:pPr>
            <a:r>
              <a:rPr sz="1400" spc="70" dirty="0">
                <a:solidFill>
                  <a:srgbClr val="2C2B2C"/>
                </a:solidFill>
                <a:latin typeface="Tahoma"/>
                <a:cs typeface="Tahoma"/>
              </a:rPr>
              <a:t>Раздел</a:t>
            </a:r>
            <a:r>
              <a:rPr sz="1400" spc="-5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2C2B2C"/>
                </a:solidFill>
                <a:latin typeface="Tahoma"/>
                <a:cs typeface="Tahoma"/>
              </a:rPr>
              <a:t>«</a:t>
            </a:r>
            <a:r>
              <a:rPr sz="1400" b="1" spc="-30" dirty="0">
                <a:solidFill>
                  <a:srgbClr val="2C2B2C"/>
                </a:solidFill>
                <a:latin typeface="Tahoma"/>
                <a:cs typeface="Tahoma"/>
              </a:rPr>
              <a:t>Данные</a:t>
            </a:r>
            <a:r>
              <a:rPr sz="1400" spc="-30" dirty="0">
                <a:solidFill>
                  <a:srgbClr val="2C2B2C"/>
                </a:solidFill>
                <a:latin typeface="Tahoma"/>
                <a:cs typeface="Tahoma"/>
              </a:rPr>
              <a:t>».</a:t>
            </a:r>
            <a:r>
              <a:rPr sz="1400" spc="38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Налоговый</a:t>
            </a:r>
            <a:r>
              <a:rPr sz="1400" spc="-3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C2B2C"/>
                </a:solidFill>
                <a:latin typeface="Tahoma"/>
                <a:cs typeface="Tahoma"/>
              </a:rPr>
              <a:t>орган,</a:t>
            </a:r>
            <a:r>
              <a:rPr sz="1400" spc="-2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куда</a:t>
            </a:r>
            <a:r>
              <a:rPr sz="1400" spc="-5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C2B2C"/>
                </a:solidFill>
                <a:latin typeface="Tahoma"/>
                <a:cs typeface="Tahoma"/>
              </a:rPr>
              <a:t>будет</a:t>
            </a:r>
            <a:r>
              <a:rPr sz="1400" spc="-5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2C2B2C"/>
                </a:solidFill>
                <a:latin typeface="Tahoma"/>
                <a:cs typeface="Tahoma"/>
              </a:rPr>
              <a:t>направлена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декларация,</a:t>
            </a:r>
            <a:r>
              <a:rPr sz="1400" spc="-9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заполняется</a:t>
            </a:r>
            <a:r>
              <a:rPr sz="1400" spc="-6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автоматически</a:t>
            </a:r>
            <a:r>
              <a:rPr sz="1400" spc="-9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в</a:t>
            </a:r>
            <a:r>
              <a:rPr sz="1400" spc="-7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соответствии</a:t>
            </a:r>
            <a:r>
              <a:rPr sz="1400" spc="-9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с постановкой</a:t>
            </a:r>
            <a:r>
              <a:rPr sz="1400" spc="-114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на</a:t>
            </a:r>
            <a:r>
              <a:rPr sz="1400" spc="-6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налоговый</a:t>
            </a:r>
            <a:r>
              <a:rPr sz="1400" spc="-6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C2B2C"/>
                </a:solidFill>
                <a:latin typeface="Tahoma"/>
                <a:cs typeface="Tahoma"/>
              </a:rPr>
              <a:t>учет.</a:t>
            </a:r>
            <a:r>
              <a:rPr sz="1400" spc="-6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C2B2C"/>
                </a:solidFill>
                <a:latin typeface="Tahoma"/>
                <a:cs typeface="Tahoma"/>
              </a:rPr>
              <a:t>Год,</a:t>
            </a:r>
            <a:r>
              <a:rPr sz="1400" spc="-7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за</a:t>
            </a:r>
            <a:r>
              <a:rPr sz="1400" spc="-6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который</a:t>
            </a:r>
            <a:r>
              <a:rPr sz="1400" spc="-6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2C2B2C"/>
                </a:solidFill>
                <a:latin typeface="Tahoma"/>
                <a:cs typeface="Tahoma"/>
              </a:rPr>
              <a:t>представляется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декларация,</a:t>
            </a:r>
            <a:r>
              <a:rPr sz="1400" spc="-10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необходимо</a:t>
            </a:r>
            <a:r>
              <a:rPr sz="1400" spc="-9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заполнить</a:t>
            </a:r>
            <a:r>
              <a:rPr sz="1400" spc="-7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самостоятельно</a:t>
            </a:r>
            <a:r>
              <a:rPr sz="1400" spc="-9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2C2B2C"/>
                </a:solidFill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95171" y="3080766"/>
            <a:ext cx="3975735" cy="1306862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8</a:t>
            </a:r>
            <a:r>
              <a:rPr spc="-55" dirty="0"/>
              <a:t> (800)</a:t>
            </a:r>
            <a:r>
              <a:rPr spc="-20" dirty="0"/>
              <a:t> </a:t>
            </a:r>
            <a:r>
              <a:rPr spc="-80" dirty="0"/>
              <a:t>222-</a:t>
            </a:r>
            <a:r>
              <a:rPr spc="-85" dirty="0"/>
              <a:t>22-</a:t>
            </a:r>
            <a:r>
              <a:rPr spc="-25" dirty="0"/>
              <a:t>22</a:t>
            </a:r>
          </a:p>
          <a:p>
            <a:pPr marL="12700" marR="5080">
              <a:lnSpc>
                <a:spcPct val="100000"/>
              </a:lnSpc>
              <a:spcBef>
                <a:spcPts val="185"/>
              </a:spcBef>
            </a:pPr>
            <a:r>
              <a:rPr sz="900" b="0" spc="20" dirty="0">
                <a:latin typeface="Tahoma"/>
                <a:cs typeface="Tahoma"/>
              </a:rPr>
              <a:t>Бесплатный</a:t>
            </a:r>
            <a:r>
              <a:rPr sz="900" b="0" spc="140" dirty="0">
                <a:latin typeface="Tahoma"/>
                <a:cs typeface="Tahoma"/>
              </a:rPr>
              <a:t> </a:t>
            </a:r>
            <a:r>
              <a:rPr sz="900" b="0" spc="20" dirty="0">
                <a:latin typeface="Tahoma"/>
                <a:cs typeface="Tahoma"/>
              </a:rPr>
              <a:t>многоканальный</a:t>
            </a:r>
            <a:r>
              <a:rPr sz="900" b="0" spc="175" dirty="0">
                <a:latin typeface="Tahoma"/>
                <a:cs typeface="Tahoma"/>
              </a:rPr>
              <a:t> </a:t>
            </a:r>
            <a:r>
              <a:rPr sz="900" b="0" spc="-10" dirty="0">
                <a:latin typeface="Tahoma"/>
                <a:cs typeface="Tahoma"/>
              </a:rPr>
              <a:t>телефон </a:t>
            </a:r>
            <a:r>
              <a:rPr sz="900" b="0" dirty="0">
                <a:latin typeface="Tahoma"/>
                <a:cs typeface="Tahoma"/>
              </a:rPr>
              <a:t>контакт-центра</a:t>
            </a:r>
            <a:r>
              <a:rPr sz="900" b="0" spc="165" dirty="0">
                <a:latin typeface="Tahoma"/>
                <a:cs typeface="Tahoma"/>
              </a:rPr>
              <a:t> </a:t>
            </a:r>
            <a:r>
              <a:rPr sz="900" b="0" spc="70" dirty="0">
                <a:latin typeface="Tahoma"/>
                <a:cs typeface="Tahoma"/>
              </a:rPr>
              <a:t>ФНС</a:t>
            </a:r>
            <a:r>
              <a:rPr sz="900" b="0" spc="204" dirty="0">
                <a:latin typeface="Tahoma"/>
                <a:cs typeface="Tahoma"/>
              </a:rPr>
              <a:t> </a:t>
            </a:r>
            <a:r>
              <a:rPr sz="900" b="0" spc="50" dirty="0">
                <a:latin typeface="Tahoma"/>
                <a:cs typeface="Tahoma"/>
              </a:rPr>
              <a:t>России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7"/>
          <a:srcRect l="23570" t="42499" r="9705" b="11009"/>
          <a:stretch>
            <a:fillRect/>
          </a:stretch>
        </p:blipFill>
        <p:spPr bwMode="auto">
          <a:xfrm>
            <a:off x="990600" y="7010400"/>
            <a:ext cx="4267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8"/>
          <a:srcRect l="23570" t="36811" r="1711" b="36080"/>
          <a:stretch>
            <a:fillRect/>
          </a:stretch>
        </p:blipFill>
        <p:spPr bwMode="auto">
          <a:xfrm>
            <a:off x="990600" y="5867400"/>
            <a:ext cx="518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8070" y="638937"/>
            <a:ext cx="13868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Tahoma"/>
                <a:cs typeface="Tahoma"/>
                <a:hlinkClick r:id="rId2"/>
              </a:rPr>
              <a:t>WWW.NALOG.GOV.RU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153" y="8759443"/>
            <a:ext cx="522084" cy="8744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Заполняем</a:t>
            </a:r>
            <a:r>
              <a:rPr spc="-135" dirty="0"/>
              <a:t> </a:t>
            </a:r>
            <a:r>
              <a:rPr spc="-95" dirty="0"/>
              <a:t>декларацию</a:t>
            </a:r>
            <a:r>
              <a:rPr spc="-100" dirty="0"/>
              <a:t> </a:t>
            </a:r>
            <a:r>
              <a:rPr spc="-105" dirty="0"/>
              <a:t>3-</a:t>
            </a:r>
            <a:r>
              <a:rPr spc="-20" dirty="0"/>
              <a:t>НДФЛ</a:t>
            </a:r>
            <a:r>
              <a:rPr spc="-85" dirty="0"/>
              <a:t> </a:t>
            </a:r>
            <a:r>
              <a:rPr spc="-50" dirty="0"/>
              <a:t>в</a:t>
            </a:r>
          </a:p>
          <a:p>
            <a:pPr marL="12700">
              <a:lnSpc>
                <a:spcPct val="100000"/>
              </a:lnSpc>
            </a:pPr>
            <a:r>
              <a:rPr spc="-105" dirty="0"/>
              <a:t>Личном</a:t>
            </a:r>
            <a:r>
              <a:rPr spc="-80" dirty="0"/>
              <a:t> </a:t>
            </a:r>
            <a:r>
              <a:rPr spc="-10" dirty="0"/>
              <a:t>кабинете.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872101" y="8746705"/>
            <a:ext cx="1535430" cy="1026794"/>
            <a:chOff x="4872101" y="8746705"/>
            <a:chExt cx="1535430" cy="1026794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2101" y="8746705"/>
              <a:ext cx="1534922" cy="10267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9509" y="8820352"/>
              <a:ext cx="879500" cy="8795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75615" y="1994408"/>
            <a:ext cx="5953125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2C2B2C"/>
                </a:solidFill>
                <a:latin typeface="Tahoma"/>
                <a:cs typeface="Tahoma"/>
              </a:rPr>
              <a:t>Заполнение</a:t>
            </a:r>
            <a:r>
              <a:rPr sz="1400" b="1" spc="-6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2C2B2C"/>
                </a:solidFill>
                <a:latin typeface="Tahoma"/>
                <a:cs typeface="Tahoma"/>
              </a:rPr>
              <a:t>декларации</a:t>
            </a:r>
            <a:r>
              <a:rPr sz="1400" b="1" spc="-3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2C2B2C"/>
                </a:solidFill>
                <a:latin typeface="Tahoma"/>
                <a:cs typeface="Tahoma"/>
              </a:rPr>
              <a:t>в</a:t>
            </a:r>
            <a:r>
              <a:rPr sz="1400" b="1" spc="-3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2C2B2C"/>
                </a:solidFill>
                <a:latin typeface="Tahoma"/>
                <a:cs typeface="Tahoma"/>
              </a:rPr>
              <a:t>связи</a:t>
            </a:r>
            <a:r>
              <a:rPr sz="1400" b="1" spc="-5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65" dirty="0">
                <a:solidFill>
                  <a:srgbClr val="2C2B2C"/>
                </a:solidFill>
                <a:latin typeface="Tahoma"/>
                <a:cs typeface="Tahoma"/>
              </a:rPr>
              <a:t>с</a:t>
            </a:r>
            <a:r>
              <a:rPr sz="1400" b="1" spc="-3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2C2B2C"/>
                </a:solidFill>
                <a:latin typeface="Tahoma"/>
                <a:cs typeface="Tahoma"/>
              </a:rPr>
              <a:t>получением</a:t>
            </a:r>
            <a:r>
              <a:rPr sz="1400" b="1" spc="-4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2C2B2C"/>
                </a:solidFill>
                <a:latin typeface="Tahoma"/>
                <a:cs typeface="Tahoma"/>
              </a:rPr>
              <a:t>дохода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1400" spc="114" dirty="0">
                <a:solidFill>
                  <a:srgbClr val="2C2B2C"/>
                </a:solidFill>
                <a:latin typeface="Tahoma"/>
                <a:cs typeface="Tahoma"/>
              </a:rPr>
              <a:t>В</a:t>
            </a:r>
            <a:r>
              <a:rPr sz="1400" spc="-8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разделе</a:t>
            </a:r>
            <a:r>
              <a:rPr sz="1400" spc="-7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2C2B2C"/>
                </a:solidFill>
                <a:latin typeface="Tahoma"/>
                <a:cs typeface="Tahoma"/>
              </a:rPr>
              <a:t>«</a:t>
            </a:r>
            <a:r>
              <a:rPr sz="1400" b="1" spc="-30" dirty="0">
                <a:solidFill>
                  <a:srgbClr val="2C2B2C"/>
                </a:solidFill>
                <a:latin typeface="Tahoma"/>
                <a:cs typeface="Tahoma"/>
              </a:rPr>
              <a:t>Сведения</a:t>
            </a:r>
            <a:r>
              <a:rPr sz="1400" b="1" spc="-4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2C2B2C"/>
                </a:solidFill>
                <a:latin typeface="Tahoma"/>
                <a:cs typeface="Tahoma"/>
              </a:rPr>
              <a:t>об</a:t>
            </a:r>
            <a:r>
              <a:rPr sz="1400" b="1" spc="-45" dirty="0">
                <a:solidFill>
                  <a:srgbClr val="2C2B2C"/>
                </a:solidFill>
                <a:latin typeface="Tahoma"/>
                <a:cs typeface="Tahoma"/>
              </a:rPr>
              <a:t> источнике</a:t>
            </a:r>
            <a:r>
              <a:rPr sz="1400" b="1" spc="-9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2C2B2C"/>
                </a:solidFill>
                <a:latin typeface="Tahoma"/>
                <a:cs typeface="Tahoma"/>
              </a:rPr>
              <a:t>дохода</a:t>
            </a:r>
            <a:r>
              <a:rPr sz="1400" spc="-45" dirty="0">
                <a:solidFill>
                  <a:srgbClr val="2C2B2C"/>
                </a:solidFill>
                <a:latin typeface="Tahoma"/>
                <a:cs typeface="Tahoma"/>
              </a:rPr>
              <a:t>»</a:t>
            </a:r>
            <a:r>
              <a:rPr sz="1400" spc="-10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110" dirty="0">
                <a:solidFill>
                  <a:srgbClr val="2C2B2C"/>
                </a:solidFill>
                <a:latin typeface="Tahoma"/>
                <a:cs typeface="Tahoma"/>
              </a:rPr>
              <a:t>с</a:t>
            </a:r>
            <a:r>
              <a:rPr sz="1400" spc="-7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помощью</a:t>
            </a:r>
            <a:r>
              <a:rPr sz="1400" spc="-7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кнопки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400" spc="-35" dirty="0">
                <a:solidFill>
                  <a:srgbClr val="2C2B2C"/>
                </a:solidFill>
                <a:latin typeface="Tahoma"/>
                <a:cs typeface="Tahoma"/>
              </a:rPr>
              <a:t>«</a:t>
            </a:r>
            <a:r>
              <a:rPr sz="1400" b="1" spc="-35" dirty="0">
                <a:solidFill>
                  <a:srgbClr val="2C2B2C"/>
                </a:solidFill>
                <a:latin typeface="Tahoma"/>
                <a:cs typeface="Tahoma"/>
              </a:rPr>
              <a:t>Добавить</a:t>
            </a:r>
            <a:r>
              <a:rPr sz="1400" b="1" spc="-5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2C2B2C"/>
                </a:solidFill>
                <a:latin typeface="Tahoma"/>
                <a:cs typeface="Tahoma"/>
              </a:rPr>
              <a:t>источник</a:t>
            </a:r>
            <a:r>
              <a:rPr sz="1400" b="1" spc="-5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2C2B2C"/>
                </a:solidFill>
                <a:latin typeface="Tahoma"/>
                <a:cs typeface="Tahoma"/>
              </a:rPr>
              <a:t>дохода</a:t>
            </a:r>
            <a:r>
              <a:rPr sz="1400" spc="-45" dirty="0">
                <a:solidFill>
                  <a:srgbClr val="2C2B2C"/>
                </a:solidFill>
                <a:latin typeface="Tahoma"/>
                <a:cs typeface="Tahoma"/>
              </a:rPr>
              <a:t>»</a:t>
            </a:r>
            <a:r>
              <a:rPr sz="1400" spc="-8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заполните</a:t>
            </a:r>
            <a:r>
              <a:rPr sz="1400" spc="-6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информацию</a:t>
            </a:r>
            <a:r>
              <a:rPr sz="1400" spc="-9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2C2B2C"/>
                </a:solidFill>
                <a:latin typeface="Tahoma"/>
                <a:cs typeface="Tahoma"/>
              </a:rPr>
              <a:t>о</a:t>
            </a:r>
            <a:r>
              <a:rPr sz="1400" spc="-6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проданном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вами</a:t>
            </a:r>
            <a:r>
              <a:rPr sz="1400" spc="-9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имуществе.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5615" y="6902322"/>
            <a:ext cx="564324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Выберите</a:t>
            </a:r>
            <a:r>
              <a:rPr sz="1400" spc="-6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вид</a:t>
            </a:r>
            <a:r>
              <a:rPr sz="1400" spc="-7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дохода</a:t>
            </a:r>
            <a:r>
              <a:rPr sz="1400" spc="-7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и</a:t>
            </a:r>
            <a:r>
              <a:rPr sz="1400" spc="-6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вид</a:t>
            </a:r>
            <a:r>
              <a:rPr sz="1400" spc="-6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налогового</a:t>
            </a:r>
            <a:r>
              <a:rPr sz="1400" spc="-7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C2B2C"/>
                </a:solidFill>
                <a:latin typeface="Tahoma"/>
                <a:cs typeface="Tahoma"/>
              </a:rPr>
              <a:t>вычета</a:t>
            </a:r>
            <a:r>
              <a:rPr sz="1400" spc="-7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2C2B2C"/>
                </a:solidFill>
                <a:latin typeface="Tahoma"/>
                <a:cs typeface="Tahoma"/>
              </a:rPr>
              <a:t>из</a:t>
            </a:r>
            <a:r>
              <a:rPr sz="1400" spc="-6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2C2B2C"/>
                </a:solidFill>
                <a:latin typeface="Tahoma"/>
                <a:cs typeface="Tahoma"/>
              </a:rPr>
              <a:t>выпадающего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перечня,</a:t>
            </a:r>
            <a:r>
              <a:rPr sz="1400" spc="-9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введите</a:t>
            </a:r>
            <a:r>
              <a:rPr sz="1400" spc="-10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90" dirty="0">
                <a:solidFill>
                  <a:srgbClr val="2C2B2C"/>
                </a:solidFill>
                <a:latin typeface="Tahoma"/>
                <a:cs typeface="Tahoma"/>
              </a:rPr>
              <a:t>сумму</a:t>
            </a:r>
            <a:r>
              <a:rPr sz="1400" spc="-7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полученного</a:t>
            </a:r>
            <a:r>
              <a:rPr sz="1400" spc="-11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дохода</a:t>
            </a:r>
            <a:r>
              <a:rPr sz="1400" spc="-9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и</a:t>
            </a:r>
            <a:r>
              <a:rPr sz="1400" spc="-8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90" dirty="0">
                <a:solidFill>
                  <a:srgbClr val="2C2B2C"/>
                </a:solidFill>
                <a:latin typeface="Tahoma"/>
                <a:cs typeface="Tahoma"/>
              </a:rPr>
              <a:t>сумму</a:t>
            </a:r>
            <a:r>
              <a:rPr sz="1400" spc="-7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2C2B2C"/>
                </a:solidFill>
                <a:latin typeface="Tahoma"/>
                <a:cs typeface="Tahoma"/>
              </a:rPr>
              <a:t>вычета.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Общие</a:t>
            </a:r>
            <a:r>
              <a:rPr sz="1400" spc="-9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80" dirty="0">
                <a:solidFill>
                  <a:srgbClr val="2C2B2C"/>
                </a:solidFill>
                <a:latin typeface="Tahoma"/>
                <a:cs typeface="Tahoma"/>
              </a:rPr>
              <a:t>суммы</a:t>
            </a:r>
            <a:r>
              <a:rPr sz="1400" spc="-8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дохода</a:t>
            </a:r>
            <a:r>
              <a:rPr sz="1400" spc="-9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и</a:t>
            </a:r>
            <a:r>
              <a:rPr sz="1400" spc="-8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налога</a:t>
            </a:r>
            <a:r>
              <a:rPr sz="1400" spc="-8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рассчитываются</a:t>
            </a:r>
            <a:r>
              <a:rPr sz="1400" spc="-12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2C2B2C"/>
                </a:solidFill>
                <a:latin typeface="Tahoma"/>
                <a:cs typeface="Tahoma"/>
              </a:rPr>
              <a:t>автоматически.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27478" y="3440810"/>
            <a:ext cx="3844291" cy="114700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87559" y="5232411"/>
            <a:ext cx="3873102" cy="150481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8</a:t>
            </a:r>
            <a:r>
              <a:rPr spc="-55" dirty="0"/>
              <a:t> (800)</a:t>
            </a:r>
            <a:r>
              <a:rPr spc="-20" dirty="0"/>
              <a:t> </a:t>
            </a:r>
            <a:r>
              <a:rPr spc="-80" dirty="0"/>
              <a:t>222-</a:t>
            </a:r>
            <a:r>
              <a:rPr spc="-85" dirty="0"/>
              <a:t>22-</a:t>
            </a:r>
            <a:r>
              <a:rPr spc="-25" dirty="0"/>
              <a:t>22</a:t>
            </a:r>
          </a:p>
          <a:p>
            <a:pPr marL="12700" marR="5080">
              <a:lnSpc>
                <a:spcPct val="100000"/>
              </a:lnSpc>
              <a:spcBef>
                <a:spcPts val="185"/>
              </a:spcBef>
            </a:pPr>
            <a:r>
              <a:rPr sz="900" b="0" spc="20" dirty="0">
                <a:latin typeface="Tahoma"/>
                <a:cs typeface="Tahoma"/>
              </a:rPr>
              <a:t>Бесплатный</a:t>
            </a:r>
            <a:r>
              <a:rPr sz="900" b="0" spc="140" dirty="0">
                <a:latin typeface="Tahoma"/>
                <a:cs typeface="Tahoma"/>
              </a:rPr>
              <a:t> </a:t>
            </a:r>
            <a:r>
              <a:rPr sz="900" b="0" spc="20" dirty="0">
                <a:latin typeface="Tahoma"/>
                <a:cs typeface="Tahoma"/>
              </a:rPr>
              <a:t>многоканальный</a:t>
            </a:r>
            <a:r>
              <a:rPr sz="900" b="0" spc="175" dirty="0">
                <a:latin typeface="Tahoma"/>
                <a:cs typeface="Tahoma"/>
              </a:rPr>
              <a:t> </a:t>
            </a:r>
            <a:r>
              <a:rPr sz="900" b="0" spc="-10" dirty="0">
                <a:latin typeface="Tahoma"/>
                <a:cs typeface="Tahoma"/>
              </a:rPr>
              <a:t>телефон </a:t>
            </a:r>
            <a:r>
              <a:rPr sz="900" b="0" dirty="0">
                <a:latin typeface="Tahoma"/>
                <a:cs typeface="Tahoma"/>
              </a:rPr>
              <a:t>контакт-центра</a:t>
            </a:r>
            <a:r>
              <a:rPr sz="900" b="0" spc="165" dirty="0">
                <a:latin typeface="Tahoma"/>
                <a:cs typeface="Tahoma"/>
              </a:rPr>
              <a:t> </a:t>
            </a:r>
            <a:r>
              <a:rPr sz="900" b="0" spc="70" dirty="0">
                <a:latin typeface="Tahoma"/>
                <a:cs typeface="Tahoma"/>
              </a:rPr>
              <a:t>ФНС</a:t>
            </a:r>
            <a:r>
              <a:rPr sz="900" b="0" spc="204" dirty="0">
                <a:latin typeface="Tahoma"/>
                <a:cs typeface="Tahoma"/>
              </a:rPr>
              <a:t> </a:t>
            </a:r>
            <a:r>
              <a:rPr sz="900" b="0" spc="50" dirty="0">
                <a:latin typeface="Tahoma"/>
                <a:cs typeface="Tahoma"/>
              </a:rPr>
              <a:t>России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8070" y="638937"/>
            <a:ext cx="13868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Tahoma"/>
                <a:cs typeface="Tahoma"/>
                <a:hlinkClick r:id="rId2"/>
              </a:rPr>
              <a:t>WWW.NALOG.GOV.RU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153" y="8759443"/>
            <a:ext cx="522084" cy="8744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Заполняем</a:t>
            </a:r>
            <a:r>
              <a:rPr spc="-135" dirty="0"/>
              <a:t> </a:t>
            </a:r>
            <a:r>
              <a:rPr spc="-95" dirty="0"/>
              <a:t>декларацию</a:t>
            </a:r>
            <a:r>
              <a:rPr spc="-100" dirty="0"/>
              <a:t> </a:t>
            </a:r>
            <a:r>
              <a:rPr spc="-105" dirty="0"/>
              <a:t>3-</a:t>
            </a:r>
            <a:r>
              <a:rPr spc="-20" dirty="0"/>
              <a:t>НДФЛ</a:t>
            </a:r>
            <a:r>
              <a:rPr spc="-85" dirty="0"/>
              <a:t> </a:t>
            </a:r>
            <a:r>
              <a:rPr spc="-50" dirty="0"/>
              <a:t>в</a:t>
            </a:r>
          </a:p>
          <a:p>
            <a:pPr marL="12700">
              <a:lnSpc>
                <a:spcPct val="100000"/>
              </a:lnSpc>
            </a:pPr>
            <a:r>
              <a:rPr spc="-105" dirty="0"/>
              <a:t>Личном</a:t>
            </a:r>
            <a:r>
              <a:rPr spc="-80" dirty="0"/>
              <a:t> </a:t>
            </a:r>
            <a:r>
              <a:rPr spc="-10" dirty="0"/>
              <a:t>кабинете.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872101" y="8746705"/>
            <a:ext cx="1535430" cy="1026794"/>
            <a:chOff x="4872101" y="8746705"/>
            <a:chExt cx="1535430" cy="1026794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2101" y="8746705"/>
              <a:ext cx="1534922" cy="10267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9509" y="8820352"/>
              <a:ext cx="879500" cy="8795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75615" y="1994408"/>
            <a:ext cx="569214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2C2B2C"/>
                </a:solidFill>
                <a:latin typeface="Tahoma"/>
                <a:cs typeface="Tahoma"/>
              </a:rPr>
              <a:t>Заполнение</a:t>
            </a:r>
            <a:r>
              <a:rPr sz="1400" b="1" spc="-5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2C2B2C"/>
                </a:solidFill>
                <a:latin typeface="Tahoma"/>
                <a:cs typeface="Tahoma"/>
              </a:rPr>
              <a:t>декларации</a:t>
            </a:r>
            <a:r>
              <a:rPr sz="1400" b="1" spc="-3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65" dirty="0">
                <a:solidFill>
                  <a:srgbClr val="2C2B2C"/>
                </a:solidFill>
                <a:latin typeface="Tahoma"/>
                <a:cs typeface="Tahoma"/>
              </a:rPr>
              <a:t>с</a:t>
            </a:r>
            <a:r>
              <a:rPr sz="1400" b="1" spc="-2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2C2B2C"/>
                </a:solidFill>
                <a:latin typeface="Tahoma"/>
                <a:cs typeface="Tahoma"/>
              </a:rPr>
              <a:t>целью</a:t>
            </a:r>
            <a:r>
              <a:rPr sz="1400" b="1" spc="-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2C2B2C"/>
                </a:solidFill>
                <a:latin typeface="Tahoma"/>
                <a:cs typeface="Tahoma"/>
              </a:rPr>
              <a:t>получения</a:t>
            </a:r>
            <a:r>
              <a:rPr sz="1400" b="1" spc="-4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2C2B2C"/>
                </a:solidFill>
                <a:latin typeface="Tahoma"/>
                <a:cs typeface="Tahoma"/>
              </a:rPr>
              <a:t>налогового</a:t>
            </a:r>
            <a:r>
              <a:rPr sz="1400" b="1" spc="-4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2C2B2C"/>
                </a:solidFill>
                <a:latin typeface="Tahoma"/>
                <a:cs typeface="Tahoma"/>
              </a:rPr>
              <a:t>вычета</a:t>
            </a:r>
            <a:endParaRPr sz="1400">
              <a:latin typeface="Tahoma"/>
              <a:cs typeface="Tahoma"/>
            </a:endParaRPr>
          </a:p>
          <a:p>
            <a:pPr marL="12700" marR="312420">
              <a:lnSpc>
                <a:spcPct val="100000"/>
              </a:lnSpc>
              <a:spcBef>
                <a:spcPts val="1680"/>
              </a:spcBef>
            </a:pP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Одновременно</a:t>
            </a:r>
            <a:r>
              <a:rPr sz="1400" spc="-7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2C2B2C"/>
                </a:solidFill>
                <a:latin typeface="Tahoma"/>
                <a:cs typeface="Tahoma"/>
              </a:rPr>
              <a:t>можно</a:t>
            </a:r>
            <a:r>
              <a:rPr sz="1400" spc="-2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заявить</a:t>
            </a:r>
            <a:r>
              <a:rPr sz="1400" spc="-3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несколько</a:t>
            </a:r>
            <a:r>
              <a:rPr sz="1400" spc="-5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C2B2C"/>
                </a:solidFill>
                <a:latin typeface="Tahoma"/>
                <a:cs typeface="Tahoma"/>
              </a:rPr>
              <a:t>вычетов</a:t>
            </a:r>
            <a:r>
              <a:rPr sz="1400" spc="-4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в</a:t>
            </a:r>
            <a:r>
              <a:rPr sz="1400" spc="-2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2C2B2C"/>
                </a:solidFill>
                <a:latin typeface="Tahoma"/>
                <a:cs typeface="Tahoma"/>
              </a:rPr>
              <a:t>одной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декларации.</a:t>
            </a:r>
            <a:r>
              <a:rPr sz="1400" spc="-4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Выберите</a:t>
            </a:r>
            <a:r>
              <a:rPr sz="1400" spc="-3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виды</a:t>
            </a:r>
            <a:r>
              <a:rPr sz="1400" spc="-2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налоговых</a:t>
            </a:r>
            <a:r>
              <a:rPr sz="1400" spc="-2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C2B2C"/>
                </a:solidFill>
                <a:latin typeface="Tahoma"/>
                <a:cs typeface="Tahoma"/>
              </a:rPr>
              <a:t>вычетов</a:t>
            </a:r>
            <a:r>
              <a:rPr sz="1400" spc="-6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и</a:t>
            </a:r>
            <a:r>
              <a:rPr sz="1400" spc="-3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2C2B2C"/>
                </a:solidFill>
                <a:latin typeface="Tahoma"/>
                <a:cs typeface="Tahoma"/>
              </a:rPr>
              <a:t>заполните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разделы,</a:t>
            </a:r>
            <a:r>
              <a:rPr sz="1400" spc="-6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соответствующие</a:t>
            </a:r>
            <a:r>
              <a:rPr sz="1400" spc="-8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выбранным</a:t>
            </a:r>
            <a:r>
              <a:rPr sz="1400" spc="-11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2C2B2C"/>
                </a:solidFill>
                <a:latin typeface="Tahoma"/>
                <a:cs typeface="Tahoma"/>
              </a:rPr>
              <a:t>вычетам.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5615" y="6262242"/>
            <a:ext cx="615886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Выберите</a:t>
            </a:r>
            <a:r>
              <a:rPr sz="1400" spc="-5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банк</a:t>
            </a:r>
            <a:r>
              <a:rPr sz="1400" spc="-6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и</a:t>
            </a:r>
            <a:r>
              <a:rPr sz="1400" spc="-5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2C2B2C"/>
                </a:solidFill>
                <a:latin typeface="Tahoma"/>
                <a:cs typeface="Tahoma"/>
              </a:rPr>
              <a:t>номер</a:t>
            </a:r>
            <a:r>
              <a:rPr sz="1400" spc="-4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вашего</a:t>
            </a:r>
            <a:r>
              <a:rPr sz="1400" spc="-8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C2B2C"/>
                </a:solidFill>
                <a:latin typeface="Tahoma"/>
                <a:cs typeface="Tahoma"/>
              </a:rPr>
              <a:t>счета</a:t>
            </a:r>
            <a:r>
              <a:rPr sz="1400" spc="-6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куда</a:t>
            </a:r>
            <a:r>
              <a:rPr sz="1400" spc="-7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будут</a:t>
            </a:r>
            <a:r>
              <a:rPr sz="1400" spc="-7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перечислены</a:t>
            </a:r>
            <a:r>
              <a:rPr sz="1400" spc="-7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2C2B2C"/>
                </a:solidFill>
                <a:latin typeface="Tahoma"/>
                <a:cs typeface="Tahoma"/>
              </a:rPr>
              <a:t>деньги </a:t>
            </a:r>
            <a:r>
              <a:rPr sz="1400" spc="75" dirty="0">
                <a:solidFill>
                  <a:srgbClr val="2C2B2C"/>
                </a:solidFill>
                <a:latin typeface="Tahoma"/>
                <a:cs typeface="Tahoma"/>
              </a:rPr>
              <a:t>из</a:t>
            </a:r>
            <a:r>
              <a:rPr sz="1400" spc="-9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2C2B2C"/>
                </a:solidFill>
                <a:latin typeface="Tahoma"/>
                <a:cs typeface="Tahoma"/>
              </a:rPr>
              <a:t>бюджета.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45000" y="3097039"/>
            <a:ext cx="2892596" cy="304074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93341" y="6681216"/>
            <a:ext cx="3978275" cy="190500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8</a:t>
            </a:r>
            <a:r>
              <a:rPr spc="-55" dirty="0"/>
              <a:t> (800)</a:t>
            </a:r>
            <a:r>
              <a:rPr spc="-20" dirty="0"/>
              <a:t> </a:t>
            </a:r>
            <a:r>
              <a:rPr spc="-80" dirty="0"/>
              <a:t>222-</a:t>
            </a:r>
            <a:r>
              <a:rPr spc="-85" dirty="0"/>
              <a:t>22-</a:t>
            </a:r>
            <a:r>
              <a:rPr spc="-25" dirty="0"/>
              <a:t>22</a:t>
            </a:r>
          </a:p>
          <a:p>
            <a:pPr marL="12700" marR="5080">
              <a:lnSpc>
                <a:spcPct val="100000"/>
              </a:lnSpc>
              <a:spcBef>
                <a:spcPts val="185"/>
              </a:spcBef>
            </a:pPr>
            <a:r>
              <a:rPr sz="900" b="0" spc="20" dirty="0">
                <a:latin typeface="Tahoma"/>
                <a:cs typeface="Tahoma"/>
              </a:rPr>
              <a:t>Бесплатный</a:t>
            </a:r>
            <a:r>
              <a:rPr sz="900" b="0" spc="140" dirty="0">
                <a:latin typeface="Tahoma"/>
                <a:cs typeface="Tahoma"/>
              </a:rPr>
              <a:t> </a:t>
            </a:r>
            <a:r>
              <a:rPr sz="900" b="0" spc="20" dirty="0">
                <a:latin typeface="Tahoma"/>
                <a:cs typeface="Tahoma"/>
              </a:rPr>
              <a:t>многоканальный</a:t>
            </a:r>
            <a:r>
              <a:rPr sz="900" b="0" spc="175" dirty="0">
                <a:latin typeface="Tahoma"/>
                <a:cs typeface="Tahoma"/>
              </a:rPr>
              <a:t> </a:t>
            </a:r>
            <a:r>
              <a:rPr sz="900" b="0" spc="-10" dirty="0">
                <a:latin typeface="Tahoma"/>
                <a:cs typeface="Tahoma"/>
              </a:rPr>
              <a:t>телефон </a:t>
            </a:r>
            <a:r>
              <a:rPr sz="900" b="0" dirty="0">
                <a:latin typeface="Tahoma"/>
                <a:cs typeface="Tahoma"/>
              </a:rPr>
              <a:t>контакт-центра</a:t>
            </a:r>
            <a:r>
              <a:rPr sz="900" b="0" spc="165" dirty="0">
                <a:latin typeface="Tahoma"/>
                <a:cs typeface="Tahoma"/>
              </a:rPr>
              <a:t> </a:t>
            </a:r>
            <a:r>
              <a:rPr sz="900" b="0" spc="70" dirty="0">
                <a:latin typeface="Tahoma"/>
                <a:cs typeface="Tahoma"/>
              </a:rPr>
              <a:t>ФНС</a:t>
            </a:r>
            <a:r>
              <a:rPr sz="900" b="0" spc="204" dirty="0">
                <a:latin typeface="Tahoma"/>
                <a:cs typeface="Tahoma"/>
              </a:rPr>
              <a:t> </a:t>
            </a:r>
            <a:r>
              <a:rPr sz="900" b="0" spc="50" dirty="0">
                <a:latin typeface="Tahoma"/>
                <a:cs typeface="Tahoma"/>
              </a:rPr>
              <a:t>России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8070" y="638937"/>
            <a:ext cx="13868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Tahoma"/>
                <a:cs typeface="Tahoma"/>
                <a:hlinkClick r:id="rId2"/>
              </a:rPr>
              <a:t>WWW.NALOG.GOV.RU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153" y="8759443"/>
            <a:ext cx="522084" cy="8744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Заполняем</a:t>
            </a:r>
            <a:r>
              <a:rPr spc="-135" dirty="0"/>
              <a:t> </a:t>
            </a:r>
            <a:r>
              <a:rPr spc="-95" dirty="0"/>
              <a:t>декларацию</a:t>
            </a:r>
            <a:r>
              <a:rPr spc="-100" dirty="0"/>
              <a:t> </a:t>
            </a:r>
            <a:r>
              <a:rPr spc="-105" dirty="0"/>
              <a:t>3-</a:t>
            </a:r>
            <a:r>
              <a:rPr spc="-20" dirty="0"/>
              <a:t>НДФЛ</a:t>
            </a:r>
            <a:r>
              <a:rPr spc="-85" dirty="0"/>
              <a:t> </a:t>
            </a:r>
            <a:r>
              <a:rPr spc="-50" dirty="0"/>
              <a:t>в</a:t>
            </a:r>
          </a:p>
          <a:p>
            <a:pPr marL="12700">
              <a:lnSpc>
                <a:spcPct val="100000"/>
              </a:lnSpc>
            </a:pPr>
            <a:r>
              <a:rPr spc="-105" dirty="0"/>
              <a:t>Личном</a:t>
            </a:r>
            <a:r>
              <a:rPr spc="-80" dirty="0"/>
              <a:t> </a:t>
            </a:r>
            <a:r>
              <a:rPr spc="-10" dirty="0"/>
              <a:t>кабинете.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490980" y="5916421"/>
            <a:ext cx="4916170" cy="3857625"/>
            <a:chOff x="1490980" y="5916421"/>
            <a:chExt cx="4916170" cy="385762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2101" y="8746705"/>
              <a:ext cx="1534922" cy="10267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9508" y="8820353"/>
              <a:ext cx="879500" cy="879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0980" y="5916421"/>
              <a:ext cx="3978275" cy="288416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75615" y="1994408"/>
            <a:ext cx="543306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114" dirty="0">
                <a:solidFill>
                  <a:srgbClr val="2C2B2C"/>
                </a:solidFill>
                <a:latin typeface="Tahoma"/>
                <a:cs typeface="Tahoma"/>
              </a:rPr>
              <a:t>В</a:t>
            </a:r>
            <a:r>
              <a:rPr sz="1400" spc="-7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разделе</a:t>
            </a:r>
            <a:r>
              <a:rPr sz="1400" spc="-7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2C2B2C"/>
                </a:solidFill>
                <a:latin typeface="Tahoma"/>
                <a:cs typeface="Tahoma"/>
              </a:rPr>
              <a:t>«</a:t>
            </a:r>
            <a:r>
              <a:rPr sz="1400" b="1" spc="-40" dirty="0">
                <a:solidFill>
                  <a:srgbClr val="2C2B2C"/>
                </a:solidFill>
                <a:latin typeface="Tahoma"/>
                <a:cs typeface="Tahoma"/>
              </a:rPr>
              <a:t>Документы</a:t>
            </a:r>
            <a:r>
              <a:rPr sz="1400" spc="-40" dirty="0">
                <a:solidFill>
                  <a:srgbClr val="2C2B2C"/>
                </a:solidFill>
                <a:latin typeface="Tahoma"/>
                <a:cs typeface="Tahoma"/>
              </a:rPr>
              <a:t>»</a:t>
            </a:r>
            <a:r>
              <a:rPr sz="1400" spc="-9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необходимо</a:t>
            </a:r>
            <a:r>
              <a:rPr sz="1400" spc="-8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прикрепить</a:t>
            </a:r>
            <a:r>
              <a:rPr sz="1400" spc="-9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документы,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подтверждающие</a:t>
            </a:r>
            <a:r>
              <a:rPr sz="1400" spc="-11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доход,</a:t>
            </a:r>
            <a:r>
              <a:rPr sz="1400" spc="-8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заявленный</a:t>
            </a:r>
            <a:r>
              <a:rPr sz="1400" spc="-7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в</a:t>
            </a:r>
            <a:r>
              <a:rPr sz="1400" spc="-7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декларации,</a:t>
            </a:r>
            <a:r>
              <a:rPr sz="1400" spc="-8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а</a:t>
            </a:r>
            <a:r>
              <a:rPr sz="1400" spc="-8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также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понесенные</a:t>
            </a:r>
            <a:r>
              <a:rPr sz="1400" spc="-11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2C2B2C"/>
                </a:solidFill>
                <a:latin typeface="Tahoma"/>
                <a:cs typeface="Tahoma"/>
              </a:rPr>
              <a:t>расходы.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5615" y="4981701"/>
            <a:ext cx="602107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114" dirty="0">
                <a:solidFill>
                  <a:srgbClr val="2C2B2C"/>
                </a:solidFill>
                <a:latin typeface="Tahoma"/>
                <a:cs typeface="Tahoma"/>
              </a:rPr>
              <a:t>В</a:t>
            </a:r>
            <a:r>
              <a:rPr sz="1400" spc="-7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разделе</a:t>
            </a:r>
            <a:r>
              <a:rPr sz="1400" spc="-6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2C2B2C"/>
                </a:solidFill>
                <a:latin typeface="Tahoma"/>
                <a:cs typeface="Tahoma"/>
              </a:rPr>
              <a:t>«</a:t>
            </a:r>
            <a:r>
              <a:rPr sz="1400" b="1" spc="-45" dirty="0">
                <a:solidFill>
                  <a:srgbClr val="2C2B2C"/>
                </a:solidFill>
                <a:latin typeface="Tahoma"/>
                <a:cs typeface="Tahoma"/>
              </a:rPr>
              <a:t>Подтверждение</a:t>
            </a:r>
            <a:r>
              <a:rPr sz="1400" spc="-45" dirty="0">
                <a:solidFill>
                  <a:srgbClr val="2C2B2C"/>
                </a:solidFill>
                <a:latin typeface="Tahoma"/>
                <a:cs typeface="Tahoma"/>
              </a:rPr>
              <a:t>»</a:t>
            </a:r>
            <a:r>
              <a:rPr sz="1400" spc="-8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отражаются</a:t>
            </a:r>
            <a:r>
              <a:rPr sz="1400" spc="-8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итоги</a:t>
            </a:r>
            <a:r>
              <a:rPr sz="1400" spc="-8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заполненной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декларации</a:t>
            </a:r>
            <a:r>
              <a:rPr sz="1400" spc="-9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и</a:t>
            </a:r>
            <a:r>
              <a:rPr sz="1400" spc="-6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C2B2C"/>
                </a:solidFill>
                <a:latin typeface="Tahoma"/>
                <a:cs typeface="Tahoma"/>
              </a:rPr>
              <a:t>файлы,</a:t>
            </a:r>
            <a:r>
              <a:rPr sz="1400" spc="-5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2C2B2C"/>
                </a:solidFill>
                <a:latin typeface="Tahoma"/>
                <a:cs typeface="Tahoma"/>
              </a:rPr>
              <a:t>готовые</a:t>
            </a:r>
            <a:r>
              <a:rPr sz="1400" spc="-6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105" dirty="0">
                <a:solidFill>
                  <a:srgbClr val="2C2B2C"/>
                </a:solidFill>
                <a:latin typeface="Tahoma"/>
                <a:cs typeface="Tahoma"/>
              </a:rPr>
              <a:t>к</a:t>
            </a:r>
            <a:r>
              <a:rPr sz="1400" spc="-6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2C2B2C"/>
                </a:solidFill>
                <a:latin typeface="Tahoma"/>
                <a:cs typeface="Tahoma"/>
              </a:rPr>
              <a:t>отправке.</a:t>
            </a:r>
            <a:r>
              <a:rPr sz="1400" spc="-8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80" dirty="0">
                <a:solidFill>
                  <a:srgbClr val="2C2B2C"/>
                </a:solidFill>
                <a:latin typeface="Tahoma"/>
                <a:cs typeface="Tahoma"/>
              </a:rPr>
              <a:t>Здесь</a:t>
            </a:r>
            <a:r>
              <a:rPr sz="1400" spc="-6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2C2B2C"/>
                </a:solidFill>
                <a:latin typeface="Tahoma"/>
                <a:cs typeface="Tahoma"/>
              </a:rPr>
              <a:t>можно</a:t>
            </a:r>
            <a:r>
              <a:rPr sz="1400" spc="-7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2C2B2C"/>
                </a:solidFill>
                <a:latin typeface="Tahoma"/>
                <a:cs typeface="Tahoma"/>
              </a:rPr>
              <a:t>посмотреть, </a:t>
            </a:r>
            <a:r>
              <a:rPr sz="1400" spc="80" dirty="0">
                <a:solidFill>
                  <a:srgbClr val="2C2B2C"/>
                </a:solidFill>
                <a:latin typeface="Tahoma"/>
                <a:cs typeface="Tahoma"/>
              </a:rPr>
              <a:t>как</a:t>
            </a:r>
            <a:r>
              <a:rPr sz="1400" spc="-6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сформировалась</a:t>
            </a:r>
            <a:r>
              <a:rPr sz="1400" spc="-7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85" dirty="0">
                <a:solidFill>
                  <a:srgbClr val="2C2B2C"/>
                </a:solidFill>
                <a:latin typeface="Tahoma"/>
                <a:cs typeface="Tahoma"/>
              </a:rPr>
              <a:t>сумма</a:t>
            </a:r>
            <a:r>
              <a:rPr sz="1400" spc="-4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C2B2C"/>
                </a:solidFill>
                <a:latin typeface="Tahoma"/>
                <a:cs typeface="Tahoma"/>
              </a:rPr>
              <a:t>налога,</a:t>
            </a:r>
            <a:r>
              <a:rPr sz="1400" spc="-4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а</a:t>
            </a:r>
            <a:r>
              <a:rPr sz="1400" spc="-3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также</a:t>
            </a:r>
            <a:r>
              <a:rPr sz="1400" spc="-6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открыть</a:t>
            </a:r>
            <a:r>
              <a:rPr sz="1400" spc="-3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2C2B2C"/>
                </a:solidFill>
                <a:latin typeface="Tahoma"/>
                <a:cs typeface="Tahoma"/>
              </a:rPr>
              <a:t>файл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декларации</a:t>
            </a:r>
            <a:r>
              <a:rPr sz="1400" spc="-12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в</a:t>
            </a:r>
            <a:r>
              <a:rPr sz="1400" spc="-9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формате</a:t>
            </a:r>
            <a:r>
              <a:rPr sz="1400" spc="-9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2C2B2C"/>
                </a:solidFill>
                <a:latin typeface="Tahoma"/>
                <a:cs typeface="Tahoma"/>
              </a:rPr>
              <a:t>PDF.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19200" y="2667000"/>
            <a:ext cx="3978275" cy="2303145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8</a:t>
            </a:r>
            <a:r>
              <a:rPr spc="-55" dirty="0"/>
              <a:t> (800)</a:t>
            </a:r>
            <a:r>
              <a:rPr spc="-20" dirty="0"/>
              <a:t> </a:t>
            </a:r>
            <a:r>
              <a:rPr spc="-80" dirty="0"/>
              <a:t>222-</a:t>
            </a:r>
            <a:r>
              <a:rPr spc="-85" dirty="0"/>
              <a:t>22-</a:t>
            </a:r>
            <a:r>
              <a:rPr spc="-25" dirty="0"/>
              <a:t>22</a:t>
            </a:r>
          </a:p>
          <a:p>
            <a:pPr marL="12700" marR="5080">
              <a:lnSpc>
                <a:spcPct val="100000"/>
              </a:lnSpc>
              <a:spcBef>
                <a:spcPts val="185"/>
              </a:spcBef>
            </a:pPr>
            <a:r>
              <a:rPr sz="900" b="0" spc="20" dirty="0">
                <a:latin typeface="Tahoma"/>
                <a:cs typeface="Tahoma"/>
              </a:rPr>
              <a:t>Бесплатный</a:t>
            </a:r>
            <a:r>
              <a:rPr sz="900" b="0" spc="140" dirty="0">
                <a:latin typeface="Tahoma"/>
                <a:cs typeface="Tahoma"/>
              </a:rPr>
              <a:t> </a:t>
            </a:r>
            <a:r>
              <a:rPr sz="900" b="0" spc="20" dirty="0">
                <a:latin typeface="Tahoma"/>
                <a:cs typeface="Tahoma"/>
              </a:rPr>
              <a:t>многоканальный</a:t>
            </a:r>
            <a:r>
              <a:rPr sz="900" b="0" spc="175" dirty="0">
                <a:latin typeface="Tahoma"/>
                <a:cs typeface="Tahoma"/>
              </a:rPr>
              <a:t> </a:t>
            </a:r>
            <a:r>
              <a:rPr sz="900" b="0" spc="-10" dirty="0">
                <a:latin typeface="Tahoma"/>
                <a:cs typeface="Tahoma"/>
              </a:rPr>
              <a:t>телефон </a:t>
            </a:r>
            <a:r>
              <a:rPr sz="900" b="0" dirty="0">
                <a:latin typeface="Tahoma"/>
                <a:cs typeface="Tahoma"/>
              </a:rPr>
              <a:t>контакт-центра</a:t>
            </a:r>
            <a:r>
              <a:rPr sz="900" b="0" spc="165" dirty="0">
                <a:latin typeface="Tahoma"/>
                <a:cs typeface="Tahoma"/>
              </a:rPr>
              <a:t> </a:t>
            </a:r>
            <a:r>
              <a:rPr sz="900" b="0" spc="70" dirty="0">
                <a:latin typeface="Tahoma"/>
                <a:cs typeface="Tahoma"/>
              </a:rPr>
              <a:t>ФНС</a:t>
            </a:r>
            <a:r>
              <a:rPr sz="900" b="0" spc="204" dirty="0">
                <a:latin typeface="Tahoma"/>
                <a:cs typeface="Tahoma"/>
              </a:rPr>
              <a:t> </a:t>
            </a:r>
            <a:r>
              <a:rPr sz="900" b="0" spc="50" dirty="0">
                <a:latin typeface="Tahoma"/>
                <a:cs typeface="Tahoma"/>
              </a:rPr>
              <a:t>России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8070" y="638937"/>
            <a:ext cx="13868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Tahoma"/>
                <a:cs typeface="Tahoma"/>
                <a:hlinkClick r:id="rId2"/>
              </a:rPr>
              <a:t>WWW.NALOG.GOV.RU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153" y="8759443"/>
            <a:ext cx="522084" cy="8744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Заполняем</a:t>
            </a:r>
            <a:r>
              <a:rPr spc="-135" dirty="0"/>
              <a:t> </a:t>
            </a:r>
            <a:r>
              <a:rPr spc="-95" dirty="0"/>
              <a:t>декларацию</a:t>
            </a:r>
            <a:r>
              <a:rPr spc="-100" dirty="0"/>
              <a:t> </a:t>
            </a:r>
            <a:r>
              <a:rPr spc="-105" dirty="0"/>
              <a:t>3-</a:t>
            </a:r>
            <a:r>
              <a:rPr spc="-20" dirty="0"/>
              <a:t>НДФЛ</a:t>
            </a:r>
            <a:r>
              <a:rPr spc="-85" dirty="0"/>
              <a:t> </a:t>
            </a:r>
            <a:r>
              <a:rPr spc="-50" dirty="0"/>
              <a:t>в</a:t>
            </a:r>
          </a:p>
          <a:p>
            <a:pPr marL="12700">
              <a:lnSpc>
                <a:spcPct val="100000"/>
              </a:lnSpc>
            </a:pPr>
            <a:r>
              <a:rPr spc="-105" dirty="0"/>
              <a:t>Личном</a:t>
            </a:r>
            <a:r>
              <a:rPr spc="-80" dirty="0"/>
              <a:t> </a:t>
            </a:r>
            <a:r>
              <a:rPr spc="-10" dirty="0"/>
              <a:t>кабинете.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872101" y="8746705"/>
            <a:ext cx="1535430" cy="1026794"/>
            <a:chOff x="4872101" y="8746705"/>
            <a:chExt cx="1535430" cy="1026794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2101" y="8746705"/>
              <a:ext cx="1534922" cy="10267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9509" y="8820352"/>
              <a:ext cx="879500" cy="8795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75615" y="1994408"/>
            <a:ext cx="599249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Для</a:t>
            </a:r>
            <a:r>
              <a:rPr sz="1400" spc="-7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отправки</a:t>
            </a:r>
            <a:r>
              <a:rPr sz="1400" spc="-11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декларации</a:t>
            </a:r>
            <a:r>
              <a:rPr sz="1400" spc="-11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в</a:t>
            </a:r>
            <a:r>
              <a:rPr sz="1400" spc="-8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налоговую</a:t>
            </a:r>
            <a:r>
              <a:rPr sz="1400" spc="-9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инспекцию</a:t>
            </a:r>
            <a:r>
              <a:rPr sz="1400" spc="-12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в</a:t>
            </a:r>
            <a:r>
              <a:rPr sz="1400" spc="-8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2C2B2C"/>
                </a:solidFill>
                <a:latin typeface="Tahoma"/>
                <a:cs typeface="Tahoma"/>
              </a:rPr>
              <a:t>блоке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-45" dirty="0">
                <a:solidFill>
                  <a:srgbClr val="2C2B2C"/>
                </a:solidFill>
                <a:latin typeface="Tahoma"/>
                <a:cs typeface="Tahoma"/>
              </a:rPr>
              <a:t>«</a:t>
            </a:r>
            <a:r>
              <a:rPr sz="1400" b="1" spc="-45" dirty="0">
                <a:solidFill>
                  <a:srgbClr val="2C2B2C"/>
                </a:solidFill>
                <a:latin typeface="Tahoma"/>
                <a:cs typeface="Tahoma"/>
              </a:rPr>
              <a:t>Подписание</a:t>
            </a:r>
            <a:r>
              <a:rPr sz="1400" spc="-45" dirty="0">
                <a:solidFill>
                  <a:srgbClr val="2C2B2C"/>
                </a:solidFill>
                <a:latin typeface="Tahoma"/>
                <a:cs typeface="Tahoma"/>
              </a:rPr>
              <a:t>»</a:t>
            </a:r>
            <a:r>
              <a:rPr sz="1400" spc="-9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введите</a:t>
            </a:r>
            <a:r>
              <a:rPr sz="1400" spc="-7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пароль</a:t>
            </a:r>
            <a:r>
              <a:rPr sz="1400" spc="-7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105" dirty="0">
                <a:solidFill>
                  <a:srgbClr val="2C2B2C"/>
                </a:solidFill>
                <a:latin typeface="Tahoma"/>
                <a:cs typeface="Tahoma"/>
              </a:rPr>
              <a:t>к</a:t>
            </a:r>
            <a:r>
              <a:rPr sz="1400" spc="-7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сертификату</a:t>
            </a:r>
            <a:r>
              <a:rPr sz="1400" spc="-8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105" dirty="0">
                <a:solidFill>
                  <a:srgbClr val="2C2B2C"/>
                </a:solidFill>
                <a:latin typeface="Tahoma"/>
                <a:cs typeface="Tahoma"/>
              </a:rPr>
              <a:t>ЭП</a:t>
            </a:r>
            <a:r>
              <a:rPr sz="1400" spc="-8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и</a:t>
            </a:r>
            <a:r>
              <a:rPr sz="1400" spc="-7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нажмите</a:t>
            </a:r>
            <a:r>
              <a:rPr sz="1400" spc="-7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кнопку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2C2B2C"/>
                </a:solidFill>
                <a:latin typeface="Tahoma"/>
                <a:cs typeface="Tahoma"/>
              </a:rPr>
              <a:t>«</a:t>
            </a:r>
            <a:r>
              <a:rPr sz="1400" b="1" spc="-10" dirty="0">
                <a:solidFill>
                  <a:srgbClr val="2C2B2C"/>
                </a:solidFill>
                <a:latin typeface="Tahoma"/>
                <a:cs typeface="Tahoma"/>
              </a:rPr>
              <a:t>Отправить</a:t>
            </a:r>
            <a:r>
              <a:rPr sz="1400" spc="-10" dirty="0">
                <a:solidFill>
                  <a:srgbClr val="2C2B2C"/>
                </a:solidFill>
                <a:latin typeface="Tahoma"/>
                <a:cs typeface="Tahoma"/>
              </a:rPr>
              <a:t>».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1000" y="3886200"/>
            <a:ext cx="6042660" cy="21755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Ваша</a:t>
            </a:r>
            <a:r>
              <a:rPr sz="1400" spc="-7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декларация</a:t>
            </a:r>
            <a:r>
              <a:rPr sz="1400" spc="-8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готова</a:t>
            </a:r>
            <a:r>
              <a:rPr sz="1400" spc="-7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и</a:t>
            </a:r>
            <a:r>
              <a:rPr sz="1400" spc="-5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C2B2C"/>
                </a:solidFill>
                <a:latin typeface="Tahoma"/>
                <a:cs typeface="Tahoma"/>
              </a:rPr>
              <a:t>будет</a:t>
            </a:r>
            <a:r>
              <a:rPr sz="1400" spc="-7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направлена</a:t>
            </a:r>
            <a:r>
              <a:rPr sz="1400" spc="-8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в</a:t>
            </a:r>
            <a:r>
              <a:rPr sz="1400" spc="-6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налоговый</a:t>
            </a:r>
            <a:r>
              <a:rPr sz="1400" spc="-5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2C2B2C"/>
                </a:solidFill>
                <a:latin typeface="Tahoma"/>
                <a:cs typeface="Tahoma"/>
              </a:rPr>
              <a:t>орган.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</a:pP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Для</a:t>
            </a:r>
            <a:r>
              <a:rPr sz="1400" spc="-6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отслеживания</a:t>
            </a:r>
            <a:r>
              <a:rPr sz="1400" spc="-10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2C2B2C"/>
                </a:solidFill>
                <a:latin typeface="Tahoma"/>
                <a:cs typeface="Tahoma"/>
              </a:rPr>
              <a:t>состояния</a:t>
            </a:r>
            <a:r>
              <a:rPr sz="1400" spc="-10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обработки</a:t>
            </a:r>
            <a:r>
              <a:rPr sz="1400" spc="-9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направленной</a:t>
            </a:r>
            <a:r>
              <a:rPr sz="1400" spc="-11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в</a:t>
            </a:r>
            <a:r>
              <a:rPr sz="1400" spc="-7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2C2B2C"/>
                </a:solidFill>
                <a:latin typeface="Tahoma"/>
                <a:cs typeface="Tahoma"/>
              </a:rPr>
              <a:t>налоговый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орган</a:t>
            </a:r>
            <a:r>
              <a:rPr sz="1400" spc="-3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декларации</a:t>
            </a:r>
            <a:r>
              <a:rPr sz="1400" spc="-5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2C2B2C"/>
                </a:solidFill>
                <a:latin typeface="Tahoma"/>
                <a:cs typeface="Tahoma"/>
              </a:rPr>
              <a:t>перейдите</a:t>
            </a:r>
            <a:r>
              <a:rPr sz="1400" spc="-2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в</a:t>
            </a:r>
            <a:r>
              <a:rPr sz="1400" spc="-1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2C2B2C"/>
                </a:solidFill>
                <a:latin typeface="Tahoma"/>
                <a:cs typeface="Tahoma"/>
              </a:rPr>
              <a:t>раздел</a:t>
            </a:r>
            <a:r>
              <a:rPr sz="1400" spc="-2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C2B2C"/>
                </a:solidFill>
                <a:latin typeface="Tahoma"/>
                <a:cs typeface="Tahoma"/>
              </a:rPr>
              <a:t>«Декларации»</a:t>
            </a:r>
            <a:r>
              <a:rPr sz="1400" spc="-1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-350">
                <a:solidFill>
                  <a:srgbClr val="2C2B2C"/>
                </a:solidFill>
                <a:latin typeface="Tahoma"/>
                <a:cs typeface="Tahoma"/>
              </a:rPr>
              <a:t>→</a:t>
            </a:r>
            <a:r>
              <a:rPr sz="1400" spc="-2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60" smtClean="0">
                <a:solidFill>
                  <a:srgbClr val="2C2B2C"/>
                </a:solidFill>
                <a:latin typeface="Tahoma"/>
                <a:cs typeface="Tahoma"/>
              </a:rPr>
              <a:t>и</a:t>
            </a:r>
            <a:r>
              <a:rPr sz="1400" spc="-80" smtClean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2C2B2C"/>
                </a:solidFill>
                <a:latin typeface="Tahoma"/>
                <a:cs typeface="Tahoma"/>
              </a:rPr>
              <a:t>выберите</a:t>
            </a:r>
            <a:r>
              <a:rPr sz="1400" spc="-85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2C2B2C"/>
                </a:solidFill>
                <a:latin typeface="Tahoma"/>
                <a:cs typeface="Tahoma"/>
              </a:rPr>
              <a:t>направленную</a:t>
            </a:r>
            <a:r>
              <a:rPr sz="1400" spc="-100" dirty="0">
                <a:solidFill>
                  <a:srgbClr val="2C2B2C"/>
                </a:solidFill>
                <a:latin typeface="Tahoma"/>
                <a:cs typeface="Tahoma"/>
              </a:rPr>
              <a:t> </a:t>
            </a:r>
            <a:r>
              <a:rPr sz="1400" spc="40">
                <a:solidFill>
                  <a:srgbClr val="2C2B2C"/>
                </a:solidFill>
                <a:latin typeface="Tahoma"/>
                <a:cs typeface="Tahoma"/>
              </a:rPr>
              <a:t>декларацию</a:t>
            </a:r>
            <a:r>
              <a:rPr sz="1400" spc="40" smtClean="0">
                <a:solidFill>
                  <a:srgbClr val="2C2B2C"/>
                </a:solidFill>
                <a:latin typeface="Tahoma"/>
                <a:cs typeface="Tahoma"/>
              </a:rPr>
              <a:t>.</a:t>
            </a:r>
            <a:endParaRPr lang="ru-RU" sz="1400" spc="40" dirty="0" smtClean="0">
              <a:solidFill>
                <a:srgbClr val="2C2B2C"/>
              </a:solidFill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</a:pPr>
            <a:r>
              <a:rPr lang="ru-RU" sz="1400" spc="40" dirty="0" smtClean="0">
                <a:solidFill>
                  <a:srgbClr val="2C2B2C"/>
                </a:solidFill>
                <a:latin typeface="Tahoma"/>
                <a:cs typeface="Tahoma"/>
              </a:rPr>
              <a:t>Если декларация не будет отправлена, она сохранится в статусе «Черновик».</a:t>
            </a:r>
          </a:p>
          <a:p>
            <a:pPr marL="12700" marR="5080">
              <a:lnSpc>
                <a:spcPct val="100000"/>
              </a:lnSpc>
              <a:spcBef>
                <a:spcPts val="1680"/>
              </a:spcBef>
            </a:pPr>
            <a:endParaRPr sz="14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76400" y="2438400"/>
            <a:ext cx="3885276" cy="1280850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8</a:t>
            </a:r>
            <a:r>
              <a:rPr spc="-55" dirty="0"/>
              <a:t> (800)</a:t>
            </a:r>
            <a:r>
              <a:rPr spc="-20" dirty="0"/>
              <a:t> </a:t>
            </a:r>
            <a:r>
              <a:rPr spc="-80" dirty="0"/>
              <a:t>222-</a:t>
            </a:r>
            <a:r>
              <a:rPr spc="-85" dirty="0"/>
              <a:t>22-</a:t>
            </a:r>
            <a:r>
              <a:rPr spc="-25" dirty="0"/>
              <a:t>22</a:t>
            </a:r>
          </a:p>
          <a:p>
            <a:pPr marL="12700" marR="5080">
              <a:lnSpc>
                <a:spcPct val="100000"/>
              </a:lnSpc>
              <a:spcBef>
                <a:spcPts val="185"/>
              </a:spcBef>
            </a:pPr>
            <a:r>
              <a:rPr sz="900" b="0" spc="20" dirty="0">
                <a:latin typeface="Tahoma"/>
                <a:cs typeface="Tahoma"/>
              </a:rPr>
              <a:t>Бесплатный</a:t>
            </a:r>
            <a:r>
              <a:rPr sz="900" b="0" spc="140" dirty="0">
                <a:latin typeface="Tahoma"/>
                <a:cs typeface="Tahoma"/>
              </a:rPr>
              <a:t> </a:t>
            </a:r>
            <a:r>
              <a:rPr sz="900" b="0" spc="20" dirty="0">
                <a:latin typeface="Tahoma"/>
                <a:cs typeface="Tahoma"/>
              </a:rPr>
              <a:t>многоканальный</a:t>
            </a:r>
            <a:r>
              <a:rPr sz="900" b="0" spc="175" dirty="0">
                <a:latin typeface="Tahoma"/>
                <a:cs typeface="Tahoma"/>
              </a:rPr>
              <a:t> </a:t>
            </a:r>
            <a:r>
              <a:rPr sz="900" b="0" spc="-10" dirty="0">
                <a:latin typeface="Tahoma"/>
                <a:cs typeface="Tahoma"/>
              </a:rPr>
              <a:t>телефон </a:t>
            </a:r>
            <a:r>
              <a:rPr sz="900" b="0" dirty="0">
                <a:latin typeface="Tahoma"/>
                <a:cs typeface="Tahoma"/>
              </a:rPr>
              <a:t>контакт-центра</a:t>
            </a:r>
            <a:r>
              <a:rPr sz="900" b="0" spc="165" dirty="0">
                <a:latin typeface="Tahoma"/>
                <a:cs typeface="Tahoma"/>
              </a:rPr>
              <a:t> </a:t>
            </a:r>
            <a:r>
              <a:rPr sz="900" b="0" spc="70" dirty="0">
                <a:latin typeface="Tahoma"/>
                <a:cs typeface="Tahoma"/>
              </a:rPr>
              <a:t>ФНС</a:t>
            </a:r>
            <a:r>
              <a:rPr sz="900" b="0" spc="204" dirty="0">
                <a:latin typeface="Tahoma"/>
                <a:cs typeface="Tahoma"/>
              </a:rPr>
              <a:t> </a:t>
            </a:r>
            <a:r>
              <a:rPr sz="900" b="0" spc="50" dirty="0">
                <a:latin typeface="Tahoma"/>
                <a:cs typeface="Tahoma"/>
              </a:rPr>
              <a:t>России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7"/>
          <a:srcRect l="20524" t="25071" r="2672" b="5128"/>
          <a:stretch>
            <a:fillRect/>
          </a:stretch>
        </p:blipFill>
        <p:spPr bwMode="auto">
          <a:xfrm>
            <a:off x="609600" y="5715000"/>
            <a:ext cx="50292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600</Words>
  <Application>Microsoft Office PowerPoint</Application>
  <PresentationFormat>Лист A4 (210x297 мм)</PresentationFormat>
  <Paragraphs>70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Заполняем декларацию 3-НДФЛ в Личном кабинете.</vt:lpstr>
      <vt:lpstr>Заполняем декларацию 3-НДФЛ в Личном кабинете.</vt:lpstr>
      <vt:lpstr>Заполняем декларацию 3-НДФЛ в Личном кабинете.</vt:lpstr>
      <vt:lpstr>Заполняем декларацию 3-НДФЛ в Личном кабинете.</vt:lpstr>
      <vt:lpstr>Заполняем декларацию 3-НДФЛ в Личном кабинете.</vt:lpstr>
      <vt:lpstr>Заполняем декларацию 3-НДФЛ в Личном кабинете.</vt:lpstr>
      <vt:lpstr>Заполняем декларацию 3-НДФЛ в Личном кабинете.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4</cp:revision>
  <dcterms:created xsi:type="dcterms:W3CDTF">2026-01-21T13:00:42Z</dcterms:created>
  <dcterms:modified xsi:type="dcterms:W3CDTF">2026-01-21T13:23:07Z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2026-01-21T00:00:00Z</vt:filetime>
  </property>
  <property fmtid="{D5CDD505-2E9C-101B-9397-08002B2CF9AE}" pid="5" name="Producer">
    <vt:lpwstr>Microsoft® PowerPoint® 2010</vt:lpwstr>
  </property>
</Properties>
</file>