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7">
  <p:sldMasterIdLst>
    <p:sldMasterId id="2147483683" r:id="rId1"/>
  </p:sldMasterIdLst>
  <p:notesMasterIdLst>
    <p:notesMasterId r:id="rId6"/>
  </p:notesMasterIdLst>
  <p:sldIdLst>
    <p:sldId id="477" r:id="rId2"/>
    <p:sldId id="468" r:id="rId3"/>
    <p:sldId id="470" r:id="rId4"/>
    <p:sldId id="485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79C0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34593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B65E1-218F-4FFB-9E73-8D27BD790A5F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EF089-B06C-42F4-92E1-B9C6DCEFF8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6439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12/19/2024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7A7DB1-DD6A-481A-A1FF-4EE19E5AE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7A7DB1-DD6A-481A-A1FF-4EE19E5AE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7A7DB1-DD6A-481A-A1FF-4EE19E5AE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7A7DB1-DD6A-481A-A1FF-4EE19E5AE6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7A7DB1-DD6A-481A-A1FF-4EE19E5AE6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7A7DB1-DD6A-481A-A1FF-4EE19E5AE6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7A7DB1-DD6A-481A-A1FF-4EE19E5AE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7A7DB1-DD6A-481A-A1FF-4EE19E5AE6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AEF12-99A6-4A0B-959B-B589BEDAB183}" type="datetime1">
              <a:rPr lang="ru-RU" smtClean="0"/>
              <a:pPr/>
              <a:t>19.12.2024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7A7DB1-DD6A-481A-A1FF-4EE19E5AE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7A7DB1-DD6A-481A-A1FF-4EE19E5AE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12/19/2024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7A7DB1-DD6A-481A-A1FF-4EE19E5AE6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12/19/2024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57A7DB1-DD6A-481A-A1FF-4EE19E5AE6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159" y="375978"/>
            <a:ext cx="2877711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01.01.2025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9660" y="1053882"/>
            <a:ext cx="8058684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Рассмотрение жалобы в упрощенном порядке (Федеральный закон от 31.07.2023 № 389-ФЗ)</a:t>
            </a:r>
            <a:r>
              <a:rPr lang="ru-RU" sz="2500" dirty="0" smtClean="0"/>
              <a:t> </a:t>
            </a:r>
          </a:p>
          <a:p>
            <a:pPr algn="ctr"/>
            <a:endParaRPr lang="ru-RU" sz="2500" dirty="0" smtClean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50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вводится статья 140.1 НК РФ «Особенности рассмотрения жалобы в упрощенном порядке»</a:t>
            </a:r>
            <a:r>
              <a:rPr lang="ru-RU" sz="2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5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5400000">
            <a:off x="3824243" y="3482416"/>
            <a:ext cx="1145136" cy="4529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99858" y="4414503"/>
            <a:ext cx="67038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Максимально быстрое разрешение спора с минимумом процедурных</a:t>
            </a:r>
          </a:p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транзакционных издержек</a:t>
            </a:r>
          </a:p>
        </p:txBody>
      </p:sp>
      <p:grpSp>
        <p:nvGrpSpPr>
          <p:cNvPr id="2" name="Группа 13"/>
          <p:cNvGrpSpPr/>
          <p:nvPr/>
        </p:nvGrpSpPr>
        <p:grpSpPr>
          <a:xfrm>
            <a:off x="198170" y="4123786"/>
            <a:ext cx="6217803" cy="2238913"/>
            <a:chOff x="108642" y="3204927"/>
            <a:chExt cx="3467477" cy="3567065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243765" y="3204927"/>
              <a:ext cx="0" cy="3409326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08642" y="6473228"/>
              <a:ext cx="3467477" cy="11682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321731" y="4626321"/>
              <a:ext cx="0" cy="2145671"/>
            </a:xfrm>
            <a:prstGeom prst="line">
              <a:avLst/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243765" y="6614253"/>
              <a:ext cx="2771039" cy="0"/>
            </a:xfrm>
            <a:prstGeom prst="line">
              <a:avLst/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</p:cxnSp>
      </p:grpSp>
      <p:pic>
        <p:nvPicPr>
          <p:cNvPr id="19" name="Picture 2" descr="C:\Users\4700-00-854\Downloads\image-28-05-24-04-27-1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4499" y="4945380"/>
            <a:ext cx="1471494" cy="1321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Группа 19"/>
          <p:cNvGrpSpPr/>
          <p:nvPr/>
        </p:nvGrpSpPr>
        <p:grpSpPr>
          <a:xfrm rot="10800000">
            <a:off x="1521151" y="78869"/>
            <a:ext cx="7546112" cy="3305266"/>
            <a:chOff x="108642" y="3204927"/>
            <a:chExt cx="3467477" cy="3567065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>
              <a:off x="243765" y="3204927"/>
              <a:ext cx="0" cy="3409326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08642" y="6473228"/>
              <a:ext cx="3467477" cy="11682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321731" y="4626321"/>
              <a:ext cx="0" cy="2145671"/>
            </a:xfrm>
            <a:prstGeom prst="line">
              <a:avLst/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243765" y="6614253"/>
              <a:ext cx="2771039" cy="0"/>
            </a:xfrm>
            <a:prstGeom prst="line">
              <a:avLst/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</p:cxnSp>
      </p:grp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7DB1-DD6A-481A-A1FF-4EE19E5AE6DE}" type="slidenum">
              <a:rPr lang="ru-RU" sz="200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pPr/>
              <a:t>1</a:t>
            </a:fld>
            <a:endParaRPr lang="ru-RU" sz="20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55193" y="463738"/>
            <a:ext cx="45532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 рассмотрения 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1209099"/>
            <a:ext cx="5010150" cy="4301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0" y="1367215"/>
            <a:ext cx="37719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047750" y="3067050"/>
            <a:ext cx="6829425" cy="1905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657225" y="2886075"/>
            <a:ext cx="390525" cy="361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885950" y="2905125"/>
            <a:ext cx="390525" cy="361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544626" y="2867025"/>
            <a:ext cx="390525" cy="361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877175" y="2905125"/>
            <a:ext cx="390525" cy="361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724650" y="2867025"/>
            <a:ext cx="390525" cy="361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096701" y="2895600"/>
            <a:ext cx="390525" cy="361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462461" y="2895600"/>
            <a:ext cx="390525" cy="361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7700000">
            <a:off x="598457" y="3576183"/>
            <a:ext cx="1507437" cy="60885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Прямоугольник 26"/>
          <p:cNvSpPr/>
          <p:nvPr/>
        </p:nvSpPr>
        <p:spPr>
          <a:xfrm>
            <a:off x="2638579" y="3262509"/>
            <a:ext cx="13067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Первый срок </a:t>
            </a:r>
            <a:endParaRPr lang="ru-RU" sz="14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р.д.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972065" y="2311488"/>
            <a:ext cx="2281881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Перенаправление </a:t>
            </a:r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ВНО 3 р.д.</a:t>
            </a:r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1886" y="3355854"/>
            <a:ext cx="1985608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Поступление жалобы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771900" y="2343805"/>
            <a:ext cx="1686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Продление срока </a:t>
            </a:r>
            <a:endParaRPr lang="ru-RU" sz="14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р.д.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326964" y="3244334"/>
            <a:ext cx="10302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Отправка </a:t>
            </a:r>
            <a:endParaRPr lang="ru-RU" sz="14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р.д. </a:t>
            </a:r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109626" y="2384703"/>
            <a:ext cx="16205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Доставка почтой </a:t>
            </a:r>
            <a:endParaRPr lang="ru-RU" sz="14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р.д.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7398039" y="3243459"/>
            <a:ext cx="17393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Получение ответа </a:t>
            </a:r>
            <a:endParaRPr lang="ru-RU" sz="140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жалобе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315960" y="1850716"/>
            <a:ext cx="4683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Общий порядок рассмотрения жалобы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260654" y="4418052"/>
            <a:ext cx="5444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Упрощенный порядок рассмотрения жалобы</a:t>
            </a:r>
            <a:endParaRPr lang="ru-RU" dirty="0">
              <a:solidFill>
                <a:schemeClr val="accent2"/>
              </a:solidFill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1243012" y="5353050"/>
            <a:ext cx="6829425" cy="1905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Овал 36"/>
          <p:cNvSpPr/>
          <p:nvPr/>
        </p:nvSpPr>
        <p:spPr>
          <a:xfrm>
            <a:off x="875615" y="5105400"/>
            <a:ext cx="390525" cy="361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8072437" y="5191125"/>
            <a:ext cx="390525" cy="3619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7398039" y="5553075"/>
            <a:ext cx="17393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Получение ответа </a:t>
            </a:r>
            <a:endParaRPr lang="ru-RU" sz="140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жалобе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234801" y="5023961"/>
            <a:ext cx="18786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электронном виде</a:t>
            </a:r>
            <a:endParaRPr lang="ru-RU" sz="1400" dirty="0">
              <a:solidFill>
                <a:schemeClr val="accent2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612814" y="5534025"/>
            <a:ext cx="2289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по жалобе ТНО</a:t>
            </a:r>
            <a:endParaRPr lang="ru-RU" sz="1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8073" y="5467350"/>
            <a:ext cx="1985608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Поступление жалобы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2386127" y="4920734"/>
            <a:ext cx="6367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р.д.</a:t>
            </a:r>
            <a:endParaRPr lang="ru-RU" sz="1400" dirty="0">
              <a:solidFill>
                <a:schemeClr val="accent2"/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5372100" y="4182074"/>
            <a:ext cx="37719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133850" y="4017341"/>
            <a:ext cx="5010150" cy="4301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Номер слайда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7DB1-DD6A-481A-A1FF-4EE19E5AE6DE}" type="slidenum">
              <a:rPr lang="ru-RU" sz="200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ru-RU" sz="20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7" name="Группа 17"/>
          <p:cNvGrpSpPr/>
          <p:nvPr/>
        </p:nvGrpSpPr>
        <p:grpSpPr>
          <a:xfrm rot="10800000">
            <a:off x="1521150" y="78869"/>
            <a:ext cx="7622849" cy="2937796"/>
            <a:chOff x="108642" y="3204927"/>
            <a:chExt cx="3467477" cy="3567065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>
              <a:off x="243765" y="3204927"/>
              <a:ext cx="0" cy="3409326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108642" y="6473228"/>
              <a:ext cx="3467477" cy="11682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321731" y="4626321"/>
              <a:ext cx="0" cy="2145671"/>
            </a:xfrm>
            <a:prstGeom prst="line">
              <a:avLst/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</p:cxnSp>
        <p:cxnSp>
          <p:nvCxnSpPr>
            <p:cNvPr id="51" name="Прямая соединительная линия 50"/>
            <p:cNvCxnSpPr/>
            <p:nvPr/>
          </p:nvCxnSpPr>
          <p:spPr>
            <a:xfrm>
              <a:off x="243765" y="6614253"/>
              <a:ext cx="2771039" cy="0"/>
            </a:xfrm>
            <a:prstGeom prst="line">
              <a:avLst/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xmlns="" val="3902825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77261" y="551270"/>
            <a:ext cx="59084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такое «легкая» жалоба?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602521"/>
            <a:ext cx="39243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0" y="1378945"/>
            <a:ext cx="6629251" cy="860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733424" y="2324785"/>
            <a:ext cx="32823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Пределы регулирования</a:t>
            </a:r>
          </a:p>
          <a:p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Кроме решений, принятых в порядке статей 101 и 101.4 НК РФ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24878" y="3738627"/>
            <a:ext cx="33889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волеизъявление</a:t>
            </a:r>
          </a:p>
          <a:p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Добровольный выбор плательщика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4699" y="5068115"/>
            <a:ext cx="33661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подачи</a:t>
            </a:r>
          </a:p>
          <a:p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в электронном виде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615940" y="2324785"/>
            <a:ext cx="32569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и формат</a:t>
            </a:r>
          </a:p>
          <a:p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по предусмотренной форме и формату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539740" y="3806994"/>
            <a:ext cx="33331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</a:t>
            </a:r>
          </a:p>
          <a:p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рабочих дней со дня поступления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03478" y="5040814"/>
            <a:ext cx="35405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 рассмотрения</a:t>
            </a:r>
          </a:p>
          <a:p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результатам рассмотрения в ВНО или удовлетворение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209550" y="2324785"/>
            <a:ext cx="409575" cy="3693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>
            <a:off x="300037" y="3806994"/>
            <a:ext cx="409575" cy="3693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306758" y="5127936"/>
            <a:ext cx="409575" cy="3693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Нашивка 18"/>
          <p:cNvSpPr/>
          <p:nvPr/>
        </p:nvSpPr>
        <p:spPr>
          <a:xfrm>
            <a:off x="5198819" y="2324785"/>
            <a:ext cx="409575" cy="3693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Нашивка 19"/>
          <p:cNvSpPr/>
          <p:nvPr/>
        </p:nvSpPr>
        <p:spPr>
          <a:xfrm>
            <a:off x="5148605" y="3814614"/>
            <a:ext cx="409575" cy="3693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Нашивка 20"/>
          <p:cNvSpPr/>
          <p:nvPr/>
        </p:nvSpPr>
        <p:spPr>
          <a:xfrm>
            <a:off x="5157940" y="5074596"/>
            <a:ext cx="409575" cy="3693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0" y="3525114"/>
            <a:ext cx="2466826" cy="5297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0" y="4742889"/>
            <a:ext cx="2466826" cy="5297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0" y="6147694"/>
            <a:ext cx="2466826" cy="5297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6677174" y="3530411"/>
            <a:ext cx="2466826" cy="5297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6677174" y="4736485"/>
            <a:ext cx="2466826" cy="5297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6677174" y="6171195"/>
            <a:ext cx="2466826" cy="5297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733425" y="3654224"/>
            <a:ext cx="325755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75681" y="4899596"/>
            <a:ext cx="325755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00516" y="6283871"/>
            <a:ext cx="325755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124450" y="3669898"/>
            <a:ext cx="325755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5124450" y="4902011"/>
            <a:ext cx="325755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258067" y="6309830"/>
            <a:ext cx="325755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7DB1-DD6A-481A-A1FF-4EE19E5AE6DE}" type="slidenum">
              <a:rPr lang="ru-RU" sz="200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ru-RU" sz="20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8" name="Группа 17"/>
          <p:cNvGrpSpPr/>
          <p:nvPr/>
        </p:nvGrpSpPr>
        <p:grpSpPr>
          <a:xfrm rot="10800000">
            <a:off x="1726249" y="78869"/>
            <a:ext cx="7341013" cy="2168675"/>
            <a:chOff x="108642" y="3204927"/>
            <a:chExt cx="3467477" cy="3567065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>
              <a:off x="243765" y="3204927"/>
              <a:ext cx="0" cy="3409326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108642" y="6473228"/>
              <a:ext cx="3467477" cy="11682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321731" y="4626321"/>
              <a:ext cx="0" cy="2145671"/>
            </a:xfrm>
            <a:prstGeom prst="line">
              <a:avLst/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243765" y="6614253"/>
              <a:ext cx="2771039" cy="0"/>
            </a:xfrm>
            <a:prstGeom prst="line">
              <a:avLst/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xmlns="" val="2514081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29196" y="600697"/>
            <a:ext cx="57779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329055"/>
            <a:ext cx="39243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0" y="1182392"/>
            <a:ext cx="6629251" cy="860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21585" y="311673"/>
            <a:ext cx="82872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Обжалуемые акты налогового органа ненормативного характера, действия (бездействие) его должностных лиц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6677174" y="6171195"/>
            <a:ext cx="2466826" cy="5297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258067" y="6309830"/>
            <a:ext cx="325755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8534400" y="6407944"/>
            <a:ext cx="478632" cy="365125"/>
          </a:xfrm>
        </p:spPr>
        <p:txBody>
          <a:bodyPr/>
          <a:lstStyle/>
          <a:p>
            <a:fld id="{057A7DB1-DD6A-481A-A1FF-4EE19E5AE6DE}" type="slidenum">
              <a:rPr lang="ru-RU" sz="120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ru-RU" sz="1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7"/>
          <p:cNvGrpSpPr/>
          <p:nvPr/>
        </p:nvGrpSpPr>
        <p:grpSpPr>
          <a:xfrm rot="10800000">
            <a:off x="1726249" y="78869"/>
            <a:ext cx="7341013" cy="2168675"/>
            <a:chOff x="108642" y="3204927"/>
            <a:chExt cx="3467477" cy="3567065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>
              <a:off x="243765" y="3204927"/>
              <a:ext cx="0" cy="3409326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108642" y="6473228"/>
              <a:ext cx="3467477" cy="11682"/>
            </a:xfrm>
            <a:prstGeom prst="line">
              <a:avLst/>
            </a:prstGeom>
            <a:noFill/>
            <a:ln w="190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321731" y="4626321"/>
              <a:ext cx="0" cy="2145671"/>
            </a:xfrm>
            <a:prstGeom prst="line">
              <a:avLst/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243765" y="6614253"/>
              <a:ext cx="2771039" cy="0"/>
            </a:xfrm>
            <a:prstGeom prst="line">
              <a:avLst/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</p:cxnSp>
      </p:grp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3447" y="1688791"/>
            <a:ext cx="2287742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требование налогового органа о представлении документов (информации)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93748" y="3220978"/>
            <a:ext cx="2241803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требование налогового органа о представлении пояснений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229885" y="4432660"/>
            <a:ext cx="25381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вызов лица на допрос в качестве свидетеля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238431" y="2837754"/>
            <a:ext cx="25295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отказ налогового органа в принятии налоговой декларации (расчета)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229884" y="1499146"/>
            <a:ext cx="2529556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приостановление операций по счетам в банках, а также переводов электронных денежных средств организаций и индивидуальных предпринимателей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2592041" y="3359712"/>
            <a:ext cx="3466927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сообщение об отказе в исполнении заявления о распоряжении путем зачета (возврата) суммой денежных средств, формирующих положительное сальдо ЕНС налогоплательщика, плательщика сбора, плательщика страховых взносов и (или) налогового агента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29885" y="3636387"/>
            <a:ext cx="2538101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бездействие налогового органа по зачету (возврату) денежных средств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79226" y="2452667"/>
            <a:ext cx="2273415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требование налогового органа об уплате задолженности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88008" y="3998413"/>
            <a:ext cx="2230452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решение налогового органа о взыскании задолженности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588984" y="4886454"/>
            <a:ext cx="3452893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сальдо ЕНС в связи с </a:t>
            </a:r>
            <a:r>
              <a:rPr lang="ru-RU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неучетом</a:t>
            </a:r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(неверным учетом) при формировании совокупной обязанности налогоплательщика (налогового агента) налоговой декларации (расчета) (уточненной налоговой декларации (расчета)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2592588" y="2436389"/>
            <a:ext cx="346638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сальдо ЕНС в связи с </a:t>
            </a:r>
            <a:r>
              <a:rPr lang="ru-RU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неучетом</a:t>
            </a:r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(неверным учетом) судебного акта при формировании совокупной обязанности налогоплательщика (налогового агента)</a:t>
            </a: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609916" y="1468428"/>
            <a:ext cx="3457598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сальдо ЕНС в связи с </a:t>
            </a:r>
            <a:r>
              <a:rPr lang="ru-RU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неучетом</a:t>
            </a:r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(неверным учетом) денежных средств, перечисленных в качестве единого налогового платежа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238431" y="5091005"/>
            <a:ext cx="2538098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отказ налогового органа в предоставлении отсрочки или рассрочки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187508" y="4760193"/>
            <a:ext cx="221386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иные акты налоговых органов ненормативного характера, действия или бездействие их должностных лиц</a:t>
            </a:r>
          </a:p>
        </p:txBody>
      </p:sp>
    </p:spTree>
    <p:extLst>
      <p:ext uri="{BB962C8B-B14F-4D97-AF65-F5344CB8AC3E}">
        <p14:creationId xmlns:p14="http://schemas.microsoft.com/office/powerpoint/2010/main" xmlns="" val="2514081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3701</TotalTime>
  <Words>371</Words>
  <Application>Microsoft Office PowerPoint</Application>
  <PresentationFormat>Экран (4:3)</PresentationFormat>
  <Paragraphs>59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Слайд 1</vt:lpstr>
      <vt:lpstr>Слайд 2</vt:lpstr>
      <vt:lpstr>Слайд 3</vt:lpstr>
      <vt:lpstr>Слайд 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Сидорова Анастасия Викторовна</dc:creator>
  <cp:lastModifiedBy>User</cp:lastModifiedBy>
  <cp:revision>277</cp:revision>
  <dcterms:created xsi:type="dcterms:W3CDTF">2015-10-16T08:59:52Z</dcterms:created>
  <dcterms:modified xsi:type="dcterms:W3CDTF">2024-12-19T14:28:38Z</dcterms:modified>
</cp:coreProperties>
</file>