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6" r:id="rId1"/>
  </p:sldMasterIdLst>
  <p:notesMasterIdLst>
    <p:notesMasterId r:id="rId22"/>
  </p:notesMasterIdLst>
  <p:sldIdLst>
    <p:sldId id="277" r:id="rId2"/>
    <p:sldId id="317" r:id="rId3"/>
    <p:sldId id="332" r:id="rId4"/>
    <p:sldId id="323" r:id="rId5"/>
    <p:sldId id="324" r:id="rId6"/>
    <p:sldId id="325" r:id="rId7"/>
    <p:sldId id="326" r:id="rId8"/>
    <p:sldId id="327" r:id="rId9"/>
    <p:sldId id="328" r:id="rId10"/>
    <p:sldId id="331" r:id="rId11"/>
    <p:sldId id="295" r:id="rId12"/>
    <p:sldId id="303" r:id="rId13"/>
    <p:sldId id="304" r:id="rId14"/>
    <p:sldId id="305" r:id="rId15"/>
    <p:sldId id="306" r:id="rId16"/>
    <p:sldId id="308" r:id="rId17"/>
    <p:sldId id="310" r:id="rId18"/>
    <p:sldId id="312" r:id="rId19"/>
    <p:sldId id="333" r:id="rId20"/>
    <p:sldId id="334" r:id="rId21"/>
  </p:sldIdLst>
  <p:sldSz cx="9144000" cy="6858000" type="screen4x3"/>
  <p:notesSz cx="6808788" cy="9940925"/>
  <p:defaultTextStyle>
    <a:defPPr>
      <a:defRPr lang="ru-RU"/>
    </a:defPPr>
    <a:lvl1pPr marL="0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9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9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58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77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96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716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35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54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4476B2"/>
    <a:srgbClr val="6666FF"/>
    <a:srgbClr val="0066FF"/>
    <a:srgbClr val="0033CC"/>
    <a:srgbClr val="F4D6AA"/>
    <a:srgbClr val="9BE5FF"/>
    <a:srgbClr val="64EAFC"/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34587" autoAdjust="0"/>
    <p:restoredTop sz="86076" autoAdjust="0"/>
  </p:normalViewPr>
  <p:slideViewPr>
    <p:cSldViewPr>
      <p:cViewPr varScale="1">
        <p:scale>
          <a:sx n="129" d="100"/>
          <a:sy n="129" d="100"/>
        </p:scale>
        <p:origin x="-110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1.6871980676328543E-2"/>
          <c:y val="2.920456343776805E-2"/>
          <c:w val="0.966256038647343"/>
          <c:h val="0.79982184589146987"/>
        </c:manualLayout>
      </c:layout>
      <c:barChart>
        <c:barDir val="col"/>
        <c:grouping val="clustered"/>
        <c:ser>
          <c:idx val="1"/>
          <c:order val="0"/>
          <c:tx>
            <c:strRef>
              <c:f>Лист1!$I$1</c:f>
              <c:strCache>
                <c:ptCount val="1"/>
                <c:pt idx="0">
                  <c:v>Сумма налога до 01.01.2025, тыс.руб.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dLbls>
            <c:dLbl>
              <c:idx val="0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CB1-4E1B-B849-02C54378D4BF}"/>
                </c:ext>
              </c:extLst>
            </c:dLbl>
            <c:dLbl>
              <c:idx val="1"/>
              <c:layout>
                <c:manualLayout>
                  <c:x val="-2.0486551107940627E-2"/>
                  <c:y val="-1.1837366616657998E-16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CB1-4E1B-B849-02C54378D4BF}"/>
                </c:ext>
              </c:extLst>
            </c:dLbl>
            <c:dLbl>
              <c:idx val="2"/>
              <c:layout>
                <c:manualLayout>
                  <c:x val="-3.6420535303005694E-2"/>
                  <c:y val="-6.4568200161420689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CB1-4E1B-B849-02C54378D4BF}"/>
                </c:ext>
              </c:extLst>
            </c:dLbl>
            <c:dLbl>
              <c:idx val="3"/>
              <c:layout>
                <c:manualLayout>
                  <c:x val="-3.1867968390130001E-2"/>
                  <c:y val="6.4568200161419934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CB1-4E1B-B849-02C54378D4BF}"/>
                </c:ext>
              </c:extLst>
            </c:dLbl>
            <c:dLbl>
              <c:idx val="4"/>
              <c:layout>
                <c:manualLayout>
                  <c:x val="-3.8696818759443717E-2"/>
                  <c:y val="3.2284100080710166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CB1-4E1B-B849-02C54378D4BF}"/>
                </c:ext>
              </c:extLst>
            </c:dLbl>
            <c:spPr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Лист1!$H$2:$H$6</c:f>
              <c:numCache>
                <c:formatCode>#,##0</c:formatCode>
                <c:ptCount val="5"/>
                <c:pt idx="0">
                  <c:v>2400</c:v>
                </c:pt>
                <c:pt idx="1">
                  <c:v>5000</c:v>
                </c:pt>
                <c:pt idx="2">
                  <c:v>20000</c:v>
                </c:pt>
                <c:pt idx="3">
                  <c:v>50000</c:v>
                </c:pt>
                <c:pt idx="4">
                  <c:v>100000</c:v>
                </c:pt>
              </c:numCache>
            </c:numRef>
          </c:cat>
          <c:val>
            <c:numRef>
              <c:f>Лист1!$I$2:$I$6</c:f>
              <c:numCache>
                <c:formatCode>#,##0</c:formatCode>
                <c:ptCount val="5"/>
                <c:pt idx="0">
                  <c:v>312</c:v>
                </c:pt>
                <c:pt idx="1">
                  <c:v>650</c:v>
                </c:pt>
                <c:pt idx="2">
                  <c:v>2900</c:v>
                </c:pt>
                <c:pt idx="3">
                  <c:v>7400</c:v>
                </c:pt>
                <c:pt idx="4">
                  <c:v>14900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8CB1-4E1B-B849-02C54378D4BF}"/>
            </c:ext>
          </c:extLst>
        </c:ser>
        <c:ser>
          <c:idx val="2"/>
          <c:order val="1"/>
          <c:tx>
            <c:strRef>
              <c:f>Лист1!$J$1</c:f>
              <c:strCache>
                <c:ptCount val="1"/>
                <c:pt idx="0">
                  <c:v>Сумма налога с 01.01.2025, тыс.руб.</c:v>
                </c:pt>
              </c:strCache>
            </c:strRef>
          </c:tx>
          <c:spPr>
            <a:solidFill>
              <a:srgbClr val="558ED5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-2.2762834564378494E-2"/>
                  <c:y val="0"/>
                </c:manualLayout>
              </c:layout>
              <c:spPr>
                <a:gradFill flip="none" rotWithShape="1">
                  <a:gsLst>
                    <a:gs pos="0">
                      <a:schemeClr val="accent3">
                        <a:lumMod val="60000"/>
                        <a:lumOff val="40000"/>
                      </a:schemeClr>
                    </a:gs>
                    <a:gs pos="54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rgbClr val="558ED5"/>
                    </a:gs>
                  </a:gsLst>
                  <a:lin ang="0" scaled="1"/>
                  <a:tileRect/>
                </a:gradFill>
                <a:ln>
                  <a:solidFill>
                    <a:schemeClr val="dk1">
                      <a:lumMod val="25000"/>
                      <a:lumOff val="75000"/>
                    </a:schemeClr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ellipse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6-8CB1-4E1B-B849-02C54378D4BF}"/>
                </c:ext>
              </c:extLst>
            </c:dLbl>
            <c:dLbl>
              <c:idx val="1"/>
              <c:layout>
                <c:manualLayout>
                  <c:x val="2.503911802081649E-2"/>
                  <c:y val="1.291364003228398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CB1-4E1B-B849-02C54378D4BF}"/>
                </c:ext>
              </c:extLst>
            </c:dLbl>
            <c:dLbl>
              <c:idx val="2"/>
              <c:layout>
                <c:manualLayout>
                  <c:x val="4.3249385672318882E-2"/>
                  <c:y val="6.45682001614195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CB1-4E1B-B849-02C54378D4BF}"/>
                </c:ext>
              </c:extLst>
            </c:dLbl>
            <c:dLbl>
              <c:idx val="3"/>
              <c:layout>
                <c:manualLayout>
                  <c:x val="4.0973102215881213E-2"/>
                  <c:y val="-6.45682001614214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CB1-4E1B-B849-02C54378D4BF}"/>
                </c:ext>
              </c:extLst>
            </c:dLbl>
            <c:spPr>
              <a:solidFill>
                <a:srgbClr val="558ED5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ellipse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Лист1!$H$2:$H$6</c:f>
              <c:numCache>
                <c:formatCode>#,##0</c:formatCode>
                <c:ptCount val="5"/>
                <c:pt idx="0">
                  <c:v>2400</c:v>
                </c:pt>
                <c:pt idx="1">
                  <c:v>5000</c:v>
                </c:pt>
                <c:pt idx="2">
                  <c:v>20000</c:v>
                </c:pt>
                <c:pt idx="3">
                  <c:v>50000</c:v>
                </c:pt>
                <c:pt idx="4">
                  <c:v>100000</c:v>
                </c:pt>
              </c:numCache>
            </c:numRef>
          </c:cat>
          <c:val>
            <c:numRef>
              <c:f>Лист1!$J$2:$J$6</c:f>
              <c:numCache>
                <c:formatCode>#,##0</c:formatCode>
                <c:ptCount val="5"/>
                <c:pt idx="0">
                  <c:v>312</c:v>
                </c:pt>
                <c:pt idx="1">
                  <c:v>702</c:v>
                </c:pt>
                <c:pt idx="2">
                  <c:v>3402</c:v>
                </c:pt>
                <c:pt idx="3">
                  <c:v>9402</c:v>
                </c:pt>
                <c:pt idx="4">
                  <c:v>20402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8CB1-4E1B-B849-02C54378D4BF}"/>
            </c:ext>
          </c:extLst>
        </c:ser>
        <c:gapWidth val="219"/>
        <c:axId val="100478976"/>
        <c:axId val="100480896"/>
      </c:barChart>
      <c:catAx>
        <c:axId val="100478976"/>
        <c:scaling>
          <c:orientation val="minMax"/>
        </c:scaling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Сумма </a:t>
                </a:r>
                <a:r>
                  <a:rPr lang="ru-RU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дохода,</a:t>
                </a:r>
                <a:r>
                  <a:rPr lang="ru-RU" sz="1800" baseline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тыс. руб.</a:t>
                </a:r>
                <a:endParaRPr lang="ru-RU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0.41478115942028976"/>
              <c:y val="0.88936466799721181"/>
            </c:manualLayout>
          </c:layout>
          <c:spPr>
            <a:noFill/>
            <a:ln>
              <a:noFill/>
            </a:ln>
            <a:effectLst/>
          </c:spPr>
        </c:title>
        <c:numFmt formatCode="#,##0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00480896"/>
        <c:crosses val="autoZero"/>
        <c:auto val="1"/>
        <c:lblAlgn val="ctr"/>
        <c:lblOffset val="100"/>
      </c:catAx>
      <c:valAx>
        <c:axId val="100480896"/>
        <c:scaling>
          <c:orientation val="minMax"/>
          <c:max val="2100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tickLblPos val="none"/>
        <c:crossAx val="100478976"/>
        <c:crosses val="autoZero"/>
        <c:crossBetween val="between"/>
        <c:majorUnit val="3000"/>
        <c:minorUnit val="5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3484178743961411E-2"/>
          <c:y val="7.615032427099909E-2"/>
          <c:w val="0.49748804347826203"/>
          <c:h val="0.29993400228577488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A12FB2-533F-430F-B801-FE023144A0A8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B5C4C462-A78A-4AE6-AB2F-5320FA4FB4A1}">
      <dgm:prSet phldrT="[Текст]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dirty="0" smtClean="0"/>
            <a:t>При переходе на УСН (в конце года подается уведомление о переходе)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dirty="0" smtClean="0"/>
            <a:t>НП подпадает под освобождение от НДС</a:t>
          </a:r>
          <a:endParaRPr lang="ru-RU" dirty="0"/>
        </a:p>
      </dgm:t>
    </dgm:pt>
    <dgm:pt modelId="{7510EB7F-7602-45D9-9B5B-28302A763CE6}" type="parTrans" cxnId="{ABA6E310-EC4F-4327-8A72-3481ED260C4E}">
      <dgm:prSet/>
      <dgm:spPr/>
      <dgm:t>
        <a:bodyPr/>
        <a:lstStyle/>
        <a:p>
          <a:endParaRPr lang="ru-RU"/>
        </a:p>
      </dgm:t>
    </dgm:pt>
    <dgm:pt modelId="{028F4CB9-39A2-4ED3-9127-B171731C0F4B}" type="sibTrans" cxnId="{ABA6E310-EC4F-4327-8A72-3481ED260C4E}">
      <dgm:prSet/>
      <dgm:spPr/>
      <dgm:t>
        <a:bodyPr/>
        <a:lstStyle/>
        <a:p>
          <a:endParaRPr lang="ru-RU" dirty="0"/>
        </a:p>
      </dgm:t>
    </dgm:pt>
    <dgm:pt modelId="{5428844D-AC9C-497A-BFEF-587B428A2AB2}">
      <dgm:prSet phldrT="[Текст]"/>
      <dgm:spPr/>
      <dgm:t>
        <a:bodyPr/>
        <a:lstStyle/>
        <a:p>
          <a:r>
            <a:rPr lang="ru-RU" b="1" u="sng" dirty="0" smtClean="0"/>
            <a:t>нужно восстановить суммы НДС, ранее принятые к вычету</a:t>
          </a:r>
          <a:r>
            <a:rPr lang="ru-RU" dirty="0" smtClean="0"/>
            <a:t> по товарам, включая ОС и НМА, имущественным правам</a:t>
          </a:r>
          <a:endParaRPr lang="ru-RU" dirty="0"/>
        </a:p>
      </dgm:t>
    </dgm:pt>
    <dgm:pt modelId="{8BB286C9-6A4C-4C78-AFA6-2744B0396B75}" type="parTrans" cxnId="{A8E7401C-A845-486F-A1F9-9D4116510F0B}">
      <dgm:prSet/>
      <dgm:spPr/>
      <dgm:t>
        <a:bodyPr/>
        <a:lstStyle/>
        <a:p>
          <a:endParaRPr lang="ru-RU"/>
        </a:p>
      </dgm:t>
    </dgm:pt>
    <dgm:pt modelId="{DC2961AD-3015-4154-AF25-4171229FC523}" type="sibTrans" cxnId="{A8E7401C-A845-486F-A1F9-9D4116510F0B}">
      <dgm:prSet/>
      <dgm:spPr/>
      <dgm:t>
        <a:bodyPr/>
        <a:lstStyle/>
        <a:p>
          <a:endParaRPr lang="ru-RU"/>
        </a:p>
      </dgm:t>
    </dgm:pt>
    <dgm:pt modelId="{F02BAEB2-F920-4592-B4EF-88CDFAF738BF}" type="pres">
      <dgm:prSet presAssocID="{1EA12FB2-533F-430F-B801-FE023144A0A8}" presName="Name0" presStyleCnt="0">
        <dgm:presLayoutVars>
          <dgm:dir/>
          <dgm:resizeHandles val="exact"/>
        </dgm:presLayoutVars>
      </dgm:prSet>
      <dgm:spPr/>
    </dgm:pt>
    <dgm:pt modelId="{2E8684FC-3450-494C-85BE-DD9EC319FAE9}" type="pres">
      <dgm:prSet presAssocID="{B5C4C462-A78A-4AE6-AB2F-5320FA4FB4A1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06D7FD-49EB-4EA7-8ACF-1B6EEBB165E6}" type="pres">
      <dgm:prSet presAssocID="{028F4CB9-39A2-4ED3-9127-B171731C0F4B}" presName="sibTrans" presStyleLbl="sibTrans2D1" presStyleIdx="0" presStyleCnt="1"/>
      <dgm:spPr/>
      <dgm:t>
        <a:bodyPr/>
        <a:lstStyle/>
        <a:p>
          <a:endParaRPr lang="ru-RU"/>
        </a:p>
      </dgm:t>
    </dgm:pt>
    <dgm:pt modelId="{627D6964-220C-4AF7-B581-E69421AB1AA0}" type="pres">
      <dgm:prSet presAssocID="{028F4CB9-39A2-4ED3-9127-B171731C0F4B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07887E05-C87A-4DCC-BD13-CA225359DCF0}" type="pres">
      <dgm:prSet presAssocID="{5428844D-AC9C-497A-BFEF-587B428A2AB2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A6E310-EC4F-4327-8A72-3481ED260C4E}" srcId="{1EA12FB2-533F-430F-B801-FE023144A0A8}" destId="{B5C4C462-A78A-4AE6-AB2F-5320FA4FB4A1}" srcOrd="0" destOrd="0" parTransId="{7510EB7F-7602-45D9-9B5B-28302A763CE6}" sibTransId="{028F4CB9-39A2-4ED3-9127-B171731C0F4B}"/>
    <dgm:cxn modelId="{F9E18A84-9B4F-4C79-8973-5B95D28CBE01}" type="presOf" srcId="{1EA12FB2-533F-430F-B801-FE023144A0A8}" destId="{F02BAEB2-F920-4592-B4EF-88CDFAF738BF}" srcOrd="0" destOrd="0" presId="urn:microsoft.com/office/officeart/2005/8/layout/process1"/>
    <dgm:cxn modelId="{BDD128EC-FDD4-4488-865C-81ADAAFCBE84}" type="presOf" srcId="{B5C4C462-A78A-4AE6-AB2F-5320FA4FB4A1}" destId="{2E8684FC-3450-494C-85BE-DD9EC319FAE9}" srcOrd="0" destOrd="0" presId="urn:microsoft.com/office/officeart/2005/8/layout/process1"/>
    <dgm:cxn modelId="{A8E7401C-A845-486F-A1F9-9D4116510F0B}" srcId="{1EA12FB2-533F-430F-B801-FE023144A0A8}" destId="{5428844D-AC9C-497A-BFEF-587B428A2AB2}" srcOrd="1" destOrd="0" parTransId="{8BB286C9-6A4C-4C78-AFA6-2744B0396B75}" sibTransId="{DC2961AD-3015-4154-AF25-4171229FC523}"/>
    <dgm:cxn modelId="{34FF2204-FB5E-4630-95A9-6D174496FF3E}" type="presOf" srcId="{028F4CB9-39A2-4ED3-9127-B171731C0F4B}" destId="{9906D7FD-49EB-4EA7-8ACF-1B6EEBB165E6}" srcOrd="0" destOrd="0" presId="urn:microsoft.com/office/officeart/2005/8/layout/process1"/>
    <dgm:cxn modelId="{DC1E595E-6FF2-4548-92D4-E05EBC5896AC}" type="presOf" srcId="{028F4CB9-39A2-4ED3-9127-B171731C0F4B}" destId="{627D6964-220C-4AF7-B581-E69421AB1AA0}" srcOrd="1" destOrd="0" presId="urn:microsoft.com/office/officeart/2005/8/layout/process1"/>
    <dgm:cxn modelId="{F549FBCC-04B2-4DAE-9029-A0BEDBDDD1BA}" type="presOf" srcId="{5428844D-AC9C-497A-BFEF-587B428A2AB2}" destId="{07887E05-C87A-4DCC-BD13-CA225359DCF0}" srcOrd="0" destOrd="0" presId="urn:microsoft.com/office/officeart/2005/8/layout/process1"/>
    <dgm:cxn modelId="{5C04CF20-5A6E-45F8-926A-E7BCC994ABC1}" type="presParOf" srcId="{F02BAEB2-F920-4592-B4EF-88CDFAF738BF}" destId="{2E8684FC-3450-494C-85BE-DD9EC319FAE9}" srcOrd="0" destOrd="0" presId="urn:microsoft.com/office/officeart/2005/8/layout/process1"/>
    <dgm:cxn modelId="{C6D6DB3A-25EB-49DF-BCE5-C5198B1A74A4}" type="presParOf" srcId="{F02BAEB2-F920-4592-B4EF-88CDFAF738BF}" destId="{9906D7FD-49EB-4EA7-8ACF-1B6EEBB165E6}" srcOrd="1" destOrd="0" presId="urn:microsoft.com/office/officeart/2005/8/layout/process1"/>
    <dgm:cxn modelId="{CC491106-9EA4-49B6-ABD2-C82ACEB15298}" type="presParOf" srcId="{9906D7FD-49EB-4EA7-8ACF-1B6EEBB165E6}" destId="{627D6964-220C-4AF7-B581-E69421AB1AA0}" srcOrd="0" destOrd="0" presId="urn:microsoft.com/office/officeart/2005/8/layout/process1"/>
    <dgm:cxn modelId="{B678CE51-ED32-4C4A-841C-C39448321A8F}" type="presParOf" srcId="{F02BAEB2-F920-4592-B4EF-88CDFAF738BF}" destId="{07887E05-C87A-4DCC-BD13-CA225359DCF0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2"/>
            <a:ext cx="2950475" cy="498773"/>
          </a:xfrm>
          <a:prstGeom prst="rect">
            <a:avLst/>
          </a:prstGeom>
        </p:spPr>
        <p:txBody>
          <a:bodyPr vert="horz" lIns="92449" tIns="46223" rIns="92449" bIns="46223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42" y="12"/>
            <a:ext cx="2950475" cy="498773"/>
          </a:xfrm>
          <a:prstGeom prst="rect">
            <a:avLst/>
          </a:prstGeom>
        </p:spPr>
        <p:txBody>
          <a:bodyPr vert="horz" lIns="92449" tIns="46223" rIns="92449" bIns="46223" rtlCol="0"/>
          <a:lstStyle>
            <a:lvl1pPr algn="r">
              <a:defRPr sz="1200"/>
            </a:lvl1pPr>
          </a:lstStyle>
          <a:p>
            <a:fld id="{C931D343-E24F-442F-9E32-D065A5EBFC4B}" type="datetimeFigureOut">
              <a:rPr lang="ru-RU" smtClean="0"/>
              <a:pPr/>
              <a:t>20.11.2024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198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9" tIns="46223" rIns="92449" bIns="46223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40"/>
          </a:xfrm>
          <a:prstGeom prst="rect">
            <a:avLst/>
          </a:prstGeom>
        </p:spPr>
        <p:txBody>
          <a:bodyPr vert="horz" lIns="92449" tIns="46223" rIns="92449" bIns="4622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2154"/>
            <a:ext cx="2950475" cy="498772"/>
          </a:xfrm>
          <a:prstGeom prst="rect">
            <a:avLst/>
          </a:prstGeom>
        </p:spPr>
        <p:txBody>
          <a:bodyPr vert="horz" lIns="92449" tIns="46223" rIns="92449" bIns="46223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42" y="9442154"/>
            <a:ext cx="2950475" cy="498772"/>
          </a:xfrm>
          <a:prstGeom prst="rect">
            <a:avLst/>
          </a:prstGeom>
        </p:spPr>
        <p:txBody>
          <a:bodyPr vert="horz" lIns="92449" tIns="46223" rIns="92449" bIns="46223" rtlCol="0" anchor="b"/>
          <a:lstStyle>
            <a:lvl1pPr algn="r">
              <a:defRPr sz="1200"/>
            </a:lvl1pPr>
          </a:lstStyle>
          <a:p>
            <a:fld id="{9682C83A-9D3B-497B-A1B9-C50737D7CC5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20705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1pPr>
            <a:lvl2pPr marL="749162" indent="-288141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2pPr>
            <a:lvl3pPr marL="1152559" indent="-230511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3pPr>
            <a:lvl4pPr marL="1613586" indent="-230511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4pPr>
            <a:lvl5pPr marL="2074607" indent="-230511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5pPr>
            <a:lvl6pPr marL="2535630" indent="-230511" defTabSz="1050111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6pPr>
            <a:lvl7pPr marL="2996655" indent="-230511" defTabSz="1050111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7pPr>
            <a:lvl8pPr marL="3457679" indent="-230511" defTabSz="1050111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8pPr>
            <a:lvl9pPr marL="3918705" indent="-230511" defTabSz="1050111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1050111" eaLnBrk="1" fontAlgn="base" hangingPunct="1">
              <a:spcBef>
                <a:spcPct val="0"/>
              </a:spcBef>
              <a:spcAft>
                <a:spcPct val="0"/>
              </a:spcAft>
            </a:pPr>
            <a:fld id="{6D8468D7-8F8A-451D-AD5C-6143CF953C14}" type="slidenum">
              <a:rPr lang="ru-RU" sz="1200">
                <a:solidFill>
                  <a:srgbClr val="000000"/>
                </a:solidFill>
                <a:latin typeface="Calibri" pitchFamily="34" charset="0"/>
              </a:rPr>
              <a:pPr defTabSz="1050111"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 sz="12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0046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82C83A-9D3B-497B-A1B9-C50737D7CC53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49295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82C83A-9D3B-497B-A1B9-C50737D7CC53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93475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82C83A-9D3B-497B-A1B9-C50737D7CC53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492951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AF5B9-CC1E-4A3E-B04F-728BB30B0B5D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62474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58" y="1428"/>
            <a:ext cx="9142642" cy="68556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3363691"/>
            <a:ext cx="7772400" cy="1470025"/>
          </a:xfrm>
        </p:spPr>
        <p:txBody>
          <a:bodyPr>
            <a:normAutofit/>
          </a:bodyPr>
          <a:lstStyle>
            <a:lvl1pPr>
              <a:defRPr sz="4874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371600" y="4865834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736" b="0">
                <a:solidFill>
                  <a:schemeClr val="bg1"/>
                </a:solidFill>
                <a:latin typeface="+mj-lt"/>
              </a:defRPr>
            </a:lvl1pPr>
            <a:lvl2pPr marL="445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1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37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83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290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74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206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664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22.12.2012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37438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9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164"/>
            </a:lvl1pPr>
            <a:lvl2pPr marL="445801" indent="0">
              <a:buNone/>
              <a:defRPr sz="2736"/>
            </a:lvl2pPr>
            <a:lvl3pPr marL="891603" indent="0">
              <a:buNone/>
              <a:defRPr sz="2309"/>
            </a:lvl3pPr>
            <a:lvl4pPr marL="1337404" indent="0">
              <a:buNone/>
              <a:defRPr sz="1967"/>
            </a:lvl4pPr>
            <a:lvl5pPr marL="1783205" indent="0">
              <a:buNone/>
              <a:defRPr sz="1967"/>
            </a:lvl5pPr>
            <a:lvl6pPr marL="2229005" indent="0">
              <a:buNone/>
              <a:defRPr sz="1967"/>
            </a:lvl6pPr>
            <a:lvl7pPr marL="2674808" indent="0">
              <a:buNone/>
              <a:defRPr sz="1967"/>
            </a:lvl7pPr>
            <a:lvl8pPr marL="3120609" indent="0">
              <a:buNone/>
              <a:defRPr sz="1967"/>
            </a:lvl8pPr>
            <a:lvl9pPr marL="3566409" indent="0">
              <a:buNone/>
              <a:defRPr sz="1967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368"/>
            </a:lvl1pPr>
            <a:lvl2pPr marL="445801" indent="0">
              <a:buNone/>
              <a:defRPr sz="1197"/>
            </a:lvl2pPr>
            <a:lvl3pPr marL="891603" indent="0">
              <a:buNone/>
              <a:defRPr sz="941"/>
            </a:lvl3pPr>
            <a:lvl4pPr marL="1337404" indent="0">
              <a:buNone/>
              <a:defRPr sz="855"/>
            </a:lvl4pPr>
            <a:lvl5pPr marL="1783205" indent="0">
              <a:buNone/>
              <a:defRPr sz="855"/>
            </a:lvl5pPr>
            <a:lvl6pPr marL="2229005" indent="0">
              <a:buNone/>
              <a:defRPr sz="855"/>
            </a:lvl6pPr>
            <a:lvl7pPr marL="2674808" indent="0">
              <a:buNone/>
              <a:defRPr sz="855"/>
            </a:lvl7pPr>
            <a:lvl8pPr marL="3120609" indent="0">
              <a:buNone/>
              <a:defRPr sz="855"/>
            </a:lvl8pPr>
            <a:lvl9pPr marL="3566409" indent="0">
              <a:buNone/>
              <a:defRPr sz="85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23369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0207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0" y="303213"/>
            <a:ext cx="2405063" cy="645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303213"/>
            <a:ext cx="7065962" cy="6451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31139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59676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59" y="1914"/>
            <a:ext cx="9142643" cy="685561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7" y="1606873"/>
            <a:ext cx="7320689" cy="4829253"/>
          </a:xfrm>
        </p:spPr>
        <p:txBody>
          <a:bodyPr/>
          <a:lstStyle>
            <a:lvl1pPr marL="310752" indent="0">
              <a:buFontTx/>
              <a:buNone/>
              <a:defRPr b="1">
                <a:latin typeface="+mj-lt"/>
              </a:defRPr>
            </a:lvl1pPr>
            <a:lvl2pPr marL="308037" indent="2715">
              <a:defRPr>
                <a:latin typeface="+mj-lt"/>
              </a:defRPr>
            </a:lvl2pPr>
            <a:lvl3pPr marL="537369" indent="-222547">
              <a:tabLst/>
              <a:defRPr>
                <a:latin typeface="+mj-lt"/>
              </a:defRPr>
            </a:lvl3pPr>
            <a:lvl4pPr marL="0" indent="308037">
              <a:lnSpc>
                <a:spcPts val="1539"/>
              </a:lnSpc>
              <a:spcBef>
                <a:spcPts val="342"/>
              </a:spcBef>
              <a:defRPr>
                <a:latin typeface="+mj-lt"/>
              </a:defRPr>
            </a:lvl4pPr>
            <a:lvl5pPr>
              <a:lnSpc>
                <a:spcPts val="1539"/>
              </a:lnSpc>
              <a:spcBef>
                <a:spcPts val="342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5926640" y="5127078"/>
            <a:ext cx="923618" cy="376853"/>
          </a:xfrm>
          <a:prstGeom prst="rect">
            <a:avLst/>
          </a:prstGeom>
          <a:noFill/>
        </p:spPr>
        <p:txBody>
          <a:bodyPr wrap="square" lIns="78164" tIns="39082" rIns="78164" bIns="39082" rtlCol="0">
            <a:noAutofit/>
          </a:bodyPr>
          <a:lstStyle/>
          <a:p>
            <a:pPr defTabSz="891603"/>
            <a:endParaRPr lang="ru-RU" sz="1796" dirty="0">
              <a:solidFill>
                <a:prstClr val="black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822635" y="501071"/>
            <a:ext cx="7337192" cy="1105803"/>
          </a:xfrm>
        </p:spPr>
        <p:txBody>
          <a:bodyPr/>
          <a:lstStyle>
            <a:lvl1pPr marL="0" marR="0" indent="0" defTabSz="891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618"/>
            </a:lvl1pPr>
          </a:lstStyle>
          <a:p>
            <a:pPr marL="0" marR="0" lvl="0" indent="0" defTabSz="891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104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60118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2" y="472"/>
            <a:ext cx="9142643" cy="685561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7" y="1606873"/>
            <a:ext cx="7320689" cy="4829253"/>
          </a:xfrm>
        </p:spPr>
        <p:txBody>
          <a:bodyPr/>
          <a:lstStyle>
            <a:lvl1pPr marL="310752" indent="0">
              <a:buFontTx/>
              <a:buNone/>
              <a:defRPr b="1">
                <a:latin typeface="+mj-lt"/>
              </a:defRPr>
            </a:lvl1pPr>
            <a:lvl2pPr marL="310752" indent="0">
              <a:defRPr>
                <a:latin typeface="+mj-lt"/>
              </a:defRPr>
            </a:lvl2pPr>
            <a:lvl3pPr marL="537369" indent="-222547">
              <a:defRPr>
                <a:latin typeface="+mj-lt"/>
              </a:defRPr>
            </a:lvl3pPr>
            <a:lvl4pPr marL="0" indent="308037">
              <a:defRPr>
                <a:latin typeface="+mj-lt"/>
              </a:defRPr>
            </a:lvl4pPr>
            <a:lvl5pPr marL="1226720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821926" y="501071"/>
            <a:ext cx="7337901" cy="1105803"/>
          </a:xfrm>
        </p:spPr>
        <p:txBody>
          <a:bodyPr/>
          <a:lstStyle>
            <a:lvl1pPr marL="0" marR="0" indent="0" defTabSz="891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618"/>
            </a:lvl1pPr>
          </a:lstStyle>
          <a:p>
            <a:pPr marL="0" marR="0" lvl="0" indent="0" defTabSz="891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104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8662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2" y="2"/>
            <a:ext cx="9142643" cy="68556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1012506"/>
            <a:ext cx="7320689" cy="2024630"/>
          </a:xfrm>
        </p:spPr>
        <p:txBody>
          <a:bodyPr anchor="t"/>
          <a:lstStyle>
            <a:lvl1pPr algn="l">
              <a:defRPr sz="3933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7" y="3429720"/>
            <a:ext cx="7320689" cy="3006404"/>
          </a:xfrm>
        </p:spPr>
        <p:txBody>
          <a:bodyPr anchor="t"/>
          <a:lstStyle>
            <a:lvl1pPr marL="0" indent="0">
              <a:buNone/>
              <a:defRPr sz="1967">
                <a:solidFill>
                  <a:schemeClr val="tx1">
                    <a:tint val="75000"/>
                  </a:schemeClr>
                </a:solidFill>
              </a:defRPr>
            </a:lvl1pPr>
            <a:lvl2pPr marL="445801" indent="0">
              <a:buNone/>
              <a:defRPr sz="1796">
                <a:solidFill>
                  <a:schemeClr val="tx1">
                    <a:tint val="75000"/>
                  </a:schemeClr>
                </a:solidFill>
              </a:defRPr>
            </a:lvl2pPr>
            <a:lvl3pPr marL="891603" indent="0">
              <a:buNone/>
              <a:defRPr sz="1539">
                <a:solidFill>
                  <a:schemeClr val="tx1">
                    <a:tint val="75000"/>
                  </a:schemeClr>
                </a:solidFill>
              </a:defRPr>
            </a:lvl3pPr>
            <a:lvl4pPr marL="1337404" indent="0">
              <a:buNone/>
              <a:defRPr sz="1368">
                <a:solidFill>
                  <a:schemeClr val="tx1">
                    <a:tint val="75000"/>
                  </a:schemeClr>
                </a:solidFill>
              </a:defRPr>
            </a:lvl4pPr>
            <a:lvl5pPr marL="1783205" indent="0">
              <a:buNone/>
              <a:defRPr sz="1368">
                <a:solidFill>
                  <a:schemeClr val="tx1">
                    <a:tint val="75000"/>
                  </a:schemeClr>
                </a:solidFill>
              </a:defRPr>
            </a:lvl5pPr>
            <a:lvl6pPr marL="2229005" indent="0">
              <a:buNone/>
              <a:defRPr sz="1368">
                <a:solidFill>
                  <a:schemeClr val="tx1">
                    <a:tint val="75000"/>
                  </a:schemeClr>
                </a:solidFill>
              </a:defRPr>
            </a:lvl6pPr>
            <a:lvl7pPr marL="2674808" indent="0">
              <a:buNone/>
              <a:defRPr sz="1368">
                <a:solidFill>
                  <a:schemeClr val="tx1">
                    <a:tint val="75000"/>
                  </a:schemeClr>
                </a:solidFill>
              </a:defRPr>
            </a:lvl7pPr>
            <a:lvl8pPr marL="3120609" indent="0">
              <a:buNone/>
              <a:defRPr sz="1368">
                <a:solidFill>
                  <a:schemeClr val="tx1">
                    <a:tint val="75000"/>
                  </a:schemeClr>
                </a:solidFill>
              </a:defRPr>
            </a:lvl8pPr>
            <a:lvl9pPr marL="3566409" indent="0">
              <a:buNone/>
              <a:defRPr sz="13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6552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59" y="1914"/>
            <a:ext cx="9142643" cy="68556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501068"/>
            <a:ext cx="7337192" cy="1105804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635" y="1606871"/>
            <a:ext cx="3620764" cy="4695797"/>
          </a:xfrm>
        </p:spPr>
        <p:txBody>
          <a:bodyPr/>
          <a:lstStyle>
            <a:lvl1pPr>
              <a:defRPr sz="2736"/>
            </a:lvl1pPr>
            <a:lvl2pPr>
              <a:defRPr sz="2309"/>
            </a:lvl2pPr>
            <a:lvl3pPr>
              <a:defRPr sz="1967"/>
            </a:lvl3pPr>
            <a:lvl4pPr>
              <a:defRPr sz="1796"/>
            </a:lvl4pPr>
            <a:lvl5pPr>
              <a:defRPr sz="1796"/>
            </a:lvl5pPr>
            <a:lvl6pPr>
              <a:defRPr sz="1796"/>
            </a:lvl6pPr>
            <a:lvl7pPr>
              <a:defRPr sz="1796"/>
            </a:lvl7pPr>
            <a:lvl8pPr>
              <a:defRPr sz="1796"/>
            </a:lvl8pPr>
            <a:lvl9pPr>
              <a:defRPr sz="179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4931" y="1606871"/>
            <a:ext cx="3644897" cy="4695797"/>
          </a:xfrm>
        </p:spPr>
        <p:txBody>
          <a:bodyPr/>
          <a:lstStyle>
            <a:lvl1pPr>
              <a:defRPr sz="2736"/>
            </a:lvl1pPr>
            <a:lvl2pPr>
              <a:defRPr sz="2309"/>
            </a:lvl2pPr>
            <a:lvl3pPr>
              <a:defRPr sz="1967"/>
            </a:lvl3pPr>
            <a:lvl4pPr>
              <a:defRPr sz="1796"/>
            </a:lvl4pPr>
            <a:lvl5pPr>
              <a:defRPr sz="1796"/>
            </a:lvl5pPr>
            <a:lvl6pPr>
              <a:defRPr sz="1796"/>
            </a:lvl6pPr>
            <a:lvl7pPr>
              <a:defRPr sz="1796"/>
            </a:lvl7pPr>
            <a:lvl8pPr>
              <a:defRPr sz="1796"/>
            </a:lvl8pPr>
            <a:lvl9pPr>
              <a:defRPr sz="179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7476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501067"/>
            <a:ext cx="7864166" cy="110580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6" y="1606871"/>
            <a:ext cx="3674753" cy="568003"/>
          </a:xfrm>
        </p:spPr>
        <p:txBody>
          <a:bodyPr anchor="b"/>
          <a:lstStyle>
            <a:lvl1pPr marL="0" indent="0">
              <a:buNone/>
              <a:defRPr sz="2309" b="1"/>
            </a:lvl1pPr>
            <a:lvl2pPr marL="445801" indent="0">
              <a:buNone/>
              <a:defRPr sz="1967" b="1"/>
            </a:lvl2pPr>
            <a:lvl3pPr marL="891603" indent="0">
              <a:buNone/>
              <a:defRPr sz="1796" b="1"/>
            </a:lvl3pPr>
            <a:lvl4pPr marL="1337404" indent="0">
              <a:buNone/>
              <a:defRPr sz="1539" b="1"/>
            </a:lvl4pPr>
            <a:lvl5pPr marL="1783205" indent="0">
              <a:buNone/>
              <a:defRPr sz="1539" b="1"/>
            </a:lvl5pPr>
            <a:lvl6pPr marL="2229005" indent="0">
              <a:buNone/>
              <a:defRPr sz="1539" b="1"/>
            </a:lvl6pPr>
            <a:lvl7pPr marL="2674808" indent="0">
              <a:buNone/>
              <a:defRPr sz="1539" b="1"/>
            </a:lvl7pPr>
            <a:lvl8pPr marL="3120609" indent="0">
              <a:buNone/>
              <a:defRPr sz="1539" b="1"/>
            </a:lvl8pPr>
            <a:lvl9pPr marL="3566409" indent="0">
              <a:buNone/>
              <a:defRPr sz="153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36" y="2174876"/>
            <a:ext cx="3674753" cy="4261248"/>
          </a:xfrm>
        </p:spPr>
        <p:txBody>
          <a:bodyPr/>
          <a:lstStyle>
            <a:lvl1pPr>
              <a:defRPr sz="2309"/>
            </a:lvl1pPr>
            <a:lvl2pPr>
              <a:defRPr sz="1967"/>
            </a:lvl2pPr>
            <a:lvl3pPr>
              <a:defRPr sz="1796"/>
            </a:lvl3pPr>
            <a:lvl4pPr>
              <a:defRPr sz="1539"/>
            </a:lvl4pPr>
            <a:lvl5pPr>
              <a:defRPr sz="1539"/>
            </a:lvl5pPr>
            <a:lvl6pPr>
              <a:defRPr sz="1539"/>
            </a:lvl6pPr>
            <a:lvl7pPr>
              <a:defRPr sz="1539"/>
            </a:lvl7pPr>
            <a:lvl8pPr>
              <a:defRPr sz="1539"/>
            </a:lvl8pPr>
            <a:lvl9pPr>
              <a:defRPr sz="153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3" y="1606871"/>
            <a:ext cx="3587825" cy="568003"/>
          </a:xfrm>
        </p:spPr>
        <p:txBody>
          <a:bodyPr anchor="b"/>
          <a:lstStyle>
            <a:lvl1pPr marL="0" indent="0">
              <a:buNone/>
              <a:defRPr sz="2309" b="1"/>
            </a:lvl1pPr>
            <a:lvl2pPr marL="445801" indent="0">
              <a:buNone/>
              <a:defRPr sz="1967" b="1"/>
            </a:lvl2pPr>
            <a:lvl3pPr marL="891603" indent="0">
              <a:buNone/>
              <a:defRPr sz="1796" b="1"/>
            </a:lvl3pPr>
            <a:lvl4pPr marL="1337404" indent="0">
              <a:buNone/>
              <a:defRPr sz="1539" b="1"/>
            </a:lvl4pPr>
            <a:lvl5pPr marL="1783205" indent="0">
              <a:buNone/>
              <a:defRPr sz="1539" b="1"/>
            </a:lvl5pPr>
            <a:lvl6pPr marL="2229005" indent="0">
              <a:buNone/>
              <a:defRPr sz="1539" b="1"/>
            </a:lvl6pPr>
            <a:lvl7pPr marL="2674808" indent="0">
              <a:buNone/>
              <a:defRPr sz="1539" b="1"/>
            </a:lvl7pPr>
            <a:lvl8pPr marL="3120609" indent="0">
              <a:buNone/>
              <a:defRPr sz="1539" b="1"/>
            </a:lvl8pPr>
            <a:lvl9pPr marL="3566409" indent="0">
              <a:buNone/>
              <a:defRPr sz="153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3" y="2188098"/>
            <a:ext cx="3587825" cy="4248026"/>
          </a:xfrm>
        </p:spPr>
        <p:txBody>
          <a:bodyPr/>
          <a:lstStyle>
            <a:lvl1pPr>
              <a:defRPr sz="2309"/>
            </a:lvl1pPr>
            <a:lvl2pPr>
              <a:defRPr sz="1967"/>
            </a:lvl2pPr>
            <a:lvl3pPr>
              <a:defRPr sz="1796"/>
            </a:lvl3pPr>
            <a:lvl4pPr>
              <a:defRPr sz="1539"/>
            </a:lvl4pPr>
            <a:lvl5pPr>
              <a:defRPr sz="1539"/>
            </a:lvl5pPr>
            <a:lvl6pPr>
              <a:defRPr sz="1539"/>
            </a:lvl6pPr>
            <a:lvl7pPr>
              <a:defRPr sz="1539"/>
            </a:lvl7pPr>
            <a:lvl8pPr>
              <a:defRPr sz="1539"/>
            </a:lvl8pPr>
            <a:lvl9pPr>
              <a:defRPr sz="153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3274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59" y="1914"/>
            <a:ext cx="9142643" cy="68556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501068"/>
            <a:ext cx="7864166" cy="1105804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3110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191048" y="5872591"/>
            <a:ext cx="567428" cy="653106"/>
          </a:xfrm>
          <a:prstGeom prst="rect">
            <a:avLst/>
          </a:prstGeom>
        </p:spPr>
        <p:txBody>
          <a:bodyPr vert="horz" lIns="104269" tIns="52135" rIns="104269" bIns="52135" rtlCol="0" anchor="ctr">
            <a:normAutofit/>
          </a:bodyPr>
          <a:lstStyle>
            <a:lvl1pPr algn="ctr">
              <a:defRPr sz="2309" i="0">
                <a:solidFill>
                  <a:schemeClr val="bg1"/>
                </a:solidFill>
                <a:latin typeface="+mj-lt"/>
              </a:defRPr>
            </a:lvl1pPr>
          </a:lstStyle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1951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3" cy="1162050"/>
          </a:xfrm>
        </p:spPr>
        <p:txBody>
          <a:bodyPr anchor="b"/>
          <a:lstStyle>
            <a:lvl1pPr algn="l">
              <a:defRPr sz="19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164"/>
            </a:lvl1pPr>
            <a:lvl2pPr>
              <a:defRPr sz="2736"/>
            </a:lvl2pPr>
            <a:lvl3pPr>
              <a:defRPr sz="2309"/>
            </a:lvl3pPr>
            <a:lvl4pPr>
              <a:defRPr sz="1967"/>
            </a:lvl4pPr>
            <a:lvl5pPr>
              <a:defRPr sz="1967"/>
            </a:lvl5pPr>
            <a:lvl6pPr>
              <a:defRPr sz="1967"/>
            </a:lvl6pPr>
            <a:lvl7pPr>
              <a:defRPr sz="1967"/>
            </a:lvl7pPr>
            <a:lvl8pPr>
              <a:defRPr sz="1967"/>
            </a:lvl8pPr>
            <a:lvl9pPr>
              <a:defRPr sz="19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435100"/>
            <a:ext cx="3008313" cy="4691063"/>
          </a:xfrm>
        </p:spPr>
        <p:txBody>
          <a:bodyPr/>
          <a:lstStyle>
            <a:lvl1pPr marL="0" indent="0">
              <a:buNone/>
              <a:defRPr sz="1368"/>
            </a:lvl1pPr>
            <a:lvl2pPr marL="445801" indent="0">
              <a:buNone/>
              <a:defRPr sz="1197"/>
            </a:lvl2pPr>
            <a:lvl3pPr marL="891603" indent="0">
              <a:buNone/>
              <a:defRPr sz="941"/>
            </a:lvl3pPr>
            <a:lvl4pPr marL="1337404" indent="0">
              <a:buNone/>
              <a:defRPr sz="855"/>
            </a:lvl4pPr>
            <a:lvl5pPr marL="1783205" indent="0">
              <a:buNone/>
              <a:defRPr sz="855"/>
            </a:lvl5pPr>
            <a:lvl6pPr marL="2229005" indent="0">
              <a:buNone/>
              <a:defRPr sz="855"/>
            </a:lvl6pPr>
            <a:lvl7pPr marL="2674808" indent="0">
              <a:buNone/>
              <a:defRPr sz="855"/>
            </a:lvl7pPr>
            <a:lvl8pPr marL="3120609" indent="0">
              <a:buNone/>
              <a:defRPr sz="855"/>
            </a:lvl8pPr>
            <a:lvl9pPr marL="3566409" indent="0">
              <a:buNone/>
              <a:defRPr sz="85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5580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955" y="490023"/>
            <a:ext cx="7343873" cy="1110281"/>
          </a:xfrm>
          <a:prstGeom prst="rect">
            <a:avLst/>
          </a:prstGeom>
        </p:spPr>
        <p:txBody>
          <a:bodyPr vert="horz" lIns="104269" tIns="52135" rIns="104269" bIns="52135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5955" y="1600200"/>
            <a:ext cx="7343873" cy="4835924"/>
          </a:xfrm>
          <a:prstGeom prst="rect">
            <a:avLst/>
          </a:prstGeom>
        </p:spPr>
        <p:txBody>
          <a:bodyPr vert="horz" lIns="104269" tIns="52135" rIns="104269" bIns="52135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6356353"/>
            <a:ext cx="2133600" cy="365125"/>
          </a:xfrm>
          <a:prstGeom prst="rect">
            <a:avLst/>
          </a:prstGeom>
        </p:spPr>
        <p:txBody>
          <a:bodyPr vert="horz" lIns="104269" tIns="52135" rIns="104269" bIns="52135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1603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3" y="6356353"/>
            <a:ext cx="2895600" cy="365125"/>
          </a:xfrm>
          <a:prstGeom prst="rect">
            <a:avLst/>
          </a:prstGeom>
        </p:spPr>
        <p:txBody>
          <a:bodyPr vert="horz" lIns="104269" tIns="52135" rIns="104269" bIns="52135" rtlCol="0" anchor="ctr"/>
          <a:lstStyle>
            <a:lvl1pPr algn="ct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1603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24083" y="6041425"/>
            <a:ext cx="619711" cy="631834"/>
          </a:xfrm>
          <a:prstGeom prst="rect">
            <a:avLst/>
          </a:prstGeom>
        </p:spPr>
        <p:txBody>
          <a:bodyPr vert="horz" lIns="104269" tIns="52135" rIns="104269" bIns="52135" rtlCol="0" anchor="ctr">
            <a:normAutofit/>
          </a:bodyPr>
          <a:lstStyle>
            <a:lvl1pPr algn="ctr">
              <a:lnSpc>
                <a:spcPts val="2052"/>
              </a:lnSpc>
              <a:defRPr sz="2309">
                <a:solidFill>
                  <a:schemeClr val="bg1"/>
                </a:solidFill>
              </a:defRPr>
            </a:lvl1pPr>
          </a:lstStyle>
          <a:p>
            <a:pPr defTabSz="891603"/>
            <a:fld id="{E20E89E6-FE54-4E13-859C-1FA908D70D39}" type="slidenum">
              <a:rPr lang="ru-RU" smtClean="0">
                <a:solidFill>
                  <a:prstClr val="white"/>
                </a:solidFill>
              </a:rPr>
              <a:pPr defTabSz="891603"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8827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  <p:sldLayoutId id="2147483848" r:id="rId12"/>
    <p:sldLayoutId id="2147483849" r:id="rId13"/>
  </p:sldLayoutIdLst>
  <p:hf hdr="0" ftr="0" dt="0"/>
  <p:txStyles>
    <p:titleStyle>
      <a:lvl1pPr algn="l" defTabSz="891603" rtl="0" eaLnBrk="1" latinLnBrk="0" hangingPunct="1">
        <a:lnSpc>
          <a:spcPts val="4445"/>
        </a:lnSpc>
        <a:spcBef>
          <a:spcPct val="0"/>
        </a:spcBef>
        <a:buNone/>
        <a:defRPr sz="3591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310752" indent="0" algn="l" defTabSz="891603" rtl="0" eaLnBrk="1" latinLnBrk="0" hangingPunct="1">
        <a:spcBef>
          <a:spcPct val="20000"/>
        </a:spcBef>
        <a:buFont typeface="+mj-lt"/>
        <a:buNone/>
        <a:defRPr sz="3164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310752" indent="0" algn="l" defTabSz="891603" rtl="0" eaLnBrk="1" latinLnBrk="0" hangingPunct="1">
        <a:spcBef>
          <a:spcPct val="20000"/>
        </a:spcBef>
        <a:buFont typeface="Arial" pitchFamily="34" charset="0"/>
        <a:buNone/>
        <a:defRPr sz="2052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609290" indent="-222547" algn="l" defTabSz="891603" rtl="0" eaLnBrk="1" latinLnBrk="0" hangingPunct="1">
        <a:spcBef>
          <a:spcPct val="20000"/>
        </a:spcBef>
        <a:buFont typeface="Arial" pitchFamily="34" charset="0"/>
        <a:buChar char="•"/>
        <a:defRPr sz="2052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308037" algn="just" defTabSz="891603" rtl="0" eaLnBrk="1" latinLnBrk="0" hangingPunct="1">
        <a:lnSpc>
          <a:spcPts val="1539"/>
        </a:lnSpc>
        <a:spcBef>
          <a:spcPts val="342"/>
        </a:spcBef>
        <a:buFont typeface="Arial" pitchFamily="34" charset="0"/>
        <a:buNone/>
        <a:tabLst/>
        <a:defRPr sz="1368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1226720" indent="0" algn="l" defTabSz="891603" rtl="0" eaLnBrk="1" latinLnBrk="0" hangingPunct="1">
        <a:lnSpc>
          <a:spcPts val="1539"/>
        </a:lnSpc>
        <a:spcBef>
          <a:spcPts val="342"/>
        </a:spcBef>
        <a:buFont typeface="Arial" pitchFamily="34" charset="0"/>
        <a:buNone/>
        <a:defRPr sz="1197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2451907" indent="-222901" algn="l" defTabSz="891603" rtl="0" eaLnBrk="1" latinLnBrk="0" hangingPunct="1">
        <a:spcBef>
          <a:spcPct val="20000"/>
        </a:spcBef>
        <a:buFont typeface="Arial" pitchFamily="34" charset="0"/>
        <a:buChar char="•"/>
        <a:defRPr sz="1967" kern="1200">
          <a:solidFill>
            <a:schemeClr val="tx1"/>
          </a:solidFill>
          <a:latin typeface="+mn-lt"/>
          <a:ea typeface="+mn-ea"/>
          <a:cs typeface="+mn-cs"/>
        </a:defRPr>
      </a:lvl6pPr>
      <a:lvl7pPr marL="2897707" indent="-222901" algn="l" defTabSz="891603" rtl="0" eaLnBrk="1" latinLnBrk="0" hangingPunct="1">
        <a:spcBef>
          <a:spcPct val="20000"/>
        </a:spcBef>
        <a:buFont typeface="Arial" pitchFamily="34" charset="0"/>
        <a:buChar char="•"/>
        <a:defRPr sz="1967" kern="1200">
          <a:solidFill>
            <a:schemeClr val="tx1"/>
          </a:solidFill>
          <a:latin typeface="+mn-lt"/>
          <a:ea typeface="+mn-ea"/>
          <a:cs typeface="+mn-cs"/>
        </a:defRPr>
      </a:lvl7pPr>
      <a:lvl8pPr marL="3343509" indent="-222901" algn="l" defTabSz="891603" rtl="0" eaLnBrk="1" latinLnBrk="0" hangingPunct="1">
        <a:spcBef>
          <a:spcPct val="20000"/>
        </a:spcBef>
        <a:buFont typeface="Arial" pitchFamily="34" charset="0"/>
        <a:buChar char="•"/>
        <a:defRPr sz="1967" kern="1200">
          <a:solidFill>
            <a:schemeClr val="tx1"/>
          </a:solidFill>
          <a:latin typeface="+mn-lt"/>
          <a:ea typeface="+mn-ea"/>
          <a:cs typeface="+mn-cs"/>
        </a:defRPr>
      </a:lvl8pPr>
      <a:lvl9pPr marL="3789311" indent="-222901" algn="l" defTabSz="891603" rtl="0" eaLnBrk="1" latinLnBrk="0" hangingPunct="1">
        <a:spcBef>
          <a:spcPct val="20000"/>
        </a:spcBef>
        <a:buFont typeface="Arial" pitchFamily="34" charset="0"/>
        <a:buChar char="•"/>
        <a:defRPr sz="19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91603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1pPr>
      <a:lvl2pPr marL="445801" algn="l" defTabSz="891603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2pPr>
      <a:lvl3pPr marL="891603" algn="l" defTabSz="891603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3pPr>
      <a:lvl4pPr marL="1337404" algn="l" defTabSz="891603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4pPr>
      <a:lvl5pPr marL="1783205" algn="l" defTabSz="891603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5pPr>
      <a:lvl6pPr marL="2229005" algn="l" defTabSz="891603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6pPr>
      <a:lvl7pPr marL="2674808" algn="l" defTabSz="891603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7pPr>
      <a:lvl8pPr marL="3120609" algn="l" defTabSz="891603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8pPr>
      <a:lvl9pPr marL="3566409" algn="l" defTabSz="891603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857224" y="2143116"/>
            <a:ext cx="7488832" cy="448273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8177" tIns="39089" rIns="78177" bIns="39089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891603" eaLnBrk="1" hangingPunct="1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УФНС России по Ленинградской области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42"/>
          <p:cNvSpPr txBox="1">
            <a:spLocks noChangeArrowheads="1"/>
          </p:cNvSpPr>
          <p:nvPr/>
        </p:nvSpPr>
        <p:spPr bwMode="auto">
          <a:xfrm>
            <a:off x="1500166" y="3143248"/>
            <a:ext cx="6264696" cy="303359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8177" tIns="39089" rIns="78177" bIns="39089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891603" eaLnBrk="1" hangingPunct="1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«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Основные изменения с 01.01.2025 в соответствии с изменениями НК РФ, внесенными Федеральным законом от 12.07.2024 N 176-ФЗ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»</a:t>
            </a:r>
          </a:p>
          <a:p>
            <a:pPr algn="ctr" defTabSz="891603" eaLnBrk="1" hangingPunct="1"/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algn="ctr" defTabSz="891603" eaLnBrk="1" hangingPunct="1"/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algn="ctr" defTabSz="891603" eaLnBrk="1" hangingPunct="1"/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algn="ctr" defTabSz="891603" eaLnBrk="1" hangingPunct="1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2024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0243" name="Рисунок 6" descr="C:\Users\panova_ea\Desktop\ФНС\Новая папка\word\jpg\true-logo-FN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3" y="320885"/>
            <a:ext cx="1649915" cy="167935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332" y="4704356"/>
            <a:ext cx="485979" cy="1831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04120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6228184" y="0"/>
            <a:ext cx="2915816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3203848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203848" y="0"/>
            <a:ext cx="3024336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Семиугольник 4"/>
          <p:cNvSpPr/>
          <p:nvPr/>
        </p:nvSpPr>
        <p:spPr>
          <a:xfrm>
            <a:off x="827584" y="1340768"/>
            <a:ext cx="1296144" cy="1224136"/>
          </a:xfrm>
          <a:prstGeom prst="heptag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5%</a:t>
            </a:r>
            <a:endParaRPr lang="ru-RU" sz="5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0" y="2564904"/>
            <a:ext cx="31683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60 </a:t>
            </a:r>
            <a:r>
              <a:rPr lang="ru-RU" sz="1200" b="1" dirty="0" smtClean="0">
                <a:solidFill>
                  <a:srgbClr val="FF0000"/>
                </a:solidFill>
              </a:rPr>
              <a:t>млн. руб.</a:t>
            </a:r>
            <a:r>
              <a:rPr lang="en-US" sz="1200" b="1" dirty="0" smtClean="0">
                <a:solidFill>
                  <a:srgbClr val="FF0000"/>
                </a:solidFill>
              </a:rPr>
              <a:t>&lt;</a:t>
            </a:r>
            <a:r>
              <a:rPr lang="ru-RU" sz="1200" b="1" dirty="0" smtClean="0">
                <a:solidFill>
                  <a:srgbClr val="FF0000"/>
                </a:solidFill>
              </a:rPr>
              <a:t> ∑дохода </a:t>
            </a:r>
            <a:r>
              <a:rPr lang="en-US" sz="1200" b="1" dirty="0" smtClean="0">
                <a:solidFill>
                  <a:srgbClr val="FF0000"/>
                </a:solidFill>
              </a:rPr>
              <a:t>≤ 250</a:t>
            </a:r>
            <a:r>
              <a:rPr lang="ru-RU" sz="1200" b="1" dirty="0" smtClean="0">
                <a:solidFill>
                  <a:srgbClr val="FF0000"/>
                </a:solidFill>
              </a:rPr>
              <a:t>млн. руб. в год</a:t>
            </a:r>
          </a:p>
          <a:p>
            <a:pPr>
              <a:buFontTx/>
              <a:buChar char="-"/>
            </a:pPr>
            <a:r>
              <a:rPr lang="ru-RU" sz="1200" dirty="0" smtClean="0">
                <a:latin typeface="Bahnschrift SemiBold Condensed" pitchFamily="34" charset="0"/>
              </a:rPr>
              <a:t>Утрачено</a:t>
            </a:r>
            <a:r>
              <a:rPr lang="ru-RU" sz="1200" dirty="0" smtClean="0"/>
              <a:t> </a:t>
            </a:r>
            <a:r>
              <a:rPr lang="ru-RU" sz="1200" dirty="0" smtClean="0">
                <a:latin typeface="Bahnschrift SemiBold Condensed" pitchFamily="34" charset="0"/>
              </a:rPr>
              <a:t>освобождение</a:t>
            </a:r>
          </a:p>
          <a:p>
            <a:pPr>
              <a:buFontTx/>
              <a:buChar char="-"/>
            </a:pPr>
            <a:r>
              <a:rPr lang="ru-RU" sz="1200" dirty="0" smtClean="0">
                <a:latin typeface="Bahnschrift SemiBold Condensed" pitchFamily="34" charset="0"/>
              </a:rPr>
              <a:t>Ведется отсчет 12 кварталов со следующего месяца , когда произошло превышение</a:t>
            </a:r>
          </a:p>
          <a:p>
            <a:pPr>
              <a:buFontTx/>
              <a:buChar char="-"/>
            </a:pPr>
            <a:r>
              <a:rPr lang="ru-RU" sz="1200" dirty="0" smtClean="0">
                <a:latin typeface="Bahnschrift SemiBold Condensed" pitchFamily="34" charset="0"/>
              </a:rPr>
              <a:t>«Входной» и «ввозной» НДС к вычету </a:t>
            </a:r>
            <a:r>
              <a:rPr lang="ru-RU" sz="1200" u="sng" dirty="0" smtClean="0">
                <a:latin typeface="Bahnschrift SemiBold Condensed" pitchFamily="34" charset="0"/>
              </a:rPr>
              <a:t>НЕ</a:t>
            </a:r>
            <a:r>
              <a:rPr lang="ru-RU" sz="1200" dirty="0" smtClean="0">
                <a:latin typeface="Bahnschrift SemiBold Condensed" pitchFamily="34" charset="0"/>
              </a:rPr>
              <a:t> принимается</a:t>
            </a:r>
          </a:p>
          <a:p>
            <a:pPr>
              <a:buFontTx/>
              <a:buChar char="-"/>
            </a:pPr>
            <a:r>
              <a:rPr lang="ru-RU" sz="1200" dirty="0" smtClean="0">
                <a:latin typeface="Bahnschrift SemiBold Condensed" pitchFamily="34" charset="0"/>
              </a:rPr>
              <a:t> Ведутся книги покупок и продаж</a:t>
            </a:r>
          </a:p>
          <a:p>
            <a:pPr>
              <a:buFontTx/>
              <a:buChar char="-"/>
            </a:pPr>
            <a:r>
              <a:rPr lang="ru-RU" sz="1200" dirty="0" smtClean="0">
                <a:latin typeface="Bahnschrift SemiBold Condensed" pitchFamily="34" charset="0"/>
              </a:rPr>
              <a:t>НД представляется по ТКС </a:t>
            </a:r>
          </a:p>
          <a:p>
            <a:r>
              <a:rPr lang="ru-RU" sz="1200" dirty="0" smtClean="0">
                <a:latin typeface="Bahnschrift SemiBold Condensed" pitchFamily="34" charset="0"/>
              </a:rPr>
              <a:t>  (исключение – налоговые агенты)</a:t>
            </a:r>
          </a:p>
          <a:p>
            <a:pPr>
              <a:buFontTx/>
              <a:buChar char="-"/>
            </a:pPr>
            <a:r>
              <a:rPr lang="ru-RU" sz="1200" dirty="0" smtClean="0">
                <a:latin typeface="Bahnschrift SemiBold Condensed" pitchFamily="34" charset="0"/>
              </a:rPr>
              <a:t>Уведомление о переходе на ставку 5% не представляется, только НД</a:t>
            </a:r>
          </a:p>
          <a:p>
            <a:pPr>
              <a:buFontTx/>
              <a:buChar char="-"/>
            </a:pPr>
            <a:r>
              <a:rPr lang="ru-RU" sz="1200" dirty="0" smtClean="0">
                <a:latin typeface="Bahnschrift SemiBold Condensed" pitchFamily="34" charset="0"/>
              </a:rPr>
              <a:t>Уплата налога производится в общем порядке</a:t>
            </a:r>
          </a:p>
          <a:p>
            <a:pPr>
              <a:buFontTx/>
              <a:buChar char="-"/>
            </a:pPr>
            <a:endParaRPr lang="ru-RU" sz="1200" dirty="0" smtClean="0">
              <a:latin typeface="Bahnschrift SemiBold Condensed" pitchFamily="34" charset="0"/>
            </a:endParaRPr>
          </a:p>
        </p:txBody>
      </p:sp>
      <p:sp>
        <p:nvSpPr>
          <p:cNvPr id="7" name="Семиугольник 6"/>
          <p:cNvSpPr/>
          <p:nvPr/>
        </p:nvSpPr>
        <p:spPr>
          <a:xfrm>
            <a:off x="4067944" y="1340768"/>
            <a:ext cx="1296144" cy="1224136"/>
          </a:xfrm>
          <a:prstGeom prst="heptag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7%</a:t>
            </a:r>
            <a:endParaRPr lang="ru-RU" sz="5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203848" y="2564904"/>
            <a:ext cx="309634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</a:rPr>
              <a:t>250</a:t>
            </a:r>
            <a:r>
              <a:rPr lang="en-US" sz="1200" b="1" dirty="0" smtClean="0">
                <a:solidFill>
                  <a:srgbClr val="FF0000"/>
                </a:solidFill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</a:rPr>
              <a:t>млн. руб.</a:t>
            </a:r>
            <a:r>
              <a:rPr lang="en-US" sz="1200" b="1" dirty="0" smtClean="0">
                <a:solidFill>
                  <a:srgbClr val="FF0000"/>
                </a:solidFill>
              </a:rPr>
              <a:t>&lt;</a:t>
            </a:r>
            <a:r>
              <a:rPr lang="ru-RU" sz="1200" b="1" dirty="0" smtClean="0">
                <a:solidFill>
                  <a:srgbClr val="FF0000"/>
                </a:solidFill>
              </a:rPr>
              <a:t> ∑дохода </a:t>
            </a:r>
            <a:r>
              <a:rPr lang="en-US" sz="1200" b="1" dirty="0" smtClean="0">
                <a:solidFill>
                  <a:srgbClr val="FF0000"/>
                </a:solidFill>
              </a:rPr>
              <a:t>≤ </a:t>
            </a:r>
            <a:r>
              <a:rPr lang="ru-RU" sz="1200" b="1" dirty="0" smtClean="0">
                <a:solidFill>
                  <a:srgbClr val="FF0000"/>
                </a:solidFill>
              </a:rPr>
              <a:t>4</a:t>
            </a:r>
            <a:r>
              <a:rPr lang="en-US" sz="1200" b="1" dirty="0" smtClean="0">
                <a:solidFill>
                  <a:srgbClr val="FF0000"/>
                </a:solidFill>
              </a:rPr>
              <a:t>50</a:t>
            </a:r>
            <a:r>
              <a:rPr lang="ru-RU" sz="1200" b="1" dirty="0" smtClean="0">
                <a:solidFill>
                  <a:srgbClr val="FF0000"/>
                </a:solidFill>
              </a:rPr>
              <a:t>млн. руб. в год</a:t>
            </a:r>
          </a:p>
          <a:p>
            <a:pPr>
              <a:buFontTx/>
              <a:buChar char="-"/>
            </a:pPr>
            <a:r>
              <a:rPr lang="ru-RU" sz="1200" dirty="0" smtClean="0">
                <a:latin typeface="Bahnschrift SemiBold Condensed" pitchFamily="34" charset="0"/>
              </a:rPr>
              <a:t>Утрачено освобождение</a:t>
            </a:r>
          </a:p>
          <a:p>
            <a:pPr>
              <a:buFontTx/>
              <a:buChar char="-"/>
            </a:pPr>
            <a:r>
              <a:rPr lang="ru-RU" sz="1200" dirty="0" smtClean="0">
                <a:latin typeface="Bahnschrift SemiBold Condensed" pitchFamily="34" charset="0"/>
              </a:rPr>
              <a:t>Доход превысил 250 млн. руб. </a:t>
            </a:r>
          </a:p>
          <a:p>
            <a:r>
              <a:rPr lang="ru-RU" sz="1200" dirty="0" smtClean="0">
                <a:latin typeface="Bahnschrift SemiBold Condensed" pitchFamily="34" charset="0"/>
              </a:rPr>
              <a:t>  (ранее применялась ставка 5%)</a:t>
            </a:r>
          </a:p>
          <a:p>
            <a:r>
              <a:rPr lang="ru-RU" sz="1200" dirty="0" smtClean="0">
                <a:latin typeface="Bahnschrift SemiBold Condensed" pitchFamily="34" charset="0"/>
              </a:rPr>
              <a:t>- Отсчет 12 кварталов начинается заново со следующего месяца , когда произошло превышение</a:t>
            </a:r>
          </a:p>
          <a:p>
            <a:pPr>
              <a:buFontTx/>
              <a:buChar char="-"/>
            </a:pPr>
            <a:r>
              <a:rPr lang="ru-RU" sz="1200" dirty="0" smtClean="0">
                <a:latin typeface="Bahnschrift SemiBold Condensed" pitchFamily="34" charset="0"/>
              </a:rPr>
              <a:t>«Входной» и «ввозной» НДС к вычету </a:t>
            </a:r>
            <a:r>
              <a:rPr lang="ru-RU" sz="1200" u="sng" dirty="0" smtClean="0">
                <a:latin typeface="Bahnschrift SemiBold Condensed" pitchFamily="34" charset="0"/>
              </a:rPr>
              <a:t>НЕ</a:t>
            </a:r>
            <a:r>
              <a:rPr lang="ru-RU" sz="1200" dirty="0" smtClean="0">
                <a:latin typeface="Bahnschrift SemiBold Condensed" pitchFamily="34" charset="0"/>
              </a:rPr>
              <a:t> принимается</a:t>
            </a:r>
          </a:p>
          <a:p>
            <a:pPr>
              <a:buFontTx/>
              <a:buChar char="-"/>
            </a:pPr>
            <a:r>
              <a:rPr lang="ru-RU" sz="1200" dirty="0" smtClean="0">
                <a:latin typeface="Bahnschrift SemiBold Condensed" pitchFamily="34" charset="0"/>
              </a:rPr>
              <a:t> Ведутся книги покупок и продаж</a:t>
            </a:r>
          </a:p>
          <a:p>
            <a:pPr>
              <a:buFontTx/>
              <a:buChar char="-"/>
            </a:pPr>
            <a:r>
              <a:rPr lang="ru-RU" sz="1200" dirty="0" smtClean="0">
                <a:latin typeface="Bahnschrift SemiBold Condensed" pitchFamily="34" charset="0"/>
              </a:rPr>
              <a:t>НД представляется по ТКС </a:t>
            </a:r>
          </a:p>
          <a:p>
            <a:r>
              <a:rPr lang="ru-RU" sz="1200" dirty="0" smtClean="0">
                <a:latin typeface="Bahnschrift SemiBold Condensed" pitchFamily="34" charset="0"/>
              </a:rPr>
              <a:t>  (исключение – налоговые агенты)</a:t>
            </a:r>
          </a:p>
          <a:p>
            <a:pPr>
              <a:buFontTx/>
              <a:buChar char="-"/>
            </a:pPr>
            <a:r>
              <a:rPr lang="ru-RU" sz="1200" dirty="0" smtClean="0">
                <a:latin typeface="Bahnschrift SemiBold Condensed" pitchFamily="34" charset="0"/>
              </a:rPr>
              <a:t> Уведомление о переходе на ставку 7% не представляется, только НД</a:t>
            </a:r>
          </a:p>
          <a:p>
            <a:pPr>
              <a:buFontTx/>
              <a:buChar char="-"/>
            </a:pPr>
            <a:r>
              <a:rPr lang="ru-RU" sz="1200" dirty="0" smtClean="0">
                <a:latin typeface="Bahnschrift SemiBold Condensed" pitchFamily="34" charset="0"/>
              </a:rPr>
              <a:t>Уплата налога производится в общем порядке</a:t>
            </a:r>
          </a:p>
          <a:p>
            <a:pPr>
              <a:buFontTx/>
              <a:buChar char="-"/>
            </a:pPr>
            <a:endParaRPr lang="ru-RU" sz="1200" dirty="0" smtClean="0">
              <a:latin typeface="Bahnschrift SemiBold Condensed" pitchFamily="34" charset="0"/>
            </a:endParaRPr>
          </a:p>
          <a:p>
            <a:pPr>
              <a:buFontTx/>
              <a:buChar char="-"/>
            </a:pPr>
            <a:endParaRPr lang="ru-RU" sz="1200" dirty="0" smtClean="0">
              <a:latin typeface="Bahnschrift SemiBold Condensed" pitchFamily="34" charset="0"/>
            </a:endParaRPr>
          </a:p>
        </p:txBody>
      </p:sp>
      <p:sp>
        <p:nvSpPr>
          <p:cNvPr id="11" name="Семиугольник 10"/>
          <p:cNvSpPr/>
          <p:nvPr/>
        </p:nvSpPr>
        <p:spPr>
          <a:xfrm>
            <a:off x="7092280" y="1340768"/>
            <a:ext cx="1296144" cy="1224136"/>
          </a:xfrm>
          <a:prstGeom prst="heptag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0/10/20%</a:t>
            </a:r>
            <a:endParaRPr lang="ru-RU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407696" y="2564904"/>
            <a:ext cx="27363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</a:rPr>
              <a:t>∑дохода </a:t>
            </a:r>
            <a:r>
              <a:rPr lang="en-US" sz="1200" b="1" dirty="0" smtClean="0">
                <a:solidFill>
                  <a:srgbClr val="FF0000"/>
                </a:solidFill>
              </a:rPr>
              <a:t>&gt;60 </a:t>
            </a:r>
            <a:r>
              <a:rPr lang="ru-RU" sz="1200" b="1" dirty="0" smtClean="0">
                <a:solidFill>
                  <a:srgbClr val="FF0000"/>
                </a:solidFill>
              </a:rPr>
              <a:t>млн. руб. в год</a:t>
            </a:r>
          </a:p>
          <a:p>
            <a:pPr>
              <a:buFontTx/>
              <a:buChar char="-"/>
            </a:pPr>
            <a:r>
              <a:rPr lang="ru-RU" sz="1200" dirty="0" smtClean="0">
                <a:latin typeface="Bahnschrift SemiBold Condensed" pitchFamily="34" charset="0"/>
              </a:rPr>
              <a:t>НП самостоятельно выбрал повышенные ставки после превышения дохода 60 млн.руб.</a:t>
            </a:r>
          </a:p>
          <a:p>
            <a:r>
              <a:rPr lang="ru-RU" sz="1200" dirty="0" smtClean="0">
                <a:latin typeface="Bahnschrift SemiBold Condensed" pitchFamily="34" charset="0"/>
              </a:rPr>
              <a:t>- Отсчет 12 кварталов </a:t>
            </a:r>
            <a:r>
              <a:rPr lang="ru-RU" sz="1200" b="1" u="sng" dirty="0" smtClean="0">
                <a:latin typeface="Bahnschrift SemiBold Condensed" pitchFamily="34" charset="0"/>
              </a:rPr>
              <a:t>НЕ</a:t>
            </a:r>
            <a:r>
              <a:rPr lang="ru-RU" sz="1200" dirty="0" smtClean="0">
                <a:latin typeface="Bahnschrift SemiBold Condensed" pitchFamily="34" charset="0"/>
              </a:rPr>
              <a:t> ведется, переход на УСН возможен с 01 января следующего года с применением освобождения, либо пониженных ставок </a:t>
            </a:r>
          </a:p>
          <a:p>
            <a:pPr>
              <a:buFontTx/>
              <a:buChar char="-"/>
            </a:pPr>
            <a:r>
              <a:rPr lang="ru-RU" sz="1200" dirty="0" smtClean="0">
                <a:latin typeface="Bahnschrift SemiBold Condensed" pitchFamily="34" charset="0"/>
              </a:rPr>
              <a:t>«Входной» и «ввозной» НДС принимается </a:t>
            </a:r>
          </a:p>
          <a:p>
            <a:r>
              <a:rPr lang="ru-RU" sz="1200" dirty="0" smtClean="0">
                <a:latin typeface="Bahnschrift SemiBold Condensed" pitchFamily="34" charset="0"/>
              </a:rPr>
              <a:t>   к вычету</a:t>
            </a:r>
          </a:p>
          <a:p>
            <a:pPr>
              <a:buFontTx/>
              <a:buChar char="-"/>
            </a:pPr>
            <a:r>
              <a:rPr lang="ru-RU" sz="1200" dirty="0" smtClean="0">
                <a:latin typeface="Bahnschrift SemiBold Condensed" pitchFamily="34" charset="0"/>
              </a:rPr>
              <a:t>Ведутся книги покупок и продаж</a:t>
            </a:r>
          </a:p>
          <a:p>
            <a:pPr>
              <a:buFontTx/>
              <a:buChar char="-"/>
            </a:pPr>
            <a:r>
              <a:rPr lang="ru-RU" sz="1200" dirty="0" smtClean="0">
                <a:latin typeface="Bahnschrift SemiBold Condensed" pitchFamily="34" charset="0"/>
              </a:rPr>
              <a:t>НД представляется по ТКС </a:t>
            </a:r>
          </a:p>
          <a:p>
            <a:r>
              <a:rPr lang="ru-RU" sz="1200" dirty="0" smtClean="0">
                <a:latin typeface="Bahnschrift SemiBold Condensed" pitchFamily="34" charset="0"/>
              </a:rPr>
              <a:t>  (исключение – налоговые агенты)</a:t>
            </a:r>
          </a:p>
          <a:p>
            <a:pPr>
              <a:buFontTx/>
              <a:buChar char="-"/>
            </a:pPr>
            <a:r>
              <a:rPr lang="ru-RU" sz="1200" dirty="0" smtClean="0">
                <a:latin typeface="Bahnschrift SemiBold Condensed" pitchFamily="34" charset="0"/>
              </a:rPr>
              <a:t>Уплата налога производится в общем порядке</a:t>
            </a:r>
          </a:p>
          <a:p>
            <a:pPr>
              <a:buFontTx/>
              <a:buChar char="-"/>
            </a:pPr>
            <a:r>
              <a:rPr lang="ru-RU" sz="1200" dirty="0" smtClean="0">
                <a:latin typeface="Bahnschrift SemiBold Condensed" pitchFamily="34" charset="0"/>
              </a:rPr>
              <a:t>Уведомление о переходе на ставку 7% не представляется, только НД</a:t>
            </a:r>
          </a:p>
          <a:p>
            <a:endParaRPr lang="ru-RU" sz="1200" dirty="0" smtClean="0">
              <a:latin typeface="Bahnschrift SemiBold Condensed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15616" y="332656"/>
            <a:ext cx="7128792" cy="72008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2411760" y="404664"/>
            <a:ext cx="4680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Arial Black" pitchFamily="34" charset="0"/>
              </a:rPr>
              <a:t>НДС при УСН (кратко)</a:t>
            </a:r>
            <a:endParaRPr lang="ru-RU" sz="2800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18" name="Прямоугольник 4"/>
          <p:cNvSpPr>
            <a:spLocks noChangeArrowheads="1"/>
          </p:cNvSpPr>
          <p:nvPr/>
        </p:nvSpPr>
        <p:spPr bwMode="auto">
          <a:xfrm>
            <a:off x="8420462" y="6151034"/>
            <a:ext cx="498490" cy="481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0147" tIns="40074" rIns="80147" bIns="40074">
            <a:spAutoFit/>
          </a:bodyPr>
          <a:lstStyle/>
          <a:p>
            <a:fld id="{F3D3461E-5AD4-4E65-B225-B2C6AF684E90}" type="slidenum">
              <a:rPr lang="ru-RU" altLang="ru-RU" sz="2600">
                <a:solidFill>
                  <a:srgbClr val="C00000"/>
                </a:solidFill>
              </a:rPr>
              <a:pPr/>
              <a:t>10</a:t>
            </a:fld>
            <a:endParaRPr lang="ru-RU" altLang="ru-RU" sz="2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196753"/>
            <a:ext cx="8064895" cy="5239374"/>
          </a:xfrm>
        </p:spPr>
        <p:txBody>
          <a:bodyPr>
            <a:noAutofit/>
          </a:bodyPr>
          <a:lstStyle/>
          <a:p>
            <a:pPr algn="just"/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С 2025 г. организации и ИП, применяющие УСН, признаются налогоплательщиками НДС.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Среди важнейших изменений для плательщиков УСН: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увеличение предельно допустимых размеров доходов, стоимости ОС и средней численности работников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отмена повышенных ставок 8% и 20% .</a:t>
            </a:r>
          </a:p>
          <a:p>
            <a:pPr algn="just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634" y="501071"/>
            <a:ext cx="7853821" cy="1070541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3100" dirty="0" smtClean="0">
                <a:solidFill>
                  <a:schemeClr val="dk1"/>
                </a:solidFill>
                <a:latin typeface="Times New Roman" pitchFamily="18" charset="0"/>
                <a:ea typeface="Trebuchet MS"/>
                <a:cs typeface="Times New Roman" pitchFamily="18" charset="0"/>
                <a:sym typeface="Trebuchet MS"/>
              </a:rPr>
              <a:t> </a:t>
            </a:r>
            <a:r>
              <a:rPr lang="ru-RU" sz="31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изменения законодательства </a:t>
            </a:r>
            <a:r>
              <a:rPr lang="ru-RU" sz="31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УСН с 2025 года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ea typeface="Trebuchet MS"/>
                <a:cs typeface="Times New Roman" panose="02020603050405020304" pitchFamily="18" charset="0"/>
                <a:sym typeface="Trebuchet MS"/>
              </a:rPr>
              <a:t/>
            </a:r>
            <a:br>
              <a:rPr lang="ru-RU" sz="2400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ea typeface="Trebuchet MS"/>
                <a:cs typeface="Times New Roman" panose="02020603050405020304" pitchFamily="18" charset="0"/>
                <a:sym typeface="Trebuchet MS"/>
              </a:rPr>
            </a:br>
            <a:endParaRPr lang="ru-RU" sz="2400" dirty="0">
              <a:solidFill>
                <a:schemeClr val="tx2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11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668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634" y="501071"/>
            <a:ext cx="7853821" cy="695681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2400" dirty="0" smtClean="0">
                <a:solidFill>
                  <a:schemeClr val="dk1"/>
                </a:solidFill>
                <a:latin typeface="Arial Narrow" panose="020B0606020202030204" pitchFamily="34" charset="0"/>
                <a:ea typeface="Trebuchet MS"/>
                <a:cs typeface="Times New Roman" panose="02020603050405020304" pitchFamily="18" charset="0"/>
                <a:sym typeface="Trebuchet MS"/>
              </a:rPr>
              <a:t>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изменения законодательства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специальным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налоговым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режимам</a:t>
            </a:r>
            <a:r>
              <a:rPr lang="ru-RU" sz="2400" dirty="0">
                <a:solidFill>
                  <a:schemeClr val="dk1"/>
                </a:solidFill>
                <a:latin typeface="Arial Narrow" panose="020B0606020202030204" pitchFamily="34" charset="0"/>
                <a:ea typeface="Trebuchet MS"/>
                <a:cs typeface="Times New Roman" panose="02020603050405020304" pitchFamily="18" charset="0"/>
                <a:sym typeface="Trebuchet MS"/>
              </a:rPr>
              <a:t/>
            </a:r>
            <a:br>
              <a:rPr lang="ru-RU" sz="2400" dirty="0">
                <a:solidFill>
                  <a:schemeClr val="dk1"/>
                </a:solidFill>
                <a:latin typeface="Arial Narrow" panose="020B0606020202030204" pitchFamily="34" charset="0"/>
                <a:ea typeface="Trebuchet MS"/>
                <a:cs typeface="Times New Roman" panose="02020603050405020304" pitchFamily="18" charset="0"/>
                <a:sym typeface="Trebuchet MS"/>
              </a:rPr>
            </a:br>
            <a:endParaRPr lang="ru-RU" sz="2400" dirty="0">
              <a:latin typeface="Arial Narrow" panose="020B0606020202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12</a:t>
            </a:fld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785785" y="1285859"/>
          <a:ext cx="7643866" cy="4867612"/>
        </p:xfrm>
        <a:graphic>
          <a:graphicData uri="http://schemas.openxmlformats.org/drawingml/2006/table">
            <a:tbl>
              <a:tblPr/>
              <a:tblGrid>
                <a:gridCol w="1643075"/>
                <a:gridCol w="1785950"/>
                <a:gridCol w="2714644"/>
                <a:gridCol w="1500197"/>
              </a:tblGrid>
              <a:tr h="197768"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Условия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Лимит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2024 год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2025 год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3646"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Право для перехода на УСН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Доходы за 9 </a:t>
                      </a: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месяцев предыдущего 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года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112,5 млн.руб. </a:t>
                      </a:r>
                    </a:p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 учетом ежегодной индексации на дефлятор ( в 2024 г. – 149,51 млн.руб.)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337,5 млн.руб.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3646">
                <a:tc rowSpan="3"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Сохранение права на применение </a:t>
                      </a: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УСН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Доходы текущего налогового периода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200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млн.руб.</a:t>
                      </a:r>
                    </a:p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 учетом ежегодной индексации на дефлятор ( в 2024 г. –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265,8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млн.руб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450 млн.руб.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536">
                <a:tc vMerge="1"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Остаточная стоимость основных средств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150 млн.руб.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891603" rtl="0" eaLnBrk="1" latinLnBrk="0" hangingPunct="1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200 млн.руб.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536">
                <a:tc vMerge="1"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Численность сотрудников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891603" rtl="0" eaLnBrk="1" latinLnBrk="0" hangingPunct="1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 чел.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891603" rtl="0" eaLnBrk="1" latinLnBrk="0" hangingPunct="1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130 чел.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3646"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Применение повышенной </a:t>
                      </a: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ставки</a:t>
                      </a:r>
                      <a:r>
                        <a:rPr lang="ru-RU" sz="14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(доходы – 8%;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доходы минус расходы – 20%)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Доходы текущего налогового периода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891603" rtl="0" eaLnBrk="1" latinLnBrk="0" hangingPunct="1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Свыше</a:t>
                      </a:r>
                      <a:r>
                        <a:rPr lang="ru-RU" sz="16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15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млн.руб.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 учетом ежегодной индексации на дефлятор </a:t>
                      </a:r>
                      <a:endParaRPr lang="ru-RU" sz="1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 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2024 г. – </a:t>
                      </a: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199,35 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млн.руб.)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применяются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05657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196753"/>
            <a:ext cx="8064895" cy="5239374"/>
          </a:xfrm>
        </p:spPr>
        <p:txBody>
          <a:bodyPr>
            <a:noAutofit/>
          </a:bodyPr>
          <a:lstStyle/>
          <a:p>
            <a:pPr lvl="0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Повышение налоговой ставки по налогу на прибыль </a:t>
            </a:r>
          </a:p>
          <a:p>
            <a:pPr lvl="0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Повышенные коэффициенты для учета расходов</a:t>
            </a:r>
          </a:p>
          <a:p>
            <a:pPr lvl="0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Новый федеральный инвестиционный вычет</a:t>
            </a:r>
          </a:p>
          <a:p>
            <a:pPr lvl="0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Региональные инвестиционные проекты стали бессрочные</a:t>
            </a:r>
          </a:p>
          <a:p>
            <a:endParaRPr lang="ru-RU" sz="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634" y="501071"/>
            <a:ext cx="7853821" cy="695681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2400" dirty="0" smtClean="0">
                <a:solidFill>
                  <a:schemeClr val="dk1"/>
                </a:solidFill>
                <a:latin typeface="Arial Narrow" panose="020B0606020202030204" pitchFamily="34" charset="0"/>
                <a:ea typeface="Trebuchet MS"/>
                <a:cs typeface="Times New Roman" panose="02020603050405020304" pitchFamily="18" charset="0"/>
                <a:sym typeface="Trebuchet MS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по налогу на прибыль организаций с 2025 года</a:t>
            </a:r>
            <a:r>
              <a:rPr lang="ru-RU" sz="2400" dirty="0">
                <a:solidFill>
                  <a:schemeClr val="dk1"/>
                </a:solidFill>
                <a:latin typeface="Arial Narrow" panose="020B0606020202030204" pitchFamily="34" charset="0"/>
                <a:ea typeface="Trebuchet MS"/>
                <a:cs typeface="Times New Roman" panose="02020603050405020304" pitchFamily="18" charset="0"/>
                <a:sym typeface="Trebuchet MS"/>
              </a:rPr>
              <a:t/>
            </a:r>
            <a:br>
              <a:rPr lang="ru-RU" sz="2400" dirty="0">
                <a:solidFill>
                  <a:schemeClr val="dk1"/>
                </a:solidFill>
                <a:latin typeface="Arial Narrow" panose="020B0606020202030204" pitchFamily="34" charset="0"/>
                <a:ea typeface="Trebuchet MS"/>
                <a:cs typeface="Times New Roman" panose="02020603050405020304" pitchFamily="18" charset="0"/>
                <a:sym typeface="Trebuchet MS"/>
              </a:rPr>
            </a:br>
            <a:endParaRPr lang="ru-RU" sz="2400" dirty="0">
              <a:latin typeface="Arial Narrow" panose="020B0606020202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13</a:t>
            </a:fld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285853" y="1643050"/>
          <a:ext cx="6286543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0395"/>
                <a:gridCol w="1571636"/>
                <a:gridCol w="1714512"/>
              </a:tblGrid>
              <a:tr h="124790"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 ставки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2024  год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8916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2025  год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Ставка налога на прибыль основная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20%, в том числе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3%  -  ФБ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17%  -  РБ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891603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25%, в том числе</a:t>
                      </a:r>
                    </a:p>
                    <a:p>
                      <a:pPr marL="0" algn="ctr" defTabSz="891603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8%  -  ФБ</a:t>
                      </a:r>
                    </a:p>
                    <a:p>
                      <a:pPr marL="0" algn="ctr" defTabSz="891603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17%  -  РБ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Ставка налога на прибыль для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IT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-компаний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5% 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(Зачисляется в ФБ)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94668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822637" y="1606873"/>
            <a:ext cx="7535577" cy="4829253"/>
          </a:xfrm>
        </p:spPr>
        <p:txBody>
          <a:bodyPr>
            <a:normAutofit fontScale="25000" lnSpcReduction="20000"/>
          </a:bodyPr>
          <a:lstStyle/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Изменятся максимальные пределы налоговых ставок в отношении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объектов капитального строительства </a:t>
            </a:r>
            <a:r>
              <a:rPr lang="ru-RU" sz="6400" b="0" dirty="0" smtClean="0">
                <a:latin typeface="Times New Roman" pitchFamily="18" charset="0"/>
                <a:cs typeface="Times New Roman" pitchFamily="18" charset="0"/>
              </a:rPr>
              <a:t>кадастровая стоимость каждого из которых превышает </a:t>
            </a:r>
            <a:r>
              <a:rPr lang="ru-RU" sz="6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300 млн рублей</a:t>
            </a:r>
            <a:r>
              <a:rPr lang="ru-RU" sz="5600" b="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6400" b="0" dirty="0" smtClean="0">
                <a:latin typeface="Times New Roman" pitchFamily="18" charset="0"/>
                <a:cs typeface="Times New Roman" pitchFamily="18" charset="0"/>
              </a:rPr>
              <a:t>предельные значения налоговых ставок повышаются </a:t>
            </a:r>
            <a:r>
              <a:rPr lang="ru-RU" sz="6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2 до 2,5 %</a:t>
            </a:r>
            <a:r>
              <a:rPr lang="ru-RU" sz="6400" b="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земельных участков  </a:t>
            </a:r>
            <a:r>
              <a:rPr lang="ru-RU" sz="6400" b="0" dirty="0" smtClean="0">
                <a:latin typeface="Times New Roman" pitchFamily="18" charset="0"/>
                <a:cs typeface="Times New Roman" pitchFamily="18" charset="0"/>
              </a:rPr>
              <a:t>кадастровой стоимостью </a:t>
            </a:r>
            <a:r>
              <a:rPr lang="ru-RU" sz="6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более 300 млн рублей</a:t>
            </a:r>
            <a:r>
              <a:rPr lang="ru-RU" sz="6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0" dirty="0" smtClean="0">
                <a:latin typeface="Times New Roman" pitchFamily="18" charset="0"/>
                <a:cs typeface="Times New Roman" pitchFamily="18" charset="0"/>
              </a:rPr>
              <a:t>предельное значение ставок по земельному налогу увеличивается</a:t>
            </a:r>
            <a:r>
              <a:rPr lang="ru-RU" sz="6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0,3 до 1,5 %</a:t>
            </a:r>
            <a:r>
              <a:rPr lang="ru-RU" sz="5600" b="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9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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Это касается только земельных участков:</a:t>
            </a:r>
          </a:p>
          <a:p>
            <a:pPr lvl="0">
              <a:lnSpc>
                <a:spcPct val="120000"/>
              </a:lnSpc>
              <a:buFont typeface="Wingdings" pitchFamily="2" charset="2"/>
              <a:buChar char="§"/>
            </a:pPr>
            <a:r>
              <a:rPr lang="ru-RU" sz="5600" b="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6400" b="0" dirty="0" smtClean="0">
                <a:latin typeface="Times New Roman" pitchFamily="18" charset="0"/>
                <a:cs typeface="Times New Roman" pitchFamily="18" charset="0"/>
              </a:rPr>
              <a:t>занятых жилищным фондом и (или) объектами инженерной инфраструктурой жилищно-коммунального комплекса;</a:t>
            </a:r>
          </a:p>
          <a:p>
            <a:pPr lvl="0">
              <a:lnSpc>
                <a:spcPct val="120000"/>
              </a:lnSpc>
              <a:buFont typeface="Wingdings" pitchFamily="2" charset="2"/>
              <a:buChar char="§"/>
            </a:pPr>
            <a:r>
              <a:rPr lang="ru-RU" sz="6400" b="0" dirty="0" smtClean="0">
                <a:latin typeface="Times New Roman" pitchFamily="18" charset="0"/>
                <a:cs typeface="Times New Roman" pitchFamily="18" charset="0"/>
              </a:rPr>
              <a:t>  приобретенных для жилищного строительства;</a:t>
            </a:r>
          </a:p>
          <a:p>
            <a:pPr lvl="0">
              <a:lnSpc>
                <a:spcPct val="120000"/>
              </a:lnSpc>
              <a:buFont typeface="Wingdings" pitchFamily="2" charset="2"/>
              <a:buChar char="§"/>
            </a:pPr>
            <a:r>
              <a:rPr lang="ru-RU" sz="6400" b="0" dirty="0" smtClean="0">
                <a:latin typeface="Times New Roman" pitchFamily="18" charset="0"/>
                <a:cs typeface="Times New Roman" pitchFamily="18" charset="0"/>
              </a:rPr>
              <a:t>  не используемых в предпринимательской деятельности, приобретенных для ведения личного подсобного хозяйства, садоводства или огородничества, а также земельных участков общего назначения, предусмотренных Федеральным законом от 29.07.2017 № 217-ФЗ.</a:t>
            </a:r>
          </a:p>
          <a:p>
            <a:r>
              <a:rPr lang="ru-RU" dirty="0" smtClean="0"/>
              <a:t> 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spc="60" dirty="0" smtClean="0">
                <a:latin typeface="Times New Roman" pitchFamily="18" charset="0"/>
                <a:cs typeface="Times New Roman" pitchFamily="18" charset="0"/>
              </a:rPr>
              <a:t>Изменения налогообложения имущества с 01.01.2025 года</a:t>
            </a:r>
            <a:endParaRPr lang="ru-RU" sz="2400" spc="6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14</a:t>
            </a:fld>
            <a:endParaRPr lang="ru-RU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785786" y="714356"/>
            <a:ext cx="7572428" cy="5721770"/>
          </a:xfrm>
        </p:spPr>
        <p:txBody>
          <a:bodyPr>
            <a:normAutofit fontScale="25000" lnSpcReduction="20000"/>
          </a:bodyPr>
          <a:lstStyle/>
          <a:p>
            <a:pPr lvl="0">
              <a:buFont typeface="Wingdings" pitchFamily="2" charset="2"/>
              <a:buChar char="Ø"/>
            </a:pPr>
            <a:r>
              <a:rPr lang="ru-RU" sz="6400" b="0" dirty="0" smtClean="0">
                <a:latin typeface="Times New Roman" pitchFamily="18" charset="0"/>
                <a:cs typeface="Times New Roman" pitchFamily="18" charset="0"/>
              </a:rPr>
              <a:t>  Изменится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минимальная сумма</a:t>
            </a:r>
            <a:r>
              <a:rPr lang="ru-RU" sz="6400" b="0" dirty="0" smtClean="0">
                <a:latin typeface="Times New Roman" pitchFamily="18" charset="0"/>
                <a:cs typeface="Times New Roman" pitchFamily="18" charset="0"/>
              </a:rPr>
              <a:t> направления сводных налоговых уведомлений (СНУ) </a:t>
            </a:r>
            <a:r>
              <a:rPr lang="ru-RU" sz="6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 100 рублей до 300 рублей. </a:t>
            </a:r>
            <a:br>
              <a:rPr lang="ru-RU" sz="6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400" b="0" dirty="0" smtClean="0">
                <a:latin typeface="Times New Roman" pitchFamily="18" charset="0"/>
                <a:cs typeface="Times New Roman" pitchFamily="18" charset="0"/>
              </a:rPr>
              <a:t>Сводные налоговые уведомления с суммой к уплате меньше 300 рублей будут направлять не чаще 1 раза в 3 года. </a:t>
            </a:r>
            <a:br>
              <a:rPr lang="ru-RU" sz="6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9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6400" b="0" dirty="0" smtClean="0">
                <a:latin typeface="Times New Roman" pitchFamily="18" charset="0"/>
                <a:cs typeface="Times New Roman" pitchFamily="18" charset="0"/>
              </a:rPr>
              <a:t>Текущая кампания по направлению СНУ за 2023 год проводится уже с учетом данных изменений.</a:t>
            </a:r>
          </a:p>
          <a:p>
            <a:pPr>
              <a:buFont typeface="Wingdings" pitchFamily="2" charset="2"/>
              <a:buChar char="Ø"/>
            </a:pPr>
            <a:r>
              <a:rPr lang="ru-RU" sz="6400" b="0" dirty="0" smtClean="0">
                <a:latin typeface="Times New Roman" pitchFamily="18" charset="0"/>
                <a:cs typeface="Times New Roman" pitchFamily="18" charset="0"/>
              </a:rPr>
              <a:t>   Вводится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единая форма заявления о перерасчете налогов</a:t>
            </a:r>
            <a:r>
              <a:rPr lang="ru-RU" sz="6400" b="0" dirty="0" smtClean="0">
                <a:latin typeface="Times New Roman" pitchFamily="18" charset="0"/>
                <a:cs typeface="Times New Roman" pitchFamily="18" charset="0"/>
              </a:rPr>
              <a:t>, независимо от оснований для перерасчета. Заявление рассматривается в течение 30 дней с момента получения.</a:t>
            </a:r>
          </a:p>
          <a:p>
            <a:pPr>
              <a:buFont typeface="Wingdings" pitchFamily="2" charset="2"/>
              <a:buChar char="Ø"/>
            </a:pPr>
            <a:r>
              <a:rPr lang="ru-RU" sz="6400" b="0" dirty="0" smtClean="0">
                <a:latin typeface="Times New Roman" pitchFamily="18" charset="0"/>
                <a:cs typeface="Times New Roman" pitchFamily="18" charset="0"/>
              </a:rPr>
              <a:t>   Изменение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порядка перерасчёта </a:t>
            </a:r>
            <a:r>
              <a:rPr lang="ru-RU" sz="6400" b="0" dirty="0" smtClean="0">
                <a:latin typeface="Times New Roman" pitchFamily="18" charset="0"/>
                <a:cs typeface="Times New Roman" pitchFamily="18" charset="0"/>
              </a:rPr>
              <a:t>налогов на имущество физических лиц (транспортного, земельного налогов и налога на имущество). </a:t>
            </a:r>
            <a:br>
              <a:rPr lang="ru-RU" sz="6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9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!</a:t>
            </a:r>
            <a:r>
              <a:rPr lang="ru-RU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6400" b="0" dirty="0" smtClean="0">
                <a:latin typeface="Times New Roman" pitchFamily="18" charset="0"/>
                <a:cs typeface="Times New Roman" pitchFamily="18" charset="0"/>
              </a:rPr>
              <a:t>Налог, исчисленный по результатам перерасчета, подлежит уплате в срок </a:t>
            </a:r>
            <a:br>
              <a:rPr lang="ru-RU" sz="6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не позднее 28 числа третьего месяца</a:t>
            </a:r>
            <a:r>
              <a:rPr lang="ru-RU" sz="6400" b="0" dirty="0" smtClean="0">
                <a:latin typeface="Times New Roman" pitchFamily="18" charset="0"/>
                <a:cs typeface="Times New Roman" pitchFamily="18" charset="0"/>
              </a:rPr>
              <a:t>, следующего за месяцем, в котором сформировано налоговое уведомление в связи с данным перерасчетом.</a:t>
            </a:r>
          </a:p>
          <a:p>
            <a:pPr lvl="0">
              <a:buFont typeface="Wingdings" pitchFamily="2" charset="2"/>
              <a:buChar char="Ø"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   Ежеквартально</a:t>
            </a:r>
            <a:r>
              <a:rPr lang="ru-RU" sz="6400" b="0" dirty="0" smtClean="0">
                <a:latin typeface="Times New Roman" pitchFamily="18" charset="0"/>
                <a:cs typeface="Times New Roman" pitchFamily="18" charset="0"/>
              </a:rPr>
              <a:t> будет осуществляться направление Сообщений об исчисленной сумме налога в отношении ЮЛ, по которым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принято решение о предстоящем исключении</a:t>
            </a:r>
            <a:r>
              <a:rPr lang="ru-RU" sz="6400" b="0" dirty="0" smtClean="0">
                <a:latin typeface="Times New Roman" pitchFamily="18" charset="0"/>
                <a:cs typeface="Times New Roman" pitchFamily="18" charset="0"/>
              </a:rPr>
              <a:t> по 129-ФЗ и ЮЛ, по которым принято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решение о возбуждении процедуры дела о банкротстве</a:t>
            </a:r>
            <a:r>
              <a:rPr lang="ru-RU" sz="6400" b="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buFont typeface="Wingdings" pitchFamily="2" charset="2"/>
              <a:buChar char="Ø"/>
            </a:pPr>
            <a:r>
              <a:rPr lang="ru-RU" sz="6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6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Освобождение от уплаты налога</a:t>
            </a:r>
            <a:r>
              <a:rPr lang="ru-RU" sz="6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0" dirty="0" smtClean="0">
                <a:latin typeface="Times New Roman" pitchFamily="18" charset="0"/>
                <a:cs typeface="Times New Roman" pitchFamily="18" charset="0"/>
              </a:rPr>
              <a:t>на имущество лиц,  предусматривается в отношении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лиц, принимающих (принимавших) участие в специальной военной операции, и членов их семей</a:t>
            </a:r>
            <a:r>
              <a:rPr lang="ru-RU" sz="6400" b="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6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9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! </a:t>
            </a:r>
            <a:r>
              <a:rPr lang="ru-RU" sz="6400" b="0" dirty="0" smtClean="0">
                <a:latin typeface="Times New Roman" pitchFamily="18" charset="0"/>
                <a:cs typeface="Times New Roman" pitchFamily="18" charset="0"/>
              </a:rPr>
              <a:t>Льгота предоставляется за весь налоговый период,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не зависимо от срока участия в СВО</a:t>
            </a:r>
            <a:r>
              <a:rPr lang="ru-RU" sz="6400" b="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6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400" b="0" dirty="0" smtClean="0">
                <a:latin typeface="Times New Roman" pitchFamily="18" charset="0"/>
                <a:cs typeface="Times New Roman" pitchFamily="18" charset="0"/>
              </a:rPr>
              <a:t>Налоговая льгота предоставляется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в отношении одного объекта каждого вида</a:t>
            </a:r>
            <a:r>
              <a:rPr lang="ru-RU" sz="6400" b="0" dirty="0" smtClean="0">
                <a:latin typeface="Times New Roman" pitchFamily="18" charset="0"/>
                <a:cs typeface="Times New Roman" pitchFamily="18" charset="0"/>
              </a:rPr>
              <a:t> по выбору налогоплательщика (квартира, жилой дом, гараж, хозстроение).</a:t>
            </a:r>
          </a:p>
          <a:p>
            <a:r>
              <a:rPr lang="ru-RU" sz="6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Льгота</a:t>
            </a:r>
            <a:r>
              <a:rPr lang="ru-RU" sz="6400" b="0" dirty="0" smtClean="0">
                <a:latin typeface="Times New Roman" pitchFamily="18" charset="0"/>
                <a:cs typeface="Times New Roman" pitchFamily="18" charset="0"/>
              </a:rPr>
              <a:t> распространяется </a:t>
            </a:r>
            <a:r>
              <a:rPr lang="ru-RU" sz="6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01.01.2022 года</a:t>
            </a:r>
            <a:r>
              <a:rPr lang="ru-RU" sz="6400" b="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00099" y="501071"/>
            <a:ext cx="7159727" cy="284723"/>
          </a:xfrm>
        </p:spPr>
        <p:txBody>
          <a:bodyPr>
            <a:normAutofit/>
          </a:bodyPr>
          <a:lstStyle/>
          <a:p>
            <a:pPr algn="ctr"/>
            <a:r>
              <a:rPr lang="ru-RU" sz="800" spc="6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800" spc="6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15</a:t>
            </a:fld>
            <a:endParaRPr lang="ru-RU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176BBF12-97D1-4D1D-2510-313C2E8938CF}"/>
              </a:ext>
            </a:extLst>
          </p:cNvPr>
          <p:cNvSpPr/>
          <p:nvPr/>
        </p:nvSpPr>
        <p:spPr>
          <a:xfrm>
            <a:off x="586799" y="3472904"/>
            <a:ext cx="8279999" cy="2958077"/>
          </a:xfrm>
          <a:prstGeom prst="rect">
            <a:avLst/>
          </a:prstGeom>
          <a:solidFill>
            <a:schemeClr val="accent1">
              <a:alpha val="23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254000" h="254000"/>
            <a:bevelB w="254000" h="2540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8DC8A43E-95E5-F3C8-FB2F-C73799A4620C}"/>
              </a:ext>
            </a:extLst>
          </p:cNvPr>
          <p:cNvSpPr/>
          <p:nvPr/>
        </p:nvSpPr>
        <p:spPr>
          <a:xfrm>
            <a:off x="612000" y="1585094"/>
            <a:ext cx="8279999" cy="1483905"/>
          </a:xfrm>
          <a:prstGeom prst="rect">
            <a:avLst/>
          </a:prstGeom>
          <a:solidFill>
            <a:schemeClr val="accent1">
              <a:alpha val="23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254000" h="254000"/>
            <a:bevelB w="254000" h="2540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xmlns="" id="{B369A269-BD2F-5EBE-836D-853880F1C8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99563570"/>
              </p:ext>
            </p:extLst>
          </p:nvPr>
        </p:nvGraphicFramePr>
        <p:xfrm>
          <a:off x="612000" y="3462390"/>
          <a:ext cx="8279999" cy="27953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68207">
                  <a:extLst>
                    <a:ext uri="{9D8B030D-6E8A-4147-A177-3AD203B41FA5}">
                      <a16:colId xmlns:a16="http://schemas.microsoft.com/office/drawing/2014/main" xmlns="" val="2489061031"/>
                    </a:ext>
                  </a:extLst>
                </a:gridCol>
                <a:gridCol w="1131793">
                  <a:extLst>
                    <a:ext uri="{9D8B030D-6E8A-4147-A177-3AD203B41FA5}">
                      <a16:colId xmlns:a16="http://schemas.microsoft.com/office/drawing/2014/main" xmlns="" val="676478807"/>
                    </a:ext>
                  </a:extLst>
                </a:gridCol>
                <a:gridCol w="4679999">
                  <a:extLst>
                    <a:ext uri="{9D8B030D-6E8A-4147-A177-3AD203B41FA5}">
                      <a16:colId xmlns:a16="http://schemas.microsoft.com/office/drawing/2014/main" xmlns="" val="3289183578"/>
                    </a:ext>
                  </a:extLst>
                </a:gridCol>
              </a:tblGrid>
              <a:tr h="3599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дохода</a:t>
                      </a:r>
                      <a:endParaRPr lang="ru-RU" sz="1600" b="1" i="0" u="none" strike="noStrike" dirty="0">
                        <a:solidFill>
                          <a:srgbClr val="00B0F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Ставка налога</a:t>
                      </a:r>
                      <a:endParaRPr lang="ru-RU" sz="1600" b="1" i="0" u="none" strike="noStrike" dirty="0">
                        <a:solidFill>
                          <a:srgbClr val="00B0F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Максимальная сумма налога</a:t>
                      </a:r>
                      <a:endParaRPr lang="ru-RU" sz="1600" b="1" i="0" u="none" strike="noStrike" dirty="0">
                        <a:solidFill>
                          <a:srgbClr val="00B0F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7288525"/>
                  </a:ext>
                </a:extLst>
              </a:tr>
              <a:tr h="302474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2,4 млн. руб.</a:t>
                      </a:r>
                      <a:endParaRPr lang="ru-RU" sz="16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13%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312</a:t>
                      </a:r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тыс.руб.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15106819"/>
                  </a:ext>
                </a:extLst>
              </a:tr>
              <a:tr h="302474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свыше 2,4 и до 5 млн. руб.</a:t>
                      </a:r>
                      <a:endParaRPr lang="ru-RU" sz="16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312 тыс.руб. + 390 тыс.руб. = </a:t>
                      </a:r>
                      <a:r>
                        <a:rPr lang="ru-RU" sz="1600" b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702</a:t>
                      </a:r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тыс.руб.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74114022"/>
                  </a:ext>
                </a:extLst>
              </a:tr>
              <a:tr h="568334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свыше 5 и до 20 млн. руб.</a:t>
                      </a:r>
                      <a:endParaRPr lang="ru-RU" sz="16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18%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702 тыс.руб. + 2 700 тыс.руб. = </a:t>
                      </a:r>
                      <a:r>
                        <a:rPr lang="ru-RU" sz="1600" b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3 402 </a:t>
                      </a:r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40519454"/>
                  </a:ext>
                </a:extLst>
              </a:tr>
              <a:tr h="56129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свыше 20 и до 50 млн. руб.</a:t>
                      </a:r>
                      <a:endParaRPr lang="ru-RU" sz="16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3 402 тыс.руб. + 6 000 тыс. руб. = </a:t>
                      </a:r>
                      <a:r>
                        <a:rPr lang="ru-RU" sz="1600" b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9 402 </a:t>
                      </a:r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руб.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81957004"/>
                  </a:ext>
                </a:extLst>
              </a:tr>
              <a:tr h="568334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свыше 50 млн. руб.</a:t>
                      </a:r>
                      <a:endParaRPr lang="ru-RU" sz="16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22%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9 402 </a:t>
                      </a:r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 + </a:t>
                      </a:r>
                      <a:r>
                        <a:rPr lang="ru-RU" sz="1600" b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22%</a:t>
                      </a:r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от суммы дохода, превышающей 50 млн.руб.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17394523"/>
                  </a:ext>
                </a:extLst>
              </a:tr>
            </a:tbl>
          </a:graphicData>
        </a:graphic>
      </p:graphicFrame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xmlns="" id="{9E0B646C-4083-799E-BD93-98F15D619F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32972508"/>
              </p:ext>
            </p:extLst>
          </p:nvPr>
        </p:nvGraphicFramePr>
        <p:xfrm>
          <a:off x="612000" y="1585095"/>
          <a:ext cx="8229599" cy="12897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89091">
                  <a:extLst>
                    <a:ext uri="{9D8B030D-6E8A-4147-A177-3AD203B41FA5}">
                      <a16:colId xmlns:a16="http://schemas.microsoft.com/office/drawing/2014/main" xmlns="" val="587771802"/>
                    </a:ext>
                  </a:extLst>
                </a:gridCol>
                <a:gridCol w="1066753">
                  <a:extLst>
                    <a:ext uri="{9D8B030D-6E8A-4147-A177-3AD203B41FA5}">
                      <a16:colId xmlns:a16="http://schemas.microsoft.com/office/drawing/2014/main" xmlns="" val="3569609200"/>
                    </a:ext>
                  </a:extLst>
                </a:gridCol>
                <a:gridCol w="4673755">
                  <a:extLst>
                    <a:ext uri="{9D8B030D-6E8A-4147-A177-3AD203B41FA5}">
                      <a16:colId xmlns:a16="http://schemas.microsoft.com/office/drawing/2014/main" xmlns="" val="347167888"/>
                    </a:ext>
                  </a:extLst>
                </a:gridCol>
              </a:tblGrid>
              <a:tr h="29607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дохода</a:t>
                      </a:r>
                      <a:endParaRPr lang="ru-RU" sz="1600" b="1" i="0" u="none" strike="noStrike" dirty="0">
                        <a:solidFill>
                          <a:srgbClr val="00B0F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Ставка налога</a:t>
                      </a:r>
                      <a:endParaRPr lang="ru-RU" sz="1600" b="1" i="0" u="none" strike="noStrike" dirty="0">
                        <a:solidFill>
                          <a:srgbClr val="00B0F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Максимальная сумма налога</a:t>
                      </a:r>
                      <a:endParaRPr lang="ru-RU" sz="1600" b="1" i="0" u="none" strike="noStrike" dirty="0">
                        <a:solidFill>
                          <a:srgbClr val="00B0F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3272267"/>
                  </a:ext>
                </a:extLst>
              </a:tr>
              <a:tr h="33538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5 млн. руб.</a:t>
                      </a:r>
                      <a:endParaRPr lang="ru-RU" sz="16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13%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650</a:t>
                      </a:r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тыс.руб.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19032557"/>
                  </a:ext>
                </a:extLst>
              </a:tr>
              <a:tr h="316848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свыше 5 млн. руб.</a:t>
                      </a:r>
                      <a:endParaRPr lang="ru-RU" sz="16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650</a:t>
                      </a:r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тыс.руб. </a:t>
                      </a:r>
                      <a:r>
                        <a:rPr lang="ru-RU" sz="1600" b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суммы дохода, превышающей 5 млн.руб.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60477107"/>
                  </a:ext>
                </a:extLst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714192" y="189000"/>
            <a:ext cx="8229600" cy="909000"/>
          </a:xfrm>
          <a:gradFill>
            <a:gsLst>
              <a:gs pos="0">
                <a:schemeClr val="accent1">
                  <a:tint val="66000"/>
                  <a:satMod val="160000"/>
                  <a:alpha val="38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</a:gradFill>
          <a:scene3d>
            <a:camera prst="orthographicFront"/>
            <a:lightRig rig="threePt" dir="t"/>
          </a:scene3d>
          <a:sp3d>
            <a:bevelT w="254000" h="254000"/>
            <a:bevelB w="254000" h="254000"/>
          </a:sp3d>
        </p:spPr>
        <p:txBody>
          <a:bodyPr>
            <a:normAutofit/>
          </a:bodyPr>
          <a:lstStyle/>
          <a:p>
            <a:pPr algn="ctr"/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Ставки НДФЛ до и после 01.01.2025</a:t>
            </a: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8324081" y="6041425"/>
            <a:ext cx="619711" cy="631834"/>
          </a:xfrm>
        </p:spPr>
        <p:txBody>
          <a:bodyPr/>
          <a:lstStyle/>
          <a:p>
            <a:fld id="{E20E89E6-FE54-4E13-859C-1FA908D70D39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4506475-64E8-6E88-1030-148053C2BE75}"/>
              </a:ext>
            </a:extLst>
          </p:cNvPr>
          <p:cNvSpPr txBox="1"/>
          <p:nvPr/>
        </p:nvSpPr>
        <p:spPr>
          <a:xfrm>
            <a:off x="2320364" y="1136786"/>
            <a:ext cx="5017256" cy="360000"/>
          </a:xfrm>
          <a:prstGeom prst="rect">
            <a:avLst/>
          </a:prstGeom>
          <a:ln>
            <a:noFill/>
          </a:ln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500" b="1" dirty="0">
                <a:solidFill>
                  <a:srgbClr val="005AA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</a:t>
            </a: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 01.01.2025 (2 ставки НДФЛ)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9D11487-C16B-EF53-F5D3-469D939D7837}"/>
              </a:ext>
            </a:extLst>
          </p:cNvPr>
          <p:cNvSpPr txBox="1"/>
          <p:nvPr/>
        </p:nvSpPr>
        <p:spPr>
          <a:xfrm>
            <a:off x="2592000" y="3050626"/>
            <a:ext cx="4680000" cy="360000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 01.01.2025 (5 ставок НДФЛ)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D5D9C2D-D34C-B080-42E2-7146FEAE7D4E}"/>
              </a:ext>
            </a:extLst>
          </p:cNvPr>
          <p:cNvSpPr txBox="1"/>
          <p:nvPr/>
        </p:nvSpPr>
        <p:spPr>
          <a:xfrm>
            <a:off x="612000" y="1989000"/>
            <a:ext cx="7712081" cy="720000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fontScale="92500" lnSpcReduction="10000"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611FC65-E02E-7B71-DB94-169188D657B2}"/>
              </a:ext>
            </a:extLst>
          </p:cNvPr>
          <p:cNvSpPr txBox="1"/>
          <p:nvPr/>
        </p:nvSpPr>
        <p:spPr>
          <a:xfrm>
            <a:off x="2412000" y="1269000"/>
            <a:ext cx="360000" cy="52905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fontScale="25000" lnSpcReduction="20000"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1E83594-8EB6-F04F-9BAD-040DBD9606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AD85C8A1-2BCE-EEEE-5FC0-1D2ACD5D0FCA}"/>
              </a:ext>
            </a:extLst>
          </p:cNvPr>
          <p:cNvSpPr txBox="1">
            <a:spLocks/>
          </p:cNvSpPr>
          <p:nvPr/>
        </p:nvSpPr>
        <p:spPr>
          <a:xfrm>
            <a:off x="662400" y="445500"/>
            <a:ext cx="8229600" cy="9090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38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</a:gradFill>
          <a:scene3d>
            <a:camera prst="orthographicFront"/>
            <a:lightRig rig="threePt" dir="t"/>
          </a:scene3d>
          <a:sp3d>
            <a:bevelT w="254000" h="254000"/>
            <a:bevelB w="254000" h="254000"/>
          </a:sp3d>
        </p:spPr>
        <p:txBody>
          <a:bodyPr vert="horz" lIns="91424" tIns="45712" rIns="91424" bIns="45712" rtlCol="0" anchor="ctr">
            <a:normAutofit fontScale="92500" lnSpcReduction="20000"/>
          </a:bodyPr>
          <a:lstStyle>
            <a:lvl1pPr marL="0" marR="0" indent="0" algn="l" defTabSz="91423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tabLst/>
              <a:defRPr sz="4700" b="1" i="0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/>
              <a:t>Пример расчета сумм НДФЛ до и после 01.01.2025 при одинаковых суммах дохода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xmlns="" id="{811DB642-49FB-80D2-75F4-901B179A1D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97036934"/>
              </p:ext>
            </p:extLst>
          </p:nvPr>
        </p:nvGraphicFramePr>
        <p:xfrm>
          <a:off x="612000" y="1629000"/>
          <a:ext cx="8280000" cy="4783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Заголовок 1">
            <a:extLst>
              <a:ext uri="{FF2B5EF4-FFF2-40B4-BE49-F238E27FC236}">
                <a16:creationId xmlns:a16="http://schemas.microsoft.com/office/drawing/2014/main" xmlns="" id="{D15C033C-9FAF-CD43-CF29-193202598E87}"/>
              </a:ext>
            </a:extLst>
          </p:cNvPr>
          <p:cNvSpPr txBox="1">
            <a:spLocks/>
          </p:cNvSpPr>
          <p:nvPr/>
        </p:nvSpPr>
        <p:spPr>
          <a:xfrm>
            <a:off x="680836" y="445501"/>
            <a:ext cx="8229600" cy="9090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38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</a:gradFill>
          <a:scene3d>
            <a:camera prst="orthographicFront"/>
            <a:lightRig rig="threePt" dir="t"/>
          </a:scene3d>
          <a:sp3d>
            <a:bevelT w="254000" h="254000"/>
            <a:bevelB w="254000" h="254000"/>
          </a:sp3d>
        </p:spPr>
        <p:txBody>
          <a:bodyPr vert="horz" lIns="91424" tIns="45712" rIns="91424" bIns="45712" rtlCol="0" anchor="ctr">
            <a:normAutofit fontScale="92500" lnSpcReduction="20000"/>
          </a:bodyPr>
          <a:lstStyle>
            <a:lvl1pPr marL="0" marR="0" indent="0" algn="l" defTabSz="91423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tabLst/>
              <a:defRPr sz="4700" b="1" i="0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/>
              <a:t>Пример расчета сумм НДФЛ до и после 01.01.2025 при одинаковых суммах дохода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915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ADA6DDD-9DD0-A88E-9760-7B59A48E592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3534EA08-8A7F-A266-68FF-0B5B85C20E68}"/>
              </a:ext>
            </a:extLst>
          </p:cNvPr>
          <p:cNvSpPr txBox="1">
            <a:spLocks/>
          </p:cNvSpPr>
          <p:nvPr/>
        </p:nvSpPr>
        <p:spPr>
          <a:xfrm>
            <a:off x="680836" y="445501"/>
            <a:ext cx="8229600" cy="9090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38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</a:gradFill>
          <a:scene3d>
            <a:camera prst="orthographicFront"/>
            <a:lightRig rig="threePt" dir="t"/>
          </a:scene3d>
          <a:sp3d>
            <a:bevelT w="254000" h="254000"/>
            <a:bevelB w="254000" h="254000"/>
          </a:sp3d>
        </p:spPr>
        <p:txBody>
          <a:bodyPr vert="horz" lIns="91424" tIns="45712" rIns="91424" bIns="45712" rtlCol="0" anchor="ctr">
            <a:normAutofit/>
          </a:bodyPr>
          <a:lstStyle>
            <a:lvl1pPr marL="0" marR="0" indent="0" algn="l" defTabSz="91423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tabLst/>
              <a:defRPr sz="4700" b="1" i="0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/>
              <a:t>Изменение стандартных вычетов на детей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Младенец со сплошной заливкой">
            <a:extLst>
              <a:ext uri="{FF2B5EF4-FFF2-40B4-BE49-F238E27FC236}">
                <a16:creationId xmlns:a16="http://schemas.microsoft.com/office/drawing/2014/main" xmlns="" id="{16E09DFE-A161-DC00-0472-7F8DBD9BBB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xmlns="" r:embed=""/>
              </a:ext>
            </a:extLst>
          </a:blip>
          <a:stretch>
            <a:fillRect/>
          </a:stretch>
        </p:blipFill>
        <p:spPr>
          <a:xfrm>
            <a:off x="1313680" y="3119645"/>
            <a:ext cx="914400" cy="914400"/>
          </a:xfrm>
          <a:prstGeom prst="rect">
            <a:avLst/>
          </a:prstGeom>
        </p:spPr>
      </p:pic>
      <p:pic>
        <p:nvPicPr>
          <p:cNvPr id="10" name="Рисунок 9" descr="Младенец со сплошной заливкой">
            <a:extLst>
              <a:ext uri="{FF2B5EF4-FFF2-40B4-BE49-F238E27FC236}">
                <a16:creationId xmlns:a16="http://schemas.microsoft.com/office/drawing/2014/main" xmlns="" id="{12E3173E-1CE4-FFF0-3DF6-4535CB457A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="" r:embed=""/>
              </a:ext>
            </a:extLst>
          </a:blip>
          <a:stretch>
            <a:fillRect/>
          </a:stretch>
        </p:blipFill>
        <p:spPr>
          <a:xfrm>
            <a:off x="954864" y="1996404"/>
            <a:ext cx="914400" cy="914400"/>
          </a:xfrm>
          <a:prstGeom prst="rect">
            <a:avLst/>
          </a:prstGeom>
        </p:spPr>
      </p:pic>
      <p:pic>
        <p:nvPicPr>
          <p:cNvPr id="11" name="Рисунок 10" descr="Младенец со сплошной заливкой">
            <a:extLst>
              <a:ext uri="{FF2B5EF4-FFF2-40B4-BE49-F238E27FC236}">
                <a16:creationId xmlns:a16="http://schemas.microsoft.com/office/drawing/2014/main" xmlns="" id="{C59171CD-5E3F-35CC-B46F-FE4B2B46F9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="" r:embed=""/>
              </a:ext>
            </a:extLst>
          </a:blip>
          <a:stretch>
            <a:fillRect/>
          </a:stretch>
        </p:blipFill>
        <p:spPr>
          <a:xfrm>
            <a:off x="575661" y="3119645"/>
            <a:ext cx="914400" cy="914400"/>
          </a:xfrm>
          <a:prstGeom prst="rect">
            <a:avLst/>
          </a:prstGeom>
        </p:spPr>
      </p:pic>
      <p:pic>
        <p:nvPicPr>
          <p:cNvPr id="12" name="Рисунок 11" descr="Младенец со сплошной заливкой">
            <a:extLst>
              <a:ext uri="{FF2B5EF4-FFF2-40B4-BE49-F238E27FC236}">
                <a16:creationId xmlns:a16="http://schemas.microsoft.com/office/drawing/2014/main" xmlns="" id="{6ADE32E7-B00D-3B64-3410-B18DDEFF93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xmlns="" r:embed=""/>
              </a:ext>
            </a:extLst>
          </a:blip>
          <a:stretch>
            <a:fillRect/>
          </a:stretch>
        </p:blipFill>
        <p:spPr>
          <a:xfrm>
            <a:off x="1667281" y="4316316"/>
            <a:ext cx="914400" cy="914400"/>
          </a:xfrm>
          <a:prstGeom prst="rect">
            <a:avLst/>
          </a:prstGeom>
        </p:spPr>
      </p:pic>
      <p:pic>
        <p:nvPicPr>
          <p:cNvPr id="13" name="Рисунок 12" descr="Младенец со сплошной заливкой">
            <a:extLst>
              <a:ext uri="{FF2B5EF4-FFF2-40B4-BE49-F238E27FC236}">
                <a16:creationId xmlns:a16="http://schemas.microsoft.com/office/drawing/2014/main" xmlns="" id="{87DB6196-5D05-854A-D379-FD5034206E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="" r:embed=""/>
              </a:ext>
            </a:extLst>
          </a:blip>
          <a:stretch>
            <a:fillRect/>
          </a:stretch>
        </p:blipFill>
        <p:spPr>
          <a:xfrm>
            <a:off x="947281" y="4316316"/>
            <a:ext cx="914400" cy="914400"/>
          </a:xfrm>
          <a:prstGeom prst="rect">
            <a:avLst/>
          </a:prstGeom>
        </p:spPr>
      </p:pic>
      <p:pic>
        <p:nvPicPr>
          <p:cNvPr id="14" name="Рисунок 13" descr="Младенец со сплошной заливкой">
            <a:extLst>
              <a:ext uri="{FF2B5EF4-FFF2-40B4-BE49-F238E27FC236}">
                <a16:creationId xmlns:a16="http://schemas.microsoft.com/office/drawing/2014/main" xmlns="" id="{35C14CF9-3A7A-BF57-9419-0E72D86804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="" r:embed=""/>
              </a:ext>
            </a:extLst>
          </a:blip>
          <a:stretch>
            <a:fillRect/>
          </a:stretch>
        </p:blipFill>
        <p:spPr>
          <a:xfrm>
            <a:off x="227281" y="4316316"/>
            <a:ext cx="914400" cy="9144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B5295F5-50A8-666E-9484-14AAC4D40247}"/>
              </a:ext>
            </a:extLst>
          </p:cNvPr>
          <p:cNvSpPr txBox="1"/>
          <p:nvPr/>
        </p:nvSpPr>
        <p:spPr>
          <a:xfrm>
            <a:off x="3132000" y="1354501"/>
            <a:ext cx="2520000" cy="327408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 2025 года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EA96A29-71FE-D5F0-D7E8-C82F95AB0064}"/>
              </a:ext>
            </a:extLst>
          </p:cNvPr>
          <p:cNvSpPr txBox="1"/>
          <p:nvPr/>
        </p:nvSpPr>
        <p:spPr>
          <a:xfrm>
            <a:off x="6113936" y="1346760"/>
            <a:ext cx="2520000" cy="327408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>
            <a:defPPr>
              <a:defRPr lang="ru-RU"/>
            </a:defPPr>
            <a:lvl1pPr marR="0" indent="0" defTabSz="1043056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600" b="1" i="0" u="none" strike="noStrike" cap="none" spc="0" normalizeH="0" baseline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 2025 года</a:t>
            </a:r>
          </a:p>
        </p:txBody>
      </p:sp>
      <p:graphicFrame>
        <p:nvGraphicFramePr>
          <p:cNvPr id="17" name="Таблица 16">
            <a:extLst>
              <a:ext uri="{FF2B5EF4-FFF2-40B4-BE49-F238E27FC236}">
                <a16:creationId xmlns:a16="http://schemas.microsoft.com/office/drawing/2014/main" xmlns="" id="{32947BFA-7686-BA62-F4B9-74D4D0FBFB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78708807"/>
              </p:ext>
            </p:extLst>
          </p:nvPr>
        </p:nvGraphicFramePr>
        <p:xfrm>
          <a:off x="2537936" y="1989000"/>
          <a:ext cx="6096000" cy="43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xmlns="" val="748228993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xmlns="" val="1692583478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ru-RU" sz="26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1400 руб.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kern="12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1400 руб.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060639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pPr marL="0" algn="ctr" defTabSz="914239" rtl="0" eaLnBrk="1" latinLnBrk="0" hangingPunct="1"/>
                      <a:r>
                        <a:rPr lang="ru-RU" sz="2600" b="1" kern="12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1400 руб.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kern="12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2800 руб.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52341351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pPr marL="0" algn="ctr" defTabSz="914239" rtl="0" eaLnBrk="1" latinLnBrk="0" hangingPunct="1"/>
                      <a:r>
                        <a:rPr lang="ru-RU" sz="2600" b="1" kern="12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3000 руб.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kern="12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6000 руб.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33543823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pPr marL="0" algn="ctr" defTabSz="914239" rtl="0" eaLnBrk="1" latinLnBrk="0" hangingPunct="1"/>
                      <a:r>
                        <a:rPr lang="ru-RU" sz="2600" b="1" kern="12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350 000 руб.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kern="12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450 000 руб.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39879135"/>
                  </a:ext>
                </a:extLst>
              </a:tr>
            </a:tbl>
          </a:graphicData>
        </a:graphic>
      </p:graphicFrame>
      <p:pic>
        <p:nvPicPr>
          <p:cNvPr id="19" name="Рисунок 18" descr="Деньги со сплошной заливкой">
            <a:extLst>
              <a:ext uri="{FF2B5EF4-FFF2-40B4-BE49-F238E27FC236}">
                <a16:creationId xmlns:a16="http://schemas.microsoft.com/office/drawing/2014/main" xmlns="" id="{45BCBE5E-D841-10A0-A511-268FED346D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xmlns="" r:embed=""/>
              </a:ext>
            </a:extLst>
          </a:blip>
          <a:stretch>
            <a:fillRect/>
          </a:stretch>
        </p:blipFill>
        <p:spPr>
          <a:xfrm>
            <a:off x="956608" y="532098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5558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755576" y="1628800"/>
            <a:ext cx="7320689" cy="4829253"/>
          </a:xfrm>
        </p:spPr>
        <p:txBody>
          <a:bodyPr>
            <a:normAutofit fontScale="92500" lnSpcReduction="10000"/>
          </a:bodyPr>
          <a:lstStyle/>
          <a:p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</a:rPr>
              <a:t>Налоговая амнистия дробления бизнеса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</a:rPr>
              <a:t>— это механизм прекращения обязанности по уплате налогов, соответствующих пеней и штрафов, предусмотренных статьями 119, 120 и 122 НК РФ в части правонарушений за налоговый период 2022-2024 гг., связанных с фактом дробления бизнеса, при добровольном полном или частичном отказе от дробления бизнеса в отношении налоговых периодов 2025 и 2026 годов.</a:t>
            </a:r>
            <a:br>
              <a:rPr lang="ru-RU" sz="1800" b="0" dirty="0" smtClean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</a:rPr>
              <a:t>Затрагивает тех, кто в 2022 — 2024г.г. (в любом их таких налоговых периодов) применял специальный налоговый режим и воспользовался дроблением бизнеса.</a:t>
            </a:r>
          </a:p>
          <a:p>
            <a:endParaRPr lang="ru-RU" sz="1800" b="0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marL="653652" indent="-342900">
              <a:buFont typeface="Wingdings" pitchFamily="2" charset="2"/>
              <a:buChar char="ü"/>
            </a:pPr>
            <a:r>
              <a:rPr lang="ru-RU" sz="1800" i="1" dirty="0" smtClean="0">
                <a:latin typeface="Times New Roman" pitchFamily="18" charset="0"/>
              </a:rPr>
              <a:t>Под амнистию подпадают только платежи, </a:t>
            </a:r>
            <a:br>
              <a:rPr lang="ru-RU" sz="1800" i="1" dirty="0" smtClean="0">
                <a:latin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</a:rPr>
              <a:t>связанные с дроблением;</a:t>
            </a:r>
            <a:endParaRPr lang="ru-RU" sz="1800" dirty="0" smtClean="0">
              <a:latin typeface="Times New Roman" pitchFamily="18" charset="0"/>
            </a:endParaRPr>
          </a:p>
          <a:p>
            <a:pPr marL="653652" indent="-342900">
              <a:buFont typeface="Wingdings" pitchFamily="2" charset="2"/>
              <a:buChar char="ü"/>
            </a:pPr>
            <a:r>
              <a:rPr lang="ru-RU" sz="1800" i="1" dirty="0" smtClean="0">
                <a:latin typeface="Times New Roman" pitchFamily="18" charset="0"/>
              </a:rPr>
              <a:t>На акты и решения, врученные до 12.07.2024, </a:t>
            </a:r>
            <a:br>
              <a:rPr lang="ru-RU" sz="1800" i="1" dirty="0" smtClean="0">
                <a:latin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</a:rPr>
              <a:t>амнистия не распространяется;</a:t>
            </a:r>
            <a:endParaRPr lang="ru-RU" sz="1800" dirty="0" smtClean="0">
              <a:latin typeface="Times New Roman" pitchFamily="18" charset="0"/>
            </a:endParaRPr>
          </a:p>
          <a:p>
            <a:pPr marL="653652" indent="-342900">
              <a:buFont typeface="Wingdings" pitchFamily="2" charset="2"/>
              <a:buChar char="ü"/>
            </a:pPr>
            <a:r>
              <a:rPr lang="ru-RU" sz="1800" i="1" dirty="0" smtClean="0">
                <a:latin typeface="Times New Roman" pitchFamily="18" charset="0"/>
              </a:rPr>
              <a:t>Решения, вынесенные по результатам налоговых проверок за </a:t>
            </a:r>
            <a:br>
              <a:rPr lang="ru-RU" sz="1800" i="1" dirty="0" smtClean="0">
                <a:latin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</a:rPr>
              <a:t>2021 год и более ранние периоды, вступают в силу и подлежат исполнению в общем порядке, предусмотренном НК РФ </a:t>
            </a:r>
            <a:br>
              <a:rPr lang="ru-RU" sz="1800" i="1" dirty="0" smtClean="0">
                <a:latin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</a:rPr>
              <a:t>(часть 3 статьи 6 Закона № 176-ФЗ).</a:t>
            </a:r>
          </a:p>
          <a:p>
            <a:pPr marL="653652" indent="-342900">
              <a:buFont typeface="Wingdings" pitchFamily="2" charset="2"/>
              <a:buChar char="ü"/>
            </a:pPr>
            <a:endParaRPr lang="ru-RU" sz="1400" b="0" i="1" dirty="0" smtClean="0">
              <a:solidFill>
                <a:schemeClr val="tx1"/>
              </a:solidFill>
            </a:endParaRPr>
          </a:p>
          <a:p>
            <a:pPr marL="653652" indent="-342900"/>
            <a:endParaRPr lang="ru-RU" sz="1400" b="0" dirty="0" smtClean="0">
              <a:solidFill>
                <a:schemeClr val="tx1"/>
              </a:solidFill>
            </a:endParaRPr>
          </a:p>
          <a:p>
            <a:endParaRPr lang="ru-RU" sz="1800" b="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19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3534EA08-8A7F-A266-68FF-0B5B85C20E68}"/>
              </a:ext>
            </a:extLst>
          </p:cNvPr>
          <p:cNvSpPr txBox="1">
            <a:spLocks/>
          </p:cNvSpPr>
          <p:nvPr/>
        </p:nvSpPr>
        <p:spPr>
          <a:xfrm>
            <a:off x="755576" y="620688"/>
            <a:ext cx="8085584" cy="86409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38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</a:gradFill>
          <a:scene3d>
            <a:camera prst="orthographicFront"/>
            <a:lightRig rig="threePt" dir="t"/>
          </a:scene3d>
          <a:sp3d>
            <a:bevelT w="254000" h="254000"/>
            <a:bevelB w="254000" h="254000"/>
          </a:sp3d>
        </p:spPr>
        <p:txBody>
          <a:bodyPr vert="horz" lIns="91424" tIns="45712" rIns="91424" bIns="45712" rtlCol="0" anchor="ctr">
            <a:normAutofit/>
          </a:bodyPr>
          <a:lstStyle>
            <a:lvl1pPr marL="0" marR="0" indent="0" algn="l" defTabSz="91423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tabLst/>
              <a:defRPr sz="4700" b="1" i="0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 smtClean="0"/>
              <a:t>Амнистия по дроблению бизнеса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Заголовок 3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057" cy="71272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/>
              <a:t>Порядок уплаты НДС </a:t>
            </a:r>
            <a:br>
              <a:rPr lang="ru-RU" sz="2800" b="1" dirty="0" smtClean="0"/>
            </a:br>
            <a:r>
              <a:rPr lang="ru-RU" sz="2800" b="1" dirty="0" smtClean="0"/>
              <a:t>организациями и ИП на УСН с 2025 г</a:t>
            </a:r>
            <a:endParaRPr lang="ru-RU" altLang="ru-RU" sz="2600" dirty="0" smtClean="0"/>
          </a:p>
        </p:txBody>
      </p:sp>
      <p:sp>
        <p:nvSpPr>
          <p:cNvPr id="36868" name="Прямоугольник 4"/>
          <p:cNvSpPr>
            <a:spLocks noChangeArrowheads="1"/>
          </p:cNvSpPr>
          <p:nvPr/>
        </p:nvSpPr>
        <p:spPr bwMode="auto">
          <a:xfrm>
            <a:off x="8420462" y="6151034"/>
            <a:ext cx="498490" cy="481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0147" tIns="40074" rIns="80147" bIns="40074">
            <a:spAutoFit/>
          </a:bodyPr>
          <a:lstStyle/>
          <a:p>
            <a:fld id="{F3D3461E-5AD4-4E65-B225-B2C6AF684E90}" type="slidenum">
              <a:rPr lang="ru-RU" altLang="ru-RU" sz="2600">
                <a:solidFill>
                  <a:schemeClr val="bg1"/>
                </a:solidFill>
              </a:rPr>
              <a:pPr/>
              <a:t>2</a:t>
            </a:fld>
            <a:endParaRPr lang="ru-RU" altLang="ru-RU" sz="26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83768" y="1556792"/>
            <a:ext cx="475252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/>
              <a:t>Организации и ИП, применяющие УСН, с 2025 г. признаются плательщиками НДС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79712" y="2564904"/>
            <a:ext cx="5616624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b="1" u="sng" dirty="0" smtClean="0"/>
              <a:t>Освобождение</a:t>
            </a:r>
            <a:r>
              <a:rPr lang="ru-RU" sz="1600" dirty="0" smtClean="0"/>
              <a:t> от обязанностей налогоплательщика НДС применяется, если </a:t>
            </a:r>
            <a:r>
              <a:rPr lang="ru-RU" sz="1600" b="1" dirty="0" smtClean="0"/>
              <a:t>доходы за прошлый год не превышают 60 млн. руб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47664" y="4005064"/>
            <a:ext cx="2960712" cy="2160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600" b="1" u="sng" dirty="0" smtClean="0">
                <a:solidFill>
                  <a:schemeClr val="bg1"/>
                </a:solidFill>
              </a:rPr>
              <a:t>C</a:t>
            </a:r>
            <a:r>
              <a:rPr lang="ru-RU" sz="1600" b="1" u="sng" dirty="0" smtClean="0">
                <a:solidFill>
                  <a:schemeClr val="bg1"/>
                </a:solidFill>
              </a:rPr>
              <a:t>умма доходов</a:t>
            </a:r>
            <a:r>
              <a:rPr lang="ru-RU" sz="1600" b="1" dirty="0" smtClean="0">
                <a:solidFill>
                  <a:schemeClr val="bg1"/>
                </a:solidFill>
              </a:rPr>
              <a:t> за предыдущий год </a:t>
            </a:r>
            <a:r>
              <a:rPr lang="ru-RU" sz="1600" b="1" u="sng" dirty="0" smtClean="0">
                <a:solidFill>
                  <a:schemeClr val="bg1"/>
                </a:solidFill>
              </a:rPr>
              <a:t>не превысила</a:t>
            </a:r>
            <a:r>
              <a:rPr lang="ru-RU" sz="1600" b="1" dirty="0" smtClean="0">
                <a:solidFill>
                  <a:schemeClr val="bg1"/>
                </a:solidFill>
              </a:rPr>
              <a:t> в совокупности </a:t>
            </a:r>
            <a:r>
              <a:rPr lang="ru-RU" sz="1600" b="1" u="sng" dirty="0" smtClean="0">
                <a:solidFill>
                  <a:schemeClr val="bg1"/>
                </a:solidFill>
              </a:rPr>
              <a:t>60 млн руб.</a:t>
            </a:r>
            <a:r>
              <a:rPr lang="ru-RU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ru-RU" sz="1600" b="1" dirty="0" smtClean="0">
                <a:solidFill>
                  <a:schemeClr val="bg1"/>
                </a:solidFill>
              </a:rPr>
              <a:t>вне зависимости  от налогового режима (режимов), применяемого в предыдущем году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148064" y="4005064"/>
            <a:ext cx="2960712" cy="2160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b="1" dirty="0" smtClean="0">
                <a:solidFill>
                  <a:schemeClr val="bg1"/>
                </a:solidFill>
              </a:rPr>
              <a:t>Организация вновь созданная или вновь зарегистрированный ИП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qrcoder.ru/code/?https%3A%2F%2Fwww.nalog.gov.ru%2Frn47%2Fpromo%2Fna%2F&amp;4&amp;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661248"/>
            <a:ext cx="86409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827584" y="548680"/>
            <a:ext cx="7488832" cy="604867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500" dirty="0" smtClean="0">
                <a:solidFill>
                  <a:srgbClr val="0033CC"/>
                </a:solidFill>
                <a:latin typeface="Times New Roman" pitchFamily="18" charset="0"/>
              </a:rPr>
              <a:t>Перечень способов добровольного отказа от дробления бизнеса не ограничен</a:t>
            </a:r>
          </a:p>
          <a:p>
            <a:pPr>
              <a:spcBef>
                <a:spcPts val="0"/>
              </a:spcBef>
            </a:pPr>
            <a:endParaRPr lang="ru-RU" sz="1200" dirty="0" smtClean="0">
              <a:solidFill>
                <a:srgbClr val="0033CC"/>
              </a:solidFill>
              <a:latin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1400" b="0" dirty="0" smtClean="0">
                <a:solidFill>
                  <a:schemeClr val="tx1"/>
                </a:solidFill>
                <a:latin typeface="Times New Roman" pitchFamily="18" charset="0"/>
              </a:rPr>
              <a:t>       Добровольный отказ от дробления бизнеса </a:t>
            </a:r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</a:rPr>
              <a:t>без изменения </a:t>
            </a:r>
            <a:r>
              <a:rPr lang="ru-RU" sz="1400" b="0" dirty="0" smtClean="0">
                <a:solidFill>
                  <a:schemeClr val="tx1"/>
                </a:solidFill>
                <a:latin typeface="Times New Roman" pitchFamily="18" charset="0"/>
              </a:rPr>
              <a:t>организационной структуры бизнеса</a:t>
            </a:r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1400" b="0" dirty="0" smtClean="0">
                <a:solidFill>
                  <a:schemeClr val="tx1"/>
                </a:solidFill>
                <a:latin typeface="Times New Roman" pitchFamily="18" charset="0"/>
              </a:rPr>
              <a:t>может осуществляться, в частности, путем: </a:t>
            </a:r>
          </a:p>
          <a:p>
            <a:pPr marL="653652" lvl="0" indent="-342900">
              <a:spcBef>
                <a:spcPts val="0"/>
              </a:spcBef>
              <a:buFont typeface="+mj-lt"/>
              <a:buAutoNum type="arabicPeriod"/>
            </a:pPr>
            <a:r>
              <a:rPr lang="ru-RU" sz="1400" b="0" dirty="0" smtClean="0">
                <a:solidFill>
                  <a:schemeClr val="tx1"/>
                </a:solidFill>
                <a:latin typeface="Times New Roman" pitchFamily="18" charset="0"/>
              </a:rPr>
              <a:t>Перехода участников дробления бизнеса на общую систему налогообложения; Необходимо рассчитать налоги из этого налогового режима, сдать отчетность в которой отражены эти суммы и уплатить налог.</a:t>
            </a:r>
          </a:p>
          <a:p>
            <a:pPr marL="653652" lvl="0" indent="-342900">
              <a:spcBef>
                <a:spcPts val="0"/>
              </a:spcBef>
              <a:buFont typeface="+mj-lt"/>
              <a:buAutoNum type="arabicPeriod"/>
            </a:pPr>
            <a:r>
              <a:rPr lang="ru-RU" sz="1400" b="0" dirty="0" smtClean="0">
                <a:solidFill>
                  <a:schemeClr val="tx1"/>
                </a:solidFill>
                <a:latin typeface="Times New Roman" pitchFamily="18" charset="0"/>
              </a:rPr>
              <a:t>Фактического  перевода деятельности на одно из лиц группы. </a:t>
            </a:r>
          </a:p>
          <a:p>
            <a:pPr marL="653652" lvl="0" indent="-342900">
              <a:spcBef>
                <a:spcPts val="0"/>
              </a:spcBef>
              <a:buFont typeface="+mj-lt"/>
              <a:buAutoNum type="arabicPeriod"/>
            </a:pPr>
            <a:endParaRPr lang="ru-RU" sz="1000" b="0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lvl="0">
              <a:spcBef>
                <a:spcPts val="0"/>
              </a:spcBef>
            </a:pPr>
            <a:r>
              <a:rPr lang="ru-RU" sz="1400" b="0" dirty="0" smtClean="0">
                <a:solidFill>
                  <a:schemeClr val="tx1"/>
                </a:solidFill>
                <a:latin typeface="Times New Roman" pitchFamily="18" charset="0"/>
              </a:rPr>
              <a:t>       Добровольный отказ от дробления бизнеса </a:t>
            </a:r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</a:rPr>
              <a:t>путем изменения </a:t>
            </a:r>
            <a:r>
              <a:rPr lang="ru-RU" sz="1400" b="0" dirty="0" smtClean="0">
                <a:solidFill>
                  <a:schemeClr val="tx1"/>
                </a:solidFill>
                <a:latin typeface="Times New Roman" pitchFamily="18" charset="0"/>
              </a:rPr>
              <a:t>организационной структуры бизнеса может осуществляться, в частности, путем: </a:t>
            </a:r>
          </a:p>
          <a:p>
            <a:pPr marL="653652" lvl="0" indent="-342900">
              <a:spcBef>
                <a:spcPts val="0"/>
              </a:spcBef>
              <a:buFont typeface="+mj-lt"/>
              <a:buAutoNum type="arabicPeriod"/>
            </a:pPr>
            <a:r>
              <a:rPr lang="ru-RU" sz="1400" b="0" dirty="0" smtClean="0">
                <a:solidFill>
                  <a:schemeClr val="tx1"/>
                </a:solidFill>
                <a:latin typeface="Times New Roman" pitchFamily="18" charset="0"/>
              </a:rPr>
              <a:t>Объединения участников дробления бизнеса - юридических лиц в одно юридическое лицо с возможным созданием по месту ведения ими предпринимательской деятельности обособленных подразделений этой организации; </a:t>
            </a:r>
          </a:p>
          <a:p>
            <a:pPr marL="653652" lvl="0" indent="-342900">
              <a:spcBef>
                <a:spcPts val="0"/>
              </a:spcBef>
              <a:buFont typeface="+mj-lt"/>
              <a:buAutoNum type="arabicPeriod"/>
            </a:pPr>
            <a:r>
              <a:rPr lang="ru-RU" sz="1400" b="0" dirty="0" smtClean="0">
                <a:solidFill>
                  <a:schemeClr val="tx1"/>
                </a:solidFill>
                <a:latin typeface="Times New Roman" pitchFamily="18" charset="0"/>
              </a:rPr>
              <a:t>Полного отчуждения акций (долей) юридических лиц, входящих в группу лиц, иным независимым лицам. При этом группа лиц перестает вести деятельность как единый хозяйствующий субъект.</a:t>
            </a:r>
          </a:p>
          <a:p>
            <a:pPr lvl="0">
              <a:spcBef>
                <a:spcPts val="0"/>
              </a:spcBef>
            </a:pPr>
            <a:r>
              <a:rPr lang="ru-RU" sz="1400" b="0" dirty="0" smtClean="0">
                <a:solidFill>
                  <a:schemeClr val="tx1"/>
                </a:solidFill>
                <a:latin typeface="Times New Roman" pitchFamily="18" charset="0"/>
              </a:rPr>
              <a:t>В отношении ЮЛ в ЕГРЮЛ вносится запись о том, что:</a:t>
            </a:r>
          </a:p>
          <a:p>
            <a:pPr>
              <a:spcBef>
                <a:spcPts val="0"/>
              </a:spcBef>
              <a:buFont typeface="Wingdings" pitchFamily="2" charset="2"/>
              <a:buChar char="ü"/>
            </a:pPr>
            <a:r>
              <a:rPr lang="ru-RU" sz="1400" b="0" dirty="0" smtClean="0">
                <a:solidFill>
                  <a:schemeClr val="tx1"/>
                </a:solidFill>
                <a:latin typeface="Times New Roman" pitchFamily="18" charset="0"/>
              </a:rPr>
              <a:t>оно находится в процессе ликвидации;</a:t>
            </a:r>
          </a:p>
          <a:p>
            <a:pPr>
              <a:spcBef>
                <a:spcPts val="0"/>
              </a:spcBef>
              <a:buFont typeface="Wingdings" pitchFamily="2" charset="2"/>
              <a:buChar char="ü"/>
            </a:pPr>
            <a:r>
              <a:rPr lang="ru-RU" sz="1400" b="0" dirty="0" smtClean="0">
                <a:solidFill>
                  <a:schemeClr val="tx1"/>
                </a:solidFill>
                <a:latin typeface="Times New Roman" pitchFamily="18" charset="0"/>
              </a:rPr>
              <a:t>в отношении него принято решение о предстоящем исключении из ЕГРЮЛ;</a:t>
            </a:r>
          </a:p>
          <a:p>
            <a:pPr>
              <a:spcBef>
                <a:spcPts val="0"/>
              </a:spcBef>
              <a:buFont typeface="Wingdings" pitchFamily="2" charset="2"/>
              <a:buChar char="ü"/>
            </a:pPr>
            <a:r>
              <a:rPr lang="ru-RU" sz="1400" b="0" dirty="0" smtClean="0">
                <a:solidFill>
                  <a:schemeClr val="tx1"/>
                </a:solidFill>
                <a:latin typeface="Times New Roman" pitchFamily="18" charset="0"/>
              </a:rPr>
              <a:t>оно признано банкротом и открыто конкурсное производство.</a:t>
            </a:r>
          </a:p>
          <a:p>
            <a:pPr>
              <a:spcBef>
                <a:spcPts val="0"/>
              </a:spcBef>
            </a:pPr>
            <a:r>
              <a:rPr lang="ru-RU" sz="1400" b="0" i="1" dirty="0" smtClean="0">
                <a:solidFill>
                  <a:schemeClr val="tx1"/>
                </a:solidFill>
                <a:latin typeface="Times New Roman" pitchFamily="18" charset="0"/>
              </a:rPr>
              <a:t>Со дня внесения любой из этих записей прекращается обязанность по уплате налога, пени, штрафа из-за дробления, установленного проверкой за период 2022-2024 гг.</a:t>
            </a:r>
          </a:p>
          <a:p>
            <a:pPr>
              <a:spcBef>
                <a:spcPts val="0"/>
              </a:spcBef>
            </a:pPr>
            <a:endParaRPr lang="ru-RU" sz="1400" dirty="0" smtClean="0"/>
          </a:p>
          <a:p>
            <a:pPr>
              <a:spcBef>
                <a:spcPts val="0"/>
              </a:spcBef>
            </a:pPr>
            <a:r>
              <a:rPr lang="ru-RU" sz="1400" dirty="0" smtClean="0"/>
              <a:t>Более подробно можно ознакомиться на сайте ФНС России</a:t>
            </a:r>
            <a:br>
              <a:rPr lang="ru-RU" sz="1400" dirty="0" smtClean="0"/>
            </a:br>
            <a:r>
              <a:rPr lang="ru-RU" sz="1400" dirty="0" smtClean="0"/>
              <a:t> специальной промостранице «Налоговая амнистия </a:t>
            </a:r>
            <a:r>
              <a:rPr lang="ru-RU" sz="1400" smtClean="0"/>
              <a:t>при дроблении </a:t>
            </a:r>
            <a:r>
              <a:rPr lang="ru-RU" sz="1400" dirty="0" smtClean="0"/>
              <a:t>бизнеса».</a:t>
            </a:r>
          </a:p>
          <a:p>
            <a:pPr>
              <a:spcBef>
                <a:spcPts val="0"/>
              </a:spcBef>
            </a:pPr>
            <a:endParaRPr lang="ru-RU" sz="1400" b="0" i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20</a:t>
            </a:fld>
            <a:endParaRPr lang="ru-RU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501068"/>
            <a:ext cx="7864166" cy="13562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В каких случаях организации или ИП на УСН, применяющие освобождение от НДС, уплачивают налог 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3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2643182"/>
            <a:ext cx="67151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/>
              <a:t>Если налогоплательщик:</a:t>
            </a:r>
          </a:p>
          <a:p>
            <a:pPr lvl="0">
              <a:buFontTx/>
              <a:buChar char="-"/>
            </a:pPr>
            <a:r>
              <a:rPr lang="ru-RU" dirty="0" smtClean="0"/>
              <a:t> выставил счет-фактуру с выделенной суммой НДС, в том числе по полученному авансу;</a:t>
            </a:r>
          </a:p>
          <a:p>
            <a:pPr lvl="0"/>
            <a:r>
              <a:rPr lang="ru-RU" dirty="0" smtClean="0"/>
              <a:t>- является налоговым агентом по НДС;</a:t>
            </a:r>
          </a:p>
          <a:p>
            <a:pPr lvl="0"/>
            <a:r>
              <a:rPr lang="ru-RU" dirty="0" smtClean="0"/>
              <a:t>- осуществил ввоз товаров на территорию РФ;</a:t>
            </a:r>
          </a:p>
          <a:p>
            <a:pPr lvl="0"/>
            <a:r>
              <a:rPr lang="ru-RU" dirty="0" smtClean="0"/>
              <a:t>- является участником, ведущим общие дела в инвестиционном или простом товариществе;</a:t>
            </a:r>
          </a:p>
          <a:p>
            <a:pPr lvl="0"/>
            <a:r>
              <a:rPr lang="ru-RU" dirty="0" smtClean="0"/>
              <a:t>- является концессионером;</a:t>
            </a:r>
          </a:p>
          <a:p>
            <a:pPr lvl="0"/>
            <a:r>
              <a:rPr lang="ru-RU" dirty="0" smtClean="0"/>
              <a:t>- является доверительным управляющим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057" cy="855208"/>
          </a:xfrm>
        </p:spPr>
        <p:txBody>
          <a:bodyPr/>
          <a:lstStyle/>
          <a:p>
            <a:pPr algn="ctr"/>
            <a:r>
              <a:rPr lang="ru-RU" sz="3600" b="1" dirty="0" smtClean="0"/>
              <a:t>Ставки НДС при УСН с 2025 г.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4581128"/>
            <a:ext cx="756084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При применении пониженных ставок НДС 5% и 7% нельзя принять к вычету "входной" ("ввозной") налог (пп. "а" п. 6, п. 7 ст. 2 Федерального закона от 12.07.2024 N 176-ФЗ).</a:t>
            </a:r>
          </a:p>
          <a:p>
            <a:endParaRPr lang="ru-RU" sz="1600" dirty="0" smtClean="0"/>
          </a:p>
          <a:p>
            <a:r>
              <a:rPr lang="ru-RU" sz="1600" dirty="0" smtClean="0"/>
              <a:t>Если НП </a:t>
            </a:r>
            <a:r>
              <a:rPr lang="ru-RU" sz="1600" u="sng" dirty="0" smtClean="0"/>
              <a:t>не</a:t>
            </a:r>
            <a:r>
              <a:rPr lang="ru-RU" sz="1600" dirty="0" smtClean="0"/>
              <a:t> применяются пониженные ставки НДС 5% и 7%, НДС расчитывается по общеустановленным ставкам 20% или 10%. В этом случае применяется налоговый вычет по НДС в общем порядке. Отсчет 12 кварталов не производится.</a:t>
            </a:r>
            <a:endParaRPr lang="ru-RU" sz="1600" dirty="0"/>
          </a:p>
        </p:txBody>
      </p:sp>
      <p:sp>
        <p:nvSpPr>
          <p:cNvPr id="5" name="Семиугольник 4"/>
          <p:cNvSpPr/>
          <p:nvPr/>
        </p:nvSpPr>
        <p:spPr>
          <a:xfrm>
            <a:off x="1835696" y="1052736"/>
            <a:ext cx="1440160" cy="1224136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5%</a:t>
            </a:r>
            <a:endParaRPr lang="ru-RU" sz="5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2348880"/>
            <a:ext cx="4320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60 </a:t>
            </a:r>
            <a:r>
              <a:rPr lang="ru-RU" sz="1600" b="1" dirty="0" smtClean="0">
                <a:solidFill>
                  <a:srgbClr val="FF0000"/>
                </a:solidFill>
              </a:rPr>
              <a:t>млн. руб.</a:t>
            </a:r>
            <a:r>
              <a:rPr lang="en-US" sz="1600" b="1" dirty="0" smtClean="0">
                <a:solidFill>
                  <a:srgbClr val="FF0000"/>
                </a:solidFill>
              </a:rPr>
              <a:t>&lt;</a:t>
            </a:r>
            <a:r>
              <a:rPr lang="ru-RU" sz="1600" b="1" dirty="0" smtClean="0">
                <a:solidFill>
                  <a:srgbClr val="FF0000"/>
                </a:solidFill>
              </a:rPr>
              <a:t> ∑дохода </a:t>
            </a:r>
            <a:r>
              <a:rPr lang="en-US" sz="1600" b="1" dirty="0" smtClean="0">
                <a:solidFill>
                  <a:srgbClr val="FF0000"/>
                </a:solidFill>
              </a:rPr>
              <a:t>≤ 250</a:t>
            </a:r>
            <a:r>
              <a:rPr lang="ru-RU" sz="1600" b="1" dirty="0" smtClean="0">
                <a:solidFill>
                  <a:srgbClr val="FF0000"/>
                </a:solidFill>
              </a:rPr>
              <a:t>млн. руб. в год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Bahnschrift SemiBold Condensed" pitchFamily="34" charset="0"/>
              </a:rPr>
              <a:t>Утрачено</a:t>
            </a:r>
            <a:r>
              <a:rPr lang="ru-RU" sz="1600" dirty="0" smtClean="0"/>
              <a:t> </a:t>
            </a:r>
            <a:r>
              <a:rPr lang="ru-RU" sz="1600" dirty="0" smtClean="0">
                <a:latin typeface="Bahnschrift SemiBold Condensed" pitchFamily="34" charset="0"/>
              </a:rPr>
              <a:t>освобождение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Bahnschrift SemiBold Condensed" pitchFamily="34" charset="0"/>
              </a:rPr>
              <a:t>Доход превысил 60 млн. руб</a:t>
            </a:r>
          </a:p>
        </p:txBody>
      </p:sp>
      <p:sp>
        <p:nvSpPr>
          <p:cNvPr id="7" name="Семиугольник 6"/>
          <p:cNvSpPr/>
          <p:nvPr/>
        </p:nvSpPr>
        <p:spPr>
          <a:xfrm>
            <a:off x="6156176" y="1052736"/>
            <a:ext cx="1296144" cy="1224136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7%</a:t>
            </a:r>
            <a:endParaRPr lang="ru-RU" sz="5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644008" y="2348880"/>
            <a:ext cx="41764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</a:rPr>
              <a:t>250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</a:rPr>
              <a:t>млн. руб.</a:t>
            </a:r>
            <a:r>
              <a:rPr lang="en-US" sz="1600" b="1" dirty="0" smtClean="0">
                <a:solidFill>
                  <a:srgbClr val="FF0000"/>
                </a:solidFill>
              </a:rPr>
              <a:t>&lt;</a:t>
            </a:r>
            <a:r>
              <a:rPr lang="ru-RU" sz="1600" b="1" dirty="0" smtClean="0">
                <a:solidFill>
                  <a:srgbClr val="FF0000"/>
                </a:solidFill>
              </a:rPr>
              <a:t> ∑дохода </a:t>
            </a:r>
            <a:r>
              <a:rPr lang="en-US" sz="1600" b="1" dirty="0" smtClean="0">
                <a:solidFill>
                  <a:srgbClr val="FF0000"/>
                </a:solidFill>
              </a:rPr>
              <a:t>≤ </a:t>
            </a:r>
            <a:r>
              <a:rPr lang="ru-RU" sz="1600" b="1" dirty="0" smtClean="0">
                <a:solidFill>
                  <a:srgbClr val="FF0000"/>
                </a:solidFill>
              </a:rPr>
              <a:t>4</a:t>
            </a:r>
            <a:r>
              <a:rPr lang="en-US" sz="1600" b="1" dirty="0" smtClean="0">
                <a:solidFill>
                  <a:srgbClr val="FF0000"/>
                </a:solidFill>
              </a:rPr>
              <a:t>50</a:t>
            </a:r>
            <a:r>
              <a:rPr lang="ru-RU" sz="1600" b="1" dirty="0" smtClean="0">
                <a:solidFill>
                  <a:srgbClr val="FF0000"/>
                </a:solidFill>
              </a:rPr>
              <a:t>млн. руб. в год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Bahnschrift SemiBold Condensed" pitchFamily="34" charset="0"/>
              </a:rPr>
              <a:t>Утрачено освобождение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Bahnschrift SemiBold Condensed" pitchFamily="34" charset="0"/>
              </a:rPr>
              <a:t>Доход превысил 250 млн. руб. (ранее применялась ставка 5%)</a:t>
            </a:r>
            <a:endParaRPr lang="ru-RU" sz="1600" dirty="0">
              <a:latin typeface="Bahnschrift SemiBold Condensed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5576" y="3429000"/>
            <a:ext cx="7632848" cy="1077218"/>
          </a:xfrm>
          <a:prstGeom prst="rect">
            <a:avLst/>
          </a:prstGeom>
          <a:solidFill>
            <a:srgbClr val="EC8C8C"/>
          </a:solidFill>
        </p:spPr>
        <p:txBody>
          <a:bodyPr wrap="square">
            <a:spAutoFit/>
          </a:bodyPr>
          <a:lstStyle/>
          <a:p>
            <a:r>
              <a:rPr lang="ru-RU" sz="1600" dirty="0" smtClean="0"/>
              <a:t>С момента применения пониженных ставок 5% и 7%, НП не может отказаться от них в течение 12 последовательно идущих кварталов, за исключением случая, когда утрачивается право на применение этих ставок. При переходе со ставки 5% на 7% НП отсчет 12 кварталов осуществляется  заново. </a:t>
            </a:r>
            <a:endParaRPr lang="ru-RU" sz="1600" dirty="0"/>
          </a:p>
        </p:txBody>
      </p:sp>
      <p:sp>
        <p:nvSpPr>
          <p:cNvPr id="10" name="Прямоугольник 4"/>
          <p:cNvSpPr>
            <a:spLocks noChangeArrowheads="1"/>
          </p:cNvSpPr>
          <p:nvPr/>
        </p:nvSpPr>
        <p:spPr bwMode="auto">
          <a:xfrm>
            <a:off x="8420462" y="6151034"/>
            <a:ext cx="498490" cy="481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0147" tIns="40074" rIns="80147" bIns="40074">
            <a:spAutoFit/>
          </a:bodyPr>
          <a:lstStyle/>
          <a:p>
            <a:fld id="{F3D3461E-5AD4-4E65-B225-B2C6AF684E90}" type="slidenum">
              <a:rPr lang="ru-RU" altLang="ru-RU" sz="2600">
                <a:solidFill>
                  <a:schemeClr val="bg1"/>
                </a:solidFill>
              </a:rPr>
              <a:pPr/>
              <a:t>4</a:t>
            </a:fld>
            <a:endParaRPr lang="ru-RU" altLang="ru-RU" sz="2600" dirty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057" cy="11432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/>
              <a:t>В каких случаях </a:t>
            </a:r>
            <a:br>
              <a:rPr lang="ru-RU" sz="2800" b="1" dirty="0" smtClean="0"/>
            </a:br>
            <a:r>
              <a:rPr lang="ru-RU" sz="2800" b="1" dirty="0" smtClean="0"/>
              <a:t>НДС принимается к вычету при УСН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2204864"/>
            <a:ext cx="72728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v"/>
            </a:pPr>
            <a:r>
              <a:rPr lang="ru-RU" dirty="0" smtClean="0"/>
              <a:t> зачет ранее полученного аванса при реализации;</a:t>
            </a:r>
          </a:p>
          <a:p>
            <a:pPr lvl="0">
              <a:buFont typeface="Wingdings" pitchFamily="2" charset="2"/>
              <a:buChar char="v"/>
            </a:pPr>
            <a:endParaRPr lang="ru-RU" dirty="0" smtClean="0"/>
          </a:p>
          <a:p>
            <a:pPr lvl="0">
              <a:buFont typeface="Wingdings" pitchFamily="2" charset="2"/>
              <a:buChar char="v"/>
            </a:pPr>
            <a:r>
              <a:rPr lang="ru-RU" dirty="0" smtClean="0"/>
              <a:t>возврат ранее полученного аванса при изменении или расторжении договора;</a:t>
            </a:r>
          </a:p>
          <a:p>
            <a:pPr lvl="0">
              <a:buFont typeface="Wingdings" pitchFamily="2" charset="2"/>
              <a:buChar char="v"/>
            </a:pPr>
            <a:endParaRPr lang="ru-RU" dirty="0" smtClean="0"/>
          </a:p>
          <a:p>
            <a:pPr lvl="0">
              <a:buFont typeface="Wingdings" pitchFamily="2" charset="2"/>
              <a:buChar char="v"/>
            </a:pPr>
            <a:r>
              <a:rPr lang="ru-RU" dirty="0" smtClean="0"/>
              <a:t>возврат покупателем товара или отказ от работ (услуг).</a:t>
            </a:r>
          </a:p>
          <a:p>
            <a:endParaRPr lang="ru-RU" dirty="0" smtClean="0"/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8420462" y="6151034"/>
            <a:ext cx="498490" cy="481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0147" tIns="40074" rIns="80147" bIns="40074">
            <a:spAutoFit/>
          </a:bodyPr>
          <a:lstStyle/>
          <a:p>
            <a:fld id="{F3D3461E-5AD4-4E65-B225-B2C6AF684E90}" type="slidenum">
              <a:rPr lang="ru-RU" altLang="ru-RU" sz="2600">
                <a:solidFill>
                  <a:schemeClr val="bg1"/>
                </a:solidFill>
              </a:rPr>
              <a:pPr/>
              <a:t>5</a:t>
            </a:fld>
            <a:endParaRPr lang="ru-RU" altLang="ru-RU" sz="2600" dirty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229057" cy="11432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>Представление </a:t>
            </a:r>
            <a:br>
              <a:rPr lang="ru-RU" sz="3600" b="1" dirty="0" smtClean="0"/>
            </a:br>
            <a:r>
              <a:rPr lang="ru-RU" sz="3600" b="1" dirty="0" smtClean="0"/>
              <a:t>налоговой декларации по НДС при УСН</a:t>
            </a:r>
            <a:endParaRPr lang="ru-RU" sz="3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1700808"/>
            <a:ext cx="7128792" cy="100811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Налоговая декларация представляется в электронной форме по ТКС (на бумажном носителе только налоговые агенты):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2852936"/>
            <a:ext cx="7128792" cy="115212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- если НП </a:t>
            </a:r>
            <a:r>
              <a:rPr lang="ru-RU" b="1" u="sng" dirty="0" smtClean="0"/>
              <a:t>не</a:t>
            </a:r>
            <a:r>
              <a:rPr lang="ru-RU" dirty="0" smtClean="0"/>
              <a:t> освобожден от НДС и (или) при этом совершает операции, освобожденные от налога по ст. 149 НК РФ, то они отражаются в разделе 7декларации и счет-фактура выставляется с пометкой «Без налога (НДС)»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87624" y="4221088"/>
            <a:ext cx="7128792" cy="86409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- если НП освобожден от НДС и при этом совершает операции, при которых налог платить нужно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87624" y="5301208"/>
            <a:ext cx="7128792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Уведомление о переходе НП на применение ставки НДС 5% или 7% не предусмотрено. НП представляет только налоговую декларацию.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Прямоугольник 4"/>
          <p:cNvSpPr>
            <a:spLocks noChangeArrowheads="1"/>
          </p:cNvSpPr>
          <p:nvPr/>
        </p:nvSpPr>
        <p:spPr bwMode="auto">
          <a:xfrm>
            <a:off x="8420462" y="6151034"/>
            <a:ext cx="498490" cy="481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0147" tIns="40074" rIns="80147" bIns="40074">
            <a:spAutoFit/>
          </a:bodyPr>
          <a:lstStyle/>
          <a:p>
            <a:fld id="{F3D3461E-5AD4-4E65-B225-B2C6AF684E90}" type="slidenum">
              <a:rPr lang="ru-RU" altLang="ru-RU" sz="2600">
                <a:solidFill>
                  <a:schemeClr val="bg1"/>
                </a:solidFill>
              </a:rPr>
              <a:pPr/>
              <a:t>6</a:t>
            </a:fld>
            <a:endParaRPr lang="ru-RU" altLang="ru-RU" sz="2600" dirty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 smtClean="0"/>
              <a:t>Порядок уплаты НДС при УСН</a:t>
            </a:r>
            <a:endParaRPr lang="ru-RU" sz="3600" b="1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683568" y="1340768"/>
            <a:ext cx="7632848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Организации (ИП) на УСН, которые 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не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применяют освобождение от НДС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, уплачивают этот налог в общем порядке.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Уплата производится равными долями в течение трех месяцев, следующих за истекшим кварталом. Срок - не позднее 28-го числа каждого месяца </a:t>
            </a: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(ст. 163, п. 1 ст. 174 НК РФ).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Налог уплачивается посредством перечисления ЕНП (п. 1 ст. 58 НК РФ).</a:t>
            </a: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Допускается уплата налога до наступления установленного срока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перечислив всю сумму НДС одним платежом до 28-го числа месяца, следующего за отчетным </a:t>
            </a: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кварталом (п. 1 ст. 45 НК РФ).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Если НП применяет освобождение от НДС, но должен уплатить его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, так как выставил счет-фактуру с выделенной суммой налога, то должен внести его одним платежом не позднее 28-го числа месяца, следующего за отчетным </a:t>
            </a: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кварталом (ст. 163, п. 4 ст. 174 НК РФ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).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При ввозе товаров на территорию РФ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сумма НДС уплачивается в особом порядке.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Если уплата НДС не произведена в установленный срок, есть основания для </a:t>
            </a: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начисления пени и штрафа.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8420462" y="6151034"/>
            <a:ext cx="498490" cy="481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0147" tIns="40074" rIns="80147" bIns="40074">
            <a:spAutoFit/>
          </a:bodyPr>
          <a:lstStyle/>
          <a:p>
            <a:fld id="{F3D3461E-5AD4-4E65-B225-B2C6AF684E90}" type="slidenum">
              <a:rPr lang="ru-RU" altLang="ru-RU" sz="2600">
                <a:solidFill>
                  <a:schemeClr val="bg1"/>
                </a:solidFill>
              </a:rPr>
              <a:pPr/>
              <a:t>7</a:t>
            </a:fld>
            <a:endParaRPr lang="ru-RU" altLang="ru-RU" sz="2600" dirty="0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002962" cy="11432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>Ведение книги покупок </a:t>
            </a:r>
            <a:br>
              <a:rPr lang="ru-RU" sz="3600" b="1" dirty="0" smtClean="0"/>
            </a:br>
            <a:r>
              <a:rPr lang="ru-RU" sz="3600" b="1" dirty="0" smtClean="0"/>
              <a:t>и книги продаж</a:t>
            </a:r>
            <a:endParaRPr lang="ru-RU" sz="3600" b="1" dirty="0"/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899592" y="1772816"/>
            <a:ext cx="748883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Если НП применяет УСН, то с 2025 г. должен вести книгу продаж.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Это нужно делать и в том случае, если применяется освобождение от НДС и выставляются счет-фактуры без налога (</a:t>
            </a:r>
            <a:r>
              <a:rPr lang="ru-RU" dirty="0" smtClean="0">
                <a:ea typeface="Times New Roman" pitchFamily="18" charset="0"/>
                <a:cs typeface="Times New Roman" pitchFamily="18" charset="0"/>
              </a:rPr>
              <a:t>п. п. 1, 3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Правил ведения книги продаж).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Книгу покупок необходимо вести, если нет освобожденя от НДС (</a:t>
            </a:r>
            <a:r>
              <a:rPr lang="ru-RU" dirty="0" smtClean="0">
                <a:ea typeface="Times New Roman" pitchFamily="18" charset="0"/>
                <a:cs typeface="Times New Roman" pitchFamily="18" charset="0"/>
              </a:rPr>
              <a:t>п. 1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Правил ведения книги покупок). Делать это надо независимо от того, применяются  пониженные ставки НДС 5% и 7% или рассчитывается налог по общеустановленным ставкам.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Если НП освобожден от НДС, книга покупок также ведется на случай, если освобождение перестанет действовать, например, если доходы превысят 60 млн руб. или изменится налоговый режим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Calibri" pitchFamily="34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8420462" y="6151034"/>
            <a:ext cx="498490" cy="481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0147" tIns="40074" rIns="80147" bIns="40074">
            <a:spAutoFit/>
          </a:bodyPr>
          <a:lstStyle/>
          <a:p>
            <a:fld id="{F3D3461E-5AD4-4E65-B225-B2C6AF684E90}" type="slidenum">
              <a:rPr lang="ru-RU" altLang="ru-RU" sz="2600">
                <a:solidFill>
                  <a:schemeClr val="bg1"/>
                </a:solidFill>
              </a:rPr>
              <a:pPr/>
              <a:t>8</a:t>
            </a:fld>
            <a:endParaRPr lang="ru-RU" altLang="ru-RU" sz="2600" dirty="0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 smtClean="0"/>
              <a:t>Переход с ОСНО на УСН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5085184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Освобождение от НДС действует, пока сумма доходов с начала года не превысит 60 млн руб. </a:t>
            </a:r>
          </a:p>
          <a:p>
            <a:r>
              <a:rPr lang="ru-RU" dirty="0" smtClean="0"/>
              <a:t>С 1-го числа месяца, следующего за месяцем, когда лимит доходов превышен, освобождение от НДС не применяется.</a:t>
            </a: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611560" y="3429000"/>
          <a:ext cx="7704856" cy="144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Блок-схема: несколько документов 10"/>
          <p:cNvSpPr/>
          <p:nvPr/>
        </p:nvSpPr>
        <p:spPr>
          <a:xfrm>
            <a:off x="3059832" y="1484784"/>
            <a:ext cx="3456384" cy="1944216"/>
          </a:xfrm>
          <a:prstGeom prst="flowChartMultidocument">
            <a:avLst/>
          </a:prstGeom>
          <a:solidFill>
            <a:srgbClr val="EC8C8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Восстановление НДС происходит в квартале, предшествующем переходу на УСН</a:t>
            </a:r>
          </a:p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200" dirty="0" smtClean="0"/>
              <a:t>(суммы восстановленного налога включаются в состав прочих расходов)</a:t>
            </a:r>
            <a:endParaRPr lang="ru-RU" sz="1200" dirty="0"/>
          </a:p>
        </p:txBody>
      </p:sp>
      <p:sp>
        <p:nvSpPr>
          <p:cNvPr id="7" name="Прямоугольник 4"/>
          <p:cNvSpPr>
            <a:spLocks noChangeArrowheads="1"/>
          </p:cNvSpPr>
          <p:nvPr/>
        </p:nvSpPr>
        <p:spPr bwMode="auto">
          <a:xfrm>
            <a:off x="8420462" y="6151034"/>
            <a:ext cx="498490" cy="481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0147" tIns="40074" rIns="80147" bIns="40074">
            <a:spAutoFit/>
          </a:bodyPr>
          <a:lstStyle/>
          <a:p>
            <a:fld id="{F3D3461E-5AD4-4E65-B225-B2C6AF684E90}" type="slidenum">
              <a:rPr lang="ru-RU" altLang="ru-RU" sz="2600">
                <a:solidFill>
                  <a:schemeClr val="bg1"/>
                </a:solidFill>
              </a:rPr>
              <a:pPr/>
              <a:t>9</a:t>
            </a:fld>
            <a:endParaRPr lang="ru-RU" altLang="ru-RU" sz="2600" dirty="0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9_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13492</TotalTime>
  <Words>1977</Words>
  <Application>Microsoft Office PowerPoint</Application>
  <PresentationFormat>Экран (4:3)</PresentationFormat>
  <Paragraphs>283</Paragraphs>
  <Slides>20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9_Present_FNS2012_A4</vt:lpstr>
      <vt:lpstr>Слайд 1</vt:lpstr>
      <vt:lpstr>Порядок уплаты НДС  организациями и ИП на УСН с 2025 г</vt:lpstr>
      <vt:lpstr>В каких случаях организации или ИП на УСН, применяющие освобождение от НДС, уплачивают налог </vt:lpstr>
      <vt:lpstr>Ставки НДС при УСН с 2025 г.</vt:lpstr>
      <vt:lpstr>В каких случаях  НДС принимается к вычету при УСН</vt:lpstr>
      <vt:lpstr>Представление  налоговой декларации по НДС при УСН</vt:lpstr>
      <vt:lpstr>Порядок уплаты НДС при УСН</vt:lpstr>
      <vt:lpstr>Ведение книги покупок  и книги продаж</vt:lpstr>
      <vt:lpstr>Переход с ОСНО на УСН</vt:lpstr>
      <vt:lpstr>Слайд 10</vt:lpstr>
      <vt:lpstr> Основные изменения законодательства по УСН с 2025 года </vt:lpstr>
      <vt:lpstr> Основные изменения законодательства по специальным налоговым режимам </vt:lpstr>
      <vt:lpstr> Изменения по налогу на прибыль организаций с 2025 года </vt:lpstr>
      <vt:lpstr>Изменения налогообложения имущества с 01.01.2025 года</vt:lpstr>
      <vt:lpstr>2</vt:lpstr>
      <vt:lpstr>Ставки НДФЛ до и после 01.01.2025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Цели налогового консультирования</dc:title>
  <dc:creator>Коньков Андрей Юрьевич</dc:creator>
  <cp:lastModifiedBy>4700-00-779</cp:lastModifiedBy>
  <cp:revision>373</cp:revision>
  <cp:lastPrinted>2019-10-17T06:19:16Z</cp:lastPrinted>
  <dcterms:created xsi:type="dcterms:W3CDTF">2015-03-27T13:19:33Z</dcterms:created>
  <dcterms:modified xsi:type="dcterms:W3CDTF">2024-11-20T15:11:20Z</dcterms:modified>
</cp:coreProperties>
</file>