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907B5-0FAD-495D-AC31-6B2E087E1112}" type="datetimeFigureOut">
              <a:rPr lang="ru-RU" smtClean="0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8F269-AACB-4FD3-94E9-E4D61353D8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3"/>
            <a:ext cx="9142642" cy="6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A76AE-4797-4C94-8AAB-CBDB1E3E9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1FA66-E086-43C0-B4C4-270FE3F4A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3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3"/>
            <a:ext cx="923088" cy="377240"/>
          </a:xfrm>
          <a:prstGeom prst="rect">
            <a:avLst/>
          </a:prstGeom>
          <a:noFill/>
          <a:ln>
            <a:noFill/>
          </a:ln>
          <a:extLst/>
        </p:spPr>
        <p:txBody>
          <a:bodyPr lIns="80115" tIns="40057" rIns="80115" bIns="40057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7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606875"/>
            <a:ext cx="7320689" cy="4829253"/>
          </a:xfrm>
        </p:spPr>
        <p:txBody>
          <a:bodyPr/>
          <a:lstStyle>
            <a:lvl1pPr marL="318509" indent="0">
              <a:buFontTx/>
              <a:buNone/>
              <a:defRPr b="1">
                <a:latin typeface="+mj-lt"/>
              </a:defRPr>
            </a:lvl1pPr>
            <a:lvl2pPr marL="315728" indent="2783">
              <a:defRPr>
                <a:latin typeface="+mj-lt"/>
              </a:defRPr>
            </a:lvl2pPr>
            <a:lvl3pPr marL="550782" indent="-228102">
              <a:tabLst/>
              <a:defRPr>
                <a:latin typeface="+mj-lt"/>
              </a:defRPr>
            </a:lvl3pPr>
            <a:lvl4pPr marL="0" indent="31572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3"/>
            <a:ext cx="7337192" cy="1105803"/>
          </a:xfrm>
        </p:spPr>
        <p:txBody>
          <a:bodyPr/>
          <a:lstStyle>
            <a:lvl1pPr marL="0" marR="0" indent="0" defTabSz="9138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A9F5-B051-4E10-9AFC-36FF2840C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2643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606872"/>
            <a:ext cx="7320689" cy="4829253"/>
          </a:xfrm>
        </p:spPr>
        <p:txBody>
          <a:bodyPr/>
          <a:lstStyle>
            <a:lvl1pPr marL="318585" indent="0">
              <a:buFontTx/>
              <a:buNone/>
              <a:defRPr b="1">
                <a:latin typeface="+mj-lt"/>
              </a:defRPr>
            </a:lvl1pPr>
            <a:lvl2pPr marL="318585" indent="0">
              <a:defRPr>
                <a:latin typeface="+mj-lt"/>
              </a:defRPr>
            </a:lvl2pPr>
            <a:lvl3pPr marL="550914" indent="-228156">
              <a:defRPr>
                <a:latin typeface="+mj-lt"/>
              </a:defRPr>
            </a:lvl3pPr>
            <a:lvl4pPr marL="0" indent="315802">
              <a:defRPr>
                <a:latin typeface="+mj-lt"/>
              </a:defRPr>
            </a:lvl4pPr>
            <a:lvl5pPr marL="125764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501071"/>
            <a:ext cx="7337901" cy="1105803"/>
          </a:xfrm>
        </p:spPr>
        <p:txBody>
          <a:bodyPr/>
          <a:lstStyle>
            <a:lvl1pPr marL="0" marR="0" indent="0" defTabSz="9140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B087-AB9D-4E35-925F-8A4F9B2677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2642617" y="1306053"/>
            <a:ext cx="8327186" cy="1066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CEB51-8BE2-0355-0041-65827C38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30" y="565036"/>
            <a:ext cx="7462157" cy="1055189"/>
          </a:xfrm>
        </p:spPr>
        <p:txBody>
          <a:bodyPr anchor="t">
            <a:normAutofit/>
          </a:bodyPr>
          <a:lstStyle>
            <a:lvl1pPr algn="l">
              <a:defRPr sz="2600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CA8946-14B3-D407-5F3C-CD388E125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8" y="1962150"/>
            <a:ext cx="8021248" cy="4238625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rgbClr val="22357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7EC71D91-9694-F036-D6D0-9B5050DD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8"/>
            <a:ext cx="95114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E15AFE-B740-BD37-0F11-C67B32B5B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09145" y="389029"/>
            <a:ext cx="549081" cy="836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6215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4415B-4C84-4792-B82B-E69867A15142}" type="datetimeFigureOut">
              <a:rPr lang="ru-RU" smtClean="0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3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926767" y="5127303"/>
            <a:ext cx="923088" cy="377240"/>
          </a:xfrm>
          <a:prstGeom prst="rect">
            <a:avLst/>
          </a:prstGeom>
          <a:noFill/>
          <a:ln>
            <a:noFill/>
          </a:ln>
          <a:extLst/>
        </p:spPr>
        <p:txBody>
          <a:bodyPr lIns="80115" tIns="40057" rIns="80115" bIns="40057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79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2C715-504D-4AE3-9AD8-DD6F5B5DC99C}" type="datetimeFigureOut">
              <a:rPr lang="ru-RU" smtClean="0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36F7F-465B-4D7A-85D3-6501BE0A0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2643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461B4-D671-4350-9E18-5A6BB6045309}" type="datetimeFigureOut">
              <a:rPr lang="ru-RU" smtClean="0"/>
              <a:pPr>
                <a:defRPr/>
              </a:pPr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68AEB-8E03-4395-AA7F-42FED1DA1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3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CBBCB-78B9-4545-801D-63DBE4FB0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F9239-B30A-4249-A8F1-F408C86B93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43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0DA0A-8187-49D4-9A1E-A82C76F31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D9317-2D0E-4D22-A9B7-4D6F3BB55E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537B6-4902-4A8D-8B6D-CF643CA22E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ABB3BA-97BA-4C43-8ADB-C04D37A85789}" type="slidenum">
              <a:rPr lang="ru-RU" smtClean="0">
                <a:cs typeface="Arial" pitchFamily="34" charset="0"/>
              </a:rPr>
              <a:pPr>
                <a:defRPr/>
              </a:pPr>
              <a:t>‹#›</a:t>
            </a:fld>
            <a:endParaRPr lang="ru-RU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2" r:id="rId12"/>
    <p:sldLayoutId id="2147483673" r:id="rId13"/>
    <p:sldLayoutId id="2147483674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91574" cy="2088232"/>
          </a:xfrm>
        </p:spPr>
        <p:txBody>
          <a:bodyPr rtlCol="0">
            <a:normAutofit/>
          </a:bodyPr>
          <a:lstStyle/>
          <a:p>
            <a:pPr defTabSz="913536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XO Oriel Condensed" pitchFamily="34" charset="0"/>
              </a:rPr>
              <a:t>«</a:t>
            </a:r>
            <a:r>
              <a:rPr lang="ru-RU" sz="3600" dirty="0" smtClean="0">
                <a:solidFill>
                  <a:schemeClr val="bg1"/>
                </a:solidFill>
                <a:latin typeface="XO Oriel Condensed" pitchFamily="34" charset="0"/>
              </a:rPr>
              <a:t>Национальная система подтверждения ожидания поставки товаров (СПОТ)</a:t>
            </a:r>
            <a:r>
              <a:rPr lang="ru-RU" sz="2800" dirty="0" smtClean="0">
                <a:solidFill>
                  <a:schemeClr val="bg1"/>
                </a:solidFill>
                <a:latin typeface="XO Oriel Condensed" pitchFamily="34" charset="0"/>
              </a:rPr>
              <a:t>»</a:t>
            </a:r>
            <a:endParaRPr lang="ru-RU" sz="2800" dirty="0">
              <a:solidFill>
                <a:schemeClr val="bg1"/>
              </a:solidFill>
              <a:latin typeface="XO Oriel Condensed" pitchFamily="34" charset="0"/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1886" cy="6205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+mj-lt"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itchFamily="34" charset="0"/>
              </a:rPr>
              <a:t>19 мая 2026</a:t>
            </a:r>
          </a:p>
          <a:p>
            <a:pPr eaLnBrk="1" hangingPunct="1">
              <a:buFont typeface="+mj-lt"/>
              <a:buNone/>
            </a:pPr>
            <a:r>
              <a:rPr lang="ru-RU" altLang="ru-RU" sz="1400" b="1" dirty="0" smtClean="0">
                <a:solidFill>
                  <a:prstClr val="white"/>
                </a:solidFill>
                <a:cs typeface="Arial" pitchFamily="34" charset="0"/>
              </a:rPr>
              <a:t>Санкт-Петербург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2348880"/>
            <a:ext cx="7128792" cy="914304"/>
          </a:xfrm>
          <a:prstGeom prst="rect">
            <a:avLst/>
          </a:prstGeom>
        </p:spPr>
        <p:txBody>
          <a:bodyPr lIns="91370" tIns="45686" rIns="91370" bIns="45686" anchor="ctr"/>
          <a:lstStyle/>
          <a:p>
            <a:pPr algn="ctr" defTabSz="913696">
              <a:spcBef>
                <a:spcPct val="0"/>
              </a:spcBef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Управление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ФНС России по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Ленинградской 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области</a:t>
            </a:r>
          </a:p>
          <a:p>
            <a:pPr algn="ctr" defTabSz="913696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Отдел камерального контроля налога на добавленную стоимость</a:t>
            </a:r>
            <a:endParaRPr lang="ru-RU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217" y="2935857"/>
            <a:ext cx="8145" cy="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217" y="2935857"/>
            <a:ext cx="8145" cy="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4683"/>
          <a:stretch>
            <a:fillRect/>
          </a:stretch>
        </p:blipFill>
        <p:spPr bwMode="auto">
          <a:xfrm>
            <a:off x="323528" y="764704"/>
            <a:ext cx="8532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3072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5128" t="1515" b="1515"/>
          <a:stretch>
            <a:fillRect/>
          </a:stretch>
        </p:blipFill>
        <p:spPr bwMode="auto">
          <a:xfrm>
            <a:off x="179512" y="548680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088"/>
          <a:stretch>
            <a:fillRect/>
          </a:stretch>
        </p:blipFill>
        <p:spPr bwMode="auto">
          <a:xfrm>
            <a:off x="179512" y="620688"/>
            <a:ext cx="88204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237"/>
          <a:stretch>
            <a:fillRect/>
          </a:stretch>
        </p:blipFill>
        <p:spPr bwMode="auto">
          <a:xfrm>
            <a:off x="179512" y="476672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4237"/>
          <a:stretch>
            <a:fillRect/>
          </a:stretch>
        </p:blipFill>
        <p:spPr bwMode="auto">
          <a:xfrm>
            <a:off x="107504" y="620688"/>
            <a:ext cx="8856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53AE-392B-4021-989F-6EFADA23B09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587" t="1493" r="917"/>
          <a:stretch>
            <a:fillRect/>
          </a:stretch>
        </p:blipFill>
        <p:spPr bwMode="auto">
          <a:xfrm>
            <a:off x="0" y="54868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«Национальная система подтверждения ожидания поставки товаров (СПОТ)»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«Национальная система подтверждения ожидания поставки товаров (СПОТ)»</dc:title>
  <dc:creator>Высоканова Александра Александровна</dc:creator>
  <cp:lastModifiedBy>4700-00-824</cp:lastModifiedBy>
  <cp:revision>4</cp:revision>
  <dcterms:created xsi:type="dcterms:W3CDTF">2026-05-19T08:02:32Z</dcterms:created>
  <dcterms:modified xsi:type="dcterms:W3CDTF">2026-05-19T11:13:46Z</dcterms:modified>
</cp:coreProperties>
</file>