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7"/>
  </p:notesMasterIdLst>
  <p:sldIdLst>
    <p:sldId id="262" r:id="rId2"/>
    <p:sldId id="258" r:id="rId3"/>
    <p:sldId id="264" r:id="rId4"/>
    <p:sldId id="263" r:id="rId5"/>
    <p:sldId id="260" r:id="rId6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FF0000"/>
    <a:srgbClr val="0758B9"/>
    <a:srgbClr val="FD8E67"/>
    <a:srgbClr val="F69F6E"/>
    <a:srgbClr val="0A75F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35" autoAdjust="0"/>
    <p:restoredTop sz="94660"/>
  </p:normalViewPr>
  <p:slideViewPr>
    <p:cSldViewPr>
      <p:cViewPr varScale="1">
        <p:scale>
          <a:sx n="110" d="100"/>
          <a:sy n="110" d="100"/>
        </p:scale>
        <p:origin x="187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047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7047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8E94F422-4140-4811-903E-5C68540ED639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22739"/>
            <a:ext cx="5447666" cy="4473416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281"/>
            <a:ext cx="2951217" cy="497047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981" y="9442281"/>
            <a:ext cx="2951217" cy="497047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4247006F-BFE4-4BB8-849E-8F3798C091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47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7006F-BFE4-4BB8-849E-8F3798C0918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245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AB2C5FB-92D4-441C-854A-397DE53053E8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42B4A35-A8C8-4EAD-959C-A8E1D7304DF7}" type="datetimeFigureOut">
              <a:rPr lang="ru-RU" smtClean="0"/>
              <a:t>18.09.2024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0000-08-137\Pictures\Лого ФНС\FNS_logo_reduc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2326" y="343153"/>
            <a:ext cx="2448272" cy="2293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5458498"/>
            <a:ext cx="683568" cy="706806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6032039" y="6242051"/>
            <a:ext cx="2350930" cy="646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www.nalog.gov.ru</a:t>
            </a:r>
            <a:endParaRPr lang="ru-RU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0038" y="2492896"/>
            <a:ext cx="7632848" cy="685762"/>
          </a:xfrm>
          <a:prstGeom prst="rect">
            <a:avLst/>
          </a:prstGeom>
        </p:spPr>
        <p:txBody>
          <a:bodyPr vert="horz" wrap="square" lIns="81615" tIns="40808" rIns="81615" bIns="40808" rtlCol="0" anchor="ctr">
            <a:noAutofit/>
          </a:bodyPr>
          <a:lstStyle/>
          <a:p>
            <a:pPr algn="ctr" defTabSz="816152"/>
            <a:r>
              <a:rPr lang="ru-RU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Управление Федеральной налоговой службы по Липецкой области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99592" y="3573016"/>
            <a:ext cx="6408712" cy="864096"/>
          </a:xfrm>
          <a:prstGeom prst="roundRect">
            <a:avLst/>
          </a:prstGeom>
          <a:solidFill>
            <a:schemeClr val="bg1"/>
          </a:solidFill>
          <a:ln>
            <a:solidFill>
              <a:srgbClr val="0758B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6" tIns="60948" rIns="121896" bIns="60948" rtlCol="0" anchor="ctr"/>
          <a:lstStyle/>
          <a:p>
            <a:r>
              <a:rPr lang="ru-RU" b="1" dirty="0">
                <a:solidFill>
                  <a:srgbClr val="C00000"/>
                </a:solidFill>
                <a:latin typeface="Comic Sans MS" pitchFamily="66" charset="0"/>
                <a:cs typeface="Courier New" pitchFamily="49" charset="0"/>
              </a:rPr>
              <a:t>Уведомления об исчисленных суммах авансовых платежей по имущественным налогам организаций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3428" y="5458498"/>
            <a:ext cx="7819097" cy="622015"/>
          </a:xfrm>
          <a:prstGeom prst="rect">
            <a:avLst/>
          </a:prstGeom>
        </p:spPr>
        <p:txBody>
          <a:bodyPr vert="horz" wrap="square" lIns="81616" tIns="40808" rIns="81616" bIns="40808" rtlCol="0" anchor="ctr">
            <a:noAutofit/>
          </a:bodyPr>
          <a:lstStyle/>
          <a:p>
            <a:pPr algn="ctr" defTabSz="816152"/>
            <a:r>
              <a:rPr lang="ru-RU" sz="2000" b="1" dirty="0" smtClean="0">
                <a:solidFill>
                  <a:srgbClr val="0070C0"/>
                </a:solidFill>
                <a:latin typeface="Trebuchet MS" pitchFamily="34" charset="0"/>
              </a:rPr>
              <a:t>18.09.2024</a:t>
            </a:r>
          </a:p>
        </p:txBody>
      </p:sp>
    </p:spTree>
    <p:extLst>
      <p:ext uri="{BB962C8B-B14F-4D97-AF65-F5344CB8AC3E}">
        <p14:creationId xmlns:p14="http://schemas.microsoft.com/office/powerpoint/2010/main" val="1240936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8467115" cy="36902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Управление Федеральной налоговой службы по Липецкой области</a:t>
            </a:r>
            <a:endParaRPr lang="ru-RU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819255" y="1867025"/>
            <a:ext cx="7608033" cy="863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С</a:t>
            </a: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Comic Sans MS" pitchFamily="66" charset="0"/>
              </a:rPr>
              <a:t>01.01.2024 </a:t>
            </a: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года налоговые органы </a:t>
            </a: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прекратили </a:t>
            </a: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прием уведомлений на основании распоряжений на перевод денежных средств в уплату платежей в бюджет, направленных плательщиками в банк со статусом «02».</a:t>
            </a: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695975" y="3608333"/>
            <a:ext cx="7608033" cy="17682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Уведомления </a:t>
            </a: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представляется </a:t>
            </a: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в налоговый орган по форме, утверждённой приказом ФНС России от 02.11.2022 №ЕД-7-8-/1047</a:t>
            </a: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@: </a:t>
            </a:r>
            <a:endParaRPr lang="ru-RU" sz="1600" dirty="0">
              <a:solidFill>
                <a:schemeClr val="tx1"/>
              </a:solidFill>
              <a:latin typeface="Comic Sans MS" pitchFamily="66" charset="0"/>
            </a:endParaRP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- </a:t>
            </a: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за 1 квартал 2024 года – </a:t>
            </a:r>
            <a:r>
              <a:rPr lang="ru-RU" sz="1600" dirty="0">
                <a:solidFill>
                  <a:srgbClr val="C00000"/>
                </a:solidFill>
                <a:latin typeface="Comic Sans MS" pitchFamily="66" charset="0"/>
              </a:rPr>
              <a:t>25 апреля 2024</a:t>
            </a: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; </a:t>
            </a:r>
          </a:p>
          <a:p>
            <a:pPr algn="r"/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- за 2 квартал 2024 года – </a:t>
            </a:r>
            <a:r>
              <a:rPr lang="ru-RU" sz="1600" dirty="0">
                <a:solidFill>
                  <a:srgbClr val="C00000"/>
                </a:solidFill>
                <a:latin typeface="Comic Sans MS" pitchFamily="66" charset="0"/>
              </a:rPr>
              <a:t>25 июля 2024</a:t>
            </a: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;</a:t>
            </a: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- за </a:t>
            </a: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3 квартал 2024 года – </a:t>
            </a:r>
            <a:r>
              <a:rPr lang="ru-RU" sz="1600" dirty="0">
                <a:solidFill>
                  <a:srgbClr val="C00000"/>
                </a:solidFill>
                <a:latin typeface="Comic Sans MS" pitchFamily="66" charset="0"/>
              </a:rPr>
              <a:t>25 октября </a:t>
            </a:r>
            <a:r>
              <a:rPr lang="ru-RU" sz="1600" dirty="0" smtClean="0">
                <a:solidFill>
                  <a:srgbClr val="C00000"/>
                </a:solidFill>
                <a:latin typeface="Comic Sans MS" pitchFamily="66" charset="0"/>
              </a:rPr>
              <a:t>2024</a:t>
            </a: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;</a:t>
            </a:r>
          </a:p>
          <a:p>
            <a:pPr algn="r"/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- </a:t>
            </a: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за 4 </a:t>
            </a: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квартал </a:t>
            </a: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2024 </a:t>
            </a: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год – </a:t>
            </a:r>
            <a:r>
              <a:rPr lang="ru-RU" sz="1600" dirty="0" smtClean="0">
                <a:solidFill>
                  <a:srgbClr val="C00000"/>
                </a:solidFill>
                <a:latin typeface="Comic Sans MS" pitchFamily="66" charset="0"/>
              </a:rPr>
              <a:t>25 </a:t>
            </a:r>
            <a:r>
              <a:rPr lang="ru-RU" sz="1600" dirty="0">
                <a:solidFill>
                  <a:srgbClr val="C00000"/>
                </a:solidFill>
                <a:latin typeface="Comic Sans MS" pitchFamily="66" charset="0"/>
              </a:rPr>
              <a:t>февраля </a:t>
            </a:r>
            <a:r>
              <a:rPr lang="ru-RU" sz="1600" dirty="0" smtClean="0">
                <a:solidFill>
                  <a:srgbClr val="C00000"/>
                </a:solidFill>
                <a:latin typeface="Comic Sans MS" pitchFamily="66" charset="0"/>
              </a:rPr>
              <a:t>2025</a:t>
            </a: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ru-RU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76672"/>
            <a:ext cx="2411760" cy="568868"/>
          </a:xfrm>
          <a:prstGeom prst="rect">
            <a:avLst/>
          </a:prstGeom>
          <a:gradFill flip="none" rotWithShape="1">
            <a:gsLst>
              <a:gs pos="0">
                <a:srgbClr val="0758B9">
                  <a:shade val="30000"/>
                  <a:satMod val="115000"/>
                </a:srgbClr>
              </a:gs>
              <a:gs pos="50000">
                <a:srgbClr val="0758B9">
                  <a:shade val="67500"/>
                  <a:satMod val="115000"/>
                </a:srgbClr>
              </a:gs>
              <a:gs pos="100000">
                <a:srgbClr val="0758B9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www.nalog.gov.ru</a:t>
            </a:r>
            <a:endParaRPr lang="ru-RU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772838" y="2571523"/>
            <a:ext cx="3022363" cy="756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6181510" y="6336704"/>
            <a:ext cx="2350930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www.nalog.gov.ru</a:t>
            </a:r>
            <a:endParaRPr lang="ru-RU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5458498"/>
            <a:ext cx="683568" cy="706806"/>
          </a:xfrm>
          <a:prstGeom prst="rect">
            <a:avLst/>
          </a:prstGeom>
        </p:spPr>
      </p:pic>
      <p:sp>
        <p:nvSpPr>
          <p:cNvPr id="22" name="Скругленный прямоугольник 21"/>
          <p:cNvSpPr/>
          <p:nvPr/>
        </p:nvSpPr>
        <p:spPr>
          <a:xfrm>
            <a:off x="2771800" y="368672"/>
            <a:ext cx="6480720" cy="756072"/>
          </a:xfrm>
          <a:prstGeom prst="roundRect">
            <a:avLst/>
          </a:prstGeom>
          <a:solidFill>
            <a:schemeClr val="bg1"/>
          </a:solidFill>
          <a:ln>
            <a:solidFill>
              <a:srgbClr val="0758B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6" tIns="60948" rIns="121896" bIns="60948" rtlCol="0" anchor="ctr"/>
          <a:lstStyle/>
          <a:p>
            <a:pPr algn="ctr" defTabSz="914173">
              <a:spcAft>
                <a:spcPts val="600"/>
              </a:spcAft>
            </a:pPr>
            <a:r>
              <a:rPr lang="ru-RU" sz="1600" b="1" dirty="0">
                <a:solidFill>
                  <a:srgbClr val="008000"/>
                </a:solidFill>
                <a:latin typeface="Arial Black" pitchFamily="34" charset="0"/>
              </a:rPr>
              <a:t>Уведомления об исчисленных суммах авансовых платежей по </a:t>
            </a:r>
            <a:r>
              <a:rPr lang="ru-RU" sz="1600" b="1" dirty="0" smtClean="0">
                <a:solidFill>
                  <a:srgbClr val="008000"/>
                </a:solidFill>
                <a:latin typeface="Arial Black" pitchFamily="34" charset="0"/>
              </a:rPr>
              <a:t>транспортному </a:t>
            </a:r>
            <a:r>
              <a:rPr lang="ru-RU" sz="1600" b="1" dirty="0">
                <a:solidFill>
                  <a:srgbClr val="008000"/>
                </a:solidFill>
                <a:latin typeface="Arial Black" pitchFamily="34" charset="0"/>
              </a:rPr>
              <a:t>и земельному налогам, а также по налогу на имущество организаций</a:t>
            </a:r>
            <a:endParaRPr lang="ru-RU" sz="1600" b="1" dirty="0" smtClean="0">
              <a:solidFill>
                <a:srgbClr val="008000"/>
              </a:solidFill>
              <a:latin typeface="Arial Black" pitchFamily="34" charset="0"/>
              <a:ea typeface="Roboto Condensed" panose="020B060402020202020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4225" y="1268760"/>
            <a:ext cx="375327" cy="5040560"/>
          </a:xfrm>
          <a:prstGeom prst="rect">
            <a:avLst/>
          </a:prstGeom>
          <a:gradFill flip="none" rotWithShape="1">
            <a:gsLst>
              <a:gs pos="0">
                <a:srgbClr val="0758B9">
                  <a:shade val="30000"/>
                  <a:satMod val="115000"/>
                </a:srgbClr>
              </a:gs>
              <a:gs pos="50000">
                <a:srgbClr val="0758B9">
                  <a:shade val="67500"/>
                  <a:satMod val="115000"/>
                </a:srgbClr>
              </a:gs>
              <a:gs pos="100000">
                <a:srgbClr val="0758B9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ВАЖНО </a:t>
            </a:r>
          </a:p>
          <a:p>
            <a:pPr algn="ctr"/>
            <a:endParaRPr lang="ru-RU" sz="16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ЗНАТЬ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57015" y="3348812"/>
            <a:ext cx="73200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71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-27384"/>
            <a:ext cx="8467115" cy="3690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Управление Федеральной налоговой службы по Липецкой области</a:t>
            </a:r>
            <a:endParaRPr lang="ru-RU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55776" y="341638"/>
            <a:ext cx="6480720" cy="756072"/>
          </a:xfrm>
          <a:prstGeom prst="roundRect">
            <a:avLst/>
          </a:prstGeom>
          <a:solidFill>
            <a:schemeClr val="bg1"/>
          </a:solidFill>
          <a:ln>
            <a:solidFill>
              <a:srgbClr val="0758B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6" tIns="60948" rIns="121896" bIns="60948" rtlCol="0" anchor="ctr"/>
          <a:lstStyle/>
          <a:p>
            <a:pPr algn="ctr" defTabSz="914173">
              <a:spcAft>
                <a:spcPts val="600"/>
              </a:spcAft>
            </a:pPr>
            <a:r>
              <a:rPr lang="ru-RU" sz="1600" b="1" dirty="0">
                <a:solidFill>
                  <a:srgbClr val="008000"/>
                </a:solidFill>
                <a:latin typeface="Arial Black" pitchFamily="34" charset="0"/>
              </a:rPr>
              <a:t>Уведомления об исчисленных суммах авансовых платежей по </a:t>
            </a:r>
            <a:r>
              <a:rPr lang="ru-RU" sz="1600" b="1" dirty="0" smtClean="0">
                <a:solidFill>
                  <a:srgbClr val="008000"/>
                </a:solidFill>
                <a:latin typeface="Arial Black" pitchFamily="34" charset="0"/>
              </a:rPr>
              <a:t>транспортному </a:t>
            </a:r>
            <a:r>
              <a:rPr lang="ru-RU" sz="1600" b="1" dirty="0">
                <a:solidFill>
                  <a:srgbClr val="008000"/>
                </a:solidFill>
                <a:latin typeface="Arial Black" pitchFamily="34" charset="0"/>
              </a:rPr>
              <a:t>и земельному налогам, а также по налогу на имущество организаций</a:t>
            </a:r>
            <a:endParaRPr lang="ru-RU" sz="1600" b="1" dirty="0" smtClean="0">
              <a:solidFill>
                <a:srgbClr val="008000"/>
              </a:solidFill>
              <a:latin typeface="Arial Black" pitchFamily="34" charset="0"/>
              <a:ea typeface="Roboto Condensed" panose="020B060402020202020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76672"/>
            <a:ext cx="2411760" cy="568868"/>
          </a:xfrm>
          <a:prstGeom prst="rect">
            <a:avLst/>
          </a:prstGeom>
          <a:gradFill flip="none" rotWithShape="1">
            <a:gsLst>
              <a:gs pos="0">
                <a:srgbClr val="0758B9">
                  <a:shade val="30000"/>
                  <a:satMod val="115000"/>
                </a:srgbClr>
              </a:gs>
              <a:gs pos="50000">
                <a:srgbClr val="0758B9">
                  <a:shade val="67500"/>
                  <a:satMod val="115000"/>
                </a:srgbClr>
              </a:gs>
              <a:gs pos="100000">
                <a:srgbClr val="0758B9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www.nalog.gov.ru</a:t>
            </a:r>
            <a:endParaRPr lang="ru-RU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4225" y="1268760"/>
            <a:ext cx="375327" cy="5040560"/>
          </a:xfrm>
          <a:prstGeom prst="rect">
            <a:avLst/>
          </a:prstGeom>
          <a:gradFill flip="none" rotWithShape="1">
            <a:gsLst>
              <a:gs pos="0">
                <a:srgbClr val="0758B9">
                  <a:shade val="30000"/>
                  <a:satMod val="115000"/>
                </a:srgbClr>
              </a:gs>
              <a:gs pos="50000">
                <a:srgbClr val="0758B9">
                  <a:shade val="67500"/>
                  <a:satMod val="115000"/>
                </a:srgbClr>
              </a:gs>
              <a:gs pos="100000">
                <a:srgbClr val="0758B9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ВАЖНО </a:t>
            </a:r>
          </a:p>
          <a:p>
            <a:pPr algn="ctr"/>
            <a:endParaRPr lang="ru-RU" sz="16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ЗНАТЬ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47027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</a:rPr>
              <a:t>Способ исправления ошибок </a:t>
            </a:r>
            <a:r>
              <a:rPr lang="ru-RU" b="1" dirty="0">
                <a:latin typeface="Times New Roman" panose="02020603050405020304" pitchFamily="18" charset="0"/>
              </a:rPr>
              <a:t>в уведомлении об исчисленных суммах налогов и взносов</a:t>
            </a:r>
            <a:endParaRPr lang="ru-RU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9568" y="2492896"/>
            <a:ext cx="4572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Если в реквизитах Уведомления допущена ошибка, то следует направить в налоговый орган новое Уведомление с верными реквизитами только в отношении обязанности, по которой допущена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ошибка:    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если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 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неверно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 указана сумма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 обязанности, то представляется Уведомление с теми же реквизитами с верной суммой;</a:t>
            </a:r>
            <a:endParaRPr lang="ru-RU" sz="1200" dirty="0">
              <a:solidFill>
                <a:srgbClr val="000000"/>
              </a:solidFill>
              <a:latin typeface="Golos"/>
              <a:ea typeface="Calibri" panose="020F0502020204030204" pitchFamily="34" charset="0"/>
              <a:cs typeface="Golos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если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неверно указаны КПП, КБК, ОКТМО, налоговый период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, то в Уведомлении по ранее указанным реквизитам обязанности представляется сумма «0», и новая обязанность с верными реквизитами. </a:t>
            </a:r>
            <a:endParaRPr lang="ru-RU" sz="1200" dirty="0">
              <a:solidFill>
                <a:srgbClr val="000000"/>
              </a:solidFill>
              <a:latin typeface="Golos"/>
              <a:ea typeface="Calibri" panose="020F0502020204030204" pitchFamily="34" charset="0"/>
              <a:cs typeface="Golos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olos"/>
              </a:rPr>
              <a:t>Уточнять обязанности (исправлять ошибки) возможно до представления декларации/расчета по налогам, страховым взносам.</a:t>
            </a:r>
            <a:endParaRPr lang="ru-RU" sz="1200" dirty="0">
              <a:solidFill>
                <a:srgbClr val="000000"/>
              </a:solidFill>
              <a:effectLst/>
              <a:latin typeface="Golos"/>
              <a:ea typeface="Calibri" panose="020F0502020204030204" pitchFamily="34" charset="0"/>
              <a:cs typeface="Golos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5458498"/>
            <a:ext cx="683568" cy="706806"/>
          </a:xfrm>
          <a:prstGeom prst="rect">
            <a:avLst/>
          </a:prstGeom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6012160" y="6134784"/>
            <a:ext cx="2350930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www.nalog.gov.ru</a:t>
            </a:r>
            <a:endParaRPr lang="ru-RU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996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1523811"/>
            <a:ext cx="450597" cy="4800600"/>
          </a:xfrm>
          <a:prstGeom prst="rect">
            <a:avLst/>
          </a:prstGeom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003232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Управление Федеральной налоговой службы по Липецкой области</a:t>
            </a:r>
            <a:endParaRPr lang="ru-RU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701298"/>
            <a:ext cx="2411760" cy="568868"/>
          </a:xfrm>
          <a:prstGeom prst="rect">
            <a:avLst/>
          </a:prstGeom>
          <a:gradFill flip="none" rotWithShape="1">
            <a:gsLst>
              <a:gs pos="0">
                <a:srgbClr val="0758B9">
                  <a:shade val="30000"/>
                  <a:satMod val="115000"/>
                </a:srgbClr>
              </a:gs>
              <a:gs pos="50000">
                <a:srgbClr val="0758B9">
                  <a:shade val="67500"/>
                  <a:satMod val="115000"/>
                </a:srgbClr>
              </a:gs>
              <a:gs pos="100000">
                <a:srgbClr val="0758B9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www.nalog.gov.ru</a:t>
            </a:r>
            <a:endParaRPr lang="ru-RU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1460" y="476672"/>
            <a:ext cx="6602540" cy="101812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1189" y="5445224"/>
            <a:ext cx="682811" cy="70719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2110" y="6193974"/>
            <a:ext cx="2353260" cy="768163"/>
          </a:xfrm>
          <a:prstGeom prst="rect">
            <a:avLst/>
          </a:prstGeom>
        </p:spPr>
      </p:pic>
      <p:sp>
        <p:nvSpPr>
          <p:cNvPr id="11" name="Подзаголовок 2"/>
          <p:cNvSpPr txBox="1">
            <a:spLocks/>
          </p:cNvSpPr>
          <p:nvPr/>
        </p:nvSpPr>
        <p:spPr>
          <a:xfrm>
            <a:off x="620955" y="1887900"/>
            <a:ext cx="7920879" cy="41792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1600" b="1" dirty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r>
              <a:rPr lang="ru-RU" sz="1600" b="1" dirty="0" smtClean="0">
                <a:solidFill>
                  <a:schemeClr val="tx1"/>
                </a:solidFill>
                <a:latin typeface="Comic Sans MS" pitchFamily="66" charset="0"/>
              </a:rPr>
              <a:t>Сроки </a:t>
            </a:r>
            <a:r>
              <a:rPr lang="ru-RU" sz="1600" b="1" dirty="0">
                <a:solidFill>
                  <a:schemeClr val="tx1"/>
                </a:solidFill>
                <a:latin typeface="Comic Sans MS" pitchFamily="66" charset="0"/>
              </a:rPr>
              <a:t>уплаты налога на имущество </a:t>
            </a:r>
            <a:r>
              <a:rPr lang="ru-RU" sz="1600" b="1" dirty="0" smtClean="0">
                <a:solidFill>
                  <a:schemeClr val="tx1"/>
                </a:solidFill>
                <a:latin typeface="Comic Sans MS" pitchFamily="66" charset="0"/>
              </a:rPr>
              <a:t>организаций</a:t>
            </a:r>
            <a:r>
              <a:rPr lang="ru-RU" sz="1600" b="1" dirty="0">
                <a:solidFill>
                  <a:schemeClr val="tx1"/>
                </a:solidFill>
                <a:latin typeface="Comic Sans MS" pitchFamily="66" charset="0"/>
              </a:rPr>
              <a:t>, транспортный и земельный налоги юридических </a:t>
            </a:r>
            <a:r>
              <a:rPr lang="ru-RU" sz="1600" b="1" dirty="0" smtClean="0">
                <a:solidFill>
                  <a:schemeClr val="tx1"/>
                </a:solidFill>
                <a:latin typeface="Comic Sans MS" pitchFamily="66" charset="0"/>
              </a:rPr>
              <a:t>лиц:</a:t>
            </a:r>
          </a:p>
          <a:p>
            <a:pPr algn="l"/>
            <a:endParaRPr lang="ru-RU" sz="16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endParaRPr lang="ru-RU" sz="16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285750" indent="-285750" algn="l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налог </a:t>
            </a: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подлежит уплате налогоплательщиками в  срок не позднее </a:t>
            </a:r>
            <a:r>
              <a:rPr lang="ru-RU" sz="1600" dirty="0">
                <a:solidFill>
                  <a:srgbClr val="C00000"/>
                </a:solidFill>
                <a:latin typeface="Comic Sans MS" pitchFamily="66" charset="0"/>
              </a:rPr>
              <a:t>28 февраля </a:t>
            </a: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года, следующего  за истекшим налоговым </a:t>
            </a: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периодом;</a:t>
            </a:r>
          </a:p>
          <a:p>
            <a:pPr algn="l"/>
            <a:endParaRPr lang="ru-RU" sz="16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285750" indent="-285750" algn="l">
              <a:buFontTx/>
              <a:buChar char="-"/>
            </a:pP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авансовые платежи по налогу подлежат уплате  налогоплательщиками в срок </a:t>
            </a:r>
            <a:r>
              <a:rPr lang="ru-RU" sz="1600" dirty="0">
                <a:solidFill>
                  <a:srgbClr val="C00000"/>
                </a:solidFill>
                <a:latin typeface="Comic Sans MS" pitchFamily="66" charset="0"/>
              </a:rPr>
              <a:t>не позднее 28-го  числа </a:t>
            </a:r>
            <a:r>
              <a:rPr lang="ru-RU" sz="1600" dirty="0">
                <a:solidFill>
                  <a:schemeClr val="tx1"/>
                </a:solidFill>
                <a:latin typeface="Comic Sans MS" pitchFamily="66" charset="0"/>
              </a:rPr>
              <a:t>месяца, следующего за </a:t>
            </a:r>
            <a:r>
              <a:rPr lang="ru-RU" sz="1600" dirty="0" smtClean="0">
                <a:solidFill>
                  <a:schemeClr val="tx1"/>
                </a:solidFill>
                <a:latin typeface="Comic Sans MS" pitchFamily="66" charset="0"/>
              </a:rPr>
              <a:t>отчетным периодом.</a:t>
            </a:r>
            <a:endParaRPr lang="ru-RU" sz="1600" dirty="0">
              <a:solidFill>
                <a:schemeClr val="tx1"/>
              </a:solidFill>
              <a:latin typeface="Comic Sans MS" pitchFamily="66" charset="0"/>
            </a:endParaRPr>
          </a:p>
          <a:p>
            <a:pPr marL="285750" indent="-285750" algn="l">
              <a:buFontTx/>
              <a:buChar char="-"/>
            </a:pPr>
            <a:endParaRPr lang="ru-RU" sz="1600" dirty="0">
              <a:solidFill>
                <a:schemeClr val="tx1"/>
              </a:solidFill>
              <a:latin typeface="Comic Sans MS" pitchFamily="66" charset="0"/>
            </a:endParaRPr>
          </a:p>
          <a:p>
            <a:pPr marL="285750" indent="-285750" algn="l">
              <a:buFontTx/>
              <a:buChar char="-"/>
            </a:pPr>
            <a:endParaRPr lang="ru-RU" sz="16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2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0000-08-137\Pictures\Лого ФНС\FNS_logo_reduc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2259" y="476671"/>
            <a:ext cx="2448272" cy="2293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9971" y="2996952"/>
            <a:ext cx="7632848" cy="685762"/>
          </a:xfrm>
          <a:prstGeom prst="rect">
            <a:avLst/>
          </a:prstGeom>
        </p:spPr>
        <p:txBody>
          <a:bodyPr vert="horz" wrap="square" lIns="81615" tIns="40808" rIns="81615" bIns="40808" rtlCol="0" anchor="ctr">
            <a:noAutofit/>
          </a:bodyPr>
          <a:lstStyle/>
          <a:p>
            <a:pPr algn="ctr" defTabSz="816152"/>
            <a:r>
              <a:rPr lang="ru-RU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Управление Федеральной налоговой службы по Липецкой области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2542" y="4869160"/>
            <a:ext cx="7819097" cy="622015"/>
          </a:xfrm>
          <a:prstGeom prst="rect">
            <a:avLst/>
          </a:prstGeom>
        </p:spPr>
        <p:txBody>
          <a:bodyPr vert="horz" wrap="square" lIns="81616" tIns="40808" rIns="81616" bIns="40808" rtlCol="0" anchor="ctr">
            <a:noAutofit/>
          </a:bodyPr>
          <a:lstStyle/>
          <a:p>
            <a:pPr algn="ctr" defTabSz="816152"/>
            <a:r>
              <a:rPr lang="ru-RU" sz="2200" b="1" dirty="0">
                <a:solidFill>
                  <a:srgbClr val="0070C0"/>
                </a:solidFill>
                <a:latin typeface="Trebuchet MS" pitchFamily="34" charset="0"/>
              </a:rPr>
              <a:t>Спасибо за внимание!</a:t>
            </a:r>
            <a:endParaRPr lang="ru-RU" sz="2200" b="1" dirty="0">
              <a:solidFill>
                <a:srgbClr val="0070C0"/>
              </a:solidFill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032039" y="6242051"/>
            <a:ext cx="2350930" cy="646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www.nalog.gov.ru</a:t>
            </a:r>
            <a:endParaRPr lang="ru-RU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5458498"/>
            <a:ext cx="683568" cy="70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22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1459</TotalTime>
  <Words>285</Words>
  <Application>Microsoft Office PowerPoint</Application>
  <PresentationFormat>Экран (4:3)</PresentationFormat>
  <Paragraphs>42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7" baseType="lpstr">
      <vt:lpstr>Arial</vt:lpstr>
      <vt:lpstr>Arial Black</vt:lpstr>
      <vt:lpstr>Calibri</vt:lpstr>
      <vt:lpstr>Cambria</vt:lpstr>
      <vt:lpstr>Comic Sans MS</vt:lpstr>
      <vt:lpstr>Courier New</vt:lpstr>
      <vt:lpstr>Golos</vt:lpstr>
      <vt:lpstr>Roboto Condensed</vt:lpstr>
      <vt:lpstr>Times New Roman</vt:lpstr>
      <vt:lpstr>Trebuchet MS</vt:lpstr>
      <vt:lpstr>Wingdings</vt:lpstr>
      <vt:lpstr>Соседство</vt:lpstr>
      <vt:lpstr>Презентация PowerPoint</vt:lpstr>
      <vt:lpstr>Управление Федеральной налоговой службы по Липецкой области</vt:lpstr>
      <vt:lpstr>Презентация PowerPoint</vt:lpstr>
      <vt:lpstr>Управление Федеральной налоговой службы по Липецкой области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Колупанов Александр Егорович</dc:creator>
  <cp:lastModifiedBy>Шишкова Елена Алексеевна</cp:lastModifiedBy>
  <cp:revision>88</cp:revision>
  <cp:lastPrinted>2024-09-18T07:24:32Z</cp:lastPrinted>
  <dcterms:created xsi:type="dcterms:W3CDTF">2023-01-26T05:39:11Z</dcterms:created>
  <dcterms:modified xsi:type="dcterms:W3CDTF">2024-09-18T07:36:42Z</dcterms:modified>
</cp:coreProperties>
</file>