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94" r:id="rId2"/>
    <p:sldId id="297" r:id="rId3"/>
    <p:sldId id="267" r:id="rId4"/>
    <p:sldId id="308" r:id="rId5"/>
    <p:sldId id="307" r:id="rId6"/>
    <p:sldId id="268" r:id="rId7"/>
    <p:sldId id="306" r:id="rId8"/>
    <p:sldId id="309" r:id="rId9"/>
    <p:sldId id="310" r:id="rId10"/>
    <p:sldId id="311" r:id="rId11"/>
    <p:sldId id="313" r:id="rId12"/>
    <p:sldId id="27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3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AFF"/>
    <a:srgbClr val="EDF1F6"/>
    <a:srgbClr val="EEF1F7"/>
    <a:srgbClr val="9DA6B7"/>
    <a:srgbClr val="B6C2D4"/>
    <a:srgbClr val="A8B3C1"/>
    <a:srgbClr val="9CAFCC"/>
    <a:srgbClr val="AEB9CA"/>
    <a:srgbClr val="A7B1BF"/>
    <a:srgbClr val="E0E8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54"/>
    <p:restoredTop sz="94695"/>
  </p:normalViewPr>
  <p:slideViewPr>
    <p:cSldViewPr snapToGrid="0">
      <p:cViewPr varScale="1">
        <p:scale>
          <a:sx n="90" d="100"/>
          <a:sy n="90" d="100"/>
        </p:scale>
        <p:origin x="66" y="66"/>
      </p:cViewPr>
      <p:guideLst>
        <p:guide pos="3840"/>
        <p:guide orient="horz" pos="30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7" d="100"/>
          <a:sy n="127" d="100"/>
        </p:scale>
        <p:origin x="2880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7B77BF-6325-4FF8-979B-DC1F0492418B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466A74F-ED70-401B-8C34-3F8826977236}">
      <dgm:prSet phldrT="[Текст]"/>
      <dgm:spPr/>
      <dgm:t>
        <a:bodyPr/>
        <a:lstStyle/>
        <a:p>
          <a:r>
            <a:rPr lang="ru-RU" dirty="0" smtClean="0"/>
            <a:t>Личный кабинет налогоплательщика</a:t>
          </a:r>
          <a:endParaRPr lang="ru-RU" dirty="0"/>
        </a:p>
      </dgm:t>
    </dgm:pt>
    <dgm:pt modelId="{39562622-0364-40C3-8AEC-2E55BFB730A3}" type="parTrans" cxnId="{C7D97AB0-B20B-40F4-A08A-5539F4F475A1}">
      <dgm:prSet/>
      <dgm:spPr/>
      <dgm:t>
        <a:bodyPr/>
        <a:lstStyle/>
        <a:p>
          <a:endParaRPr lang="ru-RU"/>
        </a:p>
      </dgm:t>
    </dgm:pt>
    <dgm:pt modelId="{669340D3-EBF2-4CFF-A666-65A6B0D34E6B}" type="sibTrans" cxnId="{C7D97AB0-B20B-40F4-A08A-5539F4F475A1}">
      <dgm:prSet/>
      <dgm:spPr/>
      <dgm:t>
        <a:bodyPr/>
        <a:lstStyle/>
        <a:p>
          <a:endParaRPr lang="ru-RU"/>
        </a:p>
      </dgm:t>
    </dgm:pt>
    <dgm:pt modelId="{893C8F41-602F-48EB-977B-FFB3B8EFD8C3}">
      <dgm:prSet phldrT="[Текст]"/>
      <dgm:spPr/>
      <dgm:t>
        <a:bodyPr/>
        <a:lstStyle/>
        <a:p>
          <a:r>
            <a:rPr lang="ru-RU" dirty="0" smtClean="0"/>
            <a:t>Почта</a:t>
          </a:r>
          <a:endParaRPr lang="ru-RU" dirty="0"/>
        </a:p>
      </dgm:t>
    </dgm:pt>
    <dgm:pt modelId="{EBF9982D-B113-4DE2-A167-C1D25A172794}" type="parTrans" cxnId="{A0BD72CF-0FF4-4A3E-A807-D823490F710E}">
      <dgm:prSet/>
      <dgm:spPr/>
      <dgm:t>
        <a:bodyPr/>
        <a:lstStyle/>
        <a:p>
          <a:endParaRPr lang="ru-RU"/>
        </a:p>
      </dgm:t>
    </dgm:pt>
    <dgm:pt modelId="{A57DDCBB-9699-4C9C-9799-F50E4B4A3FB5}" type="sibTrans" cxnId="{A0BD72CF-0FF4-4A3E-A807-D823490F710E}">
      <dgm:prSet/>
      <dgm:spPr/>
      <dgm:t>
        <a:bodyPr/>
        <a:lstStyle/>
        <a:p>
          <a:endParaRPr lang="ru-RU"/>
        </a:p>
      </dgm:t>
    </dgm:pt>
    <dgm:pt modelId="{D1722663-7DEF-4C51-8C54-A7D02C470B0D}">
      <dgm:prSet phldrT="[Текст]" custT="1"/>
      <dgm:spPr/>
      <dgm:t>
        <a:bodyPr/>
        <a:lstStyle/>
        <a:p>
          <a:r>
            <a:rPr lang="ru-RU" sz="1500" dirty="0" smtClean="0"/>
            <a:t>Лично в налоговый орган</a:t>
          </a:r>
          <a:endParaRPr lang="ru-RU" sz="1500" dirty="0"/>
        </a:p>
      </dgm:t>
    </dgm:pt>
    <dgm:pt modelId="{ACDA0FE9-70A0-47B2-8A54-4B4D902E417B}" type="parTrans" cxnId="{018F786B-6A3E-4476-B09A-61C392A2C7D1}">
      <dgm:prSet/>
      <dgm:spPr/>
      <dgm:t>
        <a:bodyPr/>
        <a:lstStyle/>
        <a:p>
          <a:endParaRPr lang="ru-RU"/>
        </a:p>
      </dgm:t>
    </dgm:pt>
    <dgm:pt modelId="{4EE5462D-710F-465F-877A-17634B2FA1C5}" type="sibTrans" cxnId="{018F786B-6A3E-4476-B09A-61C392A2C7D1}">
      <dgm:prSet/>
      <dgm:spPr/>
      <dgm:t>
        <a:bodyPr/>
        <a:lstStyle/>
        <a:p>
          <a:endParaRPr lang="ru-RU"/>
        </a:p>
      </dgm:t>
    </dgm:pt>
    <dgm:pt modelId="{B98568B0-2579-4622-BBEF-AF86E4840587}">
      <dgm:prSet phldrT="[Текст]"/>
      <dgm:spPr/>
      <dgm:t>
        <a:bodyPr/>
        <a:lstStyle/>
        <a:p>
          <a:r>
            <a:rPr lang="ru-RU" dirty="0" smtClean="0"/>
            <a:t>Единый портал государственных услуг</a:t>
          </a:r>
          <a:endParaRPr lang="ru-RU" dirty="0"/>
        </a:p>
      </dgm:t>
    </dgm:pt>
    <dgm:pt modelId="{325825DF-4C78-49DE-BDD5-3EA67DD5BA02}" type="parTrans" cxnId="{A09197D1-6E71-4B91-811B-D9F0A8193A70}">
      <dgm:prSet/>
      <dgm:spPr/>
      <dgm:t>
        <a:bodyPr/>
        <a:lstStyle/>
        <a:p>
          <a:endParaRPr lang="ru-RU"/>
        </a:p>
      </dgm:t>
    </dgm:pt>
    <dgm:pt modelId="{073AD8E2-E2E3-48FF-A711-2237FFEAE316}" type="sibTrans" cxnId="{A09197D1-6E71-4B91-811B-D9F0A8193A70}">
      <dgm:prSet/>
      <dgm:spPr/>
      <dgm:t>
        <a:bodyPr/>
        <a:lstStyle/>
        <a:p>
          <a:endParaRPr lang="ru-RU"/>
        </a:p>
      </dgm:t>
    </dgm:pt>
    <dgm:pt modelId="{EE2EE335-509D-4408-A0C0-C5E3F192FFC3}">
      <dgm:prSet phldrT="[Текст]"/>
      <dgm:spPr/>
      <dgm:t>
        <a:bodyPr/>
        <a:lstStyle/>
        <a:p>
          <a:r>
            <a:rPr lang="ru-RU" dirty="0" smtClean="0"/>
            <a:t>Телекоммуникационные каналы связи (ТКС для ЮЛ и ИП)</a:t>
          </a:r>
          <a:endParaRPr lang="ru-RU" dirty="0"/>
        </a:p>
      </dgm:t>
    </dgm:pt>
    <dgm:pt modelId="{79A4DAA6-366F-45A0-BF9A-EAF07376B100}" type="parTrans" cxnId="{1EF7639E-5320-4C71-877B-A7A2ADD7468C}">
      <dgm:prSet/>
      <dgm:spPr/>
      <dgm:t>
        <a:bodyPr/>
        <a:lstStyle/>
        <a:p>
          <a:endParaRPr lang="ru-RU"/>
        </a:p>
      </dgm:t>
    </dgm:pt>
    <dgm:pt modelId="{4C38A551-EDB4-49A7-B4A3-054EF454996C}" type="sibTrans" cxnId="{1EF7639E-5320-4C71-877B-A7A2ADD7468C}">
      <dgm:prSet/>
      <dgm:spPr/>
      <dgm:t>
        <a:bodyPr/>
        <a:lstStyle/>
        <a:p>
          <a:endParaRPr lang="ru-RU"/>
        </a:p>
      </dgm:t>
    </dgm:pt>
    <dgm:pt modelId="{90D5DCC0-4DF1-47BB-8198-8DF62B4A252D}" type="pres">
      <dgm:prSet presAssocID="{F67B77BF-6325-4FF8-979B-DC1F0492418B}" presName="linearFlow" presStyleCnt="0">
        <dgm:presLayoutVars>
          <dgm:dir/>
          <dgm:resizeHandles val="exact"/>
        </dgm:presLayoutVars>
      </dgm:prSet>
      <dgm:spPr/>
    </dgm:pt>
    <dgm:pt modelId="{DA2F0865-16BA-4D29-A823-422741F44444}" type="pres">
      <dgm:prSet presAssocID="{0466A74F-ED70-401B-8C34-3F8826977236}" presName="composite" presStyleCnt="0"/>
      <dgm:spPr/>
    </dgm:pt>
    <dgm:pt modelId="{92894176-5010-4FFC-AA3E-B098C4EE4808}" type="pres">
      <dgm:prSet presAssocID="{0466A74F-ED70-401B-8C34-3F8826977236}" presName="imgShp" presStyleLbl="fgImgPlace1" presStyleIdx="0" presStyleCnt="5" custScaleX="478919" custScaleY="35922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FAB20A5-78FF-4B27-8B27-488B11308C59}" type="pres">
      <dgm:prSet presAssocID="{0466A74F-ED70-401B-8C34-3F8826977236}" presName="txShp" presStyleLbl="node1" presStyleIdx="0" presStyleCnt="5" custScaleX="111808" custScaleY="263497" custLinFactNeighborX="1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7AD63D-E52E-4996-99FF-592FEE3D232D}" type="pres">
      <dgm:prSet presAssocID="{669340D3-EBF2-4CFF-A666-65A6B0D34E6B}" presName="spacing" presStyleCnt="0"/>
      <dgm:spPr/>
    </dgm:pt>
    <dgm:pt modelId="{84A2D08B-E86F-478D-9173-1393AAFBE380}" type="pres">
      <dgm:prSet presAssocID="{EE2EE335-509D-4408-A0C0-C5E3F192FFC3}" presName="composite" presStyleCnt="0"/>
      <dgm:spPr/>
    </dgm:pt>
    <dgm:pt modelId="{5962D210-69DD-44C0-97D3-15463527933C}" type="pres">
      <dgm:prSet presAssocID="{EE2EE335-509D-4408-A0C0-C5E3F192FFC3}" presName="imgShp" presStyleLbl="fgImgPlace1" presStyleIdx="1" presStyleCnt="5" custScaleX="478919" custScaleY="35922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80A5DA9A-F113-40C2-82BB-0CC5B31C2C8D}" type="pres">
      <dgm:prSet presAssocID="{EE2EE335-509D-4408-A0C0-C5E3F192FFC3}" presName="txShp" presStyleLbl="node1" presStyleIdx="1" presStyleCnt="5" custScaleX="111808" custScaleY="263497" custLinFactNeighborX="1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622FC8-A880-4362-B9C7-8A72FE074158}" type="pres">
      <dgm:prSet presAssocID="{4C38A551-EDB4-49A7-B4A3-054EF454996C}" presName="spacing" presStyleCnt="0"/>
      <dgm:spPr/>
    </dgm:pt>
    <dgm:pt modelId="{37E6E896-6C34-4B85-83E1-C4A7B893FE79}" type="pres">
      <dgm:prSet presAssocID="{B98568B0-2579-4622-BBEF-AF86E4840587}" presName="composite" presStyleCnt="0"/>
      <dgm:spPr/>
    </dgm:pt>
    <dgm:pt modelId="{05AE9A7B-1CAD-46E5-997D-E530DA6FE501}" type="pres">
      <dgm:prSet presAssocID="{B98568B0-2579-4622-BBEF-AF86E4840587}" presName="imgShp" presStyleLbl="fgImgPlace1" presStyleIdx="2" presStyleCnt="5" custScaleX="478919" custScaleY="35922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BEA7A86B-F343-498B-A368-66195ECE311F}" type="pres">
      <dgm:prSet presAssocID="{B98568B0-2579-4622-BBEF-AF86E4840587}" presName="txShp" presStyleLbl="node1" presStyleIdx="2" presStyleCnt="5" custScaleX="111808" custScaleY="263497" custLinFactNeighborX="1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3E0DF-6864-4242-86E6-05188C06CCA3}" type="pres">
      <dgm:prSet presAssocID="{073AD8E2-E2E3-48FF-A711-2237FFEAE316}" presName="spacing" presStyleCnt="0"/>
      <dgm:spPr/>
    </dgm:pt>
    <dgm:pt modelId="{92ADD850-F995-470C-843D-941AF6DA7F45}" type="pres">
      <dgm:prSet presAssocID="{D1722663-7DEF-4C51-8C54-A7D02C470B0D}" presName="composite" presStyleCnt="0"/>
      <dgm:spPr/>
    </dgm:pt>
    <dgm:pt modelId="{CD6FC6CE-3E75-4FF8-B9DA-1C1A7C4F8281}" type="pres">
      <dgm:prSet presAssocID="{D1722663-7DEF-4C51-8C54-A7D02C470B0D}" presName="imgShp" presStyleLbl="fgImgPlace1" presStyleIdx="3" presStyleCnt="5" custScaleX="478919" custScaleY="359222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52C0E05-BB98-426A-A3FA-A99410F8DCF2}" type="pres">
      <dgm:prSet presAssocID="{D1722663-7DEF-4C51-8C54-A7D02C470B0D}" presName="txShp" presStyleLbl="node1" presStyleIdx="3" presStyleCnt="5" custScaleX="111808" custScaleY="263497" custLinFactNeighborX="169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FAED96-568C-4CEF-A741-ED2F6257D38D}" type="pres">
      <dgm:prSet presAssocID="{4EE5462D-710F-465F-877A-17634B2FA1C5}" presName="spacing" presStyleCnt="0"/>
      <dgm:spPr/>
    </dgm:pt>
    <dgm:pt modelId="{3638FAAE-B4A3-41E9-888A-D21A892FAE76}" type="pres">
      <dgm:prSet presAssocID="{893C8F41-602F-48EB-977B-FFB3B8EFD8C3}" presName="composite" presStyleCnt="0"/>
      <dgm:spPr/>
    </dgm:pt>
    <dgm:pt modelId="{B648C146-A3A5-401D-8FD8-85D011340BBC}" type="pres">
      <dgm:prSet presAssocID="{893C8F41-602F-48EB-977B-FFB3B8EFD8C3}" presName="imgShp" presStyleLbl="fgImgPlace1" presStyleIdx="4" presStyleCnt="5" custScaleX="478919" custScaleY="359222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</dgm:spPr>
    </dgm:pt>
    <dgm:pt modelId="{BF3FA20D-CC1B-4D47-84AD-B0B3005976A4}" type="pres">
      <dgm:prSet presAssocID="{893C8F41-602F-48EB-977B-FFB3B8EFD8C3}" presName="txShp" presStyleLbl="node1" presStyleIdx="4" presStyleCnt="5" custScaleX="111808" custScaleY="263497" custLinFactNeighborX="17430" custLinFactNeighborY="-5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F7639E-5320-4C71-877B-A7A2ADD7468C}" srcId="{F67B77BF-6325-4FF8-979B-DC1F0492418B}" destId="{EE2EE335-509D-4408-A0C0-C5E3F192FFC3}" srcOrd="1" destOrd="0" parTransId="{79A4DAA6-366F-45A0-BF9A-EAF07376B100}" sibTransId="{4C38A551-EDB4-49A7-B4A3-054EF454996C}"/>
    <dgm:cxn modelId="{C7D97AB0-B20B-40F4-A08A-5539F4F475A1}" srcId="{F67B77BF-6325-4FF8-979B-DC1F0492418B}" destId="{0466A74F-ED70-401B-8C34-3F8826977236}" srcOrd="0" destOrd="0" parTransId="{39562622-0364-40C3-8AEC-2E55BFB730A3}" sibTransId="{669340D3-EBF2-4CFF-A666-65A6B0D34E6B}"/>
    <dgm:cxn modelId="{3FAC3245-2FC9-49D1-BC50-1CB3F6FB45F8}" type="presOf" srcId="{D1722663-7DEF-4C51-8C54-A7D02C470B0D}" destId="{952C0E05-BB98-426A-A3FA-A99410F8DCF2}" srcOrd="0" destOrd="0" presId="urn:microsoft.com/office/officeart/2005/8/layout/vList3"/>
    <dgm:cxn modelId="{A09197D1-6E71-4B91-811B-D9F0A8193A70}" srcId="{F67B77BF-6325-4FF8-979B-DC1F0492418B}" destId="{B98568B0-2579-4622-BBEF-AF86E4840587}" srcOrd="2" destOrd="0" parTransId="{325825DF-4C78-49DE-BDD5-3EA67DD5BA02}" sibTransId="{073AD8E2-E2E3-48FF-A711-2237FFEAE316}"/>
    <dgm:cxn modelId="{9A309C87-2AF5-4085-914E-C387609BBAEB}" type="presOf" srcId="{EE2EE335-509D-4408-A0C0-C5E3F192FFC3}" destId="{80A5DA9A-F113-40C2-82BB-0CC5B31C2C8D}" srcOrd="0" destOrd="0" presId="urn:microsoft.com/office/officeart/2005/8/layout/vList3"/>
    <dgm:cxn modelId="{018F786B-6A3E-4476-B09A-61C392A2C7D1}" srcId="{F67B77BF-6325-4FF8-979B-DC1F0492418B}" destId="{D1722663-7DEF-4C51-8C54-A7D02C470B0D}" srcOrd="3" destOrd="0" parTransId="{ACDA0FE9-70A0-47B2-8A54-4B4D902E417B}" sibTransId="{4EE5462D-710F-465F-877A-17634B2FA1C5}"/>
    <dgm:cxn modelId="{6B8D26DC-3A56-4D58-A614-07D9A2E114A1}" type="presOf" srcId="{0466A74F-ED70-401B-8C34-3F8826977236}" destId="{1FAB20A5-78FF-4B27-8B27-488B11308C59}" srcOrd="0" destOrd="0" presId="urn:microsoft.com/office/officeart/2005/8/layout/vList3"/>
    <dgm:cxn modelId="{117A96AF-5986-459F-AA4B-28985829355C}" type="presOf" srcId="{F67B77BF-6325-4FF8-979B-DC1F0492418B}" destId="{90D5DCC0-4DF1-47BB-8198-8DF62B4A252D}" srcOrd="0" destOrd="0" presId="urn:microsoft.com/office/officeart/2005/8/layout/vList3"/>
    <dgm:cxn modelId="{D2CCEF92-E01D-4FFD-9567-B4E28E78B8A2}" type="presOf" srcId="{B98568B0-2579-4622-BBEF-AF86E4840587}" destId="{BEA7A86B-F343-498B-A368-66195ECE311F}" srcOrd="0" destOrd="0" presId="urn:microsoft.com/office/officeart/2005/8/layout/vList3"/>
    <dgm:cxn modelId="{A0BD72CF-0FF4-4A3E-A807-D823490F710E}" srcId="{F67B77BF-6325-4FF8-979B-DC1F0492418B}" destId="{893C8F41-602F-48EB-977B-FFB3B8EFD8C3}" srcOrd="4" destOrd="0" parTransId="{EBF9982D-B113-4DE2-A167-C1D25A172794}" sibTransId="{A57DDCBB-9699-4C9C-9799-F50E4B4A3FB5}"/>
    <dgm:cxn modelId="{912B46AD-F70D-4C68-8EE5-262ECE2C38EC}" type="presOf" srcId="{893C8F41-602F-48EB-977B-FFB3B8EFD8C3}" destId="{BF3FA20D-CC1B-4D47-84AD-B0B3005976A4}" srcOrd="0" destOrd="0" presId="urn:microsoft.com/office/officeart/2005/8/layout/vList3"/>
    <dgm:cxn modelId="{1CAEA786-DD27-46B3-918E-C04FE51B5DF5}" type="presParOf" srcId="{90D5DCC0-4DF1-47BB-8198-8DF62B4A252D}" destId="{DA2F0865-16BA-4D29-A823-422741F44444}" srcOrd="0" destOrd="0" presId="urn:microsoft.com/office/officeart/2005/8/layout/vList3"/>
    <dgm:cxn modelId="{4F975FFC-860F-4BDA-B316-CF3304DEDB2D}" type="presParOf" srcId="{DA2F0865-16BA-4D29-A823-422741F44444}" destId="{92894176-5010-4FFC-AA3E-B098C4EE4808}" srcOrd="0" destOrd="0" presId="urn:microsoft.com/office/officeart/2005/8/layout/vList3"/>
    <dgm:cxn modelId="{3A0D8AC8-BBB8-443A-9284-0708D0A07B36}" type="presParOf" srcId="{DA2F0865-16BA-4D29-A823-422741F44444}" destId="{1FAB20A5-78FF-4B27-8B27-488B11308C59}" srcOrd="1" destOrd="0" presId="urn:microsoft.com/office/officeart/2005/8/layout/vList3"/>
    <dgm:cxn modelId="{A240B50B-1BA2-40BD-AC40-AD97F3F5DD7A}" type="presParOf" srcId="{90D5DCC0-4DF1-47BB-8198-8DF62B4A252D}" destId="{F07AD63D-E52E-4996-99FF-592FEE3D232D}" srcOrd="1" destOrd="0" presId="urn:microsoft.com/office/officeart/2005/8/layout/vList3"/>
    <dgm:cxn modelId="{A4103B34-F41B-4619-A53E-A26D4E68D75C}" type="presParOf" srcId="{90D5DCC0-4DF1-47BB-8198-8DF62B4A252D}" destId="{84A2D08B-E86F-478D-9173-1393AAFBE380}" srcOrd="2" destOrd="0" presId="urn:microsoft.com/office/officeart/2005/8/layout/vList3"/>
    <dgm:cxn modelId="{7B9BEB7F-48F4-4AE9-BCCD-B47FC95BFDA5}" type="presParOf" srcId="{84A2D08B-E86F-478D-9173-1393AAFBE380}" destId="{5962D210-69DD-44C0-97D3-15463527933C}" srcOrd="0" destOrd="0" presId="urn:microsoft.com/office/officeart/2005/8/layout/vList3"/>
    <dgm:cxn modelId="{2005D267-FAB6-4DED-AC01-03425ADA68B5}" type="presParOf" srcId="{84A2D08B-E86F-478D-9173-1393AAFBE380}" destId="{80A5DA9A-F113-40C2-82BB-0CC5B31C2C8D}" srcOrd="1" destOrd="0" presId="urn:microsoft.com/office/officeart/2005/8/layout/vList3"/>
    <dgm:cxn modelId="{B1F83CC1-9518-4070-B93F-8F19CBDD96DE}" type="presParOf" srcId="{90D5DCC0-4DF1-47BB-8198-8DF62B4A252D}" destId="{54622FC8-A880-4362-B9C7-8A72FE074158}" srcOrd="3" destOrd="0" presId="urn:microsoft.com/office/officeart/2005/8/layout/vList3"/>
    <dgm:cxn modelId="{7DB83C6A-6B1C-4C58-BFA0-2B9FDF94E812}" type="presParOf" srcId="{90D5DCC0-4DF1-47BB-8198-8DF62B4A252D}" destId="{37E6E896-6C34-4B85-83E1-C4A7B893FE79}" srcOrd="4" destOrd="0" presId="urn:microsoft.com/office/officeart/2005/8/layout/vList3"/>
    <dgm:cxn modelId="{159AF864-A6EE-4425-862D-DA9EB7886F88}" type="presParOf" srcId="{37E6E896-6C34-4B85-83E1-C4A7B893FE79}" destId="{05AE9A7B-1CAD-46E5-997D-E530DA6FE501}" srcOrd="0" destOrd="0" presId="urn:microsoft.com/office/officeart/2005/8/layout/vList3"/>
    <dgm:cxn modelId="{E1B10AD1-0EEB-4509-9A03-7BDA55617501}" type="presParOf" srcId="{37E6E896-6C34-4B85-83E1-C4A7B893FE79}" destId="{BEA7A86B-F343-498B-A368-66195ECE311F}" srcOrd="1" destOrd="0" presId="urn:microsoft.com/office/officeart/2005/8/layout/vList3"/>
    <dgm:cxn modelId="{E88E4E35-7D0A-4C65-8FC7-9B5513A3ABF2}" type="presParOf" srcId="{90D5DCC0-4DF1-47BB-8198-8DF62B4A252D}" destId="{E033E0DF-6864-4242-86E6-05188C06CCA3}" srcOrd="5" destOrd="0" presId="urn:microsoft.com/office/officeart/2005/8/layout/vList3"/>
    <dgm:cxn modelId="{643B4ABB-9DDA-454C-AE51-91A2FD9DBBF1}" type="presParOf" srcId="{90D5DCC0-4DF1-47BB-8198-8DF62B4A252D}" destId="{92ADD850-F995-470C-843D-941AF6DA7F45}" srcOrd="6" destOrd="0" presId="urn:microsoft.com/office/officeart/2005/8/layout/vList3"/>
    <dgm:cxn modelId="{35E7A19F-DC11-442D-A62C-6C8A07DB4113}" type="presParOf" srcId="{92ADD850-F995-470C-843D-941AF6DA7F45}" destId="{CD6FC6CE-3E75-4FF8-B9DA-1C1A7C4F8281}" srcOrd="0" destOrd="0" presId="urn:microsoft.com/office/officeart/2005/8/layout/vList3"/>
    <dgm:cxn modelId="{FDAF0E00-8441-430E-9DFD-4DBB13E4F977}" type="presParOf" srcId="{92ADD850-F995-470C-843D-941AF6DA7F45}" destId="{952C0E05-BB98-426A-A3FA-A99410F8DCF2}" srcOrd="1" destOrd="0" presId="urn:microsoft.com/office/officeart/2005/8/layout/vList3"/>
    <dgm:cxn modelId="{E8B3AAE1-8B94-4E9C-BA7F-A0FE66FB1CCC}" type="presParOf" srcId="{90D5DCC0-4DF1-47BB-8198-8DF62B4A252D}" destId="{82FAED96-568C-4CEF-A741-ED2F6257D38D}" srcOrd="7" destOrd="0" presId="urn:microsoft.com/office/officeart/2005/8/layout/vList3"/>
    <dgm:cxn modelId="{7C194E44-EA1A-4D59-BAB2-038E0D8A7A30}" type="presParOf" srcId="{90D5DCC0-4DF1-47BB-8198-8DF62B4A252D}" destId="{3638FAAE-B4A3-41E9-888A-D21A892FAE76}" srcOrd="8" destOrd="0" presId="urn:microsoft.com/office/officeart/2005/8/layout/vList3"/>
    <dgm:cxn modelId="{1BE03A7C-94C9-4FD9-889A-FDB15F4E9056}" type="presParOf" srcId="{3638FAAE-B4A3-41E9-888A-D21A892FAE76}" destId="{B648C146-A3A5-401D-8FD8-85D011340BBC}" srcOrd="0" destOrd="0" presId="urn:microsoft.com/office/officeart/2005/8/layout/vList3"/>
    <dgm:cxn modelId="{10980D7E-75F6-4D6F-9508-708E4A4A807A}" type="presParOf" srcId="{3638FAAE-B4A3-41E9-888A-D21A892FAE76}" destId="{BF3FA20D-CC1B-4D47-84AD-B0B3005976A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ACAD93-91F4-4292-B3CD-AFE1B09F1065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9D01D1-58B5-443B-BFBD-A5402197FC6F}">
      <dgm:prSet phldrT="[Текст]"/>
      <dgm:spPr/>
      <dgm:t>
        <a:bodyPr/>
        <a:lstStyle/>
        <a:p>
          <a:r>
            <a:rPr lang="ru-RU" dirty="0" smtClean="0"/>
            <a:t>Каталог обращений</a:t>
          </a:r>
          <a:endParaRPr lang="ru-RU" dirty="0"/>
        </a:p>
      </dgm:t>
    </dgm:pt>
    <dgm:pt modelId="{A197B1B8-7B70-4AD7-9AC4-79474CBF8894}" type="parTrans" cxnId="{B4F24B1E-5784-473A-9C55-AAD0E32A8A2E}">
      <dgm:prSet/>
      <dgm:spPr/>
      <dgm:t>
        <a:bodyPr/>
        <a:lstStyle/>
        <a:p>
          <a:endParaRPr lang="ru-RU"/>
        </a:p>
      </dgm:t>
    </dgm:pt>
    <dgm:pt modelId="{308999D6-CD54-4FDA-9A22-61655A1F5D9A}" type="sibTrans" cxnId="{B4F24B1E-5784-473A-9C55-AAD0E32A8A2E}">
      <dgm:prSet/>
      <dgm:spPr/>
      <dgm:t>
        <a:bodyPr/>
        <a:lstStyle/>
        <a:p>
          <a:endParaRPr lang="ru-RU"/>
        </a:p>
      </dgm:t>
    </dgm:pt>
    <dgm:pt modelId="{B9D11B1D-BF58-4D6F-87D4-57AF71F9F37E}">
      <dgm:prSet phldrT="[Текст]"/>
      <dgm:spPr/>
      <dgm:t>
        <a:bodyPr/>
        <a:lstStyle/>
        <a:p>
          <a:r>
            <a:rPr lang="ru-RU" dirty="0" smtClean="0"/>
            <a:t>Прочие обращения</a:t>
          </a:r>
          <a:endParaRPr lang="ru-RU" dirty="0"/>
        </a:p>
      </dgm:t>
    </dgm:pt>
    <dgm:pt modelId="{3DB15673-1A23-4420-B075-858B32CD2439}" type="parTrans" cxnId="{B99D639F-B00C-4F0F-9BEC-57A9F7B187F5}">
      <dgm:prSet/>
      <dgm:spPr/>
      <dgm:t>
        <a:bodyPr/>
        <a:lstStyle/>
        <a:p>
          <a:endParaRPr lang="ru-RU"/>
        </a:p>
      </dgm:t>
    </dgm:pt>
    <dgm:pt modelId="{73EEFD02-4564-426C-8375-42B7A3C70A9E}" type="sibTrans" cxnId="{B99D639F-B00C-4F0F-9BEC-57A9F7B187F5}">
      <dgm:prSet/>
      <dgm:spPr/>
      <dgm:t>
        <a:bodyPr/>
        <a:lstStyle/>
        <a:p>
          <a:endParaRPr lang="ru-RU"/>
        </a:p>
      </dgm:t>
    </dgm:pt>
    <dgm:pt modelId="{5B28D7F7-A64B-4B2C-ADE9-1335F422F30D}">
      <dgm:prSet phldrT="[Текст]"/>
      <dgm:spPr/>
      <dgm:t>
        <a:bodyPr/>
        <a:lstStyle/>
        <a:p>
          <a:r>
            <a:rPr lang="ru-RU" dirty="0" smtClean="0"/>
            <a:t>Жалобы на акты, действия (бездействие) должностных лиц</a:t>
          </a:r>
          <a:endParaRPr lang="ru-RU" dirty="0"/>
        </a:p>
      </dgm:t>
    </dgm:pt>
    <dgm:pt modelId="{25308917-0051-44AE-A94A-47030459F759}" type="parTrans" cxnId="{3DF3900B-7976-40B9-BAB2-A0622D69A856}">
      <dgm:prSet/>
      <dgm:spPr/>
      <dgm:t>
        <a:bodyPr/>
        <a:lstStyle/>
        <a:p>
          <a:endParaRPr lang="ru-RU"/>
        </a:p>
      </dgm:t>
    </dgm:pt>
    <dgm:pt modelId="{4F1493B7-44F5-44E0-9D90-7880D037E94F}" type="sibTrans" cxnId="{3DF3900B-7976-40B9-BAB2-A0622D69A856}">
      <dgm:prSet/>
      <dgm:spPr/>
      <dgm:t>
        <a:bodyPr/>
        <a:lstStyle/>
        <a:p>
          <a:endParaRPr lang="ru-RU"/>
        </a:p>
      </dgm:t>
    </dgm:pt>
    <dgm:pt modelId="{E77F250F-B72D-4833-9554-EF4079A1D137}" type="pres">
      <dgm:prSet presAssocID="{93ACAD93-91F4-4292-B3CD-AFE1B09F1065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3747C523-9D74-400A-A202-C031C95AE0D7}" type="pres">
      <dgm:prSet presAssocID="{BA9D01D1-58B5-443B-BFBD-A5402197FC6F}" presName="composite" presStyleCnt="0"/>
      <dgm:spPr/>
    </dgm:pt>
    <dgm:pt modelId="{CEA15215-E96E-4BAB-B038-1C9280E60850}" type="pres">
      <dgm:prSet presAssocID="{BA9D01D1-58B5-443B-BFBD-A5402197FC6F}" presName="bentUpArrow1" presStyleLbl="alignImgPlace1" presStyleIdx="0" presStyleCnt="2" custLinFactNeighborX="22863" custLinFactNeighborY="4820"/>
      <dgm:spPr/>
    </dgm:pt>
    <dgm:pt modelId="{37CF1C3D-7E77-4598-9961-4B87762B017C}" type="pres">
      <dgm:prSet presAssocID="{BA9D01D1-58B5-443B-BFBD-A5402197FC6F}" presName="ParentText" presStyleLbl="node1" presStyleIdx="0" presStyleCnt="3" custScaleX="125578" custLinFactNeighborX="1145" custLinFactNeighborY="409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8629E-C206-4A87-A3EE-FCFFC160D16F}" type="pres">
      <dgm:prSet presAssocID="{BA9D01D1-58B5-443B-BFBD-A5402197FC6F}" presName="ChildText" presStyleLbl="revTx" presStyleIdx="0" presStyleCnt="2" custScaleX="222428" custScaleY="93841" custLinFactNeighborX="70076" custLinFactNeighborY="-20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31B61-33EC-49F3-A1ED-605344D9C0AE}" type="pres">
      <dgm:prSet presAssocID="{308999D6-CD54-4FDA-9A22-61655A1F5D9A}" presName="sibTrans" presStyleCnt="0"/>
      <dgm:spPr/>
    </dgm:pt>
    <dgm:pt modelId="{EEF64CC2-5020-4E6F-9241-EC4FF8FB0DD6}" type="pres">
      <dgm:prSet presAssocID="{B9D11B1D-BF58-4D6F-87D4-57AF71F9F37E}" presName="composite" presStyleCnt="0"/>
      <dgm:spPr/>
    </dgm:pt>
    <dgm:pt modelId="{A11613A2-3D06-4AD6-92D2-608BC176E064}" type="pres">
      <dgm:prSet presAssocID="{B9D11B1D-BF58-4D6F-87D4-57AF71F9F37E}" presName="bentUpArrow1" presStyleLbl="alignImgPlace1" presStyleIdx="1" presStyleCnt="2" custLinFactNeighborX="30484" custLinFactNeighborY="-1103"/>
      <dgm:spPr/>
    </dgm:pt>
    <dgm:pt modelId="{B52D6413-EE27-428B-9B72-F7E84FE3DCF8}" type="pres">
      <dgm:prSet presAssocID="{B9D11B1D-BF58-4D6F-87D4-57AF71F9F37E}" presName="ParentText" presStyleLbl="node1" presStyleIdx="1" presStyleCnt="3" custScaleX="14231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B9E600-7B15-4597-A617-135E9624CBCE}" type="pres">
      <dgm:prSet presAssocID="{B9D11B1D-BF58-4D6F-87D4-57AF71F9F37E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B9E7C5-8CB6-4604-9E8D-6D8946AE49FF}" type="pres">
      <dgm:prSet presAssocID="{73EEFD02-4564-426C-8375-42B7A3C70A9E}" presName="sibTrans" presStyleCnt="0"/>
      <dgm:spPr/>
    </dgm:pt>
    <dgm:pt modelId="{8948E242-49A4-4FF5-9682-7FAF66C43A6D}" type="pres">
      <dgm:prSet presAssocID="{5B28D7F7-A64B-4B2C-ADE9-1335F422F30D}" presName="composite" presStyleCnt="0"/>
      <dgm:spPr/>
    </dgm:pt>
    <dgm:pt modelId="{BEAFF32B-D7F6-4BD1-BC5E-7B56BD9511D0}" type="pres">
      <dgm:prSet presAssocID="{5B28D7F7-A64B-4B2C-ADE9-1335F422F30D}" presName="ParentText" presStyleLbl="node1" presStyleIdx="2" presStyleCnt="3" custScaleX="139423" custLinFactNeighborX="10881" custLinFactNeighborY="163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F3900B-7976-40B9-BAB2-A0622D69A856}" srcId="{93ACAD93-91F4-4292-B3CD-AFE1B09F1065}" destId="{5B28D7F7-A64B-4B2C-ADE9-1335F422F30D}" srcOrd="2" destOrd="0" parTransId="{25308917-0051-44AE-A94A-47030459F759}" sibTransId="{4F1493B7-44F5-44E0-9D90-7880D037E94F}"/>
    <dgm:cxn modelId="{FE7EECB0-ECDD-4A27-A020-ED35A841E2DD}" type="presOf" srcId="{BA9D01D1-58B5-443B-BFBD-A5402197FC6F}" destId="{37CF1C3D-7E77-4598-9961-4B87762B017C}" srcOrd="0" destOrd="0" presId="urn:microsoft.com/office/officeart/2005/8/layout/StepDownProcess"/>
    <dgm:cxn modelId="{5112A21A-ECA0-446D-B895-5A216EDE57F1}" type="presOf" srcId="{93ACAD93-91F4-4292-B3CD-AFE1B09F1065}" destId="{E77F250F-B72D-4833-9554-EF4079A1D137}" srcOrd="0" destOrd="0" presId="urn:microsoft.com/office/officeart/2005/8/layout/StepDownProcess"/>
    <dgm:cxn modelId="{B99D639F-B00C-4F0F-9BEC-57A9F7B187F5}" srcId="{93ACAD93-91F4-4292-B3CD-AFE1B09F1065}" destId="{B9D11B1D-BF58-4D6F-87D4-57AF71F9F37E}" srcOrd="1" destOrd="0" parTransId="{3DB15673-1A23-4420-B075-858B32CD2439}" sibTransId="{73EEFD02-4564-426C-8375-42B7A3C70A9E}"/>
    <dgm:cxn modelId="{AC2E19A1-D1C0-4B25-A8CA-DB69E275F830}" type="presOf" srcId="{B9D11B1D-BF58-4D6F-87D4-57AF71F9F37E}" destId="{B52D6413-EE27-428B-9B72-F7E84FE3DCF8}" srcOrd="0" destOrd="0" presId="urn:microsoft.com/office/officeart/2005/8/layout/StepDownProcess"/>
    <dgm:cxn modelId="{540B99E1-9EE2-4EC4-AC14-230567910189}" type="presOf" srcId="{5B28D7F7-A64B-4B2C-ADE9-1335F422F30D}" destId="{BEAFF32B-D7F6-4BD1-BC5E-7B56BD9511D0}" srcOrd="0" destOrd="0" presId="urn:microsoft.com/office/officeart/2005/8/layout/StepDownProcess"/>
    <dgm:cxn modelId="{B4F24B1E-5784-473A-9C55-AAD0E32A8A2E}" srcId="{93ACAD93-91F4-4292-B3CD-AFE1B09F1065}" destId="{BA9D01D1-58B5-443B-BFBD-A5402197FC6F}" srcOrd="0" destOrd="0" parTransId="{A197B1B8-7B70-4AD7-9AC4-79474CBF8894}" sibTransId="{308999D6-CD54-4FDA-9A22-61655A1F5D9A}"/>
    <dgm:cxn modelId="{152C8153-2E78-4F48-9B80-A3F8B1D29B24}" type="presParOf" srcId="{E77F250F-B72D-4833-9554-EF4079A1D137}" destId="{3747C523-9D74-400A-A202-C031C95AE0D7}" srcOrd="0" destOrd="0" presId="urn:microsoft.com/office/officeart/2005/8/layout/StepDownProcess"/>
    <dgm:cxn modelId="{DF465E83-4456-4AE2-8613-1E4078E39D1E}" type="presParOf" srcId="{3747C523-9D74-400A-A202-C031C95AE0D7}" destId="{CEA15215-E96E-4BAB-B038-1C9280E60850}" srcOrd="0" destOrd="0" presId="urn:microsoft.com/office/officeart/2005/8/layout/StepDownProcess"/>
    <dgm:cxn modelId="{43CFAFA2-6828-481E-A47D-B2766561469B}" type="presParOf" srcId="{3747C523-9D74-400A-A202-C031C95AE0D7}" destId="{37CF1C3D-7E77-4598-9961-4B87762B017C}" srcOrd="1" destOrd="0" presId="urn:microsoft.com/office/officeart/2005/8/layout/StepDownProcess"/>
    <dgm:cxn modelId="{F76D83F9-C500-43B9-A166-0101E4123CA7}" type="presParOf" srcId="{3747C523-9D74-400A-A202-C031C95AE0D7}" destId="{E668629E-C206-4A87-A3EE-FCFFC160D16F}" srcOrd="2" destOrd="0" presId="urn:microsoft.com/office/officeart/2005/8/layout/StepDownProcess"/>
    <dgm:cxn modelId="{76849282-C7DC-4BC4-BB3A-C22A030550F3}" type="presParOf" srcId="{E77F250F-B72D-4833-9554-EF4079A1D137}" destId="{29931B61-33EC-49F3-A1ED-605344D9C0AE}" srcOrd="1" destOrd="0" presId="urn:microsoft.com/office/officeart/2005/8/layout/StepDownProcess"/>
    <dgm:cxn modelId="{33E14C4C-07B1-48D0-AD7C-B6E27D5B89E8}" type="presParOf" srcId="{E77F250F-B72D-4833-9554-EF4079A1D137}" destId="{EEF64CC2-5020-4E6F-9241-EC4FF8FB0DD6}" srcOrd="2" destOrd="0" presId="urn:microsoft.com/office/officeart/2005/8/layout/StepDownProcess"/>
    <dgm:cxn modelId="{CE2C78E7-2574-4516-B26D-0B78D5F93490}" type="presParOf" srcId="{EEF64CC2-5020-4E6F-9241-EC4FF8FB0DD6}" destId="{A11613A2-3D06-4AD6-92D2-608BC176E064}" srcOrd="0" destOrd="0" presId="urn:microsoft.com/office/officeart/2005/8/layout/StepDownProcess"/>
    <dgm:cxn modelId="{BC0E32EC-590C-4642-9615-35D86ECBB492}" type="presParOf" srcId="{EEF64CC2-5020-4E6F-9241-EC4FF8FB0DD6}" destId="{B52D6413-EE27-428B-9B72-F7E84FE3DCF8}" srcOrd="1" destOrd="0" presId="urn:microsoft.com/office/officeart/2005/8/layout/StepDownProcess"/>
    <dgm:cxn modelId="{E5A3EF43-8DDA-483B-94C5-13B988A15A16}" type="presParOf" srcId="{EEF64CC2-5020-4E6F-9241-EC4FF8FB0DD6}" destId="{37B9E600-7B15-4597-A617-135E9624CBCE}" srcOrd="2" destOrd="0" presId="urn:microsoft.com/office/officeart/2005/8/layout/StepDownProcess"/>
    <dgm:cxn modelId="{69EEDB4A-81D2-41FC-8BA2-F8EE389C2FD2}" type="presParOf" srcId="{E77F250F-B72D-4833-9554-EF4079A1D137}" destId="{A8B9E7C5-8CB6-4604-9E8D-6D8946AE49FF}" srcOrd="3" destOrd="0" presId="urn:microsoft.com/office/officeart/2005/8/layout/StepDownProcess"/>
    <dgm:cxn modelId="{0F53E02D-E331-4885-B188-AE24B9E7639F}" type="presParOf" srcId="{E77F250F-B72D-4833-9554-EF4079A1D137}" destId="{8948E242-49A4-4FF5-9682-7FAF66C43A6D}" srcOrd="4" destOrd="0" presId="urn:microsoft.com/office/officeart/2005/8/layout/StepDownProcess"/>
    <dgm:cxn modelId="{F07DA2EE-7F36-4BD2-BCBD-68AB672D2625}" type="presParOf" srcId="{8948E242-49A4-4FF5-9682-7FAF66C43A6D}" destId="{BEAFF32B-D7F6-4BD1-BC5E-7B56BD9511D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B20A5-78FF-4B27-8B27-488B11308C59}">
      <dsp:nvSpPr>
        <dsp:cNvPr id="0" name=""/>
        <dsp:cNvSpPr/>
      </dsp:nvSpPr>
      <dsp:spPr>
        <a:xfrm rot="10800000">
          <a:off x="2082086" y="114036"/>
          <a:ext cx="6043356" cy="6270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45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Личный кабинет налогоплательщика</a:t>
          </a:r>
          <a:endParaRPr lang="ru-RU" sz="1600" kern="1200" dirty="0"/>
        </a:p>
      </dsp:txBody>
      <dsp:txXfrm rot="10800000">
        <a:off x="2238857" y="114036"/>
        <a:ext cx="5886585" cy="627086"/>
      </dsp:txXfrm>
    </dsp:sp>
    <dsp:sp modelId="{92894176-5010-4FFC-AA3E-B098C4EE4808}">
      <dsp:nvSpPr>
        <dsp:cNvPr id="0" name=""/>
        <dsp:cNvSpPr/>
      </dsp:nvSpPr>
      <dsp:spPr>
        <a:xfrm>
          <a:off x="916940" y="130"/>
          <a:ext cx="1139760" cy="85489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A5DA9A-F113-40C2-82BB-0CC5B31C2C8D}">
      <dsp:nvSpPr>
        <dsp:cNvPr id="0" name=""/>
        <dsp:cNvSpPr/>
      </dsp:nvSpPr>
      <dsp:spPr>
        <a:xfrm rot="10800000">
          <a:off x="2082086" y="1039975"/>
          <a:ext cx="6043356" cy="6270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Телекоммуникационные каналы связи (ТКС для ЮЛ и ИП)</a:t>
          </a:r>
          <a:endParaRPr lang="ru-RU" sz="1500" kern="1200" dirty="0"/>
        </a:p>
      </dsp:txBody>
      <dsp:txXfrm rot="10800000">
        <a:off x="2238857" y="1039975"/>
        <a:ext cx="5886585" cy="627086"/>
      </dsp:txXfrm>
    </dsp:sp>
    <dsp:sp modelId="{5962D210-69DD-44C0-97D3-15463527933C}">
      <dsp:nvSpPr>
        <dsp:cNvPr id="0" name=""/>
        <dsp:cNvSpPr/>
      </dsp:nvSpPr>
      <dsp:spPr>
        <a:xfrm>
          <a:off x="916940" y="926069"/>
          <a:ext cx="1139760" cy="85489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7A86B-F343-498B-A368-66195ECE311F}">
      <dsp:nvSpPr>
        <dsp:cNvPr id="0" name=""/>
        <dsp:cNvSpPr/>
      </dsp:nvSpPr>
      <dsp:spPr>
        <a:xfrm rot="10800000">
          <a:off x="2082086" y="1965914"/>
          <a:ext cx="6043356" cy="6270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Единый портал государственных услуг</a:t>
          </a:r>
          <a:endParaRPr lang="ru-RU" sz="1500" kern="1200" dirty="0"/>
        </a:p>
      </dsp:txBody>
      <dsp:txXfrm rot="10800000">
        <a:off x="2238857" y="1965914"/>
        <a:ext cx="5886585" cy="627086"/>
      </dsp:txXfrm>
    </dsp:sp>
    <dsp:sp modelId="{05AE9A7B-1CAD-46E5-997D-E530DA6FE501}">
      <dsp:nvSpPr>
        <dsp:cNvPr id="0" name=""/>
        <dsp:cNvSpPr/>
      </dsp:nvSpPr>
      <dsp:spPr>
        <a:xfrm>
          <a:off x="916940" y="1852008"/>
          <a:ext cx="1139760" cy="85489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C0E05-BB98-426A-A3FA-A99410F8DCF2}">
      <dsp:nvSpPr>
        <dsp:cNvPr id="0" name=""/>
        <dsp:cNvSpPr/>
      </dsp:nvSpPr>
      <dsp:spPr>
        <a:xfrm rot="10800000">
          <a:off x="2082086" y="2891853"/>
          <a:ext cx="6043356" cy="6270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45" tIns="57150" rIns="10668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Лично в налоговый орган</a:t>
          </a:r>
          <a:endParaRPr lang="ru-RU" sz="1500" kern="1200" dirty="0"/>
        </a:p>
      </dsp:txBody>
      <dsp:txXfrm rot="10800000">
        <a:off x="2238857" y="2891853"/>
        <a:ext cx="5886585" cy="627086"/>
      </dsp:txXfrm>
    </dsp:sp>
    <dsp:sp modelId="{CD6FC6CE-3E75-4FF8-B9DA-1C1A7C4F8281}">
      <dsp:nvSpPr>
        <dsp:cNvPr id="0" name=""/>
        <dsp:cNvSpPr/>
      </dsp:nvSpPr>
      <dsp:spPr>
        <a:xfrm>
          <a:off x="916940" y="2777947"/>
          <a:ext cx="1139760" cy="854898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FA20D-CC1B-4D47-84AD-B0B3005976A4}">
      <dsp:nvSpPr>
        <dsp:cNvPr id="0" name=""/>
        <dsp:cNvSpPr/>
      </dsp:nvSpPr>
      <dsp:spPr>
        <a:xfrm rot="10800000">
          <a:off x="2084643" y="3804474"/>
          <a:ext cx="6043356" cy="62708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945" tIns="53340" rIns="99568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Почта</a:t>
          </a:r>
          <a:endParaRPr lang="ru-RU" sz="1400" kern="1200" dirty="0"/>
        </a:p>
      </dsp:txBody>
      <dsp:txXfrm rot="10800000">
        <a:off x="2241414" y="3804474"/>
        <a:ext cx="5886585" cy="627086"/>
      </dsp:txXfrm>
    </dsp:sp>
    <dsp:sp modelId="{B648C146-A3A5-401D-8FD8-85D011340BBC}">
      <dsp:nvSpPr>
        <dsp:cNvPr id="0" name=""/>
        <dsp:cNvSpPr/>
      </dsp:nvSpPr>
      <dsp:spPr>
        <a:xfrm>
          <a:off x="916940" y="3703886"/>
          <a:ext cx="1139760" cy="854898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15215-E96E-4BAB-B038-1C9280E60850}">
      <dsp:nvSpPr>
        <dsp:cNvPr id="0" name=""/>
        <dsp:cNvSpPr/>
      </dsp:nvSpPr>
      <dsp:spPr>
        <a:xfrm rot="5400000">
          <a:off x="1153439" y="1164808"/>
          <a:ext cx="988053" cy="112486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F1C3D-7E77-4598-9961-4B87762B017C}">
      <dsp:nvSpPr>
        <dsp:cNvPr id="0" name=""/>
        <dsp:cNvSpPr/>
      </dsp:nvSpPr>
      <dsp:spPr>
        <a:xfrm>
          <a:off x="440813" y="69525"/>
          <a:ext cx="2088738" cy="116425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Каталог обращений</a:t>
          </a:r>
          <a:endParaRPr lang="ru-RU" sz="1700" kern="1200" dirty="0"/>
        </a:p>
      </dsp:txBody>
      <dsp:txXfrm>
        <a:off x="497657" y="126369"/>
        <a:ext cx="1975050" cy="1050567"/>
      </dsp:txXfrm>
    </dsp:sp>
    <dsp:sp modelId="{E668629E-C206-4A87-A3EE-FCFFC160D16F}">
      <dsp:nvSpPr>
        <dsp:cNvPr id="0" name=""/>
        <dsp:cNvSpPr/>
      </dsp:nvSpPr>
      <dsp:spPr>
        <a:xfrm>
          <a:off x="2404993" y="142878"/>
          <a:ext cx="2690768" cy="8830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1613A2-3D06-4AD6-92D2-608BC176E064}">
      <dsp:nvSpPr>
        <dsp:cNvPr id="0" name=""/>
        <dsp:cNvSpPr/>
      </dsp:nvSpPr>
      <dsp:spPr>
        <a:xfrm rot="5400000">
          <a:off x="3214933" y="2414129"/>
          <a:ext cx="988053" cy="1124863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2D6413-EE27-428B-9B72-F7E84FE3DCF8}">
      <dsp:nvSpPr>
        <dsp:cNvPr id="0" name=""/>
        <dsp:cNvSpPr/>
      </dsp:nvSpPr>
      <dsp:spPr>
        <a:xfrm>
          <a:off x="2258376" y="1329751"/>
          <a:ext cx="2367058" cy="116425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Прочие обращения</a:t>
          </a:r>
          <a:endParaRPr lang="ru-RU" sz="1700" kern="1200" dirty="0"/>
        </a:p>
      </dsp:txBody>
      <dsp:txXfrm>
        <a:off x="2315220" y="1386595"/>
        <a:ext cx="2253370" cy="1050567"/>
      </dsp:txXfrm>
    </dsp:sp>
    <dsp:sp modelId="{37B9E600-7B15-4597-A617-135E9624CBCE}">
      <dsp:nvSpPr>
        <dsp:cNvPr id="0" name=""/>
        <dsp:cNvSpPr/>
      </dsp:nvSpPr>
      <dsp:spPr>
        <a:xfrm>
          <a:off x="4273555" y="1440789"/>
          <a:ext cx="1209725" cy="941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AFF32B-D7F6-4BD1-BC5E-7B56BD9511D0}">
      <dsp:nvSpPr>
        <dsp:cNvPr id="0" name=""/>
        <dsp:cNvSpPr/>
      </dsp:nvSpPr>
      <dsp:spPr>
        <a:xfrm>
          <a:off x="4275967" y="2656641"/>
          <a:ext cx="2319022" cy="116425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Жалобы на акты, действия (бездействие) должностных лиц</a:t>
          </a:r>
          <a:endParaRPr lang="ru-RU" sz="1700" kern="1200" dirty="0"/>
        </a:p>
      </dsp:txBody>
      <dsp:txXfrm>
        <a:off x="4332811" y="2713485"/>
        <a:ext cx="2205334" cy="1050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3D9714-5A63-F14E-A30A-CBBBB38DF606}" type="datetimeFigureOut">
              <a:rPr lang="ru-RU" smtClean="0"/>
              <a:t>14.08.2026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350D2-9FEF-2045-83AC-B6B6057AC9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5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Номер слайда 23">
            <a:extLst>
              <a:ext uri="{FF2B5EF4-FFF2-40B4-BE49-F238E27FC236}">
                <a16:creationId xmlns="" xmlns:a16="http://schemas.microsoft.com/office/drawing/2014/main" id="{64F8A91C-E27D-D054-B5F6-659688351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38FF63E0-4512-7908-96DA-D1DC974613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0575590C-26AA-64F6-DB99-604D1B7FF69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rgbClr val="EFF3F9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</p:spTree>
    <p:extLst>
      <p:ext uri="{BB962C8B-B14F-4D97-AF65-F5344CB8AC3E}">
        <p14:creationId xmlns:p14="http://schemas.microsoft.com/office/powerpoint/2010/main" val="4071723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о спилом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5DF41B0-AC7C-2142-79A2-898FF8B9B00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20693074">
            <a:off x="-3485899" y="1181057"/>
            <a:ext cx="13281344" cy="127630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72B863-0D15-434E-A415-CE534814B7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4938ABC3-DB24-5574-5E72-2B0DA5E664C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52D24212-5E41-851B-AB53-B7870B438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A5109AD-F8EA-0F7F-CD9F-5E8E9A5B17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08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малой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5FA7C7B8-E1EB-3BCB-AF3E-FEAA3E473F60}"/>
              </a:ext>
            </a:extLst>
          </p:cNvPr>
          <p:cNvSpPr/>
          <p:nvPr userDrawn="1"/>
        </p:nvSpPr>
        <p:spPr>
          <a:xfrm>
            <a:off x="408432" y="1837372"/>
            <a:ext cx="7406640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49A0F1F1-2419-8E32-2AA6-F7D6C5179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591115A5-BEE1-9E3F-1A41-00A1073570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="" xmlns:a16="http://schemas.microsoft.com/office/drawing/2014/main" id="{FEAECE62-7C30-1590-850F-6B095E772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34BD38B2-E9DB-761D-2F3E-54EF989A3C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71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AC97A9D-9A27-A47C-3BA8-4DA8C89BC0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4DC4CA8E-D50F-4F34-BDB5-49A1F926C1E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6" name="Номер слайда 23">
            <a:extLst>
              <a:ext uri="{FF2B5EF4-FFF2-40B4-BE49-F238E27FC236}">
                <a16:creationId xmlns="" xmlns:a16="http://schemas.microsoft.com/office/drawing/2014/main" id="{2617042E-CA56-051A-8554-80E4B9B3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34ADEB0-1598-61E0-01EE-4C0EB33F0C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8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 плашкой и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798575D-5864-B7AF-0C90-DC88922B85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9338933">
            <a:off x="2688189" y="-485826"/>
            <a:ext cx="13281344" cy="12763011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5585664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EACDF917-C4C2-36CB-61F1-0C96FDE09E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FA43CE25-A891-D332-866E-E2CFB50B71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="" xmlns:a16="http://schemas.microsoft.com/office/drawing/2014/main" id="{8B5BDBEE-ECFE-C4EA-280F-F42A8625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5C8029D-B7B9-319B-15D3-EC470B803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843B41D-00BA-77D5-02CA-E78DD3FA59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173788" cy="68580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395FB828-B06C-C5D4-154D-45A1DDE5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3901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96238" y="0"/>
            <a:ext cx="4195762" cy="6858000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Номер слайда 23">
            <a:extLst>
              <a:ext uri="{FF2B5EF4-FFF2-40B4-BE49-F238E27FC236}">
                <a16:creationId xmlns="" xmlns:a16="http://schemas.microsoft.com/office/drawing/2014/main" id="{A30C0AA3-83F6-5B93-71BE-BC87F268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26568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сновной слайд для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D7F907F3-693C-2F35-DC5B-6DD11F59A5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4299284"/>
            <a:ext cx="12192000" cy="2558716"/>
          </a:xfrm>
          <a:blipFill dpi="0" rotWithShape="0">
            <a:blip r:embed="rId2"/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ABE2E9D-0D6E-4617-3C46-19DB2F5C2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88377429-4E8C-9FB1-E728-F01E7A1B7DD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10694997" cy="211998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598ECB53-F055-86B3-5E20-41C815C71B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  <p:sp>
        <p:nvSpPr>
          <p:cNvPr id="14" name="Номер слайда 23">
            <a:extLst>
              <a:ext uri="{FF2B5EF4-FFF2-40B4-BE49-F238E27FC236}">
                <a16:creationId xmlns="" xmlns:a16="http://schemas.microsoft.com/office/drawing/2014/main" id="{0EADD5BE-B52F-B348-80AC-8996D74E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7187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197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 с плашк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2F32E6D-CADB-869E-99B0-7C522A81A9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 rot="10643951">
            <a:off x="-4688475" y="1142591"/>
            <a:ext cx="13139479" cy="12635478"/>
          </a:xfrm>
          <a:prstGeom prst="rect">
            <a:avLst/>
          </a:prstGeom>
        </p:spPr>
      </p:pic>
      <p:sp>
        <p:nvSpPr>
          <p:cNvPr id="4" name="Скругленный прямоугольник 3">
            <a:extLst>
              <a:ext uri="{FF2B5EF4-FFF2-40B4-BE49-F238E27FC236}">
                <a16:creationId xmlns="" xmlns:a16="http://schemas.microsoft.com/office/drawing/2014/main" id="{925456A0-D79B-4244-D501-1E82EF6645D9}"/>
              </a:ext>
            </a:extLst>
          </p:cNvPr>
          <p:cNvSpPr/>
          <p:nvPr userDrawn="1"/>
        </p:nvSpPr>
        <p:spPr>
          <a:xfrm>
            <a:off x="408432" y="1837372"/>
            <a:ext cx="11375136" cy="4363402"/>
          </a:xfrm>
          <a:prstGeom prst="roundRect">
            <a:avLst>
              <a:gd name="adj" fmla="val 2983"/>
            </a:avLst>
          </a:prstGeom>
          <a:gradFill>
            <a:gsLst>
              <a:gs pos="0">
                <a:srgbClr val="F8FAFF"/>
              </a:gs>
              <a:gs pos="31000">
                <a:srgbClr val="EEF1F7"/>
              </a:gs>
              <a:gs pos="100000">
                <a:srgbClr val="B6C2D4"/>
              </a:gs>
            </a:gsLst>
            <a:lin ang="2700000" scaled="1"/>
          </a:gradFill>
          <a:ln>
            <a:noFill/>
          </a:ln>
          <a:effectLst>
            <a:outerShdw blurRad="525626" dist="205860" dir="3240000" sx="100143" sy="100143" algn="tl" rotWithShape="0">
              <a:srgbClr val="9DA6B7">
                <a:alpha val="5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A57DEAFD-61A5-5688-15D7-45908684D7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13588" y="2024062"/>
            <a:ext cx="4447040" cy="3951435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2AE6C89A-38C4-D83F-CF45-C4D203CC5A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="" xmlns:a16="http://schemas.microsoft.com/office/drawing/2014/main" id="{3045C3F7-CCB7-0721-FDBB-E033ECDC433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50"/>
            <a:ext cx="6259277" cy="4013348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9" name="Номер слайда 23">
            <a:extLst>
              <a:ext uri="{FF2B5EF4-FFF2-40B4-BE49-F238E27FC236}">
                <a16:creationId xmlns="" xmlns:a16="http://schemas.microsoft.com/office/drawing/2014/main" id="{7E69FAEA-8699-8EF6-C414-EADCA01C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D6418B7C-7145-D5BB-0239-0A4879DB9B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6645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вершающ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8CFD61F-E17E-D5AA-6CF6-FDCE9F9D6DD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4184374"/>
            <a:ext cx="7199869" cy="614442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СПАСИБО ЗА ВНИМАНИЕ!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26F83012-90A6-7775-C95D-31F34535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698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8B32BC4-DDFA-230F-062A-8B0DCCC59BD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="" xmlns:a16="http://schemas.microsoft.com/office/drawing/2014/main" id="{9DB3689F-6937-0AB7-5F27-5573922E0E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7" name="Номер слайда 23">
            <a:extLst>
              <a:ext uri="{FF2B5EF4-FFF2-40B4-BE49-F238E27FC236}">
                <a16:creationId xmlns="" xmlns:a16="http://schemas.microsoft.com/office/drawing/2014/main" id="{D6666C2A-A436-339A-E0C3-1953FAB3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619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15">
            <a:extLst>
              <a:ext uri="{FF2B5EF4-FFF2-40B4-BE49-F238E27FC236}">
                <a16:creationId xmlns="" xmlns:a16="http://schemas.microsoft.com/office/drawing/2014/main" id="{E4BFCDE1-ADDD-AF20-0BB3-A92BE61537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36718" y="5170174"/>
            <a:ext cx="5049982" cy="365125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Имя Фамилия</a:t>
            </a:r>
          </a:p>
        </p:txBody>
      </p:sp>
      <p:sp>
        <p:nvSpPr>
          <p:cNvPr id="4" name="Текст 15">
            <a:extLst>
              <a:ext uri="{FF2B5EF4-FFF2-40B4-BE49-F238E27FC236}">
                <a16:creationId xmlns="" xmlns:a16="http://schemas.microsoft.com/office/drawing/2014/main" id="{1A1284CB-F6EA-3C51-3AF8-02B6B88B34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36717" y="5535300"/>
            <a:ext cx="5049983" cy="740428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800" b="0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Должность</a:t>
            </a:r>
          </a:p>
        </p:txBody>
      </p:sp>
      <p:sp>
        <p:nvSpPr>
          <p:cNvPr id="2" name="Номер слайда 23">
            <a:extLst>
              <a:ext uri="{FF2B5EF4-FFF2-40B4-BE49-F238E27FC236}">
                <a16:creationId xmlns="" xmlns:a16="http://schemas.microsoft.com/office/drawing/2014/main" id="{58AA1DA3-E691-2FCC-6D8D-77F50769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2">
            <a:extLst>
              <a:ext uri="{FF2B5EF4-FFF2-40B4-BE49-F238E27FC236}">
                <a16:creationId xmlns="" xmlns:a16="http://schemas.microsoft.com/office/drawing/2014/main" id="{CFE5093D-E607-B0E3-EBDC-5B1759F4C7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729946" y="3578085"/>
            <a:ext cx="8756821" cy="529936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8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r>
              <a:rPr lang="en-US" dirty="0"/>
              <a:t> </a:t>
            </a:r>
            <a:r>
              <a:rPr lang="ru-RU" dirty="0"/>
              <a:t>НАЛОГОВАЯ СЛУЖБА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1959C109-4CA2-C036-7E6F-B09730054B7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29945" y="4108022"/>
            <a:ext cx="8756822" cy="452738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</p:spTree>
    <p:extLst>
      <p:ext uri="{BB962C8B-B14F-4D97-AF65-F5344CB8AC3E}">
        <p14:creationId xmlns:p14="http://schemas.microsoft.com/office/powerpoint/2010/main" val="31507819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ветлый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DBB7B37-DF10-18A1-FFE7-35ECBCE83C0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3618474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ФЕДЕРАЛЬНАЯ</a:t>
            </a:r>
            <a:br>
              <a:rPr lang="ru-RU" dirty="0"/>
            </a:br>
            <a:r>
              <a:rPr lang="ru-RU" dirty="0"/>
              <a:t>НАЛОГОВАЯ СЛУЖБА</a:t>
            </a:r>
          </a:p>
        </p:txBody>
      </p:sp>
      <p:sp>
        <p:nvSpPr>
          <p:cNvPr id="4" name="Текст 6">
            <a:extLst>
              <a:ext uri="{FF2B5EF4-FFF2-40B4-BE49-F238E27FC236}">
                <a16:creationId xmlns="" xmlns:a16="http://schemas.microsoft.com/office/drawing/2014/main" id="{BD7763D7-935C-23E7-7FE5-B856BF1659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479590" y="4926574"/>
            <a:ext cx="7199870" cy="452738"/>
          </a:xfrm>
        </p:spPr>
        <p:txBody>
          <a:bodyPr/>
          <a:lstStyle>
            <a:lvl1pPr marL="0" indent="0" algn="ctr"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ru-RU" dirty="0"/>
              <a:t>РАСТЁМ ВМЕСТЕ!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42C7DE29-D9B7-98C7-1AEC-EE3A09EAC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548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F757D8DA-9628-5616-A0AA-C4228B79EF4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FC5ECDEB-1878-D6C0-AA03-8470B47E51B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79591" y="2942972"/>
            <a:ext cx="7199869" cy="1100470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3600" b="1" i="0" baseline="0">
                <a:solidFill>
                  <a:srgbClr val="EEF2F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РАЗДЕЛИТЕЛЬНЫЙ</a:t>
            </a:r>
            <a:br>
              <a:rPr lang="ru-RU" dirty="0"/>
            </a:br>
            <a:r>
              <a:rPr lang="ru-RU" dirty="0"/>
              <a:t>СЛАЙД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BF4A0465-45BB-46FB-7603-CF2CDCBED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rgbClr val="EEF1F7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52654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BBA0498A-0913-CDF5-597E-786D70179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B6C6FB25-5D92-B3A6-5B73-DA0E24CF9B4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2" name="Номер слайда 23">
            <a:extLst>
              <a:ext uri="{FF2B5EF4-FFF2-40B4-BE49-F238E27FC236}">
                <a16:creationId xmlns="" xmlns:a16="http://schemas.microsoft.com/office/drawing/2014/main" id="{6616D08E-07F3-3882-FE14-8F7AB130C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1173276-88B5-9918-3F71-6D3C8A506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сновн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056462-8850-005E-D86F-EC418FEF51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4FDB9A7-4A78-F6F0-488C-72F47F1CA3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EB14B704-0D1F-D722-0480-E5833833A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4B2AC5D2-426D-4A2C-4771-9BBCCF4D71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814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для график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Диаграмма 2">
            <a:extLst>
              <a:ext uri="{FF2B5EF4-FFF2-40B4-BE49-F238E27FC236}">
                <a16:creationId xmlns="" xmlns:a16="http://schemas.microsoft.com/office/drawing/2014/main" id="{097CFDB5-2AF3-444B-2201-7026FA80E6CD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31838" y="1620838"/>
            <a:ext cx="10728326" cy="4437743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82BBA4-161D-229A-1178-C863E872B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Номер слайда 23">
            <a:extLst>
              <a:ext uri="{FF2B5EF4-FFF2-40B4-BE49-F238E27FC236}">
                <a16:creationId xmlns="" xmlns:a16="http://schemas.microsoft.com/office/drawing/2014/main" id="{AF14439E-B0A4-7F45-BDCA-CA6D03BC9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F7E252A-9D86-10D1-2385-0AFEE49B36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250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>
          <p15:clr>
            <a:srgbClr val="FBAE40"/>
          </p15:clr>
        </p15:guide>
        <p15:guide id="2" pos="7219">
          <p15:clr>
            <a:srgbClr val="FBAE40"/>
          </p15:clr>
        </p15:guide>
        <p15:guide id="3" orient="horz" pos="618">
          <p15:clr>
            <a:srgbClr val="FBAE40"/>
          </p15:clr>
        </p15:guide>
        <p15:guide id="4" orient="horz" pos="390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ой слайд со спил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C1554A1-FC54-FA5E-C094-9C0BADB48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EF1F7"/>
              </a:gs>
              <a:gs pos="100000">
                <a:srgbClr val="B6C2D4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1CC1ED6B-86D3-7317-A434-C79B44EAC3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3523488" y="1306053"/>
            <a:ext cx="11102915" cy="106696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78CEB51-8BE2-0355-0041-65827C389B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1371" y="565036"/>
            <a:ext cx="9949543" cy="1055189"/>
          </a:xfrm>
        </p:spPr>
        <p:txBody>
          <a:bodyPr anchor="t">
            <a:normAutofit/>
          </a:bodyPr>
          <a:lstStyle>
            <a:lvl1pPr algn="l">
              <a:defRPr sz="3500" b="1" i="0" baseline="0">
                <a:solidFill>
                  <a:srgbClr val="253775"/>
                </a:solidFill>
                <a:latin typeface="+mj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9CA8946-14B3-D407-5F3C-CD388E1253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371" y="1962149"/>
            <a:ext cx="10694997" cy="4238625"/>
          </a:xfrm>
        </p:spPr>
        <p:txBody>
          <a:bodyPr>
            <a:normAutofit/>
          </a:bodyPr>
          <a:lstStyle>
            <a:lvl1pPr marL="0" indent="0" algn="l">
              <a:buNone/>
              <a:defRPr sz="1500" baseline="0">
                <a:solidFill>
                  <a:srgbClr val="223570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Место для текста</a:t>
            </a:r>
          </a:p>
        </p:txBody>
      </p:sp>
      <p:sp>
        <p:nvSpPr>
          <p:cNvPr id="4" name="Номер слайда 23">
            <a:extLst>
              <a:ext uri="{FF2B5EF4-FFF2-40B4-BE49-F238E27FC236}">
                <a16:creationId xmlns="" xmlns:a16="http://schemas.microsoft.com/office/drawing/2014/main" id="{7EC71D91-9694-F036-D6D0-9B5050DDC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76114" y="6275728"/>
            <a:ext cx="1268186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+mj-lt"/>
              </a:defRPr>
            </a:lvl1pPr>
          </a:lstStyle>
          <a:p>
            <a:fld id="{4C6B8470-55A6-CF4B-ABEF-5E5F70F4E2F5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9E15AFE-B740-BD37-0F11-C67B32B5BD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12192" y="389027"/>
            <a:ext cx="732108" cy="836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621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  <p15:guide id="2" pos="7219" userDrawn="1">
          <p15:clr>
            <a:srgbClr val="FBAE40"/>
          </p15:clr>
        </p15:guide>
        <p15:guide id="3" orient="horz" pos="618" userDrawn="1">
          <p15:clr>
            <a:srgbClr val="FBAE40"/>
          </p15:clr>
        </p15:guide>
        <p15:guide id="4" orient="horz" pos="390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AE1530-6043-40A2-2C7D-4EA44E31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D64530A-5128-1D65-45B2-2EA7261EA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EC81C21-82D1-44B1-9D00-98E52E553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E1D6F7A-B1F6-168D-2269-37A7913B50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075281D-FBB7-0EEE-0483-042F786B0A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6B8470-55A6-CF4B-ABEF-5E5F70F4E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14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6" r:id="rId2"/>
    <p:sldLayoutId id="2147483677" r:id="rId3"/>
    <p:sldLayoutId id="2147483678" r:id="rId4"/>
    <p:sldLayoutId id="2147483672" r:id="rId5"/>
    <p:sldLayoutId id="2147483670" r:id="rId6"/>
    <p:sldLayoutId id="2147483675" r:id="rId7"/>
    <p:sldLayoutId id="2147483669" r:id="rId8"/>
    <p:sldLayoutId id="2147483649" r:id="rId9"/>
    <p:sldLayoutId id="2147483664" r:id="rId10"/>
    <p:sldLayoutId id="2147483661" r:id="rId11"/>
    <p:sldLayoutId id="2147483663" r:id="rId12"/>
    <p:sldLayoutId id="2147483673" r:id="rId13"/>
    <p:sldLayoutId id="2147483666" r:id="rId14"/>
    <p:sldLayoutId id="2147483667" r:id="rId15"/>
    <p:sldLayoutId id="2147483674" r:id="rId16"/>
    <p:sldLayoutId id="2147483668" r:id="rId17"/>
    <p:sldLayoutId id="2147483671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2.jpg"/><Relationship Id="rId7" Type="http://schemas.openxmlformats.org/officeDocument/2006/relationships/diagramColors" Target="../diagrams/colors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B8BD33E5-C315-43F3-A702-2A7733A4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</a:t>
            </a:fld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FA90F14-6683-A176-78C1-A33DF65BE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54539" y="2992172"/>
            <a:ext cx="7199869" cy="703006"/>
          </a:xfrm>
        </p:spPr>
        <p:txBody>
          <a:bodyPr/>
          <a:lstStyle/>
          <a:p>
            <a:r>
              <a:rPr lang="ru-RU" sz="2400" dirty="0" smtClean="0"/>
              <a:t>ФЕДЕРАЛЬНАЯ НАЛОГОВАЯ </a:t>
            </a:r>
            <a:r>
              <a:rPr lang="ru-RU" sz="2400" dirty="0"/>
              <a:t>СЛУЖБА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9860B01-976A-CFBC-34F2-35D473B6C8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65962" y="4062278"/>
            <a:ext cx="9118948" cy="452738"/>
          </a:xfrm>
        </p:spPr>
        <p:txBody>
          <a:bodyPr>
            <a:noAutofit/>
          </a:bodyPr>
          <a:lstStyle/>
          <a:p>
            <a:r>
              <a:rPr lang="ru-RU" dirty="0" smtClean="0"/>
              <a:t>Порядок обжалования актов налогового органа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2039316E-369F-FA5E-6EEB-EBFA69522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347" y="1238034"/>
            <a:ext cx="1566368" cy="17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Выгнутая влево стрелка 10"/>
          <p:cNvSpPr/>
          <p:nvPr/>
        </p:nvSpPr>
        <p:spPr>
          <a:xfrm>
            <a:off x="4970463" y="5467350"/>
            <a:ext cx="1125537" cy="10096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лево стрелка 9"/>
          <p:cNvSpPr/>
          <p:nvPr/>
        </p:nvSpPr>
        <p:spPr>
          <a:xfrm>
            <a:off x="979488" y="4257675"/>
            <a:ext cx="1125537" cy="100965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Особенности рассмотрения жалоб, связанных с бесспорным порядком взыскания задолженности физических лиц.</a:t>
            </a:r>
            <a:endParaRPr lang="ru-RU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DE69006-67ED-3D9F-A1A5-3AEC2DE4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1838" y="1920895"/>
            <a:ext cx="841216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dirty="0" smtClean="0"/>
              <a:t>Жалобы, связанные с бесспорным взысканием </a:t>
            </a:r>
            <a:r>
              <a:rPr lang="ru-RU" dirty="0"/>
              <a:t>недоимки, возникшей на основании решений, принятых в порядке статьи 101, 101.4 НК РФ</a:t>
            </a:r>
          </a:p>
          <a:p>
            <a:pPr marL="285750" indent="-285750">
              <a:spcAft>
                <a:spcPts val="2400"/>
              </a:spcAft>
              <a:buFont typeface="Wingdings" panose="05000000000000000000" pitchFamily="2" charset="2"/>
              <a:buChar char="Ø"/>
            </a:pPr>
            <a:r>
              <a:rPr lang="ru-RU" dirty="0"/>
              <a:t>Взыскания недоимки, возникшей в связи с неуплатой налога на основании сводного налогового уведомления (СНУ)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8150" y="3648075"/>
            <a:ext cx="5038725" cy="95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Взыскание приостанавливается </a:t>
            </a:r>
            <a:r>
              <a:rPr lang="ru-RU" dirty="0" smtClean="0"/>
              <a:t>на период рассмотрения жалобы.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14550" y="4700587"/>
            <a:ext cx="5743575" cy="10620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При получении решения об отказе в удовлетворении жалобы в течение 30 дней подается уведомление о несогласии с решением.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0" y="5800725"/>
            <a:ext cx="5038725" cy="952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Взыскание приостанавливается до вступления в законную силу решения суда.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61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2A58FB7-9119-2076-0320-1BD4CE2BB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Адреса для корреспонденции</a:t>
            </a:r>
            <a:endParaRPr lang="ru-RU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b="1" dirty="0" smtClean="0"/>
              <a:t>УФНС России по Липецкой области </a:t>
            </a:r>
          </a:p>
          <a:p>
            <a:r>
              <a:rPr lang="ru-RU" sz="2000" dirty="0" smtClean="0"/>
              <a:t>(код налогового органа 4800) </a:t>
            </a:r>
          </a:p>
          <a:p>
            <a:r>
              <a:rPr lang="ru-RU" sz="2000" dirty="0" smtClean="0"/>
              <a:t>юридический адрес: 398059, г. Липецк, ул. Октябрьская, 26</a:t>
            </a:r>
          </a:p>
          <a:p>
            <a:endParaRPr lang="ru-RU" sz="2000" dirty="0"/>
          </a:p>
          <a:p>
            <a:r>
              <a:rPr lang="ru-RU" sz="2000" dirty="0" smtClean="0"/>
              <a:t>Вышестоящий налоговый орган: </a:t>
            </a:r>
          </a:p>
          <a:p>
            <a:r>
              <a:rPr lang="ru-RU" sz="2000" b="1" dirty="0" smtClean="0"/>
              <a:t>Межрегиональная ИФНС России по Центральному федеральному округу</a:t>
            </a:r>
            <a:r>
              <a:rPr lang="ru-RU" sz="2000" dirty="0" smtClean="0"/>
              <a:t> </a:t>
            </a:r>
          </a:p>
          <a:p>
            <a:r>
              <a:rPr lang="ru-RU" sz="2000" dirty="0" smtClean="0"/>
              <a:t>(код налогового органа 9951)</a:t>
            </a:r>
          </a:p>
          <a:p>
            <a:r>
              <a:rPr lang="ru-RU" sz="2000" dirty="0" smtClean="0"/>
              <a:t>юридический адрес: 129110, г. Москва, ул. Большая </a:t>
            </a:r>
            <a:r>
              <a:rPr lang="ru-RU" sz="2000" dirty="0" err="1" smtClean="0"/>
              <a:t>Переяславская</a:t>
            </a:r>
            <a:r>
              <a:rPr lang="ru-RU" sz="2000" dirty="0" smtClean="0"/>
              <a:t>, д. 66, стр. 1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88DA4F8-80ED-AA89-2744-295EDC15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3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8CF6B2E3-DDF6-66CC-7A8D-07C6FF6751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C2940097-1F21-22E6-8D5B-6198A89A3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4E431AC9-BF29-78CD-3CF9-0B99D2376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2816" y="1638867"/>
            <a:ext cx="1566368" cy="179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000" dirty="0">
                <a:cs typeface="Tahoma" pitchFamily="2"/>
              </a:rPr>
              <a:t>Виды </a:t>
            </a:r>
            <a:r>
              <a:rPr lang="ru-RU" sz="3000" dirty="0" smtClean="0">
                <a:cs typeface="Tahoma" pitchFamily="2"/>
              </a:rPr>
              <a:t>жалоб, подаваемых в соответствии с НК РФ</a:t>
            </a:r>
            <a:endParaRPr lang="ru-RU" sz="30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DE69006-67ED-3D9F-A1A5-3AEC2DE4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6155" y="1193673"/>
            <a:ext cx="5092145" cy="789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2000" dirty="0" smtClean="0">
                <a:cs typeface="Tahoma" pitchFamily="2"/>
              </a:rPr>
              <a:t>Жалобы, предусмотренные НК РФ</a:t>
            </a:r>
            <a:endParaRPr lang="ru-RU" sz="2000" dirty="0">
              <a:cs typeface="Tahoma" pitchFamily="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83549" y="1213262"/>
            <a:ext cx="4127326" cy="789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2000" dirty="0">
                <a:cs typeface="Tahoma" pitchFamily="2"/>
              </a:rPr>
              <a:t>Обращения </a:t>
            </a:r>
            <a:r>
              <a:rPr lang="ru-RU" sz="2000" dirty="0" smtClean="0">
                <a:cs typeface="Tahoma" pitchFamily="2"/>
              </a:rPr>
              <a:t>граждан</a:t>
            </a:r>
            <a:endParaRPr lang="ru-RU" sz="2000" dirty="0">
              <a:cs typeface="Tahoma" pitchFamily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1838" y="2219515"/>
            <a:ext cx="4259262" cy="94156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Глава </a:t>
            </a:r>
            <a:r>
              <a:rPr lang="ru-RU" sz="1600" dirty="0">
                <a:solidFill>
                  <a:srgbClr val="0070C0"/>
                </a:solidFill>
              </a:rPr>
              <a:t>19 "</a:t>
            </a:r>
            <a:r>
              <a:rPr lang="ru-RU" sz="1600" dirty="0" smtClean="0">
                <a:solidFill>
                  <a:srgbClr val="0070C0"/>
                </a:solidFill>
              </a:rPr>
              <a:t>Налогового кодекса </a:t>
            </a:r>
            <a:r>
              <a:rPr lang="ru-RU" sz="1600" dirty="0">
                <a:solidFill>
                  <a:srgbClr val="0070C0"/>
                </a:solidFill>
              </a:rPr>
              <a:t>Российской Федерации </a:t>
            </a:r>
            <a:r>
              <a:rPr lang="ru-RU" sz="1600" dirty="0" smtClean="0">
                <a:solidFill>
                  <a:srgbClr val="0070C0"/>
                </a:solidFill>
              </a:rPr>
              <a:t>" </a:t>
            </a:r>
          </a:p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от </a:t>
            </a:r>
            <a:r>
              <a:rPr lang="ru-RU" sz="1600" dirty="0">
                <a:solidFill>
                  <a:srgbClr val="0070C0"/>
                </a:solidFill>
              </a:rPr>
              <a:t>31.07.1998 N </a:t>
            </a:r>
            <a:r>
              <a:rPr lang="ru-RU" sz="1600" dirty="0" smtClean="0">
                <a:solidFill>
                  <a:srgbClr val="0070C0"/>
                </a:solidFill>
              </a:rPr>
              <a:t>146-ФЗ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62749" y="2236583"/>
            <a:ext cx="3952876" cy="924963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70C0"/>
                </a:solidFill>
              </a:rPr>
              <a:t>ФЗ </a:t>
            </a:r>
            <a:r>
              <a:rPr lang="ru-RU" sz="1600" dirty="0">
                <a:solidFill>
                  <a:srgbClr val="0070C0"/>
                </a:solidFill>
              </a:rPr>
              <a:t>от 2 мая 2006 года № 59-ФЗ «О порядке рассмотрения обращений граждан РФ»)</a:t>
            </a:r>
          </a:p>
        </p:txBody>
      </p:sp>
      <p:cxnSp>
        <p:nvCxnSpPr>
          <p:cNvPr id="16" name="Прямая соединительная линия 15"/>
          <p:cNvCxnSpPr>
            <a:stCxn id="7" idx="1"/>
          </p:cNvCxnSpPr>
          <p:nvPr/>
        </p:nvCxnSpPr>
        <p:spPr>
          <a:xfrm flipH="1">
            <a:off x="90535" y="1588243"/>
            <a:ext cx="265620" cy="51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1481" y="1584356"/>
            <a:ext cx="9054" cy="420080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100454" y="3830182"/>
            <a:ext cx="500487" cy="839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79972" y="4824790"/>
            <a:ext cx="539153" cy="91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69409" y="5772150"/>
            <a:ext cx="587816" cy="1905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731838" y="3429000"/>
            <a:ext cx="4278311" cy="7152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cs typeface="Tahoma" pitchFamily="2"/>
              </a:rPr>
              <a:t>апелляционные жалобы на решения по проверкам (ст.101 НК РФ и 101.4 НК РФ)</a:t>
            </a:r>
            <a:endParaRPr lang="ru-RU" sz="16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31838" y="4476326"/>
            <a:ext cx="4287837" cy="7152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buClr>
                <a:srgbClr val="77CAEE"/>
              </a:buClr>
              <a:buSzPct val="45000"/>
            </a:pPr>
            <a:r>
              <a:rPr lang="ru-RU" sz="1600" dirty="0">
                <a:cs typeface="Tahoma" pitchFamily="2"/>
              </a:rPr>
              <a:t>жалобы на вступившие в силу решения по проверкам   (ст. 101 </a:t>
            </a:r>
            <a:r>
              <a:rPr lang="ru-RU" sz="1600" dirty="0" smtClean="0">
                <a:cs typeface="Tahoma" pitchFamily="2"/>
              </a:rPr>
              <a:t>НК </a:t>
            </a:r>
            <a:r>
              <a:rPr lang="ru-RU" sz="1600" dirty="0">
                <a:cs typeface="Tahoma" pitchFamily="2"/>
              </a:rPr>
              <a:t>РФ и 101.4 НК РФ)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31838" y="5485551"/>
            <a:ext cx="4316412" cy="7152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cs typeface="Tahoma" pitchFamily="2"/>
              </a:rPr>
              <a:t>жалобы на действия/ </a:t>
            </a:r>
            <a:r>
              <a:rPr lang="ru-RU" sz="1600" dirty="0" smtClean="0">
                <a:cs typeface="Tahoma" pitchFamily="2"/>
              </a:rPr>
              <a:t>бездействия </a:t>
            </a:r>
            <a:r>
              <a:rPr lang="ru-RU" sz="1600" dirty="0">
                <a:cs typeface="Tahoma" pitchFamily="2"/>
              </a:rPr>
              <a:t>НО</a:t>
            </a:r>
            <a:endParaRPr lang="ru-RU" sz="1600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781800" y="3429000"/>
            <a:ext cx="3581400" cy="2666999"/>
          </a:xfrm>
          <a:prstGeom prst="roundRect">
            <a:avLst/>
          </a:prstGeom>
          <a:gradFill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79000">
                <a:schemeClr val="accent1">
                  <a:lumMod val="105000"/>
                  <a:satMod val="103000"/>
                  <a:tint val="73000"/>
                  <a:alpha val="19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 поименована, как жалоба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не </a:t>
            </a:r>
            <a:r>
              <a:rPr lang="ru-RU" sz="1600" dirty="0"/>
              <a:t>содержит требования о </a:t>
            </a:r>
            <a:r>
              <a:rPr lang="ru-RU" sz="1600" dirty="0" smtClean="0"/>
              <a:t>признании незаконным </a:t>
            </a:r>
            <a:r>
              <a:rPr lang="ru-RU" sz="1600" dirty="0"/>
              <a:t>или отмене </a:t>
            </a:r>
            <a:r>
              <a:rPr lang="ru-RU" sz="1600" dirty="0" smtClean="0"/>
              <a:t>решения, действий, бездействий налогового органа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содержит </a:t>
            </a:r>
            <a:r>
              <a:rPr lang="ru-RU" sz="1600" dirty="0"/>
              <a:t>требование о проведении служебной проверки</a:t>
            </a:r>
          </a:p>
        </p:txBody>
      </p:sp>
    </p:spTree>
    <p:extLst>
      <p:ext uri="{BB962C8B-B14F-4D97-AF65-F5344CB8AC3E}">
        <p14:creationId xmlns:p14="http://schemas.microsoft.com/office/powerpoint/2010/main" val="192080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3BE006A3-5AB9-F7FE-317A-ABF24D24A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0"/>
            <a:ext cx="9949543" cy="1055189"/>
          </a:xfrm>
        </p:spPr>
        <p:txBody>
          <a:bodyPr/>
          <a:lstStyle/>
          <a:p>
            <a:pPr algn="ctr"/>
            <a:r>
              <a:rPr lang="ru-RU" dirty="0" smtClean="0"/>
              <a:t>Жалобы, </a:t>
            </a:r>
            <a:br>
              <a:rPr lang="ru-RU" dirty="0" smtClean="0"/>
            </a:br>
            <a:r>
              <a:rPr lang="ru-RU" dirty="0" smtClean="0"/>
              <a:t>рассматриваемые в общем порядке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8B003EE3-9E30-8D49-B07B-3B5CBDE8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0836" y="1202909"/>
            <a:ext cx="3823856" cy="789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 smtClean="0">
                <a:cs typeface="Tahoma" pitchFamily="2"/>
              </a:rPr>
              <a:t>Апелляционные жалобы </a:t>
            </a:r>
          </a:p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 smtClean="0">
                <a:cs typeface="Tahoma" pitchFamily="2"/>
              </a:rPr>
              <a:t>на не вступившие в силу решения </a:t>
            </a:r>
            <a:endParaRPr lang="ru-RU" sz="1700" dirty="0">
              <a:cs typeface="Tahoma" pitchFamily="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1572" y="1207527"/>
            <a:ext cx="3573919" cy="789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>
                <a:cs typeface="Tahoma" pitchFamily="2"/>
              </a:rPr>
              <a:t>Жалобы </a:t>
            </a:r>
            <a:endParaRPr lang="ru-RU" sz="1700" dirty="0" smtClean="0">
              <a:cs typeface="Tahoma" pitchFamily="2"/>
            </a:endParaRPr>
          </a:p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 smtClean="0">
                <a:cs typeface="Tahoma" pitchFamily="2"/>
              </a:rPr>
              <a:t>на вступившие в силу решения</a:t>
            </a:r>
            <a:endParaRPr lang="ru-RU" sz="1700" dirty="0">
              <a:cs typeface="Tahoma" pitchFamily="2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25065" y="1193673"/>
            <a:ext cx="3469771" cy="7891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>
                <a:cs typeface="Tahoma" pitchFamily="2"/>
              </a:rPr>
              <a:t>Жалобы </a:t>
            </a:r>
            <a:endParaRPr lang="ru-RU" sz="1700" dirty="0" smtClean="0">
              <a:cs typeface="Tahoma" pitchFamily="2"/>
            </a:endParaRPr>
          </a:p>
          <a:p>
            <a:pPr lvl="0" algn="ctr">
              <a:buClr>
                <a:srgbClr val="77CAEE"/>
              </a:buClr>
              <a:buSzPct val="45000"/>
              <a:buFont typeface="StarSymbol"/>
              <a:buChar char="●"/>
            </a:pPr>
            <a:r>
              <a:rPr lang="ru-RU" sz="1700" dirty="0" smtClean="0">
                <a:cs typeface="Tahoma" pitchFamily="2"/>
              </a:rPr>
              <a:t>на действия либо бездействия</a:t>
            </a:r>
            <a:endParaRPr lang="ru-RU" sz="1700" dirty="0">
              <a:cs typeface="Tahoma" pitchFamily="2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31063" y="2320614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1838" y="2161309"/>
            <a:ext cx="33044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одаются на решения о привлечении к налоговой ответственности или </a:t>
            </a:r>
          </a:p>
          <a:p>
            <a:r>
              <a:rPr lang="ru-RU" sz="1400" dirty="0" smtClean="0"/>
              <a:t>об отказе в привлечении к налоговой ответственности (КНП, ВНП)</a:t>
            </a:r>
            <a:endParaRPr lang="ru-RU" sz="1400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198735" y="3422051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34856" y="3274291"/>
            <a:ext cx="33044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в течение </a:t>
            </a:r>
            <a:r>
              <a:rPr lang="ru-RU" sz="1400" smtClean="0"/>
              <a:t>1 месяца </a:t>
            </a:r>
            <a:r>
              <a:rPr lang="ru-RU" sz="1400" dirty="0" smtClean="0"/>
              <a:t>с даты </a:t>
            </a:r>
            <a:r>
              <a:rPr lang="ru-RU" sz="1400" dirty="0"/>
              <a:t>вручения решения или на </a:t>
            </a:r>
            <a:r>
              <a:rPr lang="ru-RU" sz="1400" dirty="0" smtClean="0"/>
              <a:t>6й день со </a:t>
            </a:r>
            <a:r>
              <a:rPr lang="ru-RU" sz="1400" dirty="0"/>
              <a:t>дня отправки </a:t>
            </a:r>
            <a:r>
              <a:rPr lang="ru-RU" sz="1400" dirty="0" smtClean="0"/>
              <a:t>заказным письмом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212589" y="4285651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39475" y="4110182"/>
            <a:ext cx="3461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одается через налоговый орган, вынесший решение (ТНО), который направляет в течение 3 календарных дней в вышестоящий налоговый орган (ВНО).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263390" y="5454052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07148" y="5260569"/>
            <a:ext cx="3304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</a:t>
            </a:r>
            <a:r>
              <a:rPr lang="ru-RU" sz="1400" dirty="0" smtClean="0"/>
              <a:t>рок принятия решения ВНО </a:t>
            </a:r>
          </a:p>
          <a:p>
            <a:pPr algn="just"/>
            <a:r>
              <a:rPr lang="ru-RU" sz="1400" dirty="0" smtClean="0"/>
              <a:t>1 месяц со дня регистрации </a:t>
            </a:r>
          </a:p>
          <a:p>
            <a:pPr algn="just"/>
            <a:r>
              <a:rPr lang="ru-RU" sz="1400" dirty="0" smtClean="0"/>
              <a:t>+ 1 месяц (в случает принятия решения о продлении срока рассмотрения)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4290445" y="2315995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643438" y="2156691"/>
            <a:ext cx="330445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одаются вступившие решения о привлечении к налоговой ответственности или об отказе в привлечении к налоговой ответственности</a:t>
            </a:r>
            <a:endParaRPr lang="ru-RU" sz="14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4276591" y="3429000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48056" y="3297382"/>
            <a:ext cx="3304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в течение 1 года со дня вступления решения в законную силу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4253499" y="4253324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634202" y="4050145"/>
            <a:ext cx="3461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одается через налоговый орган, вынесший решение (ТНО), который направляет в течение 3 календарных дней в вышестоящий налоговый орган (ВНО).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4304299" y="5366307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657293" y="5177442"/>
            <a:ext cx="3304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</a:t>
            </a:r>
            <a:r>
              <a:rPr lang="ru-RU" sz="1400" dirty="0" smtClean="0"/>
              <a:t>рок принятия решения ВНО </a:t>
            </a:r>
          </a:p>
          <a:p>
            <a:pPr algn="just"/>
            <a:r>
              <a:rPr lang="ru-RU" sz="1400" dirty="0" smtClean="0"/>
              <a:t>1 месяц со дня регистрации </a:t>
            </a:r>
          </a:p>
          <a:p>
            <a:pPr algn="just"/>
            <a:r>
              <a:rPr lang="ru-RU" sz="1400" dirty="0" smtClean="0"/>
              <a:t>+ 1 месяц (в случает принятия решения о продлении срока рассмотрения)</a:t>
            </a:r>
            <a:endParaRPr lang="ru-RU" sz="1400" dirty="0"/>
          </a:p>
          <a:p>
            <a:endParaRPr lang="ru-RU" sz="1400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8423718" y="2348323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8442191" y="3422051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8442191" y="4204831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497609" y="5350140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822892" y="2152073"/>
            <a:ext cx="3369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подаются на иные документы (уведомления, требования, решения о взыскании денежных средств и др.), действия ТНО, бездействие ТНО</a:t>
            </a:r>
            <a:endParaRPr lang="ru-RU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8887547" y="3237345"/>
            <a:ext cx="33044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в течение 1 года со дня, когда заявитель узнал о нарушении своих прав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8859838" y="4017818"/>
            <a:ext cx="34614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/>
              <a:t>п</a:t>
            </a:r>
            <a:r>
              <a:rPr lang="ru-RU" sz="1400" dirty="0" smtClean="0"/>
              <a:t>одается через налоговый орган, чьи  действия обжалуются (ТНО), который направляет в течение 3 календарных дней в вышестоящий налоговый орган (ВНО).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8887547" y="5149733"/>
            <a:ext cx="3304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</a:t>
            </a:r>
            <a:r>
              <a:rPr lang="ru-RU" sz="1400" dirty="0" smtClean="0"/>
              <a:t>рок принятия решения ВНО </a:t>
            </a:r>
          </a:p>
          <a:p>
            <a:pPr algn="just"/>
            <a:r>
              <a:rPr lang="ru-RU" sz="1400" dirty="0" smtClean="0"/>
              <a:t>15 рабочих дней со дня регистрации + 15 рабочих дней (в случает принятия решения о продлении срока рассмотрения)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3603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3BE006A3-5AB9-F7FE-317A-ABF24D24A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838" y="0"/>
            <a:ext cx="9949543" cy="1055189"/>
          </a:xfrm>
        </p:spPr>
        <p:txBody>
          <a:bodyPr/>
          <a:lstStyle/>
          <a:p>
            <a:pPr algn="ctr"/>
            <a:r>
              <a:rPr lang="ru-RU" dirty="0"/>
              <a:t>Жалобы, </a:t>
            </a:r>
            <a:br>
              <a:rPr lang="ru-RU" dirty="0"/>
            </a:br>
            <a:r>
              <a:rPr lang="ru-RU" dirty="0"/>
              <a:t>рассматриваемые упрощенном порядке</a:t>
            </a:r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8B003EE3-9E30-8D49-B07B-3B5CBDE8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4</a:t>
            </a:fld>
            <a:endParaRPr lang="ru-RU" dirty="0"/>
          </a:p>
        </p:txBody>
      </p:sp>
      <p:cxnSp>
        <p:nvCxnSpPr>
          <p:cNvPr id="31" name="Прямая со стрелкой 30"/>
          <p:cNvCxnSpPr/>
          <p:nvPr/>
        </p:nvCxnSpPr>
        <p:spPr>
          <a:xfrm>
            <a:off x="7595043" y="1795873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594466" y="2602901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537316" y="3242806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545975" y="4055317"/>
            <a:ext cx="397010" cy="69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8020772" y="1646670"/>
            <a:ext cx="330445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м</a:t>
            </a:r>
            <a:r>
              <a:rPr lang="ru-RU" sz="1400" dirty="0" smtClean="0"/>
              <a:t>ожно подать в течение 1 года со дня, когда заявитель узнал о нарушении своих прав</a:t>
            </a:r>
            <a:endParaRPr lang="ru-RU" sz="1400" dirty="0"/>
          </a:p>
          <a:p>
            <a:endParaRPr lang="ru-RU" sz="1400" dirty="0"/>
          </a:p>
        </p:txBody>
      </p:sp>
      <p:sp>
        <p:nvSpPr>
          <p:cNvPr id="38" name="TextBox 37"/>
          <p:cNvSpPr txBox="1"/>
          <p:nvPr/>
        </p:nvSpPr>
        <p:spPr>
          <a:xfrm>
            <a:off x="7998693" y="2417861"/>
            <a:ext cx="3461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рассматривает налоговый орган, чьи действия обжалуются  </a:t>
            </a:r>
            <a:endParaRPr lang="ru-RU" sz="1400" dirty="0"/>
          </a:p>
        </p:txBody>
      </p:sp>
      <p:sp>
        <p:nvSpPr>
          <p:cNvPr id="40" name="TextBox 39"/>
          <p:cNvSpPr txBox="1"/>
          <p:nvPr/>
        </p:nvSpPr>
        <p:spPr>
          <a:xfrm>
            <a:off x="7973147" y="3059668"/>
            <a:ext cx="3304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</a:t>
            </a:r>
            <a:r>
              <a:rPr lang="ru-RU" sz="1400" dirty="0" smtClean="0"/>
              <a:t>рок принятия решения </a:t>
            </a:r>
          </a:p>
          <a:p>
            <a:r>
              <a:rPr lang="ru-RU" sz="1400" dirty="0" smtClean="0"/>
              <a:t>об удовлетворении жалобы </a:t>
            </a:r>
          </a:p>
          <a:p>
            <a:r>
              <a:rPr lang="ru-RU" sz="1400" dirty="0" smtClean="0"/>
              <a:t>7 рабочих дней</a:t>
            </a:r>
            <a:endParaRPr lang="ru-RU" sz="1400" dirty="0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2"/>
          <a:srcRect t="14054" r="8600"/>
          <a:stretch/>
        </p:blipFill>
        <p:spPr>
          <a:xfrm>
            <a:off x="104775" y="1600200"/>
            <a:ext cx="6638925" cy="3515774"/>
          </a:xfrm>
          <a:prstGeom prst="rect">
            <a:avLst/>
          </a:prstGeom>
          <a:effectLst>
            <a:softEdge rad="88900"/>
          </a:effectLst>
        </p:spPr>
      </p:pic>
      <p:sp>
        <p:nvSpPr>
          <p:cNvPr id="39" name="TextBox 38"/>
          <p:cNvSpPr txBox="1"/>
          <p:nvPr/>
        </p:nvSpPr>
        <p:spPr>
          <a:xfrm>
            <a:off x="7954097" y="3878818"/>
            <a:ext cx="3304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е</a:t>
            </a:r>
            <a:r>
              <a:rPr lang="ru-RU" sz="1400" dirty="0" smtClean="0"/>
              <a:t>сли жалоба не удовлетворена, </a:t>
            </a:r>
          </a:p>
          <a:p>
            <a:r>
              <a:rPr lang="ru-RU" sz="1400" dirty="0"/>
              <a:t>п</a:t>
            </a:r>
            <a:r>
              <a:rPr lang="ru-RU" sz="1400" dirty="0" smtClean="0"/>
              <a:t>еренаправляется в ВНО и рассматривается в общем порядке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2601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2A58FB7-9119-2076-0320-1BD4CE2BB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Способы представления жалоб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88DA4F8-80ED-AA89-2744-295EDC15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628826672"/>
              </p:ext>
            </p:extLst>
          </p:nvPr>
        </p:nvGraphicFramePr>
        <p:xfrm>
          <a:off x="-683491" y="1641860"/>
          <a:ext cx="8128000" cy="4558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899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2A58FB7-9119-2076-0320-1BD4CE2BB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Способы подачи жалобы </a:t>
            </a:r>
            <a:br>
              <a:rPr lang="ru-RU" dirty="0" smtClean="0"/>
            </a:br>
            <a:r>
              <a:rPr lang="ru-RU" dirty="0" smtClean="0"/>
              <a:t>через личный кабинет налогоплательщика</a:t>
            </a:r>
            <a:endParaRPr lang="ru-RU" dirty="0"/>
          </a:p>
        </p:txBody>
      </p:sp>
      <p:sp>
        <p:nvSpPr>
          <p:cNvPr id="4" name="Подзаголовок 3">
            <a:extLst>
              <a:ext uri="{FF2B5EF4-FFF2-40B4-BE49-F238E27FC236}">
                <a16:creationId xmlns="" xmlns:a16="http://schemas.microsoft.com/office/drawing/2014/main" id="{0CD28B81-34E5-F33B-7F54-8A83A13D94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371" y="3768436"/>
            <a:ext cx="2259611" cy="2293793"/>
          </a:xfrm>
        </p:spPr>
        <p:txBody>
          <a:bodyPr/>
          <a:lstStyle/>
          <a:p>
            <a:r>
              <a:rPr lang="en-US" dirty="0" err="1" smtClean="0"/>
              <a:t>Qr</a:t>
            </a:r>
            <a:r>
              <a:rPr lang="en-US" dirty="0" smtClean="0"/>
              <a:t>-</a:t>
            </a:r>
            <a:r>
              <a:rPr lang="ru-RU" dirty="0" smtClean="0"/>
              <a:t>код для перехода</a:t>
            </a:r>
          </a:p>
          <a:p>
            <a:r>
              <a:rPr lang="ru-RU" dirty="0"/>
              <a:t>в</a:t>
            </a:r>
            <a:r>
              <a:rPr lang="ru-RU" dirty="0" smtClean="0"/>
              <a:t> Личный кабинет ФЛ</a:t>
            </a:r>
          </a:p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88DA4F8-80ED-AA89-2744-295EDC15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28" y="1687332"/>
            <a:ext cx="1930400" cy="192639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6" b="20"/>
          <a:stretch/>
        </p:blipFill>
        <p:spPr>
          <a:xfrm>
            <a:off x="8889543" y="1570182"/>
            <a:ext cx="2414352" cy="5089236"/>
          </a:xfrm>
          <a:prstGeom prst="rect">
            <a:avLst/>
          </a:prstGeom>
          <a:effectLst>
            <a:softEdge rad="63500"/>
          </a:effectLst>
        </p:spPr>
      </p:pic>
      <p:graphicFrame>
        <p:nvGraphicFramePr>
          <p:cNvPr id="28" name="Схема 27"/>
          <p:cNvGraphicFramePr/>
          <p:nvPr>
            <p:extLst>
              <p:ext uri="{D42A27DB-BD31-4B8C-83A1-F6EECF244321}">
                <p14:modId xmlns:p14="http://schemas.microsoft.com/office/powerpoint/2010/main" val="1332548327"/>
              </p:ext>
            </p:extLst>
          </p:nvPr>
        </p:nvGraphicFramePr>
        <p:xfrm>
          <a:off x="1908175" y="1857375"/>
          <a:ext cx="6835775" cy="3823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1354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42A58FB7-9119-2076-0320-1BD4CE2BB5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Лица, уполномоченные на подачу жалоб.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188DA4F8-80ED-AA89-2744-295EDC15A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1838" y="1504950"/>
            <a:ext cx="2973387" cy="74295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Физические лица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837488" y="1514475"/>
            <a:ext cx="2973387" cy="74295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Юридические лица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60838" y="1514475"/>
            <a:ext cx="2973387" cy="742950"/>
          </a:xfrm>
          <a:prstGeom prst="round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Индивидуальные предприниматели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1837" y="2533650"/>
            <a:ext cx="3011487" cy="5238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Лично 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47012" y="2562225"/>
            <a:ext cx="3049587" cy="12477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Лицо, уполномоченное действовать </a:t>
            </a:r>
          </a:p>
          <a:p>
            <a:pPr algn="ctr"/>
            <a:r>
              <a:rPr lang="ru-RU" dirty="0" smtClean="0"/>
              <a:t>без доверенности </a:t>
            </a:r>
          </a:p>
          <a:p>
            <a:pPr algn="ctr"/>
            <a:r>
              <a:rPr lang="ru-RU" sz="1400" dirty="0" smtClean="0"/>
              <a:t>(указанное в выписке ЕГРЮЛ)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51312" y="2562225"/>
            <a:ext cx="3011487" cy="5238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Лично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1838" y="5114925"/>
            <a:ext cx="3144837" cy="135255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Законный представитель </a:t>
            </a:r>
            <a:r>
              <a:rPr lang="ru-RU" sz="1600" dirty="0" smtClean="0"/>
              <a:t>(несовершеннолетние, недееспособные, ограниченно дееспособные)</a:t>
            </a:r>
            <a:endParaRPr lang="ru-RU" sz="16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867650" y="4095749"/>
            <a:ext cx="3143250" cy="165735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Представитель по доверенности: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</a:t>
            </a:r>
            <a:r>
              <a:rPr lang="ru-RU" dirty="0" smtClean="0"/>
              <a:t>отариальная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м</a:t>
            </a:r>
            <a:r>
              <a:rPr lang="ru-RU" dirty="0" smtClean="0"/>
              <a:t>ашиночитаемая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з</a:t>
            </a:r>
            <a:r>
              <a:rPr lang="ru-RU" dirty="0" smtClean="0"/>
              <a:t>а подписью уполномоченного лица</a:t>
            </a:r>
            <a:endParaRPr lang="ru-RU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114800" y="3429001"/>
            <a:ext cx="3143250" cy="14049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Представитель по доверенности: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</a:t>
            </a:r>
            <a:r>
              <a:rPr lang="ru-RU" dirty="0" smtClean="0"/>
              <a:t>отариальная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машиночитаемая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731838" y="3429000"/>
            <a:ext cx="3143250" cy="140493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 smtClean="0"/>
              <a:t>Представитель по доверенности: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</a:t>
            </a:r>
            <a:r>
              <a:rPr lang="ru-RU" dirty="0" smtClean="0"/>
              <a:t>отариальная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машиночитаемая</a:t>
            </a:r>
          </a:p>
        </p:txBody>
      </p:sp>
    </p:spTree>
    <p:extLst>
      <p:ext uri="{BB962C8B-B14F-4D97-AF65-F5344CB8AC3E}">
        <p14:creationId xmlns:p14="http://schemas.microsoft.com/office/powerpoint/2010/main" val="244258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cs typeface="Tahoma" pitchFamily="2"/>
              </a:rPr>
              <a:t>Элементы жалобы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DE69006-67ED-3D9F-A1A5-3AEC2DE4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837" y="1379488"/>
            <a:ext cx="11022013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Адресат </a:t>
            </a:r>
            <a:r>
              <a:rPr lang="ru-RU" sz="2000" dirty="0" smtClean="0"/>
              <a:t>(наименование налогового органа)</a:t>
            </a:r>
            <a:endParaRPr lang="ru-RU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/>
              <a:t>Наименование, ФИО</a:t>
            </a:r>
            <a:r>
              <a:rPr lang="ru-RU" sz="2000" dirty="0"/>
              <a:t>, ИНН, адрес </a:t>
            </a:r>
            <a:r>
              <a:rPr lang="ru-RU" sz="2000" dirty="0" smtClean="0"/>
              <a:t>заявителя</a:t>
            </a:r>
            <a:endParaRPr lang="ru-RU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Предмет (оспариваемый документ, действие)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/>
              <a:t>Доводы заявителя</a:t>
            </a:r>
            <a:endParaRPr lang="ru-RU" sz="20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/>
              <a:t>Требование: - признать незаконным</a:t>
            </a:r>
            <a:r>
              <a:rPr lang="ru-RU" sz="2000" dirty="0"/>
              <a:t>….   </a:t>
            </a:r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/>
              <a:t>	 </a:t>
            </a:r>
            <a:r>
              <a:rPr lang="ru-RU" sz="2000" dirty="0" smtClean="0"/>
              <a:t>            - </a:t>
            </a:r>
            <a:r>
              <a:rPr lang="ru-RU" sz="2000" dirty="0"/>
              <a:t>отменить ….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/>
              <a:t>Подпись уполномоченного лица </a:t>
            </a:r>
            <a:endParaRPr lang="ru-RU" sz="2000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 smtClean="0"/>
              <a:t>Приложения при необходимости</a:t>
            </a:r>
            <a:endParaRPr lang="ru-RU" sz="2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285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CAFB6F-5FFE-E500-8903-2855A6D60BF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cs typeface="Tahoma" pitchFamily="2"/>
              </a:rPr>
              <a:t>Решения принимаемые </a:t>
            </a:r>
            <a:r>
              <a:rPr lang="ru-RU" dirty="0">
                <a:cs typeface="Tahoma" pitchFamily="2"/>
              </a:rPr>
              <a:t>по жалобам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4DE69006-67ED-3D9F-A1A5-3AEC2DE4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B8470-55A6-CF4B-ABEF-5E5F70F4E2F5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31838" y="1049715"/>
            <a:ext cx="995521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/>
              <a:t>оставляет </a:t>
            </a:r>
            <a:r>
              <a:rPr lang="ru-RU" dirty="0"/>
              <a:t>жалобу (апелляционную жалобу) без удовлетворения;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/>
              <a:t>отменяет </a:t>
            </a:r>
            <a:r>
              <a:rPr lang="ru-RU" dirty="0"/>
              <a:t>акт налогового органа ненормативного характера;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/>
              <a:t>отменяет </a:t>
            </a:r>
            <a:r>
              <a:rPr lang="ru-RU" dirty="0"/>
              <a:t>решение налогового органа полностью или в части;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/>
              <a:t>отменяет </a:t>
            </a:r>
            <a:r>
              <a:rPr lang="ru-RU" dirty="0"/>
              <a:t>решение налогового органа полностью и принимает по делу новое решение;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ru-RU" dirty="0" smtClean="0"/>
              <a:t>признает </a:t>
            </a:r>
            <a:r>
              <a:rPr lang="ru-RU" dirty="0"/>
              <a:t>действия или бездействие должностных лиц налоговых органов незаконными </a:t>
            </a:r>
            <a:r>
              <a:rPr lang="ru-RU" dirty="0" smtClean="0"/>
              <a:t>   и </a:t>
            </a:r>
            <a:r>
              <a:rPr lang="ru-RU" dirty="0"/>
              <a:t>выносит решение по существу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endParaRPr lang="ru-RU" dirty="0"/>
          </a:p>
          <a:p>
            <a:pPr>
              <a:lnSpc>
                <a:spcPct val="150000"/>
              </a:lnSpc>
            </a:pPr>
            <a:r>
              <a:rPr lang="ru-RU" b="1" u="sng" dirty="0" smtClean="0"/>
              <a:t>Без рассмотрения остаются жалобы:</a:t>
            </a:r>
            <a:r>
              <a:rPr lang="ru-RU" dirty="0" smtClean="0"/>
              <a:t>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- налоговым органом устранено нарушение право налогоплательщика до принятия   решения по жалобе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dirty="0" smtClean="0"/>
              <a:t>- жалоба отозвана налогоплательщиком в связи с урегулирование спора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16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ФНС 1">
      <a:dk1>
        <a:srgbClr val="2A3A7B"/>
      </a:dk1>
      <a:lt1>
        <a:srgbClr val="EDF1F6"/>
      </a:lt1>
      <a:dk2>
        <a:srgbClr val="2A3A7B"/>
      </a:dk2>
      <a:lt2>
        <a:srgbClr val="D8DFEB"/>
      </a:lt2>
      <a:accent1>
        <a:srgbClr val="005BAD"/>
      </a:accent1>
      <a:accent2>
        <a:srgbClr val="489EDD"/>
      </a:accent2>
      <a:accent3>
        <a:srgbClr val="2A3A7B"/>
      </a:accent3>
      <a:accent4>
        <a:srgbClr val="7F8FA9"/>
      </a:accent4>
      <a:accent5>
        <a:srgbClr val="F6522D"/>
      </a:accent5>
      <a:accent6>
        <a:srgbClr val="D8DFEB"/>
      </a:accent6>
      <a:hlink>
        <a:srgbClr val="FB542E"/>
      </a:hlink>
      <a:folHlink>
        <a:srgbClr val="3EBBF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820</Words>
  <Application>Microsoft Office PowerPoint</Application>
  <PresentationFormat>Широкоэкранный</PresentationFormat>
  <Paragraphs>126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Aptos</vt:lpstr>
      <vt:lpstr>Arial</vt:lpstr>
      <vt:lpstr>StarSymbol</vt:lpstr>
      <vt:lpstr>Tahoma</vt:lpstr>
      <vt:lpstr>Wingdings</vt:lpstr>
      <vt:lpstr>Тема Office</vt:lpstr>
      <vt:lpstr>Презентация PowerPoint</vt:lpstr>
      <vt:lpstr>Виды жалоб, подаваемых в соответствии с НК РФ</vt:lpstr>
      <vt:lpstr>Жалобы,  рассматриваемые в общем порядке</vt:lpstr>
      <vt:lpstr>Жалобы,  рассматриваемые упрощенном порядке</vt:lpstr>
      <vt:lpstr>Способы представления жалоб</vt:lpstr>
      <vt:lpstr>Способы подачи жалобы  через личный кабинет налогоплательщика</vt:lpstr>
      <vt:lpstr>Лица, уполномоченные на подачу жалоб.</vt:lpstr>
      <vt:lpstr>Элементы жалобы</vt:lpstr>
      <vt:lpstr>Решения принимаемые по жалобам</vt:lpstr>
      <vt:lpstr>Особенности рассмотрения жалоб, связанных с бесспорным порядком взыскания задолженности физических лиц.</vt:lpstr>
      <vt:lpstr>Адреса для корреспонденции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Гаврикова</dc:creator>
  <cp:lastModifiedBy>Орехова Элеонора Викторовна</cp:lastModifiedBy>
  <cp:revision>48</cp:revision>
  <dcterms:created xsi:type="dcterms:W3CDTF">2025-05-13T09:24:29Z</dcterms:created>
  <dcterms:modified xsi:type="dcterms:W3CDTF">2026-08-14T08:43:15Z</dcterms:modified>
</cp:coreProperties>
</file>