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73" r:id="rId5"/>
    <p:sldId id="260" r:id="rId6"/>
    <p:sldId id="263" r:id="rId7"/>
    <p:sldId id="266" r:id="rId8"/>
    <p:sldId id="269" r:id="rId9"/>
    <p:sldId id="270" r:id="rId10"/>
    <p:sldId id="272" r:id="rId11"/>
    <p:sldId id="267" r:id="rId12"/>
    <p:sldId id="259" r:id="rId13"/>
    <p:sldId id="265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4"/>
    <a:srgbClr val="005696"/>
    <a:srgbClr val="AFEAFF"/>
    <a:srgbClr val="FAB910"/>
    <a:srgbClr val="CB9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122" d="100"/>
          <a:sy n="122" d="100"/>
        </p:scale>
        <p:origin x="-11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81163A-9AAD-CD45-B4AF-FDFE4F21A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90732-A618-5A4E-A537-64A4B51DB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08" y="1324244"/>
            <a:ext cx="5962402" cy="2387600"/>
          </a:xfrm>
        </p:spPr>
        <p:txBody>
          <a:bodyPr anchor="b"/>
          <a:lstStyle>
            <a:lvl1pPr algn="l">
              <a:defRPr sz="6000">
                <a:solidFill>
                  <a:srgbClr val="CB9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B81846-9D9A-1D48-92A5-021FC167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408" y="3803919"/>
            <a:ext cx="59624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DB87F3-D628-A44F-8A71-6B5B8A4D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191E38-62B0-8045-9769-C5AE194E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62D7D1-E196-7F41-90C4-8E5B62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03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9C6D8-FAE2-CB48-B6AF-59914501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2E4046-1F2A-4549-875D-8B6B8B32A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EC362-F507-E74D-A2C6-C5E7696D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7D965-AD9F-644D-9131-2745EC31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5CBF72-9E7A-C148-95AB-B935E67E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308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46FE51-5627-FC4A-A9A8-42553B4EA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B8741F-A682-2943-9C3F-0EF5CE5E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86AE9C-D32B-0741-85DC-E155CB25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D3E463-3A1C-6143-A147-7218C72C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8D7D94-A99D-EB42-9BD5-192CF60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340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57925-613C-8F4C-898F-6D8E28BA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E8AEF-A169-0A42-A7FC-B7BFA281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D3F5BF-3B8F-A441-9A1E-787664CE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290D71-0132-B74F-AD43-4E63924C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44F60-AD23-9B4A-85BC-49CF6F6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220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BCD35F-2DE7-044D-9304-4D0E27C6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B14C52-09E4-0142-8C93-9205AFB92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60AB2-67FE-C342-BEE5-51174E49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DFC55-2E13-584D-9D9C-483FA116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A4BBE1-4D03-1848-9FAF-D2A30348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897D9-C720-FB4C-99A6-E445499F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DFFF7A-6894-C343-8B2B-8CFB6B396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11E1F2-BB81-C84C-8A0E-597E1D6B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CFDE69-843F-2F45-A01D-7A6455D9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1EC541-CB0F-1447-A506-BD02C21E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2364D8-2F86-5249-AC00-826CF62D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77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39618-D58A-3E49-8DBF-D185F900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A3A620-4AFC-9442-A00C-5510DF8C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34134F-3AB2-EB41-8F58-E4D3BED98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A31031-5110-B148-9012-2884EAD35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11604A-9105-DF44-B650-A1CDCA6DC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653A2E-AE44-7C4F-AD8A-5F36F9C0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80CA3C9-D689-5B43-8F60-5DE3EB38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1D2C46-9E97-CA48-B838-A1DDA315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90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15520-22D4-3640-9D6F-597D86B9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0402F3-0F1B-F04F-8083-FE485CB3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BE8DC6-F039-8F4F-B92C-661E778D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A092C0-3DBB-0C4D-B089-D6C4E4BC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623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9A5E4A-1220-D446-BFF2-E1B1A29E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B970E6-167F-3A4C-9E6F-0D0471B4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790E22-C2AC-9449-9D85-E56E7D2F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65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090BD6-680C-F145-A915-786F6084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18EA1-3EA0-D141-8A9E-4B0E2D1C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5F6717-0AE9-A949-B7AD-CBBECBA1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C583AA-572B-E44C-BA53-CC26402E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C6B4A8-79E2-0A42-BF1C-E322E051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C163C5-04D9-D149-B649-5C57AA53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335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19A20-09BC-224C-966B-185E6E82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DE4764-B322-6D45-9B1F-7B7BC65D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7ABEFD-5A6F-8643-923F-DEFDD3EE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1069A7-6823-6749-A5A0-441D1133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5EFE2E-5D71-494E-B417-95968039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9D1E64-6BCA-7947-AE30-65C339C3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36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945941-387D-394B-AB4A-8F41333371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8F7AC8-1812-A049-A6C6-68DF811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05E004-3B16-8247-A495-FDDBB554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16F0A-2448-D74F-A923-12E842E64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EA87-86B7-834A-A87D-CEE75A2A3BFC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F9B30-A15F-DA40-8258-123C4CBC7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901F1E-3986-CD43-A0EB-5C56A273E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82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microsoft.com/office/2007/relationships/hdphoto" Target="../media/hdphoto7.wdp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3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43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1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0.gif"/><Relationship Id="rId5" Type="http://schemas.openxmlformats.org/officeDocument/2006/relationships/image" Target="../media/image56.png"/><Relationship Id="rId10" Type="http://schemas.openxmlformats.org/officeDocument/2006/relationships/image" Target="../media/image59.gif"/><Relationship Id="rId4" Type="http://schemas.microsoft.com/office/2007/relationships/hdphoto" Target="../media/hdphoto9.wdp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0.gif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6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11" Type="http://schemas.openxmlformats.org/officeDocument/2006/relationships/image" Target="../media/image45.gif"/><Relationship Id="rId5" Type="http://schemas.openxmlformats.org/officeDocument/2006/relationships/image" Target="../media/image41.png"/><Relationship Id="rId10" Type="http://schemas.openxmlformats.org/officeDocument/2006/relationships/image" Target="../media/image44.gif"/><Relationship Id="rId4" Type="http://schemas.microsoft.com/office/2007/relationships/hdphoto" Target="../media/hdphoto6.wdp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6A8F9-4B70-7344-BB17-971292C49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61" y="2286000"/>
            <a:ext cx="5962402" cy="17606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Организация работы с налогоплательщиками в условиях ЕНС. Электронные сервисы ФНС России</a:t>
            </a:r>
            <a:endParaRPr lang="x-none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21" t="-2063" r="-2381" b="1897"/>
          <a:stretch/>
        </p:blipFill>
        <p:spPr bwMode="auto">
          <a:xfrm>
            <a:off x="5766099" y="-462579"/>
            <a:ext cx="6669740" cy="7013985"/>
          </a:xfrm>
          <a:prstGeom prst="teardrop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задержка 3"/>
          <p:cNvSpPr/>
          <p:nvPr/>
        </p:nvSpPr>
        <p:spPr>
          <a:xfrm rot="6589880">
            <a:off x="4879588" y="103728"/>
            <a:ext cx="8216111" cy="5009268"/>
          </a:xfrm>
          <a:custGeom>
            <a:avLst/>
            <a:gdLst>
              <a:gd name="connsiteX0" fmla="*/ 0 w 7990564"/>
              <a:gd name="connsiteY0" fmla="*/ 0 h 5009267"/>
              <a:gd name="connsiteX1" fmla="*/ 3995282 w 7990564"/>
              <a:gd name="connsiteY1" fmla="*/ 0 h 5009267"/>
              <a:gd name="connsiteX2" fmla="*/ 7990564 w 7990564"/>
              <a:gd name="connsiteY2" fmla="*/ 2504634 h 5009267"/>
              <a:gd name="connsiteX3" fmla="*/ 3995282 w 7990564"/>
              <a:gd name="connsiteY3" fmla="*/ 5009268 h 5009267"/>
              <a:gd name="connsiteX4" fmla="*/ 0 w 7990564"/>
              <a:gd name="connsiteY4" fmla="*/ 5009267 h 5009267"/>
              <a:gd name="connsiteX5" fmla="*/ 0 w 7990564"/>
              <a:gd name="connsiteY5" fmla="*/ 0 h 5009267"/>
              <a:gd name="connsiteX0" fmla="*/ 0 w 7667178"/>
              <a:gd name="connsiteY0" fmla="*/ 0 h 5009268"/>
              <a:gd name="connsiteX1" fmla="*/ 3995282 w 7667178"/>
              <a:gd name="connsiteY1" fmla="*/ 0 h 5009268"/>
              <a:gd name="connsiteX2" fmla="*/ 7667178 w 7667178"/>
              <a:gd name="connsiteY2" fmla="*/ 2517061 h 5009268"/>
              <a:gd name="connsiteX3" fmla="*/ 3995282 w 7667178"/>
              <a:gd name="connsiteY3" fmla="*/ 5009268 h 5009268"/>
              <a:gd name="connsiteX4" fmla="*/ 0 w 7667178"/>
              <a:gd name="connsiteY4" fmla="*/ 5009267 h 5009268"/>
              <a:gd name="connsiteX5" fmla="*/ 0 w 7667178"/>
              <a:gd name="connsiteY5" fmla="*/ 0 h 500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7178" h="5009268">
                <a:moveTo>
                  <a:pt x="0" y="0"/>
                </a:moveTo>
                <a:lnTo>
                  <a:pt x="3995282" y="0"/>
                </a:lnTo>
                <a:cubicBezTo>
                  <a:pt x="6201815" y="0"/>
                  <a:pt x="7667178" y="1133790"/>
                  <a:pt x="7667178" y="2517061"/>
                </a:cubicBezTo>
                <a:cubicBezTo>
                  <a:pt x="7667178" y="3900332"/>
                  <a:pt x="6201815" y="5009268"/>
                  <a:pt x="3995282" y="5009268"/>
                </a:cubicBezTo>
                <a:lnTo>
                  <a:pt x="0" y="5009267"/>
                </a:lnTo>
                <a:lnTo>
                  <a:pt x="0" y="0"/>
                </a:lnTo>
                <a:close/>
              </a:path>
            </a:pathLst>
          </a:custGeom>
          <a:noFill/>
          <a:ln w="5778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 rot="5400000">
            <a:off x="1091395" y="4285972"/>
            <a:ext cx="787908" cy="4356152"/>
          </a:xfrm>
          <a:prstGeom prst="halfFrame">
            <a:avLst>
              <a:gd name="adj1" fmla="val 15686"/>
              <a:gd name="adj2" fmla="val 1568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594801" y="3803919"/>
            <a:ext cx="419549" cy="41954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05" y="0"/>
            <a:ext cx="1719946" cy="11887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92015" y="234613"/>
            <a:ext cx="4045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/>
              <a:t>УФНС России </a:t>
            </a:r>
            <a:endParaRPr lang="ru-RU" sz="2000" b="1" dirty="0"/>
          </a:p>
          <a:p>
            <a:r>
              <a:rPr lang="ru-RU" sz="2000" b="1" cap="all" dirty="0"/>
              <a:t>по Липецкой области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422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234950"/>
            <a:ext cx="3636818" cy="77946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Сервисы ФНС </a:t>
            </a:r>
            <a:endParaRPr lang="x-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1510795" y="1169391"/>
            <a:ext cx="429491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88000" y="1143028"/>
            <a:ext cx="580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Электронный </a:t>
            </a:r>
            <a:r>
              <a:rPr lang="ru-RU" sz="2400" dirty="0" smtClean="0"/>
              <a:t>документооборот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014413"/>
            <a:ext cx="718795" cy="7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82482" y="1766650"/>
            <a:ext cx="4895069" cy="4084093"/>
            <a:chOff x="682482" y="1766650"/>
            <a:chExt cx="4895069" cy="4084093"/>
          </a:xfrm>
        </p:grpSpPr>
        <p:sp>
          <p:nvSpPr>
            <p:cNvPr id="3" name="TextBox 2"/>
            <p:cNvSpPr txBox="1"/>
            <p:nvPr/>
          </p:nvSpPr>
          <p:spPr>
            <a:xfrm>
              <a:off x="682482" y="1766650"/>
              <a:ext cx="46930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u="sng" dirty="0" smtClean="0">
                  <a:solidFill>
                    <a:srgbClr val="005696"/>
                  </a:solidFill>
                </a:rPr>
                <a:t>Предоставление бухгалтерской и налоговой </a:t>
              </a:r>
              <a:r>
                <a:rPr lang="ru-RU" sz="2000" u="sng" dirty="0" smtClean="0">
                  <a:solidFill>
                    <a:srgbClr val="005696"/>
                  </a:solidFill>
                </a:rPr>
                <a:t>отчетности</a:t>
              </a:r>
              <a:endParaRPr lang="ru-RU" sz="2000" u="sng" dirty="0">
                <a:solidFill>
                  <a:srgbClr val="00569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6377" y="2518293"/>
              <a:ext cx="48150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 smtClean="0"/>
                <a:t>Позволяет  направлять налоговую </a:t>
              </a:r>
              <a:r>
                <a:rPr lang="ru-RU" sz="1400" b="1" dirty="0"/>
                <a:t>и бухгалтерскую отчетность в электронной </a:t>
              </a:r>
              <a:r>
                <a:rPr lang="ru-RU" sz="1400" b="1" dirty="0" smtClean="0"/>
                <a:t>форме напрямую в налоговый орган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77" y="3340826"/>
              <a:ext cx="4881174" cy="25099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5714864" y="1757665"/>
            <a:ext cx="6477136" cy="5078997"/>
            <a:chOff x="5714864" y="1757665"/>
            <a:chExt cx="6477136" cy="5078997"/>
          </a:xfrm>
        </p:grpSpPr>
        <p:sp>
          <p:nvSpPr>
            <p:cNvPr id="13" name="TextBox 12"/>
            <p:cNvSpPr txBox="1"/>
            <p:nvPr/>
          </p:nvSpPr>
          <p:spPr>
            <a:xfrm>
              <a:off x="6249436" y="1757665"/>
              <a:ext cx="46930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u="sng" dirty="0" smtClean="0">
                  <a:solidFill>
                    <a:srgbClr val="005696"/>
                  </a:solidFill>
                </a:rPr>
                <a:t>Создание и проверка доверенности в электронной форме</a:t>
              </a:r>
              <a:endParaRPr lang="ru-RU" sz="2000" u="sng" dirty="0">
                <a:solidFill>
                  <a:srgbClr val="005696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9826" y="2459462"/>
              <a:ext cx="5407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 smtClean="0"/>
                <a:t>Позволяет создать доверенность </a:t>
              </a:r>
              <a:r>
                <a:rPr lang="ru-RU" sz="1400" b="1" dirty="0"/>
                <a:t>в электронной форме (машиночитаемом виде) для предоставления в налоговые </a:t>
              </a:r>
              <a:r>
                <a:rPr lang="ru-RU" sz="1400" b="1" dirty="0" smtClean="0"/>
                <a:t>органы: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9826" y="2982682"/>
              <a:ext cx="59425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Потребуются данные: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 smtClean="0"/>
                <a:t>если физ. </a:t>
              </a:r>
              <a:r>
                <a:rPr lang="ru-RU" sz="1600" dirty="0"/>
                <a:t>л</a:t>
              </a:r>
              <a:r>
                <a:rPr lang="ru-RU" sz="1600" dirty="0" smtClean="0"/>
                <a:t>ицо или ИП: ФИО, ИНН, Дата рождения, СНИЛС, гражданство, паспортные данные или данные военного билета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/>
                <a:t>е</a:t>
              </a:r>
              <a:r>
                <a:rPr lang="ru-RU" sz="1600" dirty="0" smtClean="0"/>
                <a:t>сли юридическое лицо: ИНН, КПП, ОГРН; сведения о директоре – СНИЛС, ИНН, гражданство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4864" y="2822682"/>
              <a:ext cx="534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B0F0"/>
                  </a:solidFill>
                </a:rPr>
                <a:t>1.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6000" y="4392000"/>
              <a:ext cx="534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00B0F0"/>
                  </a:solidFill>
                </a:rPr>
                <a:t>2</a:t>
              </a:r>
              <a:r>
                <a:rPr lang="ru-RU" sz="3200" b="1" dirty="0" smtClean="0">
                  <a:solidFill>
                    <a:srgbClr val="00B0F0"/>
                  </a:solidFill>
                </a:rPr>
                <a:t>.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9436" y="4525847"/>
              <a:ext cx="4575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Выберите необходимый тип доверенности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6000" y="4824000"/>
              <a:ext cx="534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B0F0"/>
                  </a:solidFill>
                </a:rPr>
                <a:t>3.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49436" y="4932000"/>
              <a:ext cx="594256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Заполните все обязательные поля со звездочкой</a:t>
              </a:r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! </a:t>
              </a:r>
              <a:r>
                <a:rPr lang="ru-RU" dirty="0" smtClean="0">
                  <a:solidFill>
                    <a:srgbClr val="FF0000"/>
                  </a:solidFill>
                </a:rPr>
                <a:t>Обязательно сохраните уникальный номер МЧД (</a:t>
              </a:r>
              <a:r>
                <a:rPr lang="en-US" dirty="0" smtClean="0">
                  <a:solidFill>
                    <a:srgbClr val="FF0000"/>
                  </a:solidFill>
                </a:rPr>
                <a:t>GUID)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6000" y="5408775"/>
              <a:ext cx="534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00B0F0"/>
                  </a:solidFill>
                </a:rPr>
                <a:t>4</a:t>
              </a:r>
              <a:r>
                <a:rPr lang="ru-RU" sz="3200" b="1" dirty="0" smtClean="0">
                  <a:solidFill>
                    <a:srgbClr val="00B0F0"/>
                  </a:solidFill>
                </a:rPr>
                <a:t>.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9436" y="5544000"/>
              <a:ext cx="5942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Скачайте </a:t>
              </a:r>
              <a:r>
                <a:rPr lang="en-US" dirty="0" smtClean="0"/>
                <a:t>XML-</a:t>
              </a:r>
              <a:r>
                <a:rPr lang="ru-RU" dirty="0" smtClean="0"/>
                <a:t>файл МЧД и подпишите файл электронной подписью </a:t>
              </a:r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21853" y="6048654"/>
              <a:ext cx="534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5</a:t>
              </a:r>
              <a:r>
                <a:rPr lang="ru-RU" sz="3200" b="1" dirty="0" smtClean="0">
                  <a:solidFill>
                    <a:srgbClr val="00B0F0"/>
                  </a:solidFill>
                </a:rPr>
                <a:t>.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49436" y="6190331"/>
              <a:ext cx="5511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Загрузите </a:t>
              </a:r>
              <a:r>
                <a:rPr lang="en-US" dirty="0" smtClean="0"/>
                <a:t>XML-</a:t>
              </a:r>
              <a:r>
                <a:rPr lang="ru-RU" dirty="0" smtClean="0"/>
                <a:t>файл МЧД для проверки в распределительный реестр ФНС России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85295" y="5215875"/>
            <a:ext cx="1790515" cy="1701668"/>
            <a:chOff x="385295" y="5215875"/>
            <a:chExt cx="1790515" cy="1701668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D726CE22-E41D-41BE-A6EF-9E2CD1F0FE94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8" b="89778" l="1266" r="898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95" y="5215875"/>
              <a:ext cx="1790515" cy="1701668"/>
            </a:xfrm>
            <a:prstGeom prst="rect">
              <a:avLst/>
            </a:prstGeom>
            <a:noFill/>
          </p:spPr>
        </p:pic>
        <p:pic>
          <p:nvPicPr>
            <p:cNvPr id="5122" name="Picture 2" descr="http://qrcoder.ru/code/?https%3A%2F%2Fwww.nalog.gov.ru%2Frn48%2Fservice%2Fpred_elv%2F&amp;4&amp;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68" y="5544000"/>
              <a:ext cx="1052818" cy="1052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10047235" y="103420"/>
            <a:ext cx="1790515" cy="1701668"/>
            <a:chOff x="10047235" y="103420"/>
            <a:chExt cx="1790515" cy="1701668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D726CE22-E41D-41BE-A6EF-9E2CD1F0FE94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8" b="89778" l="1266" r="898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47235" y="103420"/>
              <a:ext cx="1790515" cy="1701668"/>
            </a:xfrm>
            <a:prstGeom prst="rect">
              <a:avLst/>
            </a:prstGeom>
            <a:noFill/>
          </p:spPr>
        </p:pic>
        <p:pic>
          <p:nvPicPr>
            <p:cNvPr id="5124" name="Picture 4" descr="http://qrcoder.ru/code/?https%3A%2F%2Fservice.nalog.ru%2Fdovel%2F%23%2F&amp;4&amp;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0537" y="490464"/>
              <a:ext cx="1092129" cy="109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1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327089"/>
            <a:ext cx="3636818" cy="77946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Сервисы ФНС </a:t>
            </a:r>
            <a:endParaRPr lang="x-none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40" y="2148570"/>
            <a:ext cx="5057268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00462" y="2651814"/>
            <a:ext cx="6222206" cy="1173156"/>
            <a:chOff x="400462" y="2651814"/>
            <a:chExt cx="6222206" cy="1173156"/>
          </a:xfrm>
        </p:grpSpPr>
        <p:sp>
          <p:nvSpPr>
            <p:cNvPr id="34" name="Нашивка 33"/>
            <p:cNvSpPr/>
            <p:nvPr/>
          </p:nvSpPr>
          <p:spPr>
            <a:xfrm>
              <a:off x="1517072" y="3092088"/>
              <a:ext cx="429491" cy="4572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46563" y="2933592"/>
              <a:ext cx="26323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Налоговые </a:t>
              </a:r>
              <a:r>
                <a:rPr lang="ru-RU" sz="2400" dirty="0" smtClean="0"/>
                <a:t>калькуляторы:</a:t>
              </a:r>
              <a:endParaRPr lang="ru-RU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27071" y="3056703"/>
              <a:ext cx="25955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u="sng" dirty="0">
                  <a:solidFill>
                    <a:srgbClr val="004274"/>
                  </a:solidFill>
                </a:rPr>
                <a:t>Калькулятор расчета страховых взносов</a:t>
              </a: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61" b="93671" l="8197" r="950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62" y="2651814"/>
              <a:ext cx="905854" cy="1173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593561" y="3728536"/>
            <a:ext cx="4867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Рассчитайте суммы страховых взносов за «себя», подлежащих уплате, в том числе, за неполный расчетный период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726CE22-E41D-41BE-A6EF-9E2CD1F0FE94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26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4" y="4876800"/>
            <a:ext cx="2107531" cy="1981200"/>
          </a:xfrm>
          <a:prstGeom prst="rect">
            <a:avLst/>
          </a:prstGeom>
          <a:noFill/>
        </p:spPr>
      </p:pic>
      <p:pic>
        <p:nvPicPr>
          <p:cNvPr id="6146" name="Picture 2" descr="http://qrcoder.ru/code/?https%3A%2F%2Fwww.nalog.gov.ru%2Frn48%2Fservice%2Fops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94" y="5218257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9">
            <a:extLst>
              <a:ext uri="{FF2B5EF4-FFF2-40B4-BE49-F238E27FC236}">
                <a16:creationId xmlns:a16="http://schemas.microsoft.com/office/drawing/2014/main" xmlns="" id="{81FDF239-07A1-0149-8D22-FD607EDC3A0D}"/>
              </a:ext>
            </a:extLst>
          </p:cNvPr>
          <p:cNvSpPr>
            <a:spLocks/>
          </p:cNvSpPr>
          <p:nvPr/>
        </p:nvSpPr>
        <p:spPr bwMode="auto">
          <a:xfrm>
            <a:off x="4679824" y="2313816"/>
            <a:ext cx="3329201" cy="3327668"/>
          </a:xfrm>
          <a:custGeom>
            <a:avLst/>
            <a:gdLst>
              <a:gd name="T0" fmla="*/ 0 w 986"/>
              <a:gd name="T1" fmla="*/ 817 h 986"/>
              <a:gd name="T2" fmla="*/ 75 w 986"/>
              <a:gd name="T3" fmla="*/ 741 h 986"/>
              <a:gd name="T4" fmla="*/ 741 w 986"/>
              <a:gd name="T5" fmla="*/ 741 h 986"/>
              <a:gd name="T6" fmla="*/ 741 w 986"/>
              <a:gd name="T7" fmla="*/ 75 h 986"/>
              <a:gd name="T8" fmla="*/ 817 w 986"/>
              <a:gd name="T9" fmla="*/ 0 h 986"/>
              <a:gd name="T10" fmla="*/ 986 w 986"/>
              <a:gd name="T11" fmla="*/ 408 h 986"/>
              <a:gd name="T12" fmla="*/ 817 w 986"/>
              <a:gd name="T13" fmla="*/ 817 h 986"/>
              <a:gd name="T14" fmla="*/ 408 w 986"/>
              <a:gd name="T15" fmla="*/ 986 h 986"/>
              <a:gd name="T16" fmla="*/ 0 w 986"/>
              <a:gd name="T17" fmla="*/ 81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6" h="986">
                <a:moveTo>
                  <a:pt x="0" y="817"/>
                </a:moveTo>
                <a:cubicBezTo>
                  <a:pt x="75" y="741"/>
                  <a:pt x="75" y="741"/>
                  <a:pt x="75" y="741"/>
                </a:cubicBezTo>
                <a:cubicBezTo>
                  <a:pt x="259" y="925"/>
                  <a:pt x="558" y="925"/>
                  <a:pt x="741" y="741"/>
                </a:cubicBezTo>
                <a:cubicBezTo>
                  <a:pt x="925" y="558"/>
                  <a:pt x="925" y="259"/>
                  <a:pt x="741" y="75"/>
                </a:cubicBezTo>
                <a:cubicBezTo>
                  <a:pt x="817" y="0"/>
                  <a:pt x="817" y="0"/>
                  <a:pt x="817" y="0"/>
                </a:cubicBezTo>
                <a:cubicBezTo>
                  <a:pt x="926" y="109"/>
                  <a:pt x="986" y="254"/>
                  <a:pt x="986" y="408"/>
                </a:cubicBezTo>
                <a:cubicBezTo>
                  <a:pt x="986" y="563"/>
                  <a:pt x="926" y="708"/>
                  <a:pt x="817" y="817"/>
                </a:cubicBezTo>
                <a:cubicBezTo>
                  <a:pt x="708" y="926"/>
                  <a:pt x="563" y="986"/>
                  <a:pt x="408" y="986"/>
                </a:cubicBezTo>
                <a:cubicBezTo>
                  <a:pt x="254" y="986"/>
                  <a:pt x="109" y="926"/>
                  <a:pt x="0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7" name="Freeform 7">
            <a:extLst>
              <a:ext uri="{FF2B5EF4-FFF2-40B4-BE49-F238E27FC236}">
                <a16:creationId xmlns:a16="http://schemas.microsoft.com/office/drawing/2014/main" xmlns="" id="{636CBEF0-F258-B746-9A2B-D1BEC9B8A619}"/>
              </a:ext>
            </a:extLst>
          </p:cNvPr>
          <p:cNvSpPr>
            <a:spLocks/>
          </p:cNvSpPr>
          <p:nvPr/>
        </p:nvSpPr>
        <p:spPr bwMode="auto">
          <a:xfrm>
            <a:off x="4360392" y="1982444"/>
            <a:ext cx="2747881" cy="2748252"/>
          </a:xfrm>
          <a:custGeom>
            <a:avLst/>
            <a:gdLst>
              <a:gd name="T0" fmla="*/ 174 w 814"/>
              <a:gd name="T1" fmla="*/ 814 h 814"/>
              <a:gd name="T2" fmla="*/ 179 w 814"/>
              <a:gd name="T3" fmla="*/ 179 h 814"/>
              <a:gd name="T4" fmla="*/ 814 w 814"/>
              <a:gd name="T5" fmla="*/ 174 h 814"/>
              <a:gd name="T6" fmla="*/ 739 w 814"/>
              <a:gd name="T7" fmla="*/ 249 h 814"/>
              <a:gd name="T8" fmla="*/ 255 w 814"/>
              <a:gd name="T9" fmla="*/ 255 h 814"/>
              <a:gd name="T10" fmla="*/ 250 w 814"/>
              <a:gd name="T11" fmla="*/ 738 h 814"/>
              <a:gd name="T12" fmla="*/ 174 w 814"/>
              <a:gd name="T13" fmla="*/ 81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4" h="814">
                <a:moveTo>
                  <a:pt x="174" y="814"/>
                </a:moveTo>
                <a:cubicBezTo>
                  <a:pt x="0" y="640"/>
                  <a:pt x="3" y="355"/>
                  <a:pt x="179" y="179"/>
                </a:cubicBezTo>
                <a:cubicBezTo>
                  <a:pt x="356" y="2"/>
                  <a:pt x="641" y="0"/>
                  <a:pt x="814" y="174"/>
                </a:cubicBezTo>
                <a:cubicBezTo>
                  <a:pt x="739" y="249"/>
                  <a:pt x="739" y="249"/>
                  <a:pt x="739" y="249"/>
                </a:cubicBezTo>
                <a:cubicBezTo>
                  <a:pt x="607" y="117"/>
                  <a:pt x="390" y="120"/>
                  <a:pt x="255" y="255"/>
                </a:cubicBezTo>
                <a:cubicBezTo>
                  <a:pt x="120" y="389"/>
                  <a:pt x="118" y="606"/>
                  <a:pt x="250" y="738"/>
                </a:cubicBezTo>
                <a:lnTo>
                  <a:pt x="174" y="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3" name="Freeform 8">
            <a:extLst>
              <a:ext uri="{FF2B5EF4-FFF2-40B4-BE49-F238E27FC236}">
                <a16:creationId xmlns:a16="http://schemas.microsoft.com/office/drawing/2014/main" xmlns="" id="{49B92DD6-3A35-474A-8C02-2039D7ED2F5E}"/>
              </a:ext>
            </a:extLst>
          </p:cNvPr>
          <p:cNvSpPr>
            <a:spLocks/>
          </p:cNvSpPr>
          <p:nvPr/>
        </p:nvSpPr>
        <p:spPr bwMode="auto">
          <a:xfrm>
            <a:off x="5304787" y="2905139"/>
            <a:ext cx="2065376" cy="2065653"/>
          </a:xfrm>
          <a:custGeom>
            <a:avLst/>
            <a:gdLst>
              <a:gd name="T0" fmla="*/ 0 w 612"/>
              <a:gd name="T1" fmla="*/ 480 h 612"/>
              <a:gd name="T2" fmla="*/ 76 w 612"/>
              <a:gd name="T3" fmla="*/ 404 h 612"/>
              <a:gd name="T4" fmla="*/ 404 w 612"/>
              <a:gd name="T5" fmla="*/ 404 h 612"/>
              <a:gd name="T6" fmla="*/ 404 w 612"/>
              <a:gd name="T7" fmla="*/ 76 h 612"/>
              <a:gd name="T8" fmla="*/ 480 w 612"/>
              <a:gd name="T9" fmla="*/ 0 h 612"/>
              <a:gd name="T10" fmla="*/ 480 w 612"/>
              <a:gd name="T11" fmla="*/ 480 h 612"/>
              <a:gd name="T12" fmla="*/ 0 w 612"/>
              <a:gd name="T13" fmla="*/ 48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2" h="612">
                <a:moveTo>
                  <a:pt x="0" y="480"/>
                </a:moveTo>
                <a:cubicBezTo>
                  <a:pt x="76" y="404"/>
                  <a:pt x="76" y="404"/>
                  <a:pt x="76" y="404"/>
                </a:cubicBezTo>
                <a:cubicBezTo>
                  <a:pt x="166" y="495"/>
                  <a:pt x="314" y="495"/>
                  <a:pt x="404" y="404"/>
                </a:cubicBezTo>
                <a:cubicBezTo>
                  <a:pt x="495" y="314"/>
                  <a:pt x="495" y="166"/>
                  <a:pt x="404" y="76"/>
                </a:cubicBezTo>
                <a:cubicBezTo>
                  <a:pt x="480" y="0"/>
                  <a:pt x="480" y="0"/>
                  <a:pt x="480" y="0"/>
                </a:cubicBezTo>
                <a:cubicBezTo>
                  <a:pt x="612" y="132"/>
                  <a:pt x="612" y="348"/>
                  <a:pt x="480" y="480"/>
                </a:cubicBezTo>
                <a:cubicBezTo>
                  <a:pt x="348" y="612"/>
                  <a:pt x="133" y="612"/>
                  <a:pt x="0" y="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77" name="组合 57">
            <a:extLst>
              <a:ext uri="{FF2B5EF4-FFF2-40B4-BE49-F238E27FC236}">
                <a16:creationId xmlns:a16="http://schemas.microsoft.com/office/drawing/2014/main" xmlns="" id="{B5F4B809-DEC2-7C4A-BFD4-28E64DC16D4E}"/>
              </a:ext>
            </a:extLst>
          </p:cNvPr>
          <p:cNvGrpSpPr/>
          <p:nvPr/>
        </p:nvGrpSpPr>
        <p:grpSpPr>
          <a:xfrm>
            <a:off x="8650981" y="3597549"/>
            <a:ext cx="3354550" cy="2473556"/>
            <a:chOff x="6403401" y="1682338"/>
            <a:chExt cx="2867862" cy="960255"/>
          </a:xfrm>
        </p:grpSpPr>
        <p:sp>
          <p:nvSpPr>
            <p:cNvPr id="78" name="TextBox 110">
              <a:extLst>
                <a:ext uri="{FF2B5EF4-FFF2-40B4-BE49-F238E27FC236}">
                  <a16:creationId xmlns:a16="http://schemas.microsoft.com/office/drawing/2014/main" xmlns="" id="{A8A11F64-DF85-904E-AC63-52FFCA3E81CC}"/>
                </a:ext>
              </a:extLst>
            </p:cNvPr>
            <p:cNvSpPr txBox="1"/>
            <p:nvPr/>
          </p:nvSpPr>
          <p:spPr>
            <a:xfrm>
              <a:off x="6447906" y="2051160"/>
              <a:ext cx="2823357" cy="591433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ru-RU" altLang="zh-CN" sz="1600" dirty="0">
                  <a:solidFill>
                    <a:schemeClr val="bg1">
                      <a:lumMod val="50000"/>
                    </a:schemeClr>
                  </a:solidFill>
                </a:rPr>
                <a:t>Получите оперативную помощь в снятии ограничений с расчетного счёта, приостановленного за неуплату налоговой задолженности.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矩形 59">
              <a:extLst>
                <a:ext uri="{FF2B5EF4-FFF2-40B4-BE49-F238E27FC236}">
                  <a16:creationId xmlns:a16="http://schemas.microsoft.com/office/drawing/2014/main" xmlns="" id="{DC8E70B1-FBEC-6247-ACDF-ACBFF6F9F3D0}"/>
                </a:ext>
              </a:extLst>
            </p:cNvPr>
            <p:cNvSpPr/>
            <p:nvPr/>
          </p:nvSpPr>
          <p:spPr>
            <a:xfrm>
              <a:off x="6403401" y="1682338"/>
              <a:ext cx="2867862" cy="330489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ru-RU" altLang="zh-CN" sz="1600" b="1" dirty="0">
                  <a:solidFill>
                    <a:srgbClr val="0056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Оперативная помощь: разблокировка счета и вопросы по ЕНС</a:t>
              </a:r>
              <a:endParaRPr lang="zh-CN" altLang="en-US" sz="1600" b="1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0" name="直接连接符 87">
              <a:extLst>
                <a:ext uri="{FF2B5EF4-FFF2-40B4-BE49-F238E27FC236}">
                  <a16:creationId xmlns:a16="http://schemas.microsoft.com/office/drawing/2014/main" xmlns="" id="{E2BE165C-3B2B-9F44-A263-B49F54E23018}"/>
                </a:ext>
              </a:extLst>
            </p:cNvPr>
            <p:cNvCxnSpPr/>
            <p:nvPr/>
          </p:nvCxnSpPr>
          <p:spPr>
            <a:xfrm flipV="1">
              <a:off x="6447907" y="1998203"/>
              <a:ext cx="2391252" cy="4669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92">
            <a:extLst>
              <a:ext uri="{FF2B5EF4-FFF2-40B4-BE49-F238E27FC236}">
                <a16:creationId xmlns:a16="http://schemas.microsoft.com/office/drawing/2014/main" xmlns="" id="{D7F05762-BABC-8147-95DF-5E473A3E8467}"/>
              </a:ext>
            </a:extLst>
          </p:cNvPr>
          <p:cNvGrpSpPr/>
          <p:nvPr/>
        </p:nvGrpSpPr>
        <p:grpSpPr>
          <a:xfrm>
            <a:off x="-123058" y="2626760"/>
            <a:ext cx="3851562" cy="1237708"/>
            <a:chOff x="5647946" y="1694726"/>
            <a:chExt cx="3081366" cy="797302"/>
          </a:xfrm>
        </p:grpSpPr>
        <p:sp>
          <p:nvSpPr>
            <p:cNvPr id="86" name="TextBox 126">
              <a:extLst>
                <a:ext uri="{FF2B5EF4-FFF2-40B4-BE49-F238E27FC236}">
                  <a16:creationId xmlns:a16="http://schemas.microsoft.com/office/drawing/2014/main" xmlns="" id="{1320BDF5-FDCB-C94F-B0FA-00D839A4AFEF}"/>
                </a:ext>
              </a:extLst>
            </p:cNvPr>
            <p:cNvSpPr txBox="1"/>
            <p:nvPr/>
          </p:nvSpPr>
          <p:spPr>
            <a:xfrm>
              <a:off x="5887659" y="1986459"/>
              <a:ext cx="2778937" cy="505569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ru-RU" altLang="zh-CN" sz="1600" dirty="0">
                  <a:solidFill>
                    <a:schemeClr val="bg1">
                      <a:lumMod val="50000"/>
                    </a:schemeClr>
                  </a:solidFill>
                </a:rPr>
                <a:t>Записывайтесь на прием в налоговую инспекцию в удобное для вас время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矩形 94">
              <a:extLst>
                <a:ext uri="{FF2B5EF4-FFF2-40B4-BE49-F238E27FC236}">
                  <a16:creationId xmlns:a16="http://schemas.microsoft.com/office/drawing/2014/main" xmlns="" id="{0ABD8C5D-8695-2845-A8B5-C68EFC48A349}"/>
                </a:ext>
              </a:extLst>
            </p:cNvPr>
            <p:cNvSpPr/>
            <p:nvPr/>
          </p:nvSpPr>
          <p:spPr>
            <a:xfrm>
              <a:off x="5647946" y="1694726"/>
              <a:ext cx="3081366" cy="231180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ru-RU" altLang="zh-CN" sz="1600" b="1" dirty="0" smtClean="0">
                  <a:solidFill>
                    <a:srgbClr val="0056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Запись на прием в инспекцию </a:t>
              </a:r>
              <a:endParaRPr lang="zh-CN" altLang="en-US" sz="1600" b="1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8" name="直接连接符 95">
              <a:extLst>
                <a:ext uri="{FF2B5EF4-FFF2-40B4-BE49-F238E27FC236}">
                  <a16:creationId xmlns:a16="http://schemas.microsoft.com/office/drawing/2014/main" xmlns="" id="{8C24A585-AF00-254C-9690-E877D382C66C}"/>
                </a:ext>
              </a:extLst>
            </p:cNvPr>
            <p:cNvCxnSpPr/>
            <p:nvPr/>
          </p:nvCxnSpPr>
          <p:spPr>
            <a:xfrm>
              <a:off x="5987376" y="1925906"/>
              <a:ext cx="267922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合 109">
            <a:extLst>
              <a:ext uri="{FF2B5EF4-FFF2-40B4-BE49-F238E27FC236}">
                <a16:creationId xmlns:a16="http://schemas.microsoft.com/office/drawing/2014/main" xmlns="" id="{04463E4C-6947-1443-BFB5-3B4753B4CF37}"/>
              </a:ext>
            </a:extLst>
          </p:cNvPr>
          <p:cNvGrpSpPr/>
          <p:nvPr/>
        </p:nvGrpSpPr>
        <p:grpSpPr>
          <a:xfrm>
            <a:off x="8490160" y="1098802"/>
            <a:ext cx="3407690" cy="1011781"/>
            <a:chOff x="6328599" y="1641124"/>
            <a:chExt cx="2726257" cy="809567"/>
          </a:xfrm>
        </p:grpSpPr>
        <p:sp>
          <p:nvSpPr>
            <p:cNvPr id="103" name="TextBox 106">
              <a:extLst>
                <a:ext uri="{FF2B5EF4-FFF2-40B4-BE49-F238E27FC236}">
                  <a16:creationId xmlns:a16="http://schemas.microsoft.com/office/drawing/2014/main" xmlns="" id="{4EA90AB1-23B6-8F4E-80EB-169A42B6BCED}"/>
                </a:ext>
              </a:extLst>
            </p:cNvPr>
            <p:cNvSpPr txBox="1"/>
            <p:nvPr/>
          </p:nvSpPr>
          <p:spPr>
            <a:xfrm>
              <a:off x="6457261" y="2019728"/>
              <a:ext cx="2597595" cy="430963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ru-RU" altLang="zh-CN" sz="1600" dirty="0">
                  <a:solidFill>
                    <a:schemeClr val="bg1">
                      <a:lumMod val="50000"/>
                    </a:schemeClr>
                  </a:solidFill>
                </a:rPr>
                <a:t>Направьте интернет-обращение в налоговый орган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矩形 111">
              <a:extLst>
                <a:ext uri="{FF2B5EF4-FFF2-40B4-BE49-F238E27FC236}">
                  <a16:creationId xmlns:a16="http://schemas.microsoft.com/office/drawing/2014/main" xmlns="" id="{B60F756F-3602-E44C-9F31-9BCF8AA9DE26}"/>
                </a:ext>
              </a:extLst>
            </p:cNvPr>
            <p:cNvSpPr/>
            <p:nvPr/>
          </p:nvSpPr>
          <p:spPr>
            <a:xfrm>
              <a:off x="6328599" y="1641124"/>
              <a:ext cx="2631522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ru-RU" altLang="zh-CN" sz="1600" b="1" dirty="0" smtClean="0">
                  <a:solidFill>
                    <a:srgbClr val="0056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Обратиться в ФНС России</a:t>
              </a:r>
              <a:endParaRPr lang="zh-CN" altLang="en-US" sz="1600" b="1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5" name="直接连接符 112">
              <a:extLst>
                <a:ext uri="{FF2B5EF4-FFF2-40B4-BE49-F238E27FC236}">
                  <a16:creationId xmlns:a16="http://schemas.microsoft.com/office/drawing/2014/main" xmlns="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2514871" cy="754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6923766" y="1641703"/>
            <a:ext cx="1632572" cy="1650936"/>
            <a:chOff x="6923766" y="1641703"/>
            <a:chExt cx="1632572" cy="165093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0690" y="2206692"/>
              <a:ext cx="489470" cy="489470"/>
            </a:xfrm>
            <a:prstGeom prst="rect">
              <a:avLst/>
            </a:prstGeom>
          </p:spPr>
        </p:pic>
        <p:sp>
          <p:nvSpPr>
            <p:cNvPr id="106" name="任意多边形 113">
              <a:extLst>
                <a:ext uri="{FF2B5EF4-FFF2-40B4-BE49-F238E27FC236}">
                  <a16:creationId xmlns:a16="http://schemas.microsoft.com/office/drawing/2014/main" xmlns="" id="{57E760DC-48EC-7242-887F-E88D6942F220}"/>
                </a:ext>
              </a:extLst>
            </p:cNvPr>
            <p:cNvSpPr/>
            <p:nvPr/>
          </p:nvSpPr>
          <p:spPr>
            <a:xfrm>
              <a:off x="6923766" y="1641703"/>
              <a:ext cx="1632572" cy="1650936"/>
            </a:xfrm>
            <a:custGeom>
              <a:avLst/>
              <a:gdLst>
                <a:gd name="connsiteX0" fmla="*/ 0 w 1306285"/>
                <a:gd name="connsiteY0" fmla="*/ 1320800 h 1320800"/>
                <a:gd name="connsiteX1" fmla="*/ 43542 w 1306285"/>
                <a:gd name="connsiteY1" fmla="*/ 1277257 h 1320800"/>
                <a:gd name="connsiteX2" fmla="*/ 1306285 w 1306285"/>
                <a:gd name="connsiteY2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285" h="1320800">
                  <a:moveTo>
                    <a:pt x="0" y="1320800"/>
                  </a:moveTo>
                  <a:lnTo>
                    <a:pt x="43542" y="1277257"/>
                  </a:lnTo>
                  <a:lnTo>
                    <a:pt x="1306285" y="0"/>
                  </a:lnTo>
                </a:path>
              </a:pathLst>
            </a:custGeom>
            <a:solidFill>
              <a:srgbClr val="261F1C"/>
            </a:solidFill>
            <a:ln w="12700">
              <a:solidFill>
                <a:srgbClr val="261F1C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107" name="组合 114">
              <a:extLst>
                <a:ext uri="{FF2B5EF4-FFF2-40B4-BE49-F238E27FC236}">
                  <a16:creationId xmlns:a16="http://schemas.microsoft.com/office/drawing/2014/main" xmlns="" id="{21EB0087-295F-DC46-BBF3-01548D98B192}"/>
                </a:ext>
              </a:extLst>
            </p:cNvPr>
            <p:cNvGrpSpPr/>
            <p:nvPr/>
          </p:nvGrpSpPr>
          <p:grpSpPr>
            <a:xfrm>
              <a:off x="8262400" y="2513656"/>
              <a:ext cx="204355" cy="323440"/>
              <a:chOff x="5541963" y="2573338"/>
              <a:chExt cx="163513" cy="25876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9" name="Freeform 35">
                <a:extLst>
                  <a:ext uri="{FF2B5EF4-FFF2-40B4-BE49-F238E27FC236}">
                    <a16:creationId xmlns:a16="http://schemas.microsoft.com/office/drawing/2014/main" xmlns="" id="{91F3335C-1D0A-1843-B1BA-67223DBD2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963" y="2663825"/>
                <a:ext cx="163513" cy="168275"/>
              </a:xfrm>
              <a:custGeom>
                <a:avLst/>
                <a:gdLst>
                  <a:gd name="T0" fmla="*/ 58 w 67"/>
                  <a:gd name="T1" fmla="*/ 0 h 68"/>
                  <a:gd name="T2" fmla="*/ 46 w 67"/>
                  <a:gd name="T3" fmla="*/ 0 h 68"/>
                  <a:gd name="T4" fmla="*/ 37 w 67"/>
                  <a:gd name="T5" fmla="*/ 37 h 68"/>
                  <a:gd name="T6" fmla="*/ 33 w 67"/>
                  <a:gd name="T7" fmla="*/ 8 h 68"/>
                  <a:gd name="T8" fmla="*/ 29 w 67"/>
                  <a:gd name="T9" fmla="*/ 37 h 68"/>
                  <a:gd name="T10" fmla="*/ 21 w 67"/>
                  <a:gd name="T11" fmla="*/ 0 h 68"/>
                  <a:gd name="T12" fmla="*/ 9 w 67"/>
                  <a:gd name="T13" fmla="*/ 0 h 68"/>
                  <a:gd name="T14" fmla="*/ 0 w 67"/>
                  <a:gd name="T15" fmla="*/ 8 h 68"/>
                  <a:gd name="T16" fmla="*/ 0 w 67"/>
                  <a:gd name="T17" fmla="*/ 60 h 68"/>
                  <a:gd name="T18" fmla="*/ 9 w 67"/>
                  <a:gd name="T19" fmla="*/ 68 h 68"/>
                  <a:gd name="T20" fmla="*/ 58 w 67"/>
                  <a:gd name="T21" fmla="*/ 68 h 68"/>
                  <a:gd name="T22" fmla="*/ 67 w 67"/>
                  <a:gd name="T23" fmla="*/ 60 h 68"/>
                  <a:gd name="T24" fmla="*/ 67 w 67"/>
                  <a:gd name="T25" fmla="*/ 8 h 68"/>
                  <a:gd name="T26" fmla="*/ 58 w 67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68">
                    <a:moveTo>
                      <a:pt x="58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5"/>
                      <a:pt x="4" y="68"/>
                      <a:pt x="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63" y="68"/>
                      <a:pt x="67" y="65"/>
                      <a:pt x="67" y="60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4"/>
                      <a:pt x="63" y="0"/>
                      <a:pt x="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10" name="Freeform 36">
                <a:extLst>
                  <a:ext uri="{FF2B5EF4-FFF2-40B4-BE49-F238E27FC236}">
                    <a16:creationId xmlns:a16="http://schemas.microsoft.com/office/drawing/2014/main" xmlns="" id="{F1409E6F-A82C-B049-B406-6B79AD8B2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3" y="2573338"/>
                <a:ext cx="87313" cy="103188"/>
              </a:xfrm>
              <a:custGeom>
                <a:avLst/>
                <a:gdLst>
                  <a:gd name="T0" fmla="*/ 9 w 35"/>
                  <a:gd name="T1" fmla="*/ 35 h 42"/>
                  <a:gd name="T2" fmla="*/ 9 w 35"/>
                  <a:gd name="T3" fmla="*/ 36 h 42"/>
                  <a:gd name="T4" fmla="*/ 15 w 35"/>
                  <a:gd name="T5" fmla="*/ 36 h 42"/>
                  <a:gd name="T6" fmla="*/ 17 w 35"/>
                  <a:gd name="T7" fmla="*/ 42 h 42"/>
                  <a:gd name="T8" fmla="*/ 20 w 35"/>
                  <a:gd name="T9" fmla="*/ 36 h 42"/>
                  <a:gd name="T10" fmla="*/ 26 w 35"/>
                  <a:gd name="T11" fmla="*/ 36 h 42"/>
                  <a:gd name="T12" fmla="*/ 26 w 35"/>
                  <a:gd name="T13" fmla="*/ 35 h 42"/>
                  <a:gd name="T14" fmla="*/ 35 w 35"/>
                  <a:gd name="T15" fmla="*/ 26 h 42"/>
                  <a:gd name="T16" fmla="*/ 35 w 35"/>
                  <a:gd name="T17" fmla="*/ 9 h 42"/>
                  <a:gd name="T18" fmla="*/ 26 w 35"/>
                  <a:gd name="T19" fmla="*/ 0 h 42"/>
                  <a:gd name="T20" fmla="*/ 9 w 35"/>
                  <a:gd name="T21" fmla="*/ 0 h 42"/>
                  <a:gd name="T22" fmla="*/ 0 w 35"/>
                  <a:gd name="T23" fmla="*/ 9 h 42"/>
                  <a:gd name="T24" fmla="*/ 0 w 35"/>
                  <a:gd name="T25" fmla="*/ 26 h 42"/>
                  <a:gd name="T26" fmla="*/ 9 w 35"/>
                  <a:gd name="T27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2">
                    <a:moveTo>
                      <a:pt x="9" y="35"/>
                    </a:moveTo>
                    <a:cubicBezTo>
                      <a:pt x="9" y="36"/>
                      <a:pt x="9" y="36"/>
                      <a:pt x="9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31" y="35"/>
                      <a:pt x="35" y="31"/>
                      <a:pt x="35" y="2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1" y="0"/>
                      <a:pt x="2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31"/>
                      <a:pt x="4" y="35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 txBox="1">
            <a:spLocks/>
          </p:cNvSpPr>
          <p:nvPr/>
        </p:nvSpPr>
        <p:spPr>
          <a:xfrm>
            <a:off x="752475" y="234950"/>
            <a:ext cx="3636818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</a:rPr>
              <a:t>Сервисы ФНС 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46" name="Нашивка 45"/>
          <p:cNvSpPr/>
          <p:nvPr/>
        </p:nvSpPr>
        <p:spPr>
          <a:xfrm>
            <a:off x="1510795" y="1169391"/>
            <a:ext cx="429491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88000" y="1143028"/>
            <a:ext cx="580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Обратная связь / Помощь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5890" l="9091" r="96970">
                        <a14:foregroundMark x1="81818" y1="31507" x2="81818" y2="31507"/>
                        <a14:foregroundMark x1="63636" y1="89041" x2="63636" y2="89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9" y="939107"/>
            <a:ext cx="762269" cy="84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87" y="2905139"/>
            <a:ext cx="1534185" cy="141822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7366603" y="3655332"/>
            <a:ext cx="1264454" cy="1180300"/>
            <a:chOff x="7366603" y="3655332"/>
            <a:chExt cx="1264454" cy="1180300"/>
          </a:xfrm>
        </p:grpSpPr>
        <p:sp>
          <p:nvSpPr>
            <p:cNvPr id="81" name="任意多边形 88">
              <a:extLst>
                <a:ext uri="{FF2B5EF4-FFF2-40B4-BE49-F238E27FC236}">
                  <a16:creationId xmlns:a16="http://schemas.microsoft.com/office/drawing/2014/main" xmlns="" id="{752FACCB-9D23-1843-8E23-78124F0E4C1C}"/>
                </a:ext>
              </a:extLst>
            </p:cNvPr>
            <p:cNvSpPr/>
            <p:nvPr/>
          </p:nvSpPr>
          <p:spPr>
            <a:xfrm>
              <a:off x="7366603" y="3655332"/>
              <a:ext cx="1230698" cy="1180300"/>
            </a:xfrm>
            <a:custGeom>
              <a:avLst/>
              <a:gdLst>
                <a:gd name="connsiteX0" fmla="*/ 0 w 1306285"/>
                <a:gd name="connsiteY0" fmla="*/ 1320800 h 1320800"/>
                <a:gd name="connsiteX1" fmla="*/ 43542 w 1306285"/>
                <a:gd name="connsiteY1" fmla="*/ 1277257 h 1320800"/>
                <a:gd name="connsiteX2" fmla="*/ 1306285 w 1306285"/>
                <a:gd name="connsiteY2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285" h="1320800">
                  <a:moveTo>
                    <a:pt x="0" y="1320800"/>
                  </a:moveTo>
                  <a:lnTo>
                    <a:pt x="43542" y="1277257"/>
                  </a:lnTo>
                  <a:lnTo>
                    <a:pt x="1306285" y="0"/>
                  </a:lnTo>
                </a:path>
              </a:pathLst>
            </a:custGeom>
            <a:noFill/>
            <a:ln w="12700">
              <a:solidFill>
                <a:srgbClr val="261F1C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640" y="4098079"/>
              <a:ext cx="503417" cy="503417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3650111" y="2980547"/>
            <a:ext cx="1142800" cy="1328845"/>
            <a:chOff x="3650111" y="2980547"/>
            <a:chExt cx="1142800" cy="1328845"/>
          </a:xfrm>
        </p:grpSpPr>
        <p:sp>
          <p:nvSpPr>
            <p:cNvPr id="89" name="任意多边形 96">
              <a:extLst>
                <a:ext uri="{FF2B5EF4-FFF2-40B4-BE49-F238E27FC236}">
                  <a16:creationId xmlns:a16="http://schemas.microsoft.com/office/drawing/2014/main" xmlns="" id="{4EE07FA7-0A07-7C47-B64B-9403CE24299B}"/>
                </a:ext>
              </a:extLst>
            </p:cNvPr>
            <p:cNvSpPr/>
            <p:nvPr/>
          </p:nvSpPr>
          <p:spPr>
            <a:xfrm>
              <a:off x="3650111" y="2980547"/>
              <a:ext cx="1142800" cy="1142956"/>
            </a:xfrm>
            <a:custGeom>
              <a:avLst/>
              <a:gdLst>
                <a:gd name="connsiteX0" fmla="*/ 914400 w 914400"/>
                <a:gd name="connsiteY0" fmla="*/ 0 h 914400"/>
                <a:gd name="connsiteX1" fmla="*/ 0 w 914400"/>
                <a:gd name="connsiteY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914400"/>
                  </a:lnTo>
                </a:path>
              </a:pathLst>
            </a:custGeom>
            <a:noFill/>
            <a:ln w="12700">
              <a:solidFill>
                <a:srgbClr val="261F1C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765" y="3886765"/>
              <a:ext cx="422627" cy="422627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1233055" y="3600946"/>
            <a:ext cx="2171518" cy="2040538"/>
            <a:chOff x="1233055" y="3600946"/>
            <a:chExt cx="2171518" cy="204053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D726CE22-E41D-41BE-A6EF-9E2CD1F0FE94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89778" l="1266" r="898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33055" y="3600946"/>
              <a:ext cx="2171518" cy="2040538"/>
            </a:xfrm>
            <a:prstGeom prst="rect">
              <a:avLst/>
            </a:prstGeom>
            <a:noFill/>
          </p:spPr>
        </p:pic>
        <p:pic>
          <p:nvPicPr>
            <p:cNvPr id="7170" name="Picture 2" descr="http://qrcoder.ru/code/?https%3A%2F%2Forder.nalog.ru%2F&amp;4&amp;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350" y="4069793"/>
              <a:ext cx="1257300" cy="1257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9183923" y="1782223"/>
            <a:ext cx="2107531" cy="1981200"/>
            <a:chOff x="9183923" y="1782223"/>
            <a:chExt cx="2107531" cy="1981200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D726CE22-E41D-41BE-A6EF-9E2CD1F0FE94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89778" l="1266" r="898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3923" y="1782223"/>
              <a:ext cx="2107531" cy="1981200"/>
            </a:xfrm>
            <a:prstGeom prst="rect">
              <a:avLst/>
            </a:prstGeom>
            <a:noFill/>
          </p:spPr>
        </p:pic>
        <p:pic>
          <p:nvPicPr>
            <p:cNvPr id="7172" name="Picture 4" descr="http://qrcoder.ru/code/?https%3A%2F%2Fwww.nalog.gov.ru%2Frn48%2Fservice%2Fobr_fts%2F&amp;4&amp;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5891" y="2197622"/>
              <a:ext cx="1278947" cy="1278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664035" y="5209308"/>
            <a:ext cx="1892301" cy="1648691"/>
            <a:chOff x="6664035" y="5209308"/>
            <a:chExt cx="1892301" cy="1648691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D726CE22-E41D-41BE-A6EF-9E2CD1F0FE94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89778" l="1266" r="898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64035" y="5209308"/>
              <a:ext cx="1892301" cy="1648691"/>
            </a:xfrm>
            <a:prstGeom prst="rect">
              <a:avLst/>
            </a:prstGeom>
            <a:noFill/>
          </p:spPr>
        </p:pic>
        <p:pic>
          <p:nvPicPr>
            <p:cNvPr id="7174" name="Picture 6" descr="http://qrcoder.ru/code/?https%3A%2F%2Fwww.nalog.gov.ru%2Frn48%2Fservice%2Funblock%2F&amp;4&amp;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686" y="5489935"/>
              <a:ext cx="1162339" cy="1162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28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496" y="4793706"/>
            <a:ext cx="583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4274"/>
                </a:solidFill>
              </a:rPr>
              <a:t>Спасибо за внимание!</a:t>
            </a:r>
            <a:endParaRPr lang="ru-RU" sz="4000" b="1" dirty="0">
              <a:solidFill>
                <a:srgbClr val="004274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984" y="393402"/>
            <a:ext cx="5103223" cy="35568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46141" y="3730418"/>
            <a:ext cx="4045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005696"/>
                </a:solidFill>
              </a:rPr>
              <a:t>УФНС России </a:t>
            </a:r>
            <a:endParaRPr lang="ru-RU" sz="2800" b="1" dirty="0">
              <a:solidFill>
                <a:srgbClr val="005696"/>
              </a:solidFill>
            </a:endParaRPr>
          </a:p>
          <a:p>
            <a:pPr algn="ctr"/>
            <a:r>
              <a:rPr lang="ru-RU" sz="2800" b="1" cap="all" dirty="0">
                <a:solidFill>
                  <a:srgbClr val="005696"/>
                </a:solidFill>
              </a:rPr>
              <a:t>по Липецкой области</a:t>
            </a:r>
            <a:endParaRPr lang="ru-RU" sz="2800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133079" y="1542245"/>
            <a:ext cx="8156084" cy="4091082"/>
            <a:chOff x="120506" y="1339551"/>
            <a:chExt cx="8156084" cy="4091082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xmlns="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21860" y="3682020"/>
              <a:ext cx="1547259" cy="194996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xmlns="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34433" y="2393410"/>
              <a:ext cx="1547259" cy="194996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34433" y="1138197"/>
              <a:ext cx="1547259" cy="194996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8C1B06D1-9D27-414C-BECF-B02CC58E3BDC}"/>
                </a:ext>
              </a:extLst>
            </p:cNvPr>
            <p:cNvGrpSpPr/>
            <p:nvPr/>
          </p:nvGrpSpPr>
          <p:grpSpPr>
            <a:xfrm>
              <a:off x="133078" y="1574663"/>
              <a:ext cx="1049867" cy="1049867"/>
              <a:chOff x="4343400" y="1854885"/>
              <a:chExt cx="457200" cy="4572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019DD0E3-D548-E14F-B423-C017ED6445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07AB0B8D-8596-A546-9F1A-D41182FA0740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xmlns="" id="{E27608FE-8EC0-D347-97FA-58D507E9F943}"/>
                </a:ext>
              </a:extLst>
            </p:cNvPr>
            <p:cNvGrpSpPr/>
            <p:nvPr/>
          </p:nvGrpSpPr>
          <p:grpSpPr>
            <a:xfrm>
              <a:off x="120508" y="2833506"/>
              <a:ext cx="1049867" cy="1049866"/>
              <a:chOff x="4343401" y="1854886"/>
              <a:chExt cx="457200" cy="457200"/>
            </a:xfrm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xmlns="" id="{EAA7841C-7AA8-4243-B3BE-55D29526B254}"/>
                  </a:ext>
                </a:extLst>
              </p:cNvPr>
              <p:cNvSpPr/>
              <p:nvPr/>
            </p:nvSpPr>
            <p:spPr>
              <a:xfrm>
                <a:off x="4343401" y="185488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Oval 16">
                <a:extLst>
                  <a:ext uri="{FF2B5EF4-FFF2-40B4-BE49-F238E27FC236}">
                    <a16:creationId xmlns:a16="http://schemas.microsoft.com/office/drawing/2014/main" xmlns="" id="{85CD68A4-0C3C-824F-A6FA-AB20F163BD02}"/>
                  </a:ext>
                </a:extLst>
              </p:cNvPr>
              <p:cNvSpPr/>
              <p:nvPr/>
            </p:nvSpPr>
            <p:spPr>
              <a:xfrm>
                <a:off x="4408031" y="1919517"/>
                <a:ext cx="327939" cy="32793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xmlns="" id="{AE067047-17ED-0042-B3CD-4755C1B36047}"/>
                </a:ext>
              </a:extLst>
            </p:cNvPr>
            <p:cNvGrpSpPr/>
            <p:nvPr/>
          </p:nvGrpSpPr>
          <p:grpSpPr>
            <a:xfrm>
              <a:off x="133078" y="4142023"/>
              <a:ext cx="1049867" cy="1049867"/>
              <a:chOff x="4343400" y="1854885"/>
              <a:chExt cx="457200" cy="457200"/>
            </a:xfrm>
          </p:grpSpPr>
          <p:sp>
            <p:nvSpPr>
              <p:cNvPr id="23" name="Oval 24">
                <a:extLst>
                  <a:ext uri="{FF2B5EF4-FFF2-40B4-BE49-F238E27FC236}">
                    <a16:creationId xmlns:a16="http://schemas.microsoft.com/office/drawing/2014/main" xmlns="" id="{4A2A5270-29A5-2D4C-A1D7-1C41B419E9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25">
                <a:extLst>
                  <a:ext uri="{FF2B5EF4-FFF2-40B4-BE49-F238E27FC236}">
                    <a16:creationId xmlns:a16="http://schemas.microsoft.com/office/drawing/2014/main" xmlns="" id="{4D0E82FC-FDAA-5D4B-8E33-4F761C2A0DE1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49">
              <a:extLst>
                <a:ext uri="{FF2B5EF4-FFF2-40B4-BE49-F238E27FC236}">
                  <a16:creationId xmlns:a16="http://schemas.microsoft.com/office/drawing/2014/main" xmlns="" id="{108ECC95-6066-4747-B120-A12EC72C6F10}"/>
                </a:ext>
              </a:extLst>
            </p:cNvPr>
            <p:cNvSpPr txBox="1"/>
            <p:nvPr/>
          </p:nvSpPr>
          <p:spPr>
            <a:xfrm>
              <a:off x="2045146" y="1409451"/>
              <a:ext cx="5085316" cy="1284979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r>
                <a:rPr lang="ru-RU" altLang="zh-CN" sz="2200" b="1" dirty="0" smtClean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Справка об исполнении обязанности</a:t>
              </a:r>
            </a:p>
            <a:p>
              <a:r>
                <a:rPr lang="ru-RU" altLang="zh-CN" sz="2200" b="1" dirty="0" smtClean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по уплате налогов, сборов, пеней, </a:t>
              </a:r>
            </a:p>
            <a:p>
              <a:r>
                <a:rPr lang="ru-RU" altLang="zh-CN" sz="2200" b="1" dirty="0" smtClean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штрафов, процентов</a:t>
              </a:r>
            </a:p>
            <a:p>
              <a:pPr lvl="0">
                <a:lnSpc>
                  <a:spcPts val="2000"/>
                </a:lnSpc>
              </a:pPr>
              <a:r>
                <a:rPr lang="ru-RU" altLang="zh-CN" sz="1400" dirty="0">
                  <a:solidFill>
                    <a:srgbClr val="E7E6E6">
                      <a:lumMod val="25000"/>
                    </a:srgbClr>
                  </a:solidFill>
                  <a:cs typeface="+mn-ea"/>
                  <a:sym typeface="+mn-lt"/>
                </a:rPr>
                <a:t>Приказ от 30 ноября 2022 г. № </a:t>
              </a:r>
              <a:r>
                <a:rPr lang="ru-RU" altLang="zh-CN" sz="1400" dirty="0" smtClean="0">
                  <a:solidFill>
                    <a:srgbClr val="E7E6E6">
                      <a:lumMod val="25000"/>
                    </a:srgbClr>
                  </a:solidFill>
                  <a:cs typeface="+mn-ea"/>
                  <a:sym typeface="+mn-lt"/>
                </a:rPr>
                <a:t>ЕД-7-8/1123</a:t>
              </a:r>
              <a:r>
                <a:rPr lang="en-US" altLang="zh-CN" sz="1400" dirty="0" smtClean="0">
                  <a:solidFill>
                    <a:srgbClr val="E7E6E6">
                      <a:lumMod val="25000"/>
                    </a:srgbClr>
                  </a:solidFill>
                  <a:cs typeface="+mn-ea"/>
                  <a:sym typeface="+mn-lt"/>
                </a:rPr>
                <a:t>@</a:t>
              </a:r>
              <a:r>
                <a:rPr lang="ru-RU" altLang="zh-CN" sz="2800" b="1" dirty="0" smtClean="0">
                  <a:solidFill>
                    <a:srgbClr val="BBA894">
                      <a:lumMod val="100000"/>
                    </a:srgbClr>
                  </a:solidFill>
                  <a:cs typeface="+mn-ea"/>
                  <a:sym typeface="+mn-lt"/>
                </a:rPr>
                <a:t> </a:t>
              </a:r>
              <a:endParaRPr lang="ru-RU" altLang="zh-CN" sz="2200" b="1" dirty="0" smtClean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sz="12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52">
              <a:extLst>
                <a:ext uri="{FF2B5EF4-FFF2-40B4-BE49-F238E27FC236}">
                  <a16:creationId xmlns:a16="http://schemas.microsoft.com/office/drawing/2014/main" xmlns="" id="{C7F2AE0E-136B-DB49-981C-B5DAA42D8145}"/>
                </a:ext>
              </a:extLst>
            </p:cNvPr>
            <p:cNvSpPr txBox="1"/>
            <p:nvPr/>
          </p:nvSpPr>
          <p:spPr>
            <a:xfrm>
              <a:off x="1524001" y="2733437"/>
              <a:ext cx="6235109" cy="1155002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r>
                <a:rPr lang="ru-RU" altLang="zh-CN" sz="2200" b="1" dirty="0" smtClean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Справка о наличии положительного, </a:t>
              </a:r>
            </a:p>
            <a:p>
              <a:r>
                <a:rPr lang="ru-RU" altLang="zh-CN" sz="2200" b="1" dirty="0" smtClean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отрицательного или нулевого сальдо </a:t>
              </a:r>
            </a:p>
            <a:p>
              <a:r>
                <a:rPr lang="ru-RU" altLang="zh-CN" sz="2200" b="1" dirty="0" smtClean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единого налогового счета  </a:t>
              </a:r>
              <a:endParaRPr lang="en-US" altLang="zh-CN" sz="2200" b="1" dirty="0" smtClean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lvl="0">
                <a:lnSpc>
                  <a:spcPts val="2000"/>
                </a:lnSpc>
              </a:pPr>
              <a:r>
                <a:rPr lang="ru-RU" altLang="zh-CN" sz="1400" dirty="0">
                  <a:solidFill>
                    <a:srgbClr val="E7E6E6">
                      <a:lumMod val="25000"/>
                    </a:srgbClr>
                  </a:solidFill>
                  <a:cs typeface="+mn-ea"/>
                  <a:sym typeface="+mn-lt"/>
                </a:rPr>
                <a:t>Приказ от 30 ноября 2022 г. № </a:t>
              </a:r>
              <a:r>
                <a:rPr lang="ru-RU" altLang="zh-CN" sz="1400" dirty="0" smtClean="0">
                  <a:solidFill>
                    <a:srgbClr val="E7E6E6">
                      <a:lumMod val="25000"/>
                    </a:srgbClr>
                  </a:solidFill>
                  <a:cs typeface="+mn-ea"/>
                  <a:sym typeface="+mn-lt"/>
                </a:rPr>
                <a:t>ЕД-7-8/1128</a:t>
              </a:r>
              <a:r>
                <a:rPr lang="en-US" altLang="zh-CN" sz="1400" dirty="0" smtClean="0">
                  <a:solidFill>
                    <a:srgbClr val="E7E6E6">
                      <a:lumMod val="25000"/>
                    </a:srgbClr>
                  </a:solidFill>
                  <a:cs typeface="+mn-ea"/>
                  <a:sym typeface="+mn-lt"/>
                </a:rPr>
                <a:t>@</a:t>
              </a:r>
              <a:r>
                <a:rPr lang="ru-RU" altLang="zh-CN" sz="2800" b="1" dirty="0" smtClean="0">
                  <a:solidFill>
                    <a:srgbClr val="BBA894">
                      <a:lumMod val="100000"/>
                    </a:srgbClr>
                  </a:solidFill>
                  <a:cs typeface="+mn-ea"/>
                  <a:sym typeface="+mn-lt"/>
                </a:rPr>
                <a:t> </a:t>
              </a:r>
              <a:endParaRPr lang="zh-CN" altLang="en-US" sz="2800" b="1" dirty="0">
                <a:solidFill>
                  <a:srgbClr val="BBA894">
                    <a:lumMod val="10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55">
              <a:extLst>
                <a:ext uri="{FF2B5EF4-FFF2-40B4-BE49-F238E27FC236}">
                  <a16:creationId xmlns:a16="http://schemas.microsoft.com/office/drawing/2014/main" xmlns="" id="{08524556-A9A8-D142-A96A-DAFF189696AF}"/>
                </a:ext>
              </a:extLst>
            </p:cNvPr>
            <p:cNvSpPr txBox="1"/>
            <p:nvPr/>
          </p:nvSpPr>
          <p:spPr>
            <a:xfrm>
              <a:off x="1625845" y="4053024"/>
              <a:ext cx="6650745" cy="116754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r>
                <a:rPr lang="ru-RU" altLang="zh-CN" sz="2100" b="1" dirty="0" smtClean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Справка о принадлежности сумм денежных </a:t>
              </a:r>
            </a:p>
            <a:p>
              <a:r>
                <a:rPr lang="ru-RU" altLang="zh-CN" sz="2100" b="1" dirty="0" smtClean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средств перечисленных в качестве единого </a:t>
              </a:r>
            </a:p>
            <a:p>
              <a:pPr>
                <a:lnSpc>
                  <a:spcPts val="2000"/>
                </a:lnSpc>
              </a:pPr>
              <a:r>
                <a:rPr lang="ru-RU" altLang="zh-CN" sz="2100" b="1" dirty="0" smtClean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налогового платежа   </a:t>
              </a:r>
            </a:p>
            <a:p>
              <a:pPr>
                <a:lnSpc>
                  <a:spcPts val="2000"/>
                </a:lnSpc>
              </a:pPr>
              <a:r>
                <a:rPr lang="ru-RU" altLang="zh-CN" sz="1400" dirty="0" smtClean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Приказ от 30 ноября 2022 г. № ЕД-7-8/1129</a:t>
              </a:r>
              <a:r>
                <a:rPr lang="en-US" altLang="zh-CN" sz="1400" dirty="0" smtClean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@</a:t>
              </a:r>
              <a:r>
                <a:rPr lang="ru-RU" altLang="zh-CN" sz="2800" b="1" dirty="0" smtClean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  <a:endParaRPr lang="zh-CN" altLang="en-US" sz="28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27467" y="490498"/>
            <a:ext cx="878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Федеральный закон от 14.07.2022 № 263-ФЗ (ред. 31.07.2023)</a:t>
            </a:r>
            <a:endParaRPr lang="ru-RU" sz="24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7681262" y="1750672"/>
            <a:ext cx="4752033" cy="3197809"/>
            <a:chOff x="7667066" y="2001403"/>
            <a:chExt cx="4752033" cy="3197809"/>
          </a:xfrm>
        </p:grpSpPr>
        <p:sp>
          <p:nvSpPr>
            <p:cNvPr id="30" name="TextBox 29"/>
            <p:cNvSpPr txBox="1"/>
            <p:nvPr/>
          </p:nvSpPr>
          <p:spPr>
            <a:xfrm>
              <a:off x="7883237" y="2001403"/>
              <a:ext cx="4100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/>
                  </a:solidFill>
                </a:rPr>
                <a:t>Способы предоставления:</a:t>
              </a:r>
              <a:endParaRPr lang="ru-RU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7426" y="2475389"/>
              <a:ext cx="4031673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Личный кабинет налогоплательщика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По ТКС 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МФЦ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Лично в налоговом органе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923" y="4617389"/>
              <a:ext cx="540667" cy="540667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066" y="2569270"/>
              <a:ext cx="631164" cy="631164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066" y="3297910"/>
              <a:ext cx="609524" cy="609524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00" b="97859" l="9954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164" y="3987419"/>
              <a:ext cx="624066" cy="624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1441652" y="1950004"/>
            <a:ext cx="744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дней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74442" y="3207012"/>
            <a:ext cx="744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дней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74442" y="4515528"/>
            <a:ext cx="744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дней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367616"/>
            <a:ext cx="453227" cy="45322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2" y="2058147"/>
            <a:ext cx="548535" cy="54853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2" y="4621458"/>
            <a:ext cx="599485" cy="5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6769" y="396000"/>
            <a:ext cx="10966969" cy="1481746"/>
            <a:chOff x="56769" y="396000"/>
            <a:chExt cx="10966969" cy="1481746"/>
          </a:xfrm>
        </p:grpSpPr>
        <p:sp>
          <p:nvSpPr>
            <p:cNvPr id="37" name="Freeform: Shape 27">
              <a:extLst>
                <a:ext uri="{FF2B5EF4-FFF2-40B4-BE49-F238E27FC236}">
                  <a16:creationId xmlns:a16="http://schemas.microsoft.com/office/drawing/2014/main" xmlns="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23884" y="560738"/>
              <a:ext cx="1102339" cy="1261324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rgbClr val="00B0F0">
                <a:alpha val="9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56769" y="396000"/>
              <a:ext cx="10966969" cy="1481746"/>
              <a:chOff x="74880" y="1393220"/>
              <a:chExt cx="10966969" cy="1481746"/>
            </a:xfrm>
          </p:grpSpPr>
          <p:grpSp>
            <p:nvGrpSpPr>
              <p:cNvPr id="39" name="Group 22">
                <a:extLst>
                  <a:ext uri="{FF2B5EF4-FFF2-40B4-BE49-F238E27FC236}">
                    <a16:creationId xmlns:a16="http://schemas.microsoft.com/office/drawing/2014/main" xmlns="" id="{AE067047-17ED-0042-B3CD-4755C1B36047}"/>
                  </a:ext>
                </a:extLst>
              </p:cNvPr>
              <p:cNvGrpSpPr/>
              <p:nvPr/>
            </p:nvGrpSpPr>
            <p:grpSpPr>
              <a:xfrm>
                <a:off x="74880" y="1811525"/>
                <a:ext cx="901455" cy="928265"/>
                <a:chOff x="4343399" y="1854885"/>
                <a:chExt cx="457200" cy="457200"/>
              </a:xfrm>
            </p:grpSpPr>
            <p:sp>
              <p:nvSpPr>
                <p:cNvPr id="41" name="Oval 24">
                  <a:extLst>
                    <a:ext uri="{FF2B5EF4-FFF2-40B4-BE49-F238E27FC236}">
                      <a16:creationId xmlns:a16="http://schemas.microsoft.com/office/drawing/2014/main" xmlns="" id="{4A2A5270-29A5-2D4C-A1D7-1C41B419E977}"/>
                    </a:ext>
                  </a:extLst>
                </p:cNvPr>
                <p:cNvSpPr/>
                <p:nvPr/>
              </p:nvSpPr>
              <p:spPr>
                <a:xfrm>
                  <a:off x="4343399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Oval 25">
                  <a:extLst>
                    <a:ext uri="{FF2B5EF4-FFF2-40B4-BE49-F238E27FC236}">
                      <a16:creationId xmlns:a16="http://schemas.microsoft.com/office/drawing/2014/main" xmlns="" id="{4D0E82FC-FDAA-5D4B-8E33-4F761C2A0DE1}"/>
                    </a:ext>
                  </a:extLst>
                </p:cNvPr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3" name="TextBox 55">
                <a:extLst>
                  <a:ext uri="{FF2B5EF4-FFF2-40B4-BE49-F238E27FC236}">
                    <a16:creationId xmlns:a16="http://schemas.microsoft.com/office/drawing/2014/main" xmlns="" id="{08524556-A9A8-D142-A96A-DAFF189696AF}"/>
                  </a:ext>
                </a:extLst>
              </p:cNvPr>
              <p:cNvSpPr txBox="1"/>
              <p:nvPr/>
            </p:nvSpPr>
            <p:spPr>
              <a:xfrm>
                <a:off x="1170111" y="1393220"/>
                <a:ext cx="9871738" cy="148174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r>
                  <a:rPr lang="ru-RU" altLang="zh-CN" sz="2200" b="1" dirty="0" smtClean="0">
                    <a:solidFill>
                      <a:srgbClr val="00B0F0"/>
                    </a:solidFill>
                    <a:cs typeface="+mn-ea"/>
                    <a:sym typeface="+mn-lt"/>
                  </a:rPr>
                  <a:t>Запрос на предоставление акта сверки принадлежности </a:t>
                </a:r>
              </a:p>
              <a:p>
                <a:r>
                  <a:rPr lang="ru-RU" altLang="zh-CN" sz="2200" b="1" dirty="0" smtClean="0">
                    <a:solidFill>
                      <a:srgbClr val="00B0F0"/>
                    </a:solidFill>
                    <a:cs typeface="+mn-ea"/>
                    <a:sym typeface="+mn-lt"/>
                  </a:rPr>
                  <a:t>сумм денежных средств, перечисленных и признаваемых в качестве ЕНП, </a:t>
                </a:r>
              </a:p>
              <a:p>
                <a:r>
                  <a:rPr lang="ru-RU" altLang="zh-CN" sz="2200" b="1" dirty="0" smtClean="0">
                    <a:solidFill>
                      <a:srgbClr val="00B0F0"/>
                    </a:solidFill>
                    <a:cs typeface="+mn-ea"/>
                    <a:sym typeface="+mn-lt"/>
                  </a:rPr>
                  <a:t>либо сумм денежных средств, перечисленных не в качестве ЕНП</a:t>
                </a:r>
                <a:endParaRPr lang="zh-CN" altLang="en-US" sz="2200" b="1" dirty="0">
                  <a:solidFill>
                    <a:srgbClr val="00B0F0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395" y="2033751"/>
                <a:ext cx="485919" cy="485919"/>
              </a:xfrm>
              <a:prstGeom prst="rect">
                <a:avLst/>
              </a:prstGeom>
            </p:spPr>
          </p:pic>
        </p:grpSp>
      </p:grpSp>
      <p:grpSp>
        <p:nvGrpSpPr>
          <p:cNvPr id="10" name="Группа 9"/>
          <p:cNvGrpSpPr/>
          <p:nvPr/>
        </p:nvGrpSpPr>
        <p:grpSpPr>
          <a:xfrm>
            <a:off x="144391" y="4108664"/>
            <a:ext cx="7201864" cy="1477328"/>
            <a:chOff x="197741" y="5023115"/>
            <a:chExt cx="7201864" cy="1477328"/>
          </a:xfrm>
        </p:grpSpPr>
        <p:sp>
          <p:nvSpPr>
            <p:cNvPr id="46" name="TextBox 45"/>
            <p:cNvSpPr txBox="1"/>
            <p:nvPr/>
          </p:nvSpPr>
          <p:spPr>
            <a:xfrm>
              <a:off x="687432" y="5023115"/>
              <a:ext cx="671217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При поступлении запроса на предоставление акта сверки за период </a:t>
              </a:r>
              <a:r>
                <a:rPr lang="ru-RU" b="1" dirty="0" smtClean="0"/>
                <a:t>после 01.01.2023 </a:t>
              </a:r>
              <a:r>
                <a:rPr lang="ru-RU" dirty="0" smtClean="0"/>
                <a:t>акт сверки формируется в электронном виде или на бумажном носители в соответствии с приказом ФНС России от 21.06.2023 № ЕД-7-19/402</a:t>
              </a:r>
              <a:r>
                <a:rPr lang="en-US" dirty="0" smtClean="0"/>
                <a:t>@</a:t>
              </a:r>
              <a:r>
                <a:rPr lang="ru-RU" dirty="0" smtClean="0"/>
                <a:t> акт сверки </a:t>
              </a:r>
            </a:p>
            <a:p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41" y="5139757"/>
              <a:ext cx="513773" cy="51377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39543" y="2077339"/>
            <a:ext cx="7873139" cy="2031325"/>
            <a:chOff x="139543" y="1960697"/>
            <a:chExt cx="7873139" cy="2031325"/>
          </a:xfrm>
        </p:grpSpPr>
        <p:sp>
          <p:nvSpPr>
            <p:cNvPr id="44" name="TextBox 43"/>
            <p:cNvSpPr txBox="1"/>
            <p:nvPr/>
          </p:nvSpPr>
          <p:spPr>
            <a:xfrm>
              <a:off x="634082" y="1960697"/>
              <a:ext cx="73786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B0F0"/>
                </a:buClr>
              </a:pPr>
              <a:r>
                <a:rPr lang="ru-RU" dirty="0" smtClean="0"/>
                <a:t>При поступлении запроса за период </a:t>
              </a:r>
              <a:r>
                <a:rPr lang="ru-RU" b="1" dirty="0" smtClean="0"/>
                <a:t>ранее 01.01.2023 </a:t>
              </a:r>
              <a:r>
                <a:rPr lang="ru-RU" dirty="0" smtClean="0"/>
                <a:t>акт сверки формируется в электронном виде или на бумажном носителе: </a:t>
              </a:r>
            </a:p>
            <a:p>
              <a:pPr marL="285750" indent="-285750">
                <a:buClr>
                  <a:srgbClr val="00B0F0"/>
                </a:buClr>
                <a:buFont typeface="Arial" pitchFamily="34" charset="0"/>
                <a:buChar char="•"/>
              </a:pPr>
              <a:r>
                <a:rPr lang="ru-RU" dirty="0" smtClean="0"/>
                <a:t>По форме, утвержденной ФНС России от 16.12.2016 № ММВ-7-17/685</a:t>
              </a:r>
              <a:r>
                <a:rPr lang="en-US" dirty="0" smtClean="0"/>
                <a:t>@</a:t>
              </a:r>
              <a:r>
                <a:rPr lang="ru-RU" dirty="0" smtClean="0"/>
                <a:t>;</a:t>
              </a:r>
            </a:p>
            <a:p>
              <a:pPr marL="285750" indent="-285750">
                <a:buClr>
                  <a:srgbClr val="00B0F0"/>
                </a:buClr>
                <a:buFont typeface="Arial" pitchFamily="34" charset="0"/>
                <a:buChar char="•"/>
              </a:pPr>
              <a:r>
                <a:rPr lang="ru-RU" dirty="0" smtClean="0"/>
                <a:t>По формату, утвержденному приказом ФНС России от 04.10.2010 № ММВ-7-6/476</a:t>
              </a:r>
              <a:r>
                <a:rPr lang="en-US" dirty="0" smtClean="0"/>
                <a:t>@</a:t>
              </a:r>
              <a:r>
                <a:rPr lang="ru-RU" dirty="0" smtClean="0"/>
                <a:t> (в редакции приказа ФНС России </a:t>
              </a:r>
              <a:r>
                <a:rPr lang="ru-RU" dirty="0"/>
                <a:t>от </a:t>
              </a:r>
              <a:r>
                <a:rPr lang="ru-RU" dirty="0" smtClean="0"/>
                <a:t>03.02.2017 № ММВ-7-6/170</a:t>
              </a:r>
              <a:r>
                <a:rPr lang="en-US" dirty="0" smtClean="0"/>
                <a:t>@</a:t>
              </a:r>
              <a:r>
                <a:rPr lang="ru-RU" dirty="0"/>
                <a:t>.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3" y="2000043"/>
              <a:ext cx="494539" cy="494539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7805844" y="2219973"/>
            <a:ext cx="4157472" cy="2459064"/>
            <a:chOff x="7949142" y="2363955"/>
            <a:chExt cx="4157472" cy="245906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949142" y="2363955"/>
              <a:ext cx="4035552" cy="2459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071062" y="2543376"/>
              <a:ext cx="4035552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ru-RU" b="1" dirty="0" smtClean="0"/>
                <a:t>Ответ на запрос предоставляется: </a:t>
              </a: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ru-RU" dirty="0" smtClean="0"/>
                <a:t>в течение </a:t>
              </a:r>
              <a:r>
                <a:rPr lang="ru-RU" sz="2400" b="1" dirty="0" smtClean="0">
                  <a:solidFill>
                    <a:srgbClr val="00B0F0"/>
                  </a:solidFill>
                </a:rPr>
                <a:t>3 дней</a:t>
              </a:r>
              <a:r>
                <a:rPr lang="ru-RU" dirty="0" smtClean="0"/>
                <a:t>, если запрос направлен в электронном виде;</a:t>
              </a:r>
            </a:p>
            <a:p>
              <a:pPr marL="285750" indent="-285750">
                <a:buFontTx/>
                <a:buChar char="-"/>
              </a:pPr>
              <a:r>
                <a:rPr lang="ru-RU" dirty="0" smtClean="0"/>
                <a:t>в течение </a:t>
              </a:r>
              <a:r>
                <a:rPr lang="ru-RU" sz="2400" b="1" dirty="0" smtClean="0">
                  <a:solidFill>
                    <a:srgbClr val="00B0F0"/>
                  </a:solidFill>
                </a:rPr>
                <a:t>5 дней</a:t>
              </a:r>
              <a:r>
                <a:rPr lang="ru-RU" dirty="0" smtClean="0"/>
                <a:t>, если запрос направлен на бумажном носители </a:t>
              </a:r>
              <a:endParaRPr lang="ru-RU" dirty="0"/>
            </a:p>
          </p:txBody>
        </p:sp>
      </p:grpSp>
      <p:sp>
        <p:nvSpPr>
          <p:cNvPr id="12" name="Овал 11"/>
          <p:cNvSpPr/>
          <p:nvPr/>
        </p:nvSpPr>
        <p:spPr>
          <a:xfrm rot="21331752">
            <a:off x="5803054" y="4985512"/>
            <a:ext cx="6446520" cy="3170561"/>
          </a:xfrm>
          <a:prstGeom prst="ellipse">
            <a:avLst/>
          </a:prstGeom>
          <a:blipFill dpi="0" rotWithShape="1">
            <a:blip r:embed="rId5">
              <a:alphaModFix amt="55000"/>
            </a:blip>
            <a:srcRect/>
            <a:stretch>
              <a:fillRect l="1000" t="-7000" b="24000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5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69541" y="595471"/>
            <a:ext cx="10274074" cy="1200329"/>
            <a:chOff x="369541" y="595471"/>
            <a:chExt cx="10274074" cy="1200329"/>
          </a:xfrm>
        </p:grpSpPr>
        <p:grpSp>
          <p:nvGrpSpPr>
            <p:cNvPr id="39" name="Group 22">
              <a:extLst>
                <a:ext uri="{FF2B5EF4-FFF2-40B4-BE49-F238E27FC236}">
                  <a16:creationId xmlns:a16="http://schemas.microsoft.com/office/drawing/2014/main" xmlns="" id="{AE067047-17ED-0042-B3CD-4755C1B36047}"/>
                </a:ext>
              </a:extLst>
            </p:cNvPr>
            <p:cNvGrpSpPr/>
            <p:nvPr/>
          </p:nvGrpSpPr>
          <p:grpSpPr>
            <a:xfrm>
              <a:off x="369541" y="695196"/>
              <a:ext cx="901455" cy="928265"/>
              <a:chOff x="4343399" y="1854885"/>
              <a:chExt cx="457200" cy="457200"/>
            </a:xfrm>
          </p:grpSpPr>
          <p:sp>
            <p:nvSpPr>
              <p:cNvPr id="41" name="Oval 24">
                <a:extLst>
                  <a:ext uri="{FF2B5EF4-FFF2-40B4-BE49-F238E27FC236}">
                    <a16:creationId xmlns:a16="http://schemas.microsoft.com/office/drawing/2014/main" xmlns="" id="{4A2A5270-29A5-2D4C-A1D7-1C41B419E977}"/>
                  </a:ext>
                </a:extLst>
              </p:cNvPr>
              <p:cNvSpPr/>
              <p:nvPr/>
            </p:nvSpPr>
            <p:spPr>
              <a:xfrm>
                <a:off x="4343399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Oval 25">
                <a:extLst>
                  <a:ext uri="{FF2B5EF4-FFF2-40B4-BE49-F238E27FC236}">
                    <a16:creationId xmlns:a16="http://schemas.microsoft.com/office/drawing/2014/main" xmlns="" id="{4D0E82FC-FDAA-5D4B-8E33-4F761C2A0DE1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1244002" y="595471"/>
              <a:ext cx="93996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В целях расширения возможностей и повышения качества информирования налогоплательщиков, совершенствования предоставляемых государственных </a:t>
              </a:r>
              <a:r>
                <a:rPr lang="ru-RU" altLang="zh-CN" b="1" dirty="0" smtClean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услуг, а также оптимизации форм и форматов документов, предоставляемых налогоплательщиков установлены формы и форматы для: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8354" y="1983560"/>
            <a:ext cx="7864519" cy="1538883"/>
            <a:chOff x="348354" y="1983560"/>
            <a:chExt cx="7864519" cy="1538883"/>
          </a:xfrm>
        </p:grpSpPr>
        <p:sp>
          <p:nvSpPr>
            <p:cNvPr id="44" name="TextBox 43"/>
            <p:cNvSpPr txBox="1"/>
            <p:nvPr/>
          </p:nvSpPr>
          <p:spPr>
            <a:xfrm>
              <a:off x="834273" y="1983560"/>
              <a:ext cx="73786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B0F0"/>
                </a:buClr>
              </a:pPr>
              <a:r>
                <a:rPr lang="ru-RU" dirty="0" smtClean="0"/>
                <a:t>Заявления о предоставлении на бумажном носителе сведений о наличии (отсутствие) задолженности в размере отрицательного сальдо ЕНС, справки о принадлежности сумм денежных средств, перечисленных  в качестве единого налогового платежа (агрегированные данные) </a:t>
              </a:r>
              <a:r>
                <a:rPr lang="ru-RU" sz="2000" b="1" dirty="0" smtClean="0">
                  <a:solidFill>
                    <a:srgbClr val="004274"/>
                  </a:solidFill>
                </a:rPr>
                <a:t>КНД 1166507</a:t>
              </a:r>
              <a:r>
                <a:rPr lang="ru-RU" dirty="0" smtClean="0"/>
                <a:t>;</a:t>
              </a:r>
              <a:endParaRPr lang="ru-RU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54" y="2001320"/>
              <a:ext cx="485919" cy="48591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48354" y="3755513"/>
            <a:ext cx="7198092" cy="677108"/>
            <a:chOff x="348354" y="3755513"/>
            <a:chExt cx="7198092" cy="677108"/>
          </a:xfrm>
        </p:grpSpPr>
        <p:sp>
          <p:nvSpPr>
            <p:cNvPr id="46" name="TextBox 45"/>
            <p:cNvSpPr txBox="1"/>
            <p:nvPr/>
          </p:nvSpPr>
          <p:spPr>
            <a:xfrm>
              <a:off x="834273" y="3755513"/>
              <a:ext cx="67121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Сведений о наличии (отсутствие) задолженности в размере отрицательного сальдо ЕНС </a:t>
              </a:r>
              <a:r>
                <a:rPr lang="ru-RU" sz="2000" b="1" dirty="0" smtClean="0">
                  <a:solidFill>
                    <a:srgbClr val="004274"/>
                  </a:solidFill>
                </a:rPr>
                <a:t>КНД 1120518</a:t>
              </a:r>
              <a:r>
                <a:rPr lang="ru-RU" dirty="0" smtClean="0"/>
                <a:t>; </a:t>
              </a:r>
              <a:endParaRPr lang="ru-RU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54" y="3888861"/>
              <a:ext cx="485919" cy="485919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369541" y="4794952"/>
            <a:ext cx="7198092" cy="954107"/>
            <a:chOff x="369541" y="4794952"/>
            <a:chExt cx="7198092" cy="954107"/>
          </a:xfrm>
        </p:grpSpPr>
        <p:sp>
          <p:nvSpPr>
            <p:cNvPr id="16" name="TextBox 15"/>
            <p:cNvSpPr txBox="1"/>
            <p:nvPr/>
          </p:nvSpPr>
          <p:spPr>
            <a:xfrm>
              <a:off x="855460" y="4794952"/>
              <a:ext cx="67121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Справки о принадлежности сумм денежных средств, перечисленных в качестве единого налогового платежа (агрегированные данные) </a:t>
              </a:r>
              <a:r>
                <a:rPr lang="ru-RU" sz="2000" b="1" dirty="0" smtClean="0">
                  <a:solidFill>
                    <a:srgbClr val="004274"/>
                  </a:solidFill>
                </a:rPr>
                <a:t>КНД 1120525</a:t>
              </a:r>
              <a:endParaRPr lang="ru-RU" b="1" dirty="0">
                <a:solidFill>
                  <a:srgbClr val="004274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41" y="4928300"/>
              <a:ext cx="485919" cy="485919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4" y="892983"/>
            <a:ext cx="508568" cy="508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873" y="1821002"/>
            <a:ext cx="3267695" cy="46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726CE22-E41D-41BE-A6EF-9E2CD1F0FE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548" y="4859782"/>
            <a:ext cx="1790515" cy="170166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36818" cy="779463"/>
          </a:xfrm>
        </p:spPr>
        <p:txBody>
          <a:bodyPr/>
          <a:lstStyle/>
          <a:p>
            <a:r>
              <a:rPr lang="ru-RU" b="1" dirty="0" smtClean="0">
                <a:solidFill>
                  <a:srgbClr val="FAB910"/>
                </a:solidFill>
              </a:rPr>
              <a:t>Сервисы ФНС </a:t>
            </a:r>
            <a:endParaRPr lang="x-none" b="1" dirty="0">
              <a:solidFill>
                <a:srgbClr val="FAB91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1327080"/>
            <a:ext cx="1118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сайте ФНС России вы можете найти десятки сервисов, позволяющих дистанционно взаимодействовать с налоговым органом в рамках ЕНС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8" y="3176590"/>
            <a:ext cx="1139304" cy="1139304"/>
          </a:xfrm>
          <a:prstGeom prst="rect">
            <a:avLst/>
          </a:prstGeom>
        </p:spPr>
      </p:pic>
      <p:sp>
        <p:nvSpPr>
          <p:cNvPr id="34" name="Нашивка 33"/>
          <p:cNvSpPr/>
          <p:nvPr/>
        </p:nvSpPr>
        <p:spPr>
          <a:xfrm>
            <a:off x="1517072" y="3746242"/>
            <a:ext cx="429491" cy="56965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6563" y="3600000"/>
            <a:ext cx="263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Личные </a:t>
            </a:r>
          </a:p>
          <a:p>
            <a:r>
              <a:rPr lang="ru-RU" sz="2400" dirty="0" smtClean="0"/>
              <a:t>кабинеты: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472325" y="2561411"/>
            <a:ext cx="48342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solidFill>
                  <a:srgbClr val="004274"/>
                </a:solidFill>
              </a:rPr>
              <a:t>Личный кабинет физического лица </a:t>
            </a:r>
          </a:p>
          <a:p>
            <a:pPr>
              <a:lnSpc>
                <a:spcPct val="150000"/>
              </a:lnSpc>
            </a:pPr>
            <a:endParaRPr lang="ru-RU" sz="2400" u="sng" dirty="0" smtClean="0">
              <a:solidFill>
                <a:srgbClr val="004274"/>
              </a:solidFill>
            </a:endParaRPr>
          </a:p>
          <a:p>
            <a:r>
              <a:rPr lang="ru-RU" sz="2400" u="sng" dirty="0" smtClean="0">
                <a:solidFill>
                  <a:srgbClr val="004274"/>
                </a:solidFill>
              </a:rPr>
              <a:t>Личный кабинет индивидуального </a:t>
            </a:r>
          </a:p>
          <a:p>
            <a:r>
              <a:rPr lang="ru-RU" sz="2400" u="sng" dirty="0" smtClean="0">
                <a:solidFill>
                  <a:srgbClr val="004274"/>
                </a:solidFill>
              </a:rPr>
              <a:t>Предпринимателя</a:t>
            </a:r>
          </a:p>
          <a:p>
            <a:endParaRPr lang="ru-RU" sz="2400" u="sng" dirty="0" smtClean="0">
              <a:solidFill>
                <a:srgbClr val="004274"/>
              </a:solidFill>
            </a:endParaRPr>
          </a:p>
          <a:p>
            <a:r>
              <a:rPr lang="ru-RU" sz="2400" u="sng" dirty="0" smtClean="0">
                <a:solidFill>
                  <a:srgbClr val="004274"/>
                </a:solidFill>
              </a:rPr>
              <a:t>Личный кабинет юридического </a:t>
            </a:r>
          </a:p>
          <a:p>
            <a:r>
              <a:rPr lang="ru-RU" sz="2400" u="sng" dirty="0" smtClean="0">
                <a:solidFill>
                  <a:srgbClr val="004274"/>
                </a:solidFill>
              </a:rPr>
              <a:t>лица</a:t>
            </a:r>
            <a:endParaRPr lang="ru-RU" sz="2400" u="sng" dirty="0">
              <a:solidFill>
                <a:srgbClr val="004274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47719" y="2328935"/>
            <a:ext cx="3375417" cy="3381681"/>
            <a:chOff x="8347719" y="2328935"/>
            <a:chExt cx="3375417" cy="33816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7719" y="2328935"/>
              <a:ext cx="3375417" cy="10385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7719" y="3600000"/>
              <a:ext cx="3375417" cy="9521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7719" y="4777871"/>
              <a:ext cx="3375417" cy="932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 descr="http://qrcoder.ru/code/?https%3A%2F%2Fwww.nalog.gov.ru%2Fhtml%2Fsites%2Fwww.rn48.nalog.ru%2Fpress_rel%2FLK_UL_IP_ROLDYGINA.pd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5" y="5307898"/>
            <a:ext cx="967810" cy="96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е 100">
            <a:extLst>
              <a:ext uri="{FF2B5EF4-FFF2-40B4-BE49-F238E27FC236}">
                <a16:creationId xmlns:a16="http://schemas.microsoft.com/office/drawing/2014/main" xmlns="" id="{178F9448-ACBA-42C1-AAC5-E35967133B86}"/>
              </a:ext>
            </a:extLst>
          </p:cNvPr>
          <p:cNvSpPr txBox="1"/>
          <p:nvPr/>
        </p:nvSpPr>
        <p:spPr>
          <a:xfrm flipH="1">
            <a:off x="2059060" y="6149589"/>
            <a:ext cx="3420988" cy="9253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Вы можете ознакомиться с кратким гидом по </a:t>
            </a:r>
            <a:r>
              <a:rPr lang="ru-RU" sz="1200" b="1" dirty="0" smtClean="0">
                <a:solidFill>
                  <a:schemeClr val="tx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ЛК ИП</a:t>
            </a:r>
            <a:r>
              <a:rPr lang="ru-RU" sz="1200" dirty="0" smtClean="0">
                <a:solidFill>
                  <a:schemeClr val="tx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 и </a:t>
            </a:r>
            <a:r>
              <a:rPr lang="ru-RU" sz="1200" b="1" dirty="0" smtClean="0">
                <a:solidFill>
                  <a:schemeClr val="tx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ЛК ЮЛ</a:t>
            </a:r>
            <a:r>
              <a:rPr lang="ru-RU" sz="1200" dirty="0" smtClean="0">
                <a:solidFill>
                  <a:schemeClr val="tx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, отсканировав </a:t>
            </a:r>
            <a:r>
              <a:rPr lang="en-US" sz="1200" dirty="0">
                <a:solidFill>
                  <a:schemeClr val="tx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QR</a:t>
            </a:r>
            <a:r>
              <a:rPr lang="ru-RU" sz="1200" dirty="0">
                <a:solidFill>
                  <a:schemeClr val="tx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-код:</a:t>
            </a:r>
          </a:p>
        </p:txBody>
      </p:sp>
    </p:spTree>
    <p:extLst>
      <p:ext uri="{BB962C8B-B14F-4D97-AF65-F5344CB8AC3E}">
        <p14:creationId xmlns:p14="http://schemas.microsoft.com/office/powerpoint/2010/main" val="16637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31" y="320630"/>
            <a:ext cx="10515600" cy="779463"/>
          </a:xfrm>
        </p:spPr>
        <p:txBody>
          <a:bodyPr/>
          <a:lstStyle/>
          <a:p>
            <a:r>
              <a:rPr lang="ru-RU" b="1" dirty="0" smtClean="0"/>
              <a:t>Личный кабинет ИП</a:t>
            </a:r>
            <a:endParaRPr lang="x-none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2476" y="1408966"/>
            <a:ext cx="3009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В </a:t>
            </a: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Личном кабинете индивидуального предпринимателя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отображена информация о: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0246"/>
          <a:stretch/>
        </p:blipFill>
        <p:spPr>
          <a:xfrm>
            <a:off x="3449749" y="1205467"/>
            <a:ext cx="8307320" cy="504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13" b="39791" l="2479" r="47805">
                        <a14:foregroundMark x1="15510" y1="33508" x2="15510" y2="33508"/>
                        <a14:foregroundMark x1="10765" y1="33194" x2="10765" y2="33194"/>
                        <a14:foregroundMark x1="7932" y1="32984" x2="7932" y2="32984"/>
                        <a14:foregroundMark x1="10269" y1="32356" x2="10269" y2="32356"/>
                        <a14:foregroundMark x1="14023" y1="31623" x2="14023" y2="31623"/>
                        <a14:foregroundMark x1="8994" y1="21047" x2="8994" y2="21047"/>
                        <a14:foregroundMark x1="10127" y1="19581" x2="10127" y2="19581"/>
                        <a14:foregroundMark x1="8569" y1="19162" x2="8569" y2="19162"/>
                        <a14:foregroundMark x1="7578" y1="19162" x2="7578" y2="19162"/>
                        <a14:foregroundMark x1="7224" y1="20524" x2="7224" y2="20524"/>
                        <a14:foregroundMark x1="13598" y1="20524" x2="13598" y2="20524"/>
                        <a14:foregroundMark x1="12606" y1="20524" x2="12606" y2="20524"/>
                        <a14:foregroundMark x1="12465" y1="19581" x2="12465" y2="19581"/>
                        <a14:foregroundMark x1="16006" y1="19476" x2="16006" y2="19476"/>
                      </a14:backgroundRemoval>
                    </a14:imgEffect>
                  </a14:imgLayer>
                </a14:imgProps>
              </a:ext>
            </a:extLst>
          </a:blip>
          <a:srcRect b="10246"/>
          <a:stretch/>
        </p:blipFill>
        <p:spPr>
          <a:xfrm>
            <a:off x="3449749" y="1204616"/>
            <a:ext cx="8307320" cy="504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Группа 36"/>
          <p:cNvGrpSpPr/>
          <p:nvPr/>
        </p:nvGrpSpPr>
        <p:grpSpPr>
          <a:xfrm>
            <a:off x="4282179" y="2743203"/>
            <a:ext cx="4113195" cy="1372371"/>
            <a:chOff x="2669408" y="2743203"/>
            <a:chExt cx="4113195" cy="1372371"/>
          </a:xfrm>
        </p:grpSpPr>
        <p:sp>
          <p:nvSpPr>
            <p:cNvPr id="38" name="TextBox 37"/>
            <p:cNvSpPr txBox="1"/>
            <p:nvPr/>
          </p:nvSpPr>
          <p:spPr>
            <a:xfrm>
              <a:off x="2979019" y="3429000"/>
              <a:ext cx="3803584" cy="686574"/>
            </a:xfrm>
            <a:prstGeom prst="roundRect">
              <a:avLst>
                <a:gd name="adj" fmla="val 25811"/>
              </a:avLst>
            </a:prstGeom>
            <a:solidFill>
              <a:srgbClr val="2D62D7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Пополнить можно через банковскую карту или сформировать квитанцию</a:t>
              </a:r>
            </a:p>
          </p:txBody>
        </p:sp>
        <p:sp>
          <p:nvSpPr>
            <p:cNvPr id="39" name="Дуга 38"/>
            <p:cNvSpPr/>
            <p:nvPr/>
          </p:nvSpPr>
          <p:spPr>
            <a:xfrm rot="5400000" flipV="1">
              <a:off x="2446423" y="2966188"/>
              <a:ext cx="1001025" cy="555056"/>
            </a:xfrm>
            <a:prstGeom prst="arc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072987" y="3032033"/>
            <a:ext cx="4071093" cy="1993206"/>
            <a:chOff x="4460216" y="3032033"/>
            <a:chExt cx="4071093" cy="1993206"/>
          </a:xfrm>
        </p:grpSpPr>
        <p:sp>
          <p:nvSpPr>
            <p:cNvPr id="41" name="TextBox 40"/>
            <p:cNvSpPr txBox="1"/>
            <p:nvPr/>
          </p:nvSpPr>
          <p:spPr>
            <a:xfrm>
              <a:off x="4460216" y="4338665"/>
              <a:ext cx="4071093" cy="686574"/>
            </a:xfrm>
            <a:prstGeom prst="roundRect">
              <a:avLst>
                <a:gd name="adj" fmla="val 25811"/>
              </a:avLst>
            </a:prstGeom>
            <a:solidFill>
              <a:srgbClr val="2D62D7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Ознакомиться с детализацией по вашим налогам и узнать даты платежей</a:t>
              </a:r>
            </a:p>
          </p:txBody>
        </p:sp>
        <p:sp>
          <p:nvSpPr>
            <p:cNvPr id="42" name="Дуга 41"/>
            <p:cNvSpPr/>
            <p:nvPr/>
          </p:nvSpPr>
          <p:spPr>
            <a:xfrm rot="14518127" flipV="1">
              <a:off x="5128503" y="3311106"/>
              <a:ext cx="1615574" cy="1057427"/>
            </a:xfrm>
            <a:prstGeom prst="arc">
              <a:avLst>
                <a:gd name="adj1" fmla="val 12211265"/>
                <a:gd name="adj2" fmla="val 20804242"/>
              </a:avLst>
            </a:pr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535" y="1340944"/>
            <a:ext cx="1941199" cy="32385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638822" y="1297798"/>
            <a:ext cx="6742497" cy="1337911"/>
            <a:chOff x="2979019" y="1289786"/>
            <a:chExt cx="6742497" cy="1337911"/>
          </a:xfrm>
        </p:grpSpPr>
        <p:sp>
          <p:nvSpPr>
            <p:cNvPr id="45" name="TextBox 44"/>
            <p:cNvSpPr txBox="1"/>
            <p:nvPr/>
          </p:nvSpPr>
          <p:spPr>
            <a:xfrm>
              <a:off x="3696101" y="1289786"/>
              <a:ext cx="6025415" cy="697885"/>
            </a:xfrm>
            <a:prstGeom prst="roundRect">
              <a:avLst>
                <a:gd name="adj" fmla="val 25811"/>
              </a:avLst>
            </a:prstGeom>
            <a:solidFill>
              <a:srgbClr val="2D62D7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Сумме для погашение всех обязательств по налогам, включая как образовавшуюся задолженность, так и предстоящие платежи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Дуга 45"/>
            <p:cNvSpPr/>
            <p:nvPr/>
          </p:nvSpPr>
          <p:spPr>
            <a:xfrm rot="16200000">
              <a:off x="3163465" y="1377978"/>
              <a:ext cx="1065273" cy="1434165"/>
            </a:xfrm>
            <a:prstGeom prst="arc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13" b="39791" l="48300" r="95397">
                        <a14:foregroundMark x1="15510" y1="33508" x2="15510" y2="33508"/>
                        <a14:foregroundMark x1="10765" y1="33194" x2="10765" y2="33194"/>
                        <a14:foregroundMark x1="7932" y1="32984" x2="7932" y2="32984"/>
                        <a14:foregroundMark x1="10269" y1="32356" x2="10269" y2="32356"/>
                        <a14:foregroundMark x1="14023" y1="31623" x2="14023" y2="31623"/>
                        <a14:foregroundMark x1="8994" y1="21047" x2="8994" y2="21047"/>
                        <a14:foregroundMark x1="10127" y1="19581" x2="10127" y2="19581"/>
                        <a14:foregroundMark x1="8569" y1="19162" x2="8569" y2="19162"/>
                        <a14:foregroundMark x1="7578" y1="19162" x2="7578" y2="19162"/>
                        <a14:foregroundMark x1="7224" y1="20524" x2="7224" y2="20524"/>
                        <a14:foregroundMark x1="13598" y1="20524" x2="13598" y2="20524"/>
                        <a14:foregroundMark x1="12606" y1="20524" x2="12606" y2="20524"/>
                        <a14:foregroundMark x1="12465" y1="19581" x2="12465" y2="19581"/>
                        <a14:foregroundMark x1="16006" y1="19476" x2="16006" y2="19476"/>
                      </a14:backgroundRemoval>
                    </a14:imgEffect>
                  </a14:imgLayer>
                </a14:imgProps>
              </a:ext>
            </a:extLst>
          </a:blip>
          <a:srcRect l="47634" t="14049" r="7854" b="61271"/>
          <a:stretch/>
        </p:blipFill>
        <p:spPr>
          <a:xfrm>
            <a:off x="7456537" y="1995683"/>
            <a:ext cx="3697794" cy="138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8" name="Группа 47"/>
          <p:cNvGrpSpPr/>
          <p:nvPr/>
        </p:nvGrpSpPr>
        <p:grpSpPr>
          <a:xfrm>
            <a:off x="8178416" y="2635709"/>
            <a:ext cx="3437268" cy="1327203"/>
            <a:chOff x="6168745" y="2689664"/>
            <a:chExt cx="4211247" cy="1327203"/>
          </a:xfrm>
        </p:grpSpPr>
        <p:sp>
          <p:nvSpPr>
            <p:cNvPr id="49" name="TextBox 48"/>
            <p:cNvSpPr txBox="1"/>
            <p:nvPr/>
          </p:nvSpPr>
          <p:spPr>
            <a:xfrm>
              <a:off x="6632994" y="3330293"/>
              <a:ext cx="3746998" cy="686574"/>
            </a:xfrm>
            <a:prstGeom prst="roundRect">
              <a:avLst>
                <a:gd name="adj" fmla="val 25811"/>
              </a:avLst>
            </a:prstGeom>
            <a:solidFill>
              <a:srgbClr val="2D62D7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Перейти на страницу со всеми жизненными ситуациями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50" name="Дуга 49"/>
            <p:cNvSpPr/>
            <p:nvPr/>
          </p:nvSpPr>
          <p:spPr>
            <a:xfrm rot="13562763">
              <a:off x="6248241" y="2610168"/>
              <a:ext cx="968044" cy="1127036"/>
            </a:xfrm>
            <a:prstGeom prst="arc">
              <a:avLst>
                <a:gd name="adj1" fmla="val 13780735"/>
                <a:gd name="adj2" fmla="val 18428626"/>
              </a:avLst>
            </a:prstGeom>
            <a:ln w="19050">
              <a:solidFill>
                <a:srgbClr val="2A47D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574" y="3380658"/>
            <a:ext cx="34632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 главной странице в разделе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«Жизненные ситуации»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нажав ссылку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«Показать все»,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можно перейти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 страницу со всеми жизненными ситуациями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00" y="2983235"/>
            <a:ext cx="846924" cy="289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950">
            <a:off x="8257331" y="2997518"/>
            <a:ext cx="276086" cy="3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150" y="1005286"/>
            <a:ext cx="10412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На странице «Жизненные ситуации» находится блок </a:t>
            </a:r>
            <a:r>
              <a:rPr lang="ru-RU" sz="2200" b="1" dirty="0" smtClean="0">
                <a:solidFill>
                  <a:srgbClr val="00B0F0"/>
                </a:solidFill>
              </a:rPr>
              <a:t>«Запросить справки и другие документы»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899" y="1845400"/>
            <a:ext cx="45851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данном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блоке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вы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можете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сформировать: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Запрос на справку о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сальдо ЕНС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Запрос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на справку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об исполнении обязанностей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Запрос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на справку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о принадлежности сумм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ЕНП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Запрос акта сверки принадлежности сумм денежных средств, перечисленных в качестве ЕНП или иных платежей 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582" y="363754"/>
            <a:ext cx="9932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Блок «Запросить справки и другие документы»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087" y="1678905"/>
            <a:ext cx="1586262" cy="371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7474" b="28106"/>
          <a:stretch/>
        </p:blipFill>
        <p:spPr>
          <a:xfrm>
            <a:off x="4987216" y="1678905"/>
            <a:ext cx="6679205" cy="432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168000"/>
            <a:ext cx="1477661" cy="82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950">
            <a:off x="6841889" y="3736554"/>
            <a:ext cx="276086" cy="34320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987216" y="1739438"/>
            <a:ext cx="6679205" cy="4321479"/>
            <a:chOff x="10180345" y="1835260"/>
            <a:chExt cx="6679205" cy="4321479"/>
          </a:xfrm>
        </p:grpSpPr>
        <p:pic>
          <p:nvPicPr>
            <p:cNvPr id="2050" name="Picture 2" descr="D:\Cкрины\Снимок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0345" y="1835260"/>
              <a:ext cx="6679205" cy="432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3909964" y="1941222"/>
              <a:ext cx="1704109" cy="42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ё</a:t>
              </a:r>
              <a:endParaRPr lang="ru-RU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05" y="3019775"/>
            <a:ext cx="2129425" cy="82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05" y="3694924"/>
            <a:ext cx="2705623" cy="82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53" y="3707392"/>
            <a:ext cx="3183910" cy="82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11" y="3132871"/>
            <a:ext cx="28308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0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31" y="320630"/>
            <a:ext cx="10515600" cy="779463"/>
          </a:xfrm>
        </p:spPr>
        <p:txBody>
          <a:bodyPr/>
          <a:lstStyle/>
          <a:p>
            <a:r>
              <a:rPr lang="ru-RU" b="1" dirty="0" smtClean="0"/>
              <a:t>Личный кабинет ЮЛ </a:t>
            </a:r>
            <a:endParaRPr lang="x-none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2475" y="1178133"/>
            <a:ext cx="1131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В </a:t>
            </a: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Личном кабинете юридического лица </a:t>
            </a:r>
            <a:r>
              <a:rPr kumimoji="0" lang="ru-RU" sz="24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также можно сформировать</a:t>
            </a:r>
            <a:r>
              <a:rPr kumimoji="0" lang="ru-RU" sz="24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запрос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6" name="Дуга 45"/>
          <p:cNvSpPr/>
          <p:nvPr/>
        </p:nvSpPr>
        <p:spPr>
          <a:xfrm rot="16200000">
            <a:off x="4823268" y="1385990"/>
            <a:ext cx="1065273" cy="1434165"/>
          </a:xfrm>
          <a:prstGeom prst="arc">
            <a:avLst/>
          </a:prstGeom>
          <a:noFill/>
          <a:ln w="1905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D:\Cкрины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87" y="1850418"/>
            <a:ext cx="82550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4638822" y="2430204"/>
            <a:ext cx="5361021" cy="2239620"/>
            <a:chOff x="1893156" y="2743205"/>
            <a:chExt cx="4889447" cy="2239620"/>
          </a:xfrm>
        </p:grpSpPr>
        <p:sp>
          <p:nvSpPr>
            <p:cNvPr id="25" name="TextBox 24"/>
            <p:cNvSpPr txBox="1"/>
            <p:nvPr/>
          </p:nvSpPr>
          <p:spPr>
            <a:xfrm>
              <a:off x="2979019" y="3429000"/>
              <a:ext cx="3803584" cy="1553825"/>
            </a:xfrm>
            <a:prstGeom prst="roundRect">
              <a:avLst>
                <a:gd name="adj" fmla="val 25811"/>
              </a:avLst>
            </a:prstGeom>
            <a:solidFill>
              <a:srgbClr val="2D62D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На главной </a:t>
              </a:r>
              <a:r>
                <a:rPr lang="ru-RU" sz="1600" dirty="0" smtClean="0">
                  <a:solidFill>
                    <a:schemeClr val="bg1"/>
                  </a:solidFill>
                </a:rPr>
                <a:t>странице выбираем закладку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«Заявление. Запросы»</a:t>
              </a:r>
              <a:r>
                <a:rPr lang="ru-RU" sz="1600" dirty="0" smtClean="0">
                  <a:solidFill>
                    <a:schemeClr val="bg1"/>
                  </a:solidFill>
                </a:rPr>
                <a:t>, </a:t>
              </a:r>
              <a:r>
                <a:rPr lang="ru-RU" sz="1600" dirty="0">
                  <a:solidFill>
                    <a:schemeClr val="bg1"/>
                  </a:solidFill>
                </a:rPr>
                <a:t>нажав ссылку </a:t>
              </a:r>
              <a:r>
                <a:rPr lang="ru-RU" sz="1600" b="1" dirty="0">
                  <a:solidFill>
                    <a:schemeClr val="bg1"/>
                  </a:solidFill>
                </a:rPr>
                <a:t>«Показать все», </a:t>
              </a:r>
              <a:r>
                <a:rPr lang="ru-RU" sz="1600" dirty="0">
                  <a:solidFill>
                    <a:schemeClr val="bg1"/>
                  </a:solidFill>
                </a:rPr>
                <a:t>можно перейти на страницу со всеми жизненными ситуациями</a:t>
              </a:r>
            </a:p>
          </p:txBody>
        </p:sp>
        <p:sp>
          <p:nvSpPr>
            <p:cNvPr id="26" name="Дуга 25"/>
            <p:cNvSpPr/>
            <p:nvPr/>
          </p:nvSpPr>
          <p:spPr>
            <a:xfrm rot="5400000" flipV="1">
              <a:off x="2374868" y="2261493"/>
              <a:ext cx="1001024" cy="1964448"/>
            </a:xfrm>
            <a:prstGeom prst="arc">
              <a:avLst>
                <a:gd name="adj1" fmla="val 16200000"/>
                <a:gd name="adj2" fmla="val 628366"/>
              </a:avLst>
            </a:prstGeom>
            <a:noFill/>
            <a:ln w="19050" cap="flat" cmpd="sng" algn="ctr">
              <a:solidFill>
                <a:srgbClr val="00427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45" y="2215067"/>
            <a:ext cx="1594993" cy="828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950">
            <a:off x="4921509" y="2784283"/>
            <a:ext cx="276086" cy="343208"/>
          </a:xfrm>
          <a:prstGeom prst="rect">
            <a:avLst/>
          </a:prstGeom>
        </p:spPr>
      </p:pic>
      <p:pic>
        <p:nvPicPr>
          <p:cNvPr id="3075" name="Picture 3" descr="D:\Cкрины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87" y="1850418"/>
            <a:ext cx="805435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89" y="2701999"/>
            <a:ext cx="747610" cy="828000"/>
          </a:xfrm>
          <a:prstGeom prst="rect">
            <a:avLst/>
          </a:prstGeom>
        </p:spPr>
      </p:pic>
      <p:pic>
        <p:nvPicPr>
          <p:cNvPr id="3076" name="Picture 4" descr="D:\Cкрины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87" y="1850418"/>
            <a:ext cx="8255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21" y="2701999"/>
            <a:ext cx="2153915" cy="828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23" y="3518881"/>
            <a:ext cx="2153913" cy="828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23" y="3826914"/>
            <a:ext cx="2214528" cy="828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23" y="4532887"/>
            <a:ext cx="2153914" cy="82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00" y="1962639"/>
            <a:ext cx="2546945" cy="50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6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16" y="3022246"/>
            <a:ext cx="1863673" cy="142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234950"/>
            <a:ext cx="3636818" cy="779463"/>
          </a:xfrm>
        </p:spPr>
        <p:txBody>
          <a:bodyPr/>
          <a:lstStyle/>
          <a:p>
            <a:r>
              <a:rPr lang="ru-RU" dirty="0" smtClean="0">
                <a:solidFill>
                  <a:srgbClr val="004274"/>
                </a:solidFill>
              </a:rPr>
              <a:t>Сервисы ФНС </a:t>
            </a:r>
            <a:endParaRPr lang="x-none" dirty="0">
              <a:solidFill>
                <a:srgbClr val="004274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1565210" y="1320297"/>
            <a:ext cx="429491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7496" y="1315832"/>
            <a:ext cx="580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Уплата налогов и </a:t>
            </a:r>
            <a:r>
              <a:rPr lang="ru-RU" sz="2400" dirty="0" smtClean="0"/>
              <a:t>пошлин:</a:t>
            </a:r>
            <a:endParaRPr lang="ru-RU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36063" y="2100243"/>
            <a:ext cx="287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solidFill>
                  <a:srgbClr val="004274"/>
                </a:solidFill>
              </a:rPr>
              <a:t>Уплата налогов и </a:t>
            </a:r>
            <a:r>
              <a:rPr lang="ru-RU" sz="2000" u="sng" dirty="0" smtClean="0">
                <a:solidFill>
                  <a:srgbClr val="004274"/>
                </a:solidFill>
              </a:rPr>
              <a:t>пошлин физических лиц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99539" y="2115068"/>
            <a:ext cx="4079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u="sng" dirty="0" smtClean="0">
                <a:solidFill>
                  <a:srgbClr val="004274"/>
                </a:solidFill>
              </a:rPr>
              <a:t>Уплата </a:t>
            </a:r>
            <a:r>
              <a:rPr lang="ru-RU" sz="2000" u="sng" dirty="0">
                <a:solidFill>
                  <a:srgbClr val="004274"/>
                </a:solidFill>
              </a:rPr>
              <a:t>налогов и пошлин юридического лица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7808" y="1915776"/>
            <a:ext cx="4392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rgbClr val="004274"/>
                </a:solidFill>
              </a:rPr>
              <a:t>Уплата налогов и пошлин индивидуального </a:t>
            </a:r>
            <a:r>
              <a:rPr lang="ru-RU" sz="2000" u="sng" dirty="0" smtClean="0">
                <a:solidFill>
                  <a:srgbClr val="004274"/>
                </a:solidFill>
              </a:rPr>
              <a:t>предпринимателя</a:t>
            </a:r>
            <a:endParaRPr lang="ru-RU" sz="2000" u="sng" dirty="0">
              <a:solidFill>
                <a:srgbClr val="004274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2" b="97468" l="7463" r="94030">
                        <a14:foregroundMark x1="52239" y1="40506" x2="52239" y2="40506"/>
                        <a14:foregroundMark x1="41791" y1="30380" x2="41791" y2="30380"/>
                        <a14:foregroundMark x1="43284" y1="69620" x2="43284" y2="69620"/>
                        <a14:foregroundMark x1="38806" y1="39241" x2="38806" y2="39241"/>
                        <a14:foregroundMark x1="38806" y1="44304" x2="38806" y2="44304"/>
                        <a14:foregroundMark x1="35821" y1="43038" x2="35821" y2="43038"/>
                        <a14:foregroundMark x1="35821" y1="45570" x2="35821" y2="45570"/>
                        <a14:foregroundMark x1="35821" y1="51899" x2="35821" y2="51899"/>
                        <a14:foregroundMark x1="37313" y1="55696" x2="37313" y2="55696"/>
                        <a14:foregroundMark x1="25373" y1="56962" x2="25373" y2="56962"/>
                        <a14:foregroundMark x1="19403" y1="48101" x2="19403" y2="48101"/>
                        <a14:foregroundMark x1="16418" y1="41772" x2="16418" y2="41772"/>
                        <a14:foregroundMark x1="13433" y1="40506" x2="13433" y2="40506"/>
                        <a14:foregroundMark x1="13433" y1="49367" x2="13433" y2="49367"/>
                        <a14:foregroundMark x1="10448" y1="44304" x2="10448" y2="44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3" y="1128687"/>
            <a:ext cx="823978" cy="97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11" y="3028465"/>
            <a:ext cx="1920320" cy="148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950">
            <a:off x="7904662" y="2412860"/>
            <a:ext cx="310967" cy="38656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59" y="2808129"/>
            <a:ext cx="4507679" cy="381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4640687" y="3744800"/>
            <a:ext cx="7250966" cy="1067606"/>
            <a:chOff x="4640687" y="3744800"/>
            <a:chExt cx="7250966" cy="1067606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4640687" y="4799527"/>
              <a:ext cx="2494209" cy="12879"/>
            </a:xfrm>
            <a:prstGeom prst="line">
              <a:avLst/>
            </a:prstGeom>
            <a:ln w="1905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7134896" y="4449600"/>
              <a:ext cx="806605" cy="349927"/>
            </a:xfrm>
            <a:prstGeom prst="line">
              <a:avLst/>
            </a:prstGeom>
            <a:ln w="1905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812253" y="3744800"/>
              <a:ext cx="4079400" cy="903387"/>
            </a:xfrm>
            <a:prstGeom prst="roundRect">
              <a:avLst>
                <a:gd name="adj" fmla="val 25811"/>
              </a:avLst>
            </a:prstGeom>
            <a:solidFill>
              <a:srgbClr val="2D62D7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u="sng" dirty="0" smtClean="0">
                  <a:solidFill>
                    <a:schemeClr val="bg1"/>
                  </a:solidFill>
                </a:rPr>
                <a:t>Пополнить ЕНС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Пополнение ЕНС индивидуального предпринимателя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40687" y="4723474"/>
            <a:ext cx="7380214" cy="1047929"/>
            <a:chOff x="4640687" y="4723474"/>
            <a:chExt cx="7380214" cy="1047929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4640687" y="5132231"/>
              <a:ext cx="2494209" cy="12879"/>
            </a:xfrm>
            <a:prstGeom prst="line">
              <a:avLst/>
            </a:prstGeom>
            <a:ln w="1905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24" idx="1"/>
            </p:cNvCxnSpPr>
            <p:nvPr/>
          </p:nvCxnSpPr>
          <p:spPr>
            <a:xfrm>
              <a:off x="7134896" y="5132231"/>
              <a:ext cx="806605" cy="115208"/>
            </a:xfrm>
            <a:prstGeom prst="line">
              <a:avLst/>
            </a:prstGeom>
            <a:ln w="1905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941501" y="4723474"/>
              <a:ext cx="4079400" cy="1047929"/>
            </a:xfrm>
            <a:prstGeom prst="roundRect">
              <a:avLst>
                <a:gd name="adj" fmla="val 25811"/>
              </a:avLst>
            </a:prstGeom>
            <a:solidFill>
              <a:srgbClr val="2D62D7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u="sng" dirty="0" smtClean="0">
                  <a:solidFill>
                    <a:schemeClr val="bg1"/>
                  </a:solidFill>
                </a:rPr>
                <a:t>Уплата госпошлины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</a:rPr>
                <a:t>Заполнение платежного документа на уплату государственной пошлины, а также за предоставление различных сведений из государственных реестров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40687" y="5851134"/>
            <a:ext cx="7333516" cy="903387"/>
            <a:chOff x="4640687" y="5851134"/>
            <a:chExt cx="7333516" cy="903387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640687" y="6115319"/>
              <a:ext cx="2494209" cy="12879"/>
            </a:xfrm>
            <a:prstGeom prst="line">
              <a:avLst/>
            </a:prstGeom>
            <a:ln w="1905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134896" y="6115320"/>
              <a:ext cx="806605" cy="101330"/>
            </a:xfrm>
            <a:prstGeom prst="line">
              <a:avLst/>
            </a:prstGeom>
            <a:ln w="1905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894803" y="5851134"/>
              <a:ext cx="4079400" cy="903387"/>
            </a:xfrm>
            <a:prstGeom prst="roundRect">
              <a:avLst>
                <a:gd name="adj" fmla="val 25811"/>
              </a:avLst>
            </a:prstGeom>
            <a:solidFill>
              <a:srgbClr val="2D62D7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u="sng" dirty="0" smtClean="0">
                  <a:solidFill>
                    <a:schemeClr val="bg1"/>
                  </a:solidFill>
                </a:rPr>
                <a:t>Уплата фиксированных страховых взносов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Уменьшить УСН/ПСН за 2023 год на сумму фиксированных страховых взносов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720174" y="5247439"/>
            <a:ext cx="1790515" cy="1701668"/>
            <a:chOff x="2720174" y="5247439"/>
            <a:chExt cx="1790515" cy="170166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D726CE22-E41D-41BE-A6EF-9E2CD1F0FE94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89778" l="1266" r="898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174" y="5247439"/>
              <a:ext cx="1790515" cy="1701668"/>
            </a:xfrm>
            <a:prstGeom prst="rect">
              <a:avLst/>
            </a:prstGeom>
            <a:noFill/>
          </p:spPr>
        </p:pic>
        <p:pic>
          <p:nvPicPr>
            <p:cNvPr id="3074" name="Picture 2" descr="http://qrcoder.ru/code/?https%3A%2F%2Fservice.nalog.ru%2Fpayment%2F%23ip&amp;4&amp;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798" y="5660309"/>
              <a:ext cx="1086495" cy="1086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 flipH="1">
            <a:off x="765265" y="3928990"/>
            <a:ext cx="1029147" cy="1041219"/>
            <a:chOff x="3407079" y="5156332"/>
            <a:chExt cx="1790515" cy="1701668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D726CE22-E41D-41BE-A6EF-9E2CD1F0FE94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89778" l="1266" r="898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7079" y="5156332"/>
              <a:ext cx="1790515" cy="1701668"/>
            </a:xfrm>
            <a:prstGeom prst="rect">
              <a:avLst/>
            </a:prstGeom>
            <a:noFill/>
          </p:spPr>
        </p:pic>
        <p:pic>
          <p:nvPicPr>
            <p:cNvPr id="32" name="Picture 4" descr="http://qrcoder.ru/code/?https%3A%2F%2Fservice.nalog.ru%2Fpayment%2F%23fl&amp;4&amp;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930" y="5567062"/>
              <a:ext cx="1017888" cy="1017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10624157" y="2623662"/>
            <a:ext cx="1396744" cy="1154691"/>
            <a:chOff x="10312594" y="5298904"/>
            <a:chExt cx="1790515" cy="1559095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D726CE22-E41D-41BE-A6EF-9E2CD1F0FE94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89778" l="1266" r="898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12594" y="5298904"/>
              <a:ext cx="1790515" cy="1559095"/>
            </a:xfrm>
            <a:prstGeom prst="rect">
              <a:avLst/>
            </a:prstGeom>
            <a:noFill/>
          </p:spPr>
        </p:pic>
        <p:pic>
          <p:nvPicPr>
            <p:cNvPr id="36" name="Picture 4" descr="http://qrcoder.ru/code/?https%3A%2F%2Fservice.nalog.ru%2Fpayment%2F%23ul&amp;4&amp;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6763" y="5624659"/>
              <a:ext cx="1019497" cy="101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34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B810"/>
      </a:accent1>
      <a:accent2>
        <a:srgbClr val="6C7074"/>
      </a:accent2>
      <a:accent3>
        <a:srgbClr val="BBA894"/>
      </a:accent3>
      <a:accent4>
        <a:srgbClr val="FFC000"/>
      </a:accent4>
      <a:accent5>
        <a:srgbClr val="8B653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892</Words>
  <Application>Microsoft Office PowerPoint</Application>
  <PresentationFormat>Произвольный</PresentationFormat>
  <Paragraphs>116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Организация работы с налогоплательщиками в условиях ЕНС. Электронные сервисы ФНС России</vt:lpstr>
      <vt:lpstr>Презентация PowerPoint</vt:lpstr>
      <vt:lpstr>Презентация PowerPoint</vt:lpstr>
      <vt:lpstr>Презентация PowerPoint</vt:lpstr>
      <vt:lpstr>Сервисы ФНС </vt:lpstr>
      <vt:lpstr>Личный кабинет ИП</vt:lpstr>
      <vt:lpstr>Презентация PowerPoint</vt:lpstr>
      <vt:lpstr>Личный кабинет ЮЛ </vt:lpstr>
      <vt:lpstr>Сервисы ФНС </vt:lpstr>
      <vt:lpstr>Сервисы ФНС </vt:lpstr>
      <vt:lpstr>Сервисы ФНС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Ролдугина Елена Анатольевна</cp:lastModifiedBy>
  <cp:revision>72</cp:revision>
  <dcterms:created xsi:type="dcterms:W3CDTF">2023-02-11T11:38:42Z</dcterms:created>
  <dcterms:modified xsi:type="dcterms:W3CDTF">2023-10-26T12:13:43Z</dcterms:modified>
</cp:coreProperties>
</file>