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99" r:id="rId2"/>
    <p:sldId id="311" r:id="rId3"/>
    <p:sldId id="312" r:id="rId4"/>
  </p:sldIdLst>
  <p:sldSz cx="9906000" cy="6858000" type="A4"/>
  <p:notesSz cx="6761163" cy="9942513"/>
  <p:defaultTextStyle>
    <a:defPPr>
      <a:defRPr lang="ru-RU"/>
    </a:defPPr>
    <a:lvl1pPr marL="0" algn="l" defTabSz="95783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19" algn="l" defTabSz="95783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38" algn="l" defTabSz="95783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57" algn="l" defTabSz="95783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77" algn="l" defTabSz="95783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96" algn="l" defTabSz="95783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515" algn="l" defTabSz="95783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434" algn="l" defTabSz="95783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353" algn="l" defTabSz="95783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71B4943-A91A-4DA3-BED1-F4B8FB76490B}">
          <p14:sldIdLst>
            <p14:sldId id="299"/>
          </p14:sldIdLst>
        </p14:section>
        <p14:section name="Раздел без заголовка" id="{7D8FAC3E-B289-498D-BDD5-7EBE8C03DDFE}">
          <p14:sldIdLst>
            <p14:sldId id="311"/>
            <p14:sldId id="31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30DC"/>
    <a:srgbClr val="ACCDF4"/>
    <a:srgbClr val="F17B83"/>
    <a:srgbClr val="FE1212"/>
    <a:srgbClr val="AFCAF1"/>
    <a:srgbClr val="F0B9B0"/>
    <a:srgbClr val="A40C63"/>
    <a:srgbClr val="DC4030"/>
    <a:srgbClr val="FF7C8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 showGuides="1">
      <p:cViewPr varScale="1">
        <p:scale>
          <a:sx n="110" d="100"/>
          <a:sy n="110" d="100"/>
        </p:scale>
        <p:origin x="-1368" y="-96"/>
      </p:cViewPr>
      <p:guideLst>
        <p:guide orient="horz" pos="2160"/>
        <p:guide orient="horz" pos="1012"/>
        <p:guide orient="horz" pos="316"/>
        <p:guide orient="horz" pos="4054"/>
        <p:guide pos="3120"/>
        <p:guide pos="767"/>
        <p:guide pos="1690"/>
        <p:guide pos="5568"/>
        <p:guide pos="5981"/>
        <p:guide pos="561"/>
      </p:guideLst>
    </p:cSldViewPr>
  </p:slideViewPr>
  <p:outlineViewPr>
    <p:cViewPr>
      <p:scale>
        <a:sx n="33" d="100"/>
        <a:sy n="33" d="100"/>
      </p:scale>
      <p:origin x="6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26.10.2023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8975" y="746125"/>
            <a:ext cx="538321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2590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83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8919" algn="l" defTabSz="95783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7838" algn="l" defTabSz="95783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6757" algn="l" defTabSz="95783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5677" algn="l" defTabSz="95783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94596" algn="l" defTabSz="95783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73515" algn="l" defTabSz="95783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52434" algn="l" defTabSz="95783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31353" algn="l" defTabSz="95783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A49B6A-C714-4DEF-BF5D-DB3A9135F0B7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471" y="472"/>
            <a:ext cx="9904529" cy="685752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742950" y="3363689"/>
            <a:ext cx="8420100" cy="1470025"/>
          </a:xfrm>
        </p:spPr>
        <p:txBody>
          <a:bodyPr>
            <a:normAutofit/>
          </a:bodyPr>
          <a:lstStyle>
            <a:lvl1pPr>
              <a:defRPr sz="5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485900" y="4865834"/>
            <a:ext cx="69342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900" b="0">
                <a:solidFill>
                  <a:schemeClr val="bg1"/>
                </a:solidFill>
                <a:latin typeface="+mj-lt"/>
              </a:defRPr>
            </a:lvl1pPr>
            <a:lvl2pPr marL="478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919" indent="0">
              <a:buNone/>
              <a:defRPr sz="2900"/>
            </a:lvl2pPr>
            <a:lvl3pPr marL="957838" indent="0">
              <a:buNone/>
              <a:defRPr sz="2500"/>
            </a:lvl3pPr>
            <a:lvl4pPr marL="1436757" indent="0">
              <a:buNone/>
              <a:defRPr sz="2100"/>
            </a:lvl4pPr>
            <a:lvl5pPr marL="1915677" indent="0">
              <a:buNone/>
              <a:defRPr sz="2100"/>
            </a:lvl5pPr>
            <a:lvl6pPr marL="2394596" indent="0">
              <a:buNone/>
              <a:defRPr sz="2100"/>
            </a:lvl6pPr>
            <a:lvl7pPr marL="2873515" indent="0">
              <a:buNone/>
              <a:defRPr sz="2100"/>
            </a:lvl7pPr>
            <a:lvl8pPr marL="3352434" indent="0">
              <a:buNone/>
              <a:defRPr sz="2100"/>
            </a:lvl8pPr>
            <a:lvl9pPr marL="3831353" indent="0">
              <a:buNone/>
              <a:defRPr sz="21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19" indent="0">
              <a:buNone/>
              <a:defRPr sz="1300"/>
            </a:lvl2pPr>
            <a:lvl3pPr marL="957838" indent="0">
              <a:buNone/>
              <a:defRPr sz="1000"/>
            </a:lvl3pPr>
            <a:lvl4pPr marL="1436757" indent="0">
              <a:buNone/>
              <a:defRPr sz="900"/>
            </a:lvl4pPr>
            <a:lvl5pPr marL="1915677" indent="0">
              <a:buNone/>
              <a:defRPr sz="900"/>
            </a:lvl5pPr>
            <a:lvl6pPr marL="2394596" indent="0">
              <a:buNone/>
              <a:defRPr sz="900"/>
            </a:lvl6pPr>
            <a:lvl7pPr marL="2873515" indent="0">
              <a:buNone/>
              <a:defRPr sz="900"/>
            </a:lvl7pPr>
            <a:lvl8pPr marL="3352434" indent="0">
              <a:buNone/>
              <a:defRPr sz="900"/>
            </a:lvl8pPr>
            <a:lvl9pPr marL="383135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399463" y="303213"/>
            <a:ext cx="2605485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79571" y="303213"/>
            <a:ext cx="7654792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471" y="1913"/>
            <a:ext cx="9904530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1188" y="1606871"/>
            <a:ext cx="7930746" cy="4829253"/>
          </a:xfrm>
        </p:spPr>
        <p:txBody>
          <a:bodyPr/>
          <a:lstStyle>
            <a:lvl1pPr marL="333837" indent="0">
              <a:buFontTx/>
              <a:buNone/>
              <a:defRPr b="1">
                <a:latin typeface="+mj-lt"/>
              </a:defRPr>
            </a:lvl1pPr>
            <a:lvl2pPr marL="330921" indent="2916">
              <a:defRPr>
                <a:latin typeface="+mj-lt"/>
              </a:defRPr>
            </a:lvl2pPr>
            <a:lvl3pPr marL="577289" indent="-239079">
              <a:tabLst/>
              <a:defRPr>
                <a:latin typeface="+mj-lt"/>
              </a:defRPr>
            </a:lvl3pPr>
            <a:lvl4pPr marL="0" indent="330921">
              <a:lnSpc>
                <a:spcPts val="1653"/>
              </a:lnSpc>
              <a:spcBef>
                <a:spcPts val="367"/>
              </a:spcBef>
              <a:defRPr>
                <a:latin typeface="+mj-lt"/>
              </a:defRPr>
            </a:lvl4pPr>
            <a:lvl5pPr>
              <a:lnSpc>
                <a:spcPts val="1653"/>
              </a:lnSpc>
              <a:spcBef>
                <a:spcPts val="367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420527" y="5127076"/>
            <a:ext cx="1000586" cy="376853"/>
          </a:xfrm>
          <a:prstGeom prst="rect">
            <a:avLst/>
          </a:prstGeom>
          <a:noFill/>
        </p:spPr>
        <p:txBody>
          <a:bodyPr wrap="square" lIns="83969" tIns="41985" rIns="83969" bIns="41985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91188" y="501069"/>
            <a:ext cx="7948624" cy="1105803"/>
          </a:xfrm>
        </p:spPr>
        <p:txBody>
          <a:bodyPr/>
          <a:lstStyle>
            <a:lvl1pPr marL="0" marR="0" indent="0" defTabSz="95783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000"/>
            </a:lvl1pPr>
          </a:lstStyle>
          <a:p>
            <a:pPr marL="0" marR="0" lvl="0" indent="0" defTabSz="95783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472"/>
            <a:ext cx="9904530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1188" y="1606871"/>
            <a:ext cx="7930746" cy="4829253"/>
          </a:xfrm>
        </p:spPr>
        <p:txBody>
          <a:bodyPr/>
          <a:lstStyle>
            <a:lvl1pPr marL="333837" indent="0">
              <a:buFontTx/>
              <a:buNone/>
              <a:defRPr b="1">
                <a:latin typeface="+mj-lt"/>
              </a:defRPr>
            </a:lvl1pPr>
            <a:lvl2pPr marL="333837" indent="0">
              <a:defRPr>
                <a:latin typeface="+mj-lt"/>
              </a:defRPr>
            </a:lvl2pPr>
            <a:lvl3pPr marL="577289" indent="-239079">
              <a:defRPr>
                <a:latin typeface="+mj-lt"/>
              </a:defRPr>
            </a:lvl3pPr>
            <a:lvl4pPr marL="0" indent="330921">
              <a:defRPr>
                <a:latin typeface="+mj-lt"/>
              </a:defRPr>
            </a:lvl4pPr>
            <a:lvl5pPr marL="1317852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90420" y="501069"/>
            <a:ext cx="7949392" cy="1105803"/>
          </a:xfrm>
        </p:spPr>
        <p:txBody>
          <a:bodyPr/>
          <a:lstStyle>
            <a:lvl1pPr marL="0" marR="0" indent="0" defTabSz="95783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000"/>
            </a:lvl1pPr>
          </a:lstStyle>
          <a:p>
            <a:pPr marL="0" marR="0" lvl="0" indent="0" defTabSz="95783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"/>
            <a:ext cx="9904530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1188" y="1012506"/>
            <a:ext cx="7930746" cy="2024630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1188" y="3429720"/>
            <a:ext cx="7930746" cy="3006404"/>
          </a:xfrm>
        </p:spPr>
        <p:txBody>
          <a:bodyPr anchor="t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1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3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75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5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43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35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471" y="1913"/>
            <a:ext cx="9904530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1188" y="501068"/>
            <a:ext cx="7948624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91188" y="1606871"/>
            <a:ext cx="3922494" cy="4695797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91173" y="1606871"/>
            <a:ext cx="3948639" cy="4695797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1187" y="501067"/>
            <a:ext cx="8519513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1187" y="1606871"/>
            <a:ext cx="3980983" cy="56800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9" indent="0">
              <a:buNone/>
              <a:defRPr sz="2100" b="1"/>
            </a:lvl2pPr>
            <a:lvl3pPr marL="957838" indent="0">
              <a:buNone/>
              <a:defRPr sz="1900" b="1"/>
            </a:lvl3pPr>
            <a:lvl4pPr marL="1436757" indent="0">
              <a:buNone/>
              <a:defRPr sz="1700" b="1"/>
            </a:lvl4pPr>
            <a:lvl5pPr marL="1915677" indent="0">
              <a:buNone/>
              <a:defRPr sz="1700" b="1"/>
            </a:lvl5pPr>
            <a:lvl6pPr marL="2394596" indent="0">
              <a:buNone/>
              <a:defRPr sz="1700" b="1"/>
            </a:lvl6pPr>
            <a:lvl7pPr marL="2873515" indent="0">
              <a:buNone/>
              <a:defRPr sz="1700" b="1"/>
            </a:lvl7pPr>
            <a:lvl8pPr marL="3352434" indent="0">
              <a:buNone/>
              <a:defRPr sz="1700" b="1"/>
            </a:lvl8pPr>
            <a:lvl9pPr marL="3831353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91187" y="2174876"/>
            <a:ext cx="3980983" cy="426124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53001" y="1606871"/>
            <a:ext cx="3886810" cy="56800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9" indent="0">
              <a:buNone/>
              <a:defRPr sz="2100" b="1"/>
            </a:lvl2pPr>
            <a:lvl3pPr marL="957838" indent="0">
              <a:buNone/>
              <a:defRPr sz="1900" b="1"/>
            </a:lvl3pPr>
            <a:lvl4pPr marL="1436757" indent="0">
              <a:buNone/>
              <a:defRPr sz="1700" b="1"/>
            </a:lvl4pPr>
            <a:lvl5pPr marL="1915677" indent="0">
              <a:buNone/>
              <a:defRPr sz="1700" b="1"/>
            </a:lvl5pPr>
            <a:lvl6pPr marL="2394596" indent="0">
              <a:buNone/>
              <a:defRPr sz="1700" b="1"/>
            </a:lvl6pPr>
            <a:lvl7pPr marL="2873515" indent="0">
              <a:buNone/>
              <a:defRPr sz="1700" b="1"/>
            </a:lvl7pPr>
            <a:lvl8pPr marL="3352434" indent="0">
              <a:buNone/>
              <a:defRPr sz="1700" b="1"/>
            </a:lvl8pPr>
            <a:lvl9pPr marL="3831353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953001" y="2188098"/>
            <a:ext cx="3886810" cy="424802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471" y="1913"/>
            <a:ext cx="9904530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1187" y="501068"/>
            <a:ext cx="8519513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873635" y="5872591"/>
            <a:ext cx="614713" cy="653106"/>
          </a:xfrm>
          <a:prstGeom prst="rect">
            <a:avLst/>
          </a:prstGeom>
        </p:spPr>
        <p:txBody>
          <a:bodyPr vert="horz" lIns="95784" tIns="47892" rIns="95784" bIns="47892" rtlCol="0" anchor="ctr">
            <a:normAutofit/>
          </a:bodyPr>
          <a:lstStyle>
            <a:lvl1pPr algn="ctr">
              <a:defRPr sz="25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0" y="273050"/>
            <a:ext cx="553773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1" y="1435100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19" indent="0">
              <a:buNone/>
              <a:defRPr sz="1300"/>
            </a:lvl2pPr>
            <a:lvl3pPr marL="957838" indent="0">
              <a:buNone/>
              <a:defRPr sz="1000"/>
            </a:lvl3pPr>
            <a:lvl4pPr marL="1436757" indent="0">
              <a:buNone/>
              <a:defRPr sz="900"/>
            </a:lvl4pPr>
            <a:lvl5pPr marL="1915677" indent="0">
              <a:buNone/>
              <a:defRPr sz="900"/>
            </a:lvl5pPr>
            <a:lvl6pPr marL="2394596" indent="0">
              <a:buNone/>
              <a:defRPr sz="900"/>
            </a:lvl6pPr>
            <a:lvl7pPr marL="2873515" indent="0">
              <a:buNone/>
              <a:defRPr sz="900"/>
            </a:lvl7pPr>
            <a:lvl8pPr marL="3352434" indent="0">
              <a:buNone/>
              <a:defRPr sz="900"/>
            </a:lvl8pPr>
            <a:lvl9pPr marL="383135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950" y="490021"/>
            <a:ext cx="7955862" cy="1110281"/>
          </a:xfrm>
          <a:prstGeom prst="rect">
            <a:avLst/>
          </a:prstGeom>
        </p:spPr>
        <p:txBody>
          <a:bodyPr vert="horz" lIns="95784" tIns="47892" rIns="95784" bIns="47892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83950" y="1600200"/>
            <a:ext cx="7955862" cy="4835924"/>
          </a:xfrm>
          <a:prstGeom prst="rect">
            <a:avLst/>
          </a:prstGeom>
        </p:spPr>
        <p:txBody>
          <a:bodyPr vert="horz" lIns="95784" tIns="47892" rIns="95784" bIns="47892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1" y="6356351"/>
            <a:ext cx="2311400" cy="365125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1"/>
            <a:ext cx="3136900" cy="365125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017754" y="6041425"/>
            <a:ext cx="671354" cy="631834"/>
          </a:xfrm>
          <a:prstGeom prst="rect">
            <a:avLst/>
          </a:prstGeom>
        </p:spPr>
        <p:txBody>
          <a:bodyPr vert="horz" lIns="95784" tIns="47892" rIns="95784" bIns="47892" rtlCol="0" anchor="ctr">
            <a:normAutofit/>
          </a:bodyPr>
          <a:lstStyle>
            <a:lvl1pPr algn="ctr">
              <a:lnSpc>
                <a:spcPts val="2204"/>
              </a:lnSpc>
              <a:defRPr sz="25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57838" rtl="0" eaLnBrk="1" latinLnBrk="0" hangingPunct="1">
        <a:lnSpc>
          <a:spcPts val="4775"/>
        </a:lnSpc>
        <a:spcBef>
          <a:spcPct val="0"/>
        </a:spcBef>
        <a:buNone/>
        <a:defRPr sz="39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33837" indent="0" algn="l" defTabSz="957838" rtl="0" eaLnBrk="1" latinLnBrk="0" hangingPunct="1">
        <a:spcBef>
          <a:spcPct val="20000"/>
        </a:spcBef>
        <a:buFont typeface="+mj-lt"/>
        <a:buNone/>
        <a:defRPr sz="33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33837" indent="0" algn="l" defTabSz="957838" rtl="0" eaLnBrk="1" latinLnBrk="0" hangingPunct="1">
        <a:spcBef>
          <a:spcPct val="20000"/>
        </a:spcBef>
        <a:buFont typeface="Arial" pitchFamily="34" charset="0"/>
        <a:buNone/>
        <a:defRPr sz="22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654553" indent="-239079" algn="l" defTabSz="957838" rtl="0" eaLnBrk="1" latinLnBrk="0" hangingPunct="1">
        <a:spcBef>
          <a:spcPct val="20000"/>
        </a:spcBef>
        <a:buFont typeface="Arial" pitchFamily="34" charset="0"/>
        <a:buChar char="•"/>
        <a:defRPr sz="22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30921" algn="just" defTabSz="957838" rtl="0" eaLnBrk="1" latinLnBrk="0" hangingPunct="1">
        <a:lnSpc>
          <a:spcPts val="1653"/>
        </a:lnSpc>
        <a:spcBef>
          <a:spcPts val="367"/>
        </a:spcBef>
        <a:buFont typeface="Arial" pitchFamily="34" charset="0"/>
        <a:buNone/>
        <a:tabLst/>
        <a:defRPr sz="15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317852" indent="0" algn="l" defTabSz="957838" rtl="0" eaLnBrk="1" latinLnBrk="0" hangingPunct="1">
        <a:lnSpc>
          <a:spcPts val="1653"/>
        </a:lnSpc>
        <a:spcBef>
          <a:spcPts val="367"/>
        </a:spcBef>
        <a:buFont typeface="Arial" pitchFamily="34" charset="0"/>
        <a:buNone/>
        <a:defRPr sz="13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634055" indent="-239460" algn="l" defTabSz="95783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75" indent="-239460" algn="l" defTabSz="95783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94" indent="-239460" algn="l" defTabSz="95783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813" indent="-239460" algn="l" defTabSz="95783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19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38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57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77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96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515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434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353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848544" y="3573016"/>
            <a:ext cx="8208963" cy="1243013"/>
          </a:xfrm>
          <a:prstGeom prst="rect">
            <a:avLst/>
          </a:prstGeom>
        </p:spPr>
        <p:txBody>
          <a:bodyPr vert="horz" lIns="95784" tIns="47892" rIns="95784" bIns="47892" rtlCol="0" anchor="ctr">
            <a:noAutofit/>
          </a:bodyPr>
          <a:lstStyle>
            <a:lvl1pPr algn="l" defTabSz="957838" rtl="0" eaLnBrk="1" latinLnBrk="0" hangingPunct="1">
              <a:lnSpc>
                <a:spcPts val="4775"/>
              </a:lnSpc>
              <a:spcBef>
                <a:spcPct val="0"/>
              </a:spcBef>
              <a:buNone/>
              <a:defRPr sz="5200" b="1" i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endParaRPr lang="ru-RU" altLang="ru-RU" sz="1800" b="0" dirty="0" smtClean="0">
              <a:latin typeface="Arial" charset="0"/>
              <a:cs typeface="Arial" charset="0"/>
            </a:endParaRPr>
          </a:p>
          <a:p>
            <a:pPr algn="ctr">
              <a:lnSpc>
                <a:spcPct val="100000"/>
              </a:lnSpc>
            </a:pPr>
            <a:r>
              <a:rPr lang="ru-RU" altLang="ru-RU" sz="1800" b="0" dirty="0" smtClean="0">
                <a:latin typeface="Arial" charset="0"/>
                <a:cs typeface="Arial" charset="0"/>
              </a:rPr>
              <a:t> </a:t>
            </a:r>
            <a:r>
              <a:rPr lang="ru-RU" altLang="ru-RU" sz="1600" b="0" dirty="0" smtClean="0">
                <a:latin typeface="Arial" charset="0"/>
                <a:cs typeface="Arial" charset="0"/>
              </a:rPr>
              <a:t>начальник отдела камерального контроля НДФЛ и СВ № 2  УФНС России по Липецкой области</a:t>
            </a:r>
            <a:br>
              <a:rPr lang="ru-RU" altLang="ru-RU" sz="1600" b="0" dirty="0" smtClean="0">
                <a:latin typeface="Arial" charset="0"/>
                <a:cs typeface="Arial" charset="0"/>
              </a:rPr>
            </a:br>
            <a:r>
              <a:rPr lang="ru-RU" altLang="ru-RU" sz="1600" b="0" dirty="0" err="1" smtClean="0">
                <a:latin typeface="Arial" charset="0"/>
                <a:cs typeface="Arial" charset="0"/>
              </a:rPr>
              <a:t>Марчукова</a:t>
            </a:r>
            <a:r>
              <a:rPr lang="ru-RU" altLang="ru-RU" sz="1600" b="0" dirty="0" smtClean="0">
                <a:latin typeface="Arial" charset="0"/>
                <a:cs typeface="Arial" charset="0"/>
              </a:rPr>
              <a:t> Светлана Геннадьевна</a:t>
            </a:r>
          </a:p>
          <a:p>
            <a:pPr algn="ctr">
              <a:lnSpc>
                <a:spcPct val="100000"/>
              </a:lnSpc>
            </a:pPr>
            <a:endParaRPr lang="ru-RU" altLang="ru-RU" sz="1600" b="0" dirty="0" smtClean="0"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</a:pPr>
            <a:r>
              <a:rPr lang="ru-RU" altLang="ru-RU" sz="1600" dirty="0" smtClean="0">
                <a:latin typeface="Arial" charset="0"/>
                <a:cs typeface="Arial" charset="0"/>
              </a:rPr>
              <a:t>«</a:t>
            </a:r>
            <a:r>
              <a:rPr lang="ru-RU" sz="1600" dirty="0"/>
              <a:t>Изменения в налоговом законодательстве по НДФЛ и страховым взносам. </a:t>
            </a:r>
            <a:endParaRPr lang="ru-RU" sz="1600" dirty="0" smtClean="0"/>
          </a:p>
          <a:p>
            <a:pPr algn="ctr">
              <a:lnSpc>
                <a:spcPct val="150000"/>
              </a:lnSpc>
            </a:pPr>
            <a:r>
              <a:rPr lang="ru-RU" sz="1600" dirty="0" smtClean="0"/>
              <a:t>Уведомления </a:t>
            </a:r>
            <a:r>
              <a:rPr lang="ru-RU" sz="1600" dirty="0"/>
              <a:t>об исчисленных суммах налогов. </a:t>
            </a:r>
            <a:endParaRPr lang="ru-RU" sz="1600" dirty="0" smtClean="0"/>
          </a:p>
          <a:p>
            <a:pPr algn="ctr">
              <a:lnSpc>
                <a:spcPct val="150000"/>
              </a:lnSpc>
            </a:pPr>
            <a:r>
              <a:rPr lang="ru-RU" sz="1600" dirty="0" smtClean="0"/>
              <a:t>Формат</a:t>
            </a:r>
            <a:r>
              <a:rPr lang="ru-RU" sz="1600" dirty="0"/>
              <a:t>, сроки и порядок предоставления. </a:t>
            </a:r>
            <a:endParaRPr lang="ru-RU" sz="1600" dirty="0" smtClean="0"/>
          </a:p>
          <a:p>
            <a:pPr algn="ctr">
              <a:lnSpc>
                <a:spcPct val="150000"/>
              </a:lnSpc>
            </a:pPr>
            <a:r>
              <a:rPr lang="ru-RU" sz="1600" dirty="0" smtClean="0"/>
              <a:t>Ошибки </a:t>
            </a:r>
            <a:r>
              <a:rPr lang="ru-RU" sz="1600" dirty="0"/>
              <a:t>при заполнении </a:t>
            </a:r>
            <a:r>
              <a:rPr lang="ru-RU" sz="1600" dirty="0" smtClean="0"/>
              <a:t>уведомлений</a:t>
            </a:r>
            <a:r>
              <a:rPr lang="ru-RU" altLang="ru-RU" sz="1600" dirty="0" smtClean="0">
                <a:latin typeface="Arial" charset="0"/>
                <a:cs typeface="Arial" charset="0"/>
              </a:rPr>
              <a:t>»</a:t>
            </a:r>
            <a:endParaRPr lang="ru-RU" altLang="ru-RU" sz="1600" b="0" dirty="0" smtClean="0">
              <a:latin typeface="Arial" charset="0"/>
              <a:cs typeface="Arial" charset="0"/>
            </a:endParaRPr>
          </a:p>
        </p:txBody>
      </p:sp>
      <p:sp>
        <p:nvSpPr>
          <p:cNvPr id="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6606" y="5877272"/>
            <a:ext cx="6192838" cy="503238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1800" dirty="0" smtClean="0">
                <a:latin typeface="Arial" charset="0"/>
                <a:ea typeface="+mj-ea"/>
                <a:cs typeface="Arial" charset="0"/>
              </a:rPr>
              <a:t>26.10.</a:t>
            </a:r>
            <a:r>
              <a:rPr lang="en-US" altLang="ru-RU" sz="1800" dirty="0" smtClean="0">
                <a:latin typeface="Arial" charset="0"/>
                <a:ea typeface="+mj-ea"/>
                <a:cs typeface="Arial" charset="0"/>
              </a:rPr>
              <a:t>20</a:t>
            </a:r>
            <a:r>
              <a:rPr lang="ru-RU" altLang="ru-RU" sz="1800" dirty="0" smtClean="0">
                <a:latin typeface="Arial" charset="0"/>
                <a:ea typeface="+mj-ea"/>
                <a:cs typeface="Arial" charset="0"/>
              </a:rPr>
              <a:t>23 г.</a:t>
            </a:r>
            <a:endParaRPr lang="ru-RU" altLang="ru-RU" sz="1800" dirty="0">
              <a:latin typeface="Arial" charset="0"/>
              <a:ea typeface="+mj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64568" y="476672"/>
            <a:ext cx="7948624" cy="79208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Изменения по администрированию НДФЛ и страховых взносов 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49043" y="1340768"/>
            <a:ext cx="2592288" cy="771111"/>
          </a:xfrm>
          <a:prstGeom prst="round2Diag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Методологические вопросы </a:t>
            </a:r>
            <a:endParaRPr lang="ru-RU" dirty="0"/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588217" y="1306689"/>
            <a:ext cx="2376264" cy="805190"/>
          </a:xfrm>
          <a:prstGeom prst="round2Diag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Формы налоговой отчетности</a:t>
            </a:r>
            <a:endParaRPr lang="ru-RU" dirty="0"/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6791601" y="1315992"/>
            <a:ext cx="2088232" cy="817240"/>
          </a:xfrm>
          <a:prstGeom prst="round2Diag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mtClean="0"/>
              <a:t>Изменение сроков </a:t>
            </a:r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4484948" y="2230015"/>
            <a:ext cx="252028" cy="766363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1694638" y="2230015"/>
            <a:ext cx="252028" cy="720080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7617296" y="2230016"/>
            <a:ext cx="252028" cy="720080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48611" y="2950096"/>
            <a:ext cx="2376264" cy="108012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algn="just" defTabSz="1043056">
              <a:spcBef>
                <a:spcPct val="0"/>
              </a:spcBef>
            </a:pPr>
            <a:r>
              <a:rPr lang="ru-RU" sz="1200" dirty="0"/>
              <a:t>По доходам, полученным с </a:t>
            </a:r>
            <a:r>
              <a:rPr lang="ru-RU" sz="1200" dirty="0" smtClean="0"/>
              <a:t>01.01.2023  стандартный вычет на недееспособного ребенка предоставляется  без ограничений на возраст</a:t>
            </a: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519" y="4000625"/>
            <a:ext cx="2288167" cy="796527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algn="just" defTabSz="1043056">
              <a:spcBef>
                <a:spcPct val="0"/>
              </a:spcBef>
            </a:pPr>
            <a:r>
              <a:rPr lang="ru-RU" sz="1200" dirty="0" smtClean="0"/>
              <a:t>С 01.01.2024 года выплаты  работникам  нерезидентами облагаются по общей ставке 13 или 15 процентов</a:t>
            </a: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8611" y="5104251"/>
            <a:ext cx="2376264" cy="108012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defTabSz="1043056">
              <a:spcBef>
                <a:spcPct val="0"/>
              </a:spcBef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3814" y="4797152"/>
            <a:ext cx="22531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С 01.01. 2024 г. вносятся изменения в порядок уплаты НДФЛ с доходов от долевого участия в организации	</a:t>
            </a:r>
            <a:r>
              <a:rPr lang="ru-RU" sz="1200" dirty="0"/>
              <a:t>	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94083" y="5644311"/>
            <a:ext cx="22531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/>
              <a:t> С 01.01.2024 изменения в  ст. 217 НК РФ в части нормирования   ряда видов  доходов</a:t>
            </a:r>
            <a:endParaRPr lang="ru-RU" sz="1200" dirty="0"/>
          </a:p>
        </p:txBody>
      </p:sp>
      <p:sp>
        <p:nvSpPr>
          <p:cNvPr id="17" name="Счетверенная стрелка 16"/>
          <p:cNvSpPr/>
          <p:nvPr/>
        </p:nvSpPr>
        <p:spPr>
          <a:xfrm>
            <a:off x="515472" y="3396000"/>
            <a:ext cx="133571" cy="174256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четверенная стрелка 17"/>
          <p:cNvSpPr/>
          <p:nvPr/>
        </p:nvSpPr>
        <p:spPr>
          <a:xfrm>
            <a:off x="498947" y="4327565"/>
            <a:ext cx="133571" cy="174256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четверенная стрелка 18"/>
          <p:cNvSpPr/>
          <p:nvPr/>
        </p:nvSpPr>
        <p:spPr>
          <a:xfrm>
            <a:off x="520243" y="5130727"/>
            <a:ext cx="133571" cy="174256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четверенная стрелка 19"/>
          <p:cNvSpPr/>
          <p:nvPr/>
        </p:nvSpPr>
        <p:spPr>
          <a:xfrm>
            <a:off x="498948" y="5972681"/>
            <a:ext cx="133571" cy="174256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3840245" y="3128456"/>
            <a:ext cx="1872208" cy="859657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40000" lnSpcReduction="20000"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Новая форма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6-НДФЛ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51905" y="4214325"/>
            <a:ext cx="1872208" cy="859657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40000" lnSpcReduction="20000"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Новая форма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РСВ</a:t>
            </a:r>
          </a:p>
        </p:txBody>
      </p:sp>
      <p:sp>
        <p:nvSpPr>
          <p:cNvPr id="23" name="Счетверенная стрелка 22"/>
          <p:cNvSpPr/>
          <p:nvPr/>
        </p:nvSpPr>
        <p:spPr>
          <a:xfrm>
            <a:off x="3773459" y="4501821"/>
            <a:ext cx="133571" cy="174256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четверенная стрелка 23"/>
          <p:cNvSpPr/>
          <p:nvPr/>
        </p:nvSpPr>
        <p:spPr>
          <a:xfrm>
            <a:off x="3852736" y="3468300"/>
            <a:ext cx="133571" cy="174256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6800056" y="3185356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57256" y="3284984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7" name="Счетверенная стрелка 26"/>
          <p:cNvSpPr/>
          <p:nvPr/>
        </p:nvSpPr>
        <p:spPr>
          <a:xfrm>
            <a:off x="5793701" y="4911762"/>
            <a:ext cx="133571" cy="174256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четверенная стрелка 27"/>
          <p:cNvSpPr/>
          <p:nvPr/>
        </p:nvSpPr>
        <p:spPr>
          <a:xfrm>
            <a:off x="5786512" y="3420478"/>
            <a:ext cx="133571" cy="174256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5936245" y="3128455"/>
            <a:ext cx="3096344" cy="115609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R="0" indent="0" algn="just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/>
              <a:t>С 1.10.2023 возможность предоставлять </a:t>
            </a:r>
          </a:p>
          <a:p>
            <a:pPr marR="0" indent="0" algn="just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/>
              <a:t>Уведомления по НДФЛ 2   раза в месяц:</a:t>
            </a:r>
          </a:p>
          <a:p>
            <a:pPr marR="0" indent="-171450" algn="just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sz="1200" b="1" dirty="0"/>
              <a:t>до 12 числа </a:t>
            </a:r>
            <a:r>
              <a:rPr lang="ru-RU" sz="1200" dirty="0"/>
              <a:t>( указывается сумма налога с   </a:t>
            </a:r>
          </a:p>
          <a:p>
            <a:pPr marR="0" algn="just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lang="ru-RU" sz="1200" dirty="0"/>
              <a:t>23 числа предыдущего месяца  до 9 –</a:t>
            </a:r>
            <a:r>
              <a:rPr lang="ru-RU" sz="1200" dirty="0" err="1"/>
              <a:t>го</a:t>
            </a:r>
            <a:r>
              <a:rPr lang="ru-RU" sz="1200" dirty="0"/>
              <a:t> числа </a:t>
            </a:r>
          </a:p>
          <a:p>
            <a:pPr marR="0" algn="just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lang="ru-RU" sz="1200" dirty="0"/>
              <a:t>т</a:t>
            </a:r>
            <a:r>
              <a:rPr lang="ru-RU" sz="1200" dirty="0" err="1"/>
              <a:t>екущего</a:t>
            </a:r>
            <a:r>
              <a:rPr lang="ru-RU" sz="1200" dirty="0"/>
              <a:t> месяца;</a:t>
            </a:r>
          </a:p>
          <a:p>
            <a:pPr marR="0" indent="-171450" algn="just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sz="1200" b="1" dirty="0"/>
              <a:t>Не позднее 25 –</a:t>
            </a:r>
            <a:r>
              <a:rPr lang="ru-RU" sz="1200" b="1" dirty="0" err="1"/>
              <a:t>го</a:t>
            </a:r>
            <a:r>
              <a:rPr lang="ru-RU" sz="1200" b="1" dirty="0"/>
              <a:t> числа</a:t>
            </a:r>
            <a:r>
              <a:rPr lang="ru-RU" sz="1200" dirty="0"/>
              <a:t> месяца </a:t>
            </a:r>
            <a:r>
              <a:rPr lang="en-US" sz="1200" dirty="0"/>
              <a:t>, </a:t>
            </a:r>
            <a:r>
              <a:rPr lang="ru-RU" sz="1200" dirty="0"/>
              <a:t>в котором </a:t>
            </a:r>
            <a:r>
              <a:rPr lang="en-US" sz="1200" dirty="0"/>
              <a:t> </a:t>
            </a:r>
            <a:endParaRPr lang="ru-RU" sz="1200" dirty="0"/>
          </a:p>
          <a:p>
            <a:pPr marR="0" algn="just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lang="ru-RU" sz="1200" dirty="0"/>
              <a:t> установлен срок уплаты налога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80582" y="4627089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61501" y="4470409"/>
            <a:ext cx="3096344" cy="1502272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R="0" indent="0" algn="just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/>
              <a:t>С 1.10.2023 </a:t>
            </a:r>
            <a:r>
              <a:rPr lang="ru-RU" sz="1200" dirty="0" smtClean="0"/>
              <a:t>изменения в п. 7 ст. 78 НК РФ  </a:t>
            </a:r>
          </a:p>
          <a:p>
            <a:pPr marR="0" indent="0" algn="just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 smtClean="0"/>
              <a:t>позволяют до наступления установленного </a:t>
            </a:r>
          </a:p>
          <a:p>
            <a:pPr marR="0" indent="0" algn="just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 smtClean="0"/>
              <a:t>срока уплаты страховых взносов при наличии</a:t>
            </a:r>
          </a:p>
          <a:p>
            <a:pPr marR="0" indent="0" algn="just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/>
              <a:t>п</a:t>
            </a:r>
            <a:r>
              <a:rPr lang="ru-RU" sz="1200" dirty="0" smtClean="0"/>
              <a:t>оложительного сальдо ЕНС . </a:t>
            </a:r>
          </a:p>
          <a:p>
            <a:pPr marR="0" indent="0" algn="just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 smtClean="0"/>
              <a:t>При уплате в декабре 2023 года предоставить</a:t>
            </a:r>
          </a:p>
          <a:p>
            <a:pPr marR="0" indent="0" algn="just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 smtClean="0"/>
              <a:t>Уведомление с кодом 34/3</a:t>
            </a:r>
          </a:p>
          <a:p>
            <a:pPr marR="0" indent="0" algn="just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 smtClean="0"/>
              <a:t>При уплате платежными поручениями  –</a:t>
            </a:r>
          </a:p>
          <a:p>
            <a:pPr marR="0" indent="0" algn="just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 smtClean="0"/>
              <a:t>Указать МС.12. 2023 </a:t>
            </a:r>
            <a:endParaRPr lang="ru-RU" sz="1200" dirty="0"/>
          </a:p>
        </p:txBody>
      </p:sp>
      <p:sp>
        <p:nvSpPr>
          <p:cNvPr id="2" name="Правая фигурная скобка 1"/>
          <p:cNvSpPr/>
          <p:nvPr/>
        </p:nvSpPr>
        <p:spPr>
          <a:xfrm>
            <a:off x="3080792" y="3185356"/>
            <a:ext cx="160539" cy="31959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 rot="5400000">
            <a:off x="2227962" y="4355197"/>
            <a:ext cx="2047684" cy="453858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389 –ФЗ от</a:t>
            </a:r>
            <a:r>
              <a:rPr kumimoji="0" lang="ru-RU" sz="1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31.07.2023</a:t>
            </a: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19625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/>
              <a:t>Ошибки при </a:t>
            </a:r>
            <a:r>
              <a:rPr lang="ru-RU" sz="2000" dirty="0" smtClean="0"/>
              <a:t>представлении Уведомления об уплате налогов и сборов 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02480" y="1628800"/>
            <a:ext cx="5112568" cy="9948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Tx/>
              <a:buChar char="-"/>
            </a:pPr>
            <a:r>
              <a:rPr lang="ru-RU" sz="2400" b="1" dirty="0"/>
              <a:t>Н</a:t>
            </a:r>
            <a:r>
              <a:rPr lang="ru-RU" sz="2400" b="1" dirty="0" smtClean="0"/>
              <a:t>еверно </a:t>
            </a:r>
            <a:r>
              <a:rPr lang="ru-RU" sz="2400" b="1" dirty="0"/>
              <a:t>указан номер месяца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(</a:t>
            </a:r>
            <a:r>
              <a:rPr lang="ru-RU" sz="2400" b="1" dirty="0"/>
              <a:t>основная ошибка)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17480" y="2852936"/>
            <a:ext cx="5112568" cy="8640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Tx/>
              <a:buChar char="-"/>
            </a:pPr>
            <a:r>
              <a:rPr lang="ru-RU" b="1" dirty="0"/>
              <a:t>Н</a:t>
            </a:r>
            <a:r>
              <a:rPr lang="ru-RU" b="1" dirty="0" smtClean="0"/>
              <a:t>еверно </a:t>
            </a:r>
            <a:r>
              <a:rPr lang="ru-RU" b="1" dirty="0"/>
              <a:t>указан КПП/ОКТМО/КБК </a:t>
            </a:r>
            <a:endParaRPr lang="ru-RU" b="1" dirty="0" smtClean="0"/>
          </a:p>
          <a:p>
            <a:pPr algn="ctr"/>
            <a:r>
              <a:rPr lang="ru-RU" b="1" dirty="0" smtClean="0"/>
              <a:t>(</a:t>
            </a:r>
            <a:r>
              <a:rPr lang="ru-RU" b="1" dirty="0"/>
              <a:t>отличный от КПП/ОКТМО/КБК указанных в декларации)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465478" y="3927536"/>
            <a:ext cx="5112568" cy="93695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- </a:t>
            </a:r>
            <a:r>
              <a:rPr lang="ru-RU" sz="2400" b="1" dirty="0" smtClean="0"/>
              <a:t>Производится оплата  страховых взносов </a:t>
            </a:r>
            <a:r>
              <a:rPr lang="ru-RU" sz="2400" b="1" dirty="0"/>
              <a:t>с разбивкой по фондам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408487" y="5102574"/>
            <a:ext cx="5221561" cy="10627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- </a:t>
            </a:r>
            <a:r>
              <a:rPr lang="ru-RU" b="1" dirty="0" smtClean="0"/>
              <a:t>Наличие ошибочного утверждения  « Не представлять уведомления в переходным периоде»</a:t>
            </a:r>
            <a:endParaRPr lang="ru-RU" b="1" dirty="0"/>
          </a:p>
        </p:txBody>
      </p:sp>
      <p:sp>
        <p:nvSpPr>
          <p:cNvPr id="12" name="Овал 11"/>
          <p:cNvSpPr/>
          <p:nvPr/>
        </p:nvSpPr>
        <p:spPr>
          <a:xfrm>
            <a:off x="1632556" y="1766208"/>
            <a:ext cx="737626" cy="72008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13" name="Овал 12"/>
          <p:cNvSpPr/>
          <p:nvPr/>
        </p:nvSpPr>
        <p:spPr>
          <a:xfrm>
            <a:off x="1573102" y="2911641"/>
            <a:ext cx="737626" cy="72008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14" name="Овал 13"/>
          <p:cNvSpPr/>
          <p:nvPr/>
        </p:nvSpPr>
        <p:spPr>
          <a:xfrm>
            <a:off x="1530029" y="4014695"/>
            <a:ext cx="737626" cy="72008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3</a:t>
            </a:r>
            <a:endParaRPr lang="ru-RU" sz="2400" b="1" dirty="0"/>
          </a:p>
        </p:txBody>
      </p:sp>
      <p:sp>
        <p:nvSpPr>
          <p:cNvPr id="15" name="Овал 14"/>
          <p:cNvSpPr/>
          <p:nvPr/>
        </p:nvSpPr>
        <p:spPr>
          <a:xfrm>
            <a:off x="1530029" y="5229200"/>
            <a:ext cx="737626" cy="72008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4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98448382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13420</TotalTime>
  <Words>261</Words>
  <Application>Microsoft Office PowerPoint</Application>
  <PresentationFormat>Лист A4 (210x297 мм)</PresentationFormat>
  <Paragraphs>50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Present_FNS2012_A4</vt:lpstr>
      <vt:lpstr>Презентация PowerPoint</vt:lpstr>
      <vt:lpstr>Изменения по администрированию НДФЛ и страховых взносов </vt:lpstr>
      <vt:lpstr>Ошибки при представлении Уведомления об уплате налогов и сборов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4800-00-360</dc:creator>
  <cp:lastModifiedBy>Марчукова Светлана Геннадьевна</cp:lastModifiedBy>
  <cp:revision>786</cp:revision>
  <cp:lastPrinted>2023-08-14T05:25:46Z</cp:lastPrinted>
  <dcterms:created xsi:type="dcterms:W3CDTF">2013-02-14T07:49:44Z</dcterms:created>
  <dcterms:modified xsi:type="dcterms:W3CDTF">2023-10-26T05:15:23Z</dcterms:modified>
</cp:coreProperties>
</file>